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snapToGrid="0">
      <p:cViewPr varScale="1">
        <p:scale>
          <a:sx n="157" d="100"/>
          <a:sy n="157" d="100"/>
        </p:scale>
        <p:origin x="156"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EA55-E2EF-F82A-6A75-472E4FCA90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9A986E-7D55-F9B0-D09C-502BF25CC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2873A3-9302-A415-456E-A5AE3F80929C}"/>
              </a:ext>
            </a:extLst>
          </p:cNvPr>
          <p:cNvSpPr>
            <a:spLocks noGrp="1"/>
          </p:cNvSpPr>
          <p:nvPr>
            <p:ph type="dt" sz="half" idx="10"/>
          </p:nvPr>
        </p:nvSpPr>
        <p:spPr/>
        <p:txBody>
          <a:bodyPr/>
          <a:lstStyle/>
          <a:p>
            <a:fld id="{927F8B70-093D-41FF-B21C-A9DB5FB92875}" type="datetimeFigureOut">
              <a:rPr lang="en-US" smtClean="0"/>
              <a:t>7/6/2023</a:t>
            </a:fld>
            <a:endParaRPr lang="en-US"/>
          </a:p>
        </p:txBody>
      </p:sp>
      <p:sp>
        <p:nvSpPr>
          <p:cNvPr id="5" name="Footer Placeholder 4">
            <a:extLst>
              <a:ext uri="{FF2B5EF4-FFF2-40B4-BE49-F238E27FC236}">
                <a16:creationId xmlns:a16="http://schemas.microsoft.com/office/drawing/2014/main" id="{C1500A6B-8425-67B9-ACB0-5A4437AA8A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48002-BD0C-50A1-F112-426FE5EF1D83}"/>
              </a:ext>
            </a:extLst>
          </p:cNvPr>
          <p:cNvSpPr>
            <a:spLocks noGrp="1"/>
          </p:cNvSpPr>
          <p:nvPr>
            <p:ph type="sldNum" sz="quarter" idx="12"/>
          </p:nvPr>
        </p:nvSpPr>
        <p:spPr/>
        <p:txBody>
          <a:bodyPr/>
          <a:lstStyle/>
          <a:p>
            <a:fld id="{912FEFF3-E5EE-489A-896B-6BB3575A9354}" type="slidenum">
              <a:rPr lang="en-US" smtClean="0"/>
              <a:t>‹#›</a:t>
            </a:fld>
            <a:endParaRPr lang="en-US"/>
          </a:p>
        </p:txBody>
      </p:sp>
    </p:spTree>
    <p:extLst>
      <p:ext uri="{BB962C8B-B14F-4D97-AF65-F5344CB8AC3E}">
        <p14:creationId xmlns:p14="http://schemas.microsoft.com/office/powerpoint/2010/main" val="209134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B41C-455F-6361-C29E-734A28C7D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225FD8-D6B6-ED07-1B4B-FDCCA71BEB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81848-52A5-9BA9-97A9-7A156A36E13A}"/>
              </a:ext>
            </a:extLst>
          </p:cNvPr>
          <p:cNvSpPr>
            <a:spLocks noGrp="1"/>
          </p:cNvSpPr>
          <p:nvPr>
            <p:ph type="dt" sz="half" idx="10"/>
          </p:nvPr>
        </p:nvSpPr>
        <p:spPr/>
        <p:txBody>
          <a:bodyPr/>
          <a:lstStyle/>
          <a:p>
            <a:fld id="{927F8B70-093D-41FF-B21C-A9DB5FB92875}" type="datetimeFigureOut">
              <a:rPr lang="en-US" smtClean="0"/>
              <a:t>7/6/2023</a:t>
            </a:fld>
            <a:endParaRPr lang="en-US"/>
          </a:p>
        </p:txBody>
      </p:sp>
      <p:sp>
        <p:nvSpPr>
          <p:cNvPr id="5" name="Footer Placeholder 4">
            <a:extLst>
              <a:ext uri="{FF2B5EF4-FFF2-40B4-BE49-F238E27FC236}">
                <a16:creationId xmlns:a16="http://schemas.microsoft.com/office/drawing/2014/main" id="{7EC7742D-6341-A5A6-EBCD-938452BA3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9EB99-28A5-E587-EC59-830F0E09F8E9}"/>
              </a:ext>
            </a:extLst>
          </p:cNvPr>
          <p:cNvSpPr>
            <a:spLocks noGrp="1"/>
          </p:cNvSpPr>
          <p:nvPr>
            <p:ph type="sldNum" sz="quarter" idx="12"/>
          </p:nvPr>
        </p:nvSpPr>
        <p:spPr/>
        <p:txBody>
          <a:bodyPr/>
          <a:lstStyle/>
          <a:p>
            <a:fld id="{912FEFF3-E5EE-489A-896B-6BB3575A9354}" type="slidenum">
              <a:rPr lang="en-US" smtClean="0"/>
              <a:t>‹#›</a:t>
            </a:fld>
            <a:endParaRPr lang="en-US"/>
          </a:p>
        </p:txBody>
      </p:sp>
    </p:spTree>
    <p:extLst>
      <p:ext uri="{BB962C8B-B14F-4D97-AF65-F5344CB8AC3E}">
        <p14:creationId xmlns:p14="http://schemas.microsoft.com/office/powerpoint/2010/main" val="225768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5E806E-3CFA-37EF-E04A-A18C96C8DC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EDA51E-FFFF-8AF6-24C9-F838BBA8F6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3BEC8-5B61-2191-C7B6-8E300D6F9EE0}"/>
              </a:ext>
            </a:extLst>
          </p:cNvPr>
          <p:cNvSpPr>
            <a:spLocks noGrp="1"/>
          </p:cNvSpPr>
          <p:nvPr>
            <p:ph type="dt" sz="half" idx="10"/>
          </p:nvPr>
        </p:nvSpPr>
        <p:spPr/>
        <p:txBody>
          <a:bodyPr/>
          <a:lstStyle/>
          <a:p>
            <a:fld id="{927F8B70-093D-41FF-B21C-A9DB5FB92875}" type="datetimeFigureOut">
              <a:rPr lang="en-US" smtClean="0"/>
              <a:t>7/6/2023</a:t>
            </a:fld>
            <a:endParaRPr lang="en-US"/>
          </a:p>
        </p:txBody>
      </p:sp>
      <p:sp>
        <p:nvSpPr>
          <p:cNvPr id="5" name="Footer Placeholder 4">
            <a:extLst>
              <a:ext uri="{FF2B5EF4-FFF2-40B4-BE49-F238E27FC236}">
                <a16:creationId xmlns:a16="http://schemas.microsoft.com/office/drawing/2014/main" id="{D2987BDB-6A8C-E76B-7A8F-93039E7E6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5EE55-9E97-D45E-B87A-4269F183C0DD}"/>
              </a:ext>
            </a:extLst>
          </p:cNvPr>
          <p:cNvSpPr>
            <a:spLocks noGrp="1"/>
          </p:cNvSpPr>
          <p:nvPr>
            <p:ph type="sldNum" sz="quarter" idx="12"/>
          </p:nvPr>
        </p:nvSpPr>
        <p:spPr/>
        <p:txBody>
          <a:bodyPr/>
          <a:lstStyle/>
          <a:p>
            <a:fld id="{912FEFF3-E5EE-489A-896B-6BB3575A9354}" type="slidenum">
              <a:rPr lang="en-US" smtClean="0"/>
              <a:t>‹#›</a:t>
            </a:fld>
            <a:endParaRPr lang="en-US"/>
          </a:p>
        </p:txBody>
      </p:sp>
    </p:spTree>
    <p:extLst>
      <p:ext uri="{BB962C8B-B14F-4D97-AF65-F5344CB8AC3E}">
        <p14:creationId xmlns:p14="http://schemas.microsoft.com/office/powerpoint/2010/main" val="399263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4102-4ABD-3E68-1D5E-CA1FC3D4DE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335B5-38E6-4BCB-3C8D-D77A84ACB4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765BD-CE7A-C467-AA6F-A4376D276F6B}"/>
              </a:ext>
            </a:extLst>
          </p:cNvPr>
          <p:cNvSpPr>
            <a:spLocks noGrp="1"/>
          </p:cNvSpPr>
          <p:nvPr>
            <p:ph type="dt" sz="half" idx="10"/>
          </p:nvPr>
        </p:nvSpPr>
        <p:spPr/>
        <p:txBody>
          <a:bodyPr/>
          <a:lstStyle/>
          <a:p>
            <a:fld id="{927F8B70-093D-41FF-B21C-A9DB5FB92875}" type="datetimeFigureOut">
              <a:rPr lang="en-US" smtClean="0"/>
              <a:t>7/6/2023</a:t>
            </a:fld>
            <a:endParaRPr lang="en-US"/>
          </a:p>
        </p:txBody>
      </p:sp>
      <p:sp>
        <p:nvSpPr>
          <p:cNvPr id="5" name="Footer Placeholder 4">
            <a:extLst>
              <a:ext uri="{FF2B5EF4-FFF2-40B4-BE49-F238E27FC236}">
                <a16:creationId xmlns:a16="http://schemas.microsoft.com/office/drawing/2014/main" id="{792F2F40-B32B-FE2D-A570-20A079941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2AA6A-35C7-7C70-7387-89A5079B9D84}"/>
              </a:ext>
            </a:extLst>
          </p:cNvPr>
          <p:cNvSpPr>
            <a:spLocks noGrp="1"/>
          </p:cNvSpPr>
          <p:nvPr>
            <p:ph type="sldNum" sz="quarter" idx="12"/>
          </p:nvPr>
        </p:nvSpPr>
        <p:spPr/>
        <p:txBody>
          <a:bodyPr/>
          <a:lstStyle/>
          <a:p>
            <a:fld id="{912FEFF3-E5EE-489A-896B-6BB3575A9354}" type="slidenum">
              <a:rPr lang="en-US" smtClean="0"/>
              <a:t>‹#›</a:t>
            </a:fld>
            <a:endParaRPr lang="en-US"/>
          </a:p>
        </p:txBody>
      </p:sp>
    </p:spTree>
    <p:extLst>
      <p:ext uri="{BB962C8B-B14F-4D97-AF65-F5344CB8AC3E}">
        <p14:creationId xmlns:p14="http://schemas.microsoft.com/office/powerpoint/2010/main" val="1788468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6370-EEFF-5B99-4475-D493DE17EA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504E97-6F71-30F9-9614-3C00342FE3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D45E25-65B8-433E-FC24-FCA13411A53B}"/>
              </a:ext>
            </a:extLst>
          </p:cNvPr>
          <p:cNvSpPr>
            <a:spLocks noGrp="1"/>
          </p:cNvSpPr>
          <p:nvPr>
            <p:ph type="dt" sz="half" idx="10"/>
          </p:nvPr>
        </p:nvSpPr>
        <p:spPr/>
        <p:txBody>
          <a:bodyPr/>
          <a:lstStyle/>
          <a:p>
            <a:fld id="{927F8B70-093D-41FF-B21C-A9DB5FB92875}" type="datetimeFigureOut">
              <a:rPr lang="en-US" smtClean="0"/>
              <a:t>7/6/2023</a:t>
            </a:fld>
            <a:endParaRPr lang="en-US"/>
          </a:p>
        </p:txBody>
      </p:sp>
      <p:sp>
        <p:nvSpPr>
          <p:cNvPr id="5" name="Footer Placeholder 4">
            <a:extLst>
              <a:ext uri="{FF2B5EF4-FFF2-40B4-BE49-F238E27FC236}">
                <a16:creationId xmlns:a16="http://schemas.microsoft.com/office/drawing/2014/main" id="{8B1CF649-D460-3843-A09B-C1382A98B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D8DC0-F29A-3889-C468-0FEC22DE0FD0}"/>
              </a:ext>
            </a:extLst>
          </p:cNvPr>
          <p:cNvSpPr>
            <a:spLocks noGrp="1"/>
          </p:cNvSpPr>
          <p:nvPr>
            <p:ph type="sldNum" sz="quarter" idx="12"/>
          </p:nvPr>
        </p:nvSpPr>
        <p:spPr/>
        <p:txBody>
          <a:bodyPr/>
          <a:lstStyle/>
          <a:p>
            <a:fld id="{912FEFF3-E5EE-489A-896B-6BB3575A9354}" type="slidenum">
              <a:rPr lang="en-US" smtClean="0"/>
              <a:t>‹#›</a:t>
            </a:fld>
            <a:endParaRPr lang="en-US"/>
          </a:p>
        </p:txBody>
      </p:sp>
    </p:spTree>
    <p:extLst>
      <p:ext uri="{BB962C8B-B14F-4D97-AF65-F5344CB8AC3E}">
        <p14:creationId xmlns:p14="http://schemas.microsoft.com/office/powerpoint/2010/main" val="67137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D5A3-DDC2-E936-11CD-AB8DA3A0C1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37601C-017F-1E5F-1282-3730BD4042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A74923-4DDD-A67E-11E6-05CF7A8965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405E96-1710-DBA1-70DD-31F0DBF7E000}"/>
              </a:ext>
            </a:extLst>
          </p:cNvPr>
          <p:cNvSpPr>
            <a:spLocks noGrp="1"/>
          </p:cNvSpPr>
          <p:nvPr>
            <p:ph type="dt" sz="half" idx="10"/>
          </p:nvPr>
        </p:nvSpPr>
        <p:spPr/>
        <p:txBody>
          <a:bodyPr/>
          <a:lstStyle/>
          <a:p>
            <a:fld id="{927F8B70-093D-41FF-B21C-A9DB5FB92875}" type="datetimeFigureOut">
              <a:rPr lang="en-US" smtClean="0"/>
              <a:t>7/6/2023</a:t>
            </a:fld>
            <a:endParaRPr lang="en-US"/>
          </a:p>
        </p:txBody>
      </p:sp>
      <p:sp>
        <p:nvSpPr>
          <p:cNvPr id="6" name="Footer Placeholder 5">
            <a:extLst>
              <a:ext uri="{FF2B5EF4-FFF2-40B4-BE49-F238E27FC236}">
                <a16:creationId xmlns:a16="http://schemas.microsoft.com/office/drawing/2014/main" id="{3C46D254-E678-27B9-1506-D021139C46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38FF9-A5EE-DA68-4FD4-4C191D4D5EDF}"/>
              </a:ext>
            </a:extLst>
          </p:cNvPr>
          <p:cNvSpPr>
            <a:spLocks noGrp="1"/>
          </p:cNvSpPr>
          <p:nvPr>
            <p:ph type="sldNum" sz="quarter" idx="12"/>
          </p:nvPr>
        </p:nvSpPr>
        <p:spPr/>
        <p:txBody>
          <a:bodyPr/>
          <a:lstStyle/>
          <a:p>
            <a:fld id="{912FEFF3-E5EE-489A-896B-6BB3575A9354}" type="slidenum">
              <a:rPr lang="en-US" smtClean="0"/>
              <a:t>‹#›</a:t>
            </a:fld>
            <a:endParaRPr lang="en-US"/>
          </a:p>
        </p:txBody>
      </p:sp>
    </p:spTree>
    <p:extLst>
      <p:ext uri="{BB962C8B-B14F-4D97-AF65-F5344CB8AC3E}">
        <p14:creationId xmlns:p14="http://schemas.microsoft.com/office/powerpoint/2010/main" val="13884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4737-E868-E49D-C286-E091417DE7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17C758-EE7B-9EDC-41A9-FEDF33FC5D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1154C1-B0E5-70D2-CC13-856C375424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011D49-4374-E63F-F44B-E7F99F86E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10EE00-E54F-1D46-2938-A0E8E02EFC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03D0D6-DE23-7A0B-3F1C-2D3942E826C2}"/>
              </a:ext>
            </a:extLst>
          </p:cNvPr>
          <p:cNvSpPr>
            <a:spLocks noGrp="1"/>
          </p:cNvSpPr>
          <p:nvPr>
            <p:ph type="dt" sz="half" idx="10"/>
          </p:nvPr>
        </p:nvSpPr>
        <p:spPr/>
        <p:txBody>
          <a:bodyPr/>
          <a:lstStyle/>
          <a:p>
            <a:fld id="{927F8B70-093D-41FF-B21C-A9DB5FB92875}" type="datetimeFigureOut">
              <a:rPr lang="en-US" smtClean="0"/>
              <a:t>7/6/2023</a:t>
            </a:fld>
            <a:endParaRPr lang="en-US"/>
          </a:p>
        </p:txBody>
      </p:sp>
      <p:sp>
        <p:nvSpPr>
          <p:cNvPr id="8" name="Footer Placeholder 7">
            <a:extLst>
              <a:ext uri="{FF2B5EF4-FFF2-40B4-BE49-F238E27FC236}">
                <a16:creationId xmlns:a16="http://schemas.microsoft.com/office/drawing/2014/main" id="{4B2705AA-EBD8-EAC6-53A2-594344E94C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40FB25-2CD0-C22A-FAA9-F62461DEC7AF}"/>
              </a:ext>
            </a:extLst>
          </p:cNvPr>
          <p:cNvSpPr>
            <a:spLocks noGrp="1"/>
          </p:cNvSpPr>
          <p:nvPr>
            <p:ph type="sldNum" sz="quarter" idx="12"/>
          </p:nvPr>
        </p:nvSpPr>
        <p:spPr/>
        <p:txBody>
          <a:bodyPr/>
          <a:lstStyle/>
          <a:p>
            <a:fld id="{912FEFF3-E5EE-489A-896B-6BB3575A9354}" type="slidenum">
              <a:rPr lang="en-US" smtClean="0"/>
              <a:t>‹#›</a:t>
            </a:fld>
            <a:endParaRPr lang="en-US"/>
          </a:p>
        </p:txBody>
      </p:sp>
    </p:spTree>
    <p:extLst>
      <p:ext uri="{BB962C8B-B14F-4D97-AF65-F5344CB8AC3E}">
        <p14:creationId xmlns:p14="http://schemas.microsoft.com/office/powerpoint/2010/main" val="2442385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5CBF-9FD1-6CC2-02D4-F44EF0E764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1B179F-BD43-B988-F5EF-82DAB227C96E}"/>
              </a:ext>
            </a:extLst>
          </p:cNvPr>
          <p:cNvSpPr>
            <a:spLocks noGrp="1"/>
          </p:cNvSpPr>
          <p:nvPr>
            <p:ph type="dt" sz="half" idx="10"/>
          </p:nvPr>
        </p:nvSpPr>
        <p:spPr/>
        <p:txBody>
          <a:bodyPr/>
          <a:lstStyle/>
          <a:p>
            <a:fld id="{927F8B70-093D-41FF-B21C-A9DB5FB92875}" type="datetimeFigureOut">
              <a:rPr lang="en-US" smtClean="0"/>
              <a:t>7/6/2023</a:t>
            </a:fld>
            <a:endParaRPr lang="en-US"/>
          </a:p>
        </p:txBody>
      </p:sp>
      <p:sp>
        <p:nvSpPr>
          <p:cNvPr id="4" name="Footer Placeholder 3">
            <a:extLst>
              <a:ext uri="{FF2B5EF4-FFF2-40B4-BE49-F238E27FC236}">
                <a16:creationId xmlns:a16="http://schemas.microsoft.com/office/drawing/2014/main" id="{4DAB2A2E-EE53-FF29-BC14-0813EAD544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13B211-86C4-176A-8A37-564899E73126}"/>
              </a:ext>
            </a:extLst>
          </p:cNvPr>
          <p:cNvSpPr>
            <a:spLocks noGrp="1"/>
          </p:cNvSpPr>
          <p:nvPr>
            <p:ph type="sldNum" sz="quarter" idx="12"/>
          </p:nvPr>
        </p:nvSpPr>
        <p:spPr/>
        <p:txBody>
          <a:bodyPr/>
          <a:lstStyle/>
          <a:p>
            <a:fld id="{912FEFF3-E5EE-489A-896B-6BB3575A9354}" type="slidenum">
              <a:rPr lang="en-US" smtClean="0"/>
              <a:t>‹#›</a:t>
            </a:fld>
            <a:endParaRPr lang="en-US"/>
          </a:p>
        </p:txBody>
      </p:sp>
    </p:spTree>
    <p:extLst>
      <p:ext uri="{BB962C8B-B14F-4D97-AF65-F5344CB8AC3E}">
        <p14:creationId xmlns:p14="http://schemas.microsoft.com/office/powerpoint/2010/main" val="350466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19729F-69F0-0ED2-E656-8D7923D268DB}"/>
              </a:ext>
            </a:extLst>
          </p:cNvPr>
          <p:cNvSpPr>
            <a:spLocks noGrp="1"/>
          </p:cNvSpPr>
          <p:nvPr>
            <p:ph type="dt" sz="half" idx="10"/>
          </p:nvPr>
        </p:nvSpPr>
        <p:spPr/>
        <p:txBody>
          <a:bodyPr/>
          <a:lstStyle/>
          <a:p>
            <a:fld id="{927F8B70-093D-41FF-B21C-A9DB5FB92875}" type="datetimeFigureOut">
              <a:rPr lang="en-US" smtClean="0"/>
              <a:t>7/6/2023</a:t>
            </a:fld>
            <a:endParaRPr lang="en-US"/>
          </a:p>
        </p:txBody>
      </p:sp>
      <p:sp>
        <p:nvSpPr>
          <p:cNvPr id="3" name="Footer Placeholder 2">
            <a:extLst>
              <a:ext uri="{FF2B5EF4-FFF2-40B4-BE49-F238E27FC236}">
                <a16:creationId xmlns:a16="http://schemas.microsoft.com/office/drawing/2014/main" id="{05C05846-F645-CCD3-BB61-DEEB33FD99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ECD281-7614-0DA3-DFFF-DC7B0ED2AAA4}"/>
              </a:ext>
            </a:extLst>
          </p:cNvPr>
          <p:cNvSpPr>
            <a:spLocks noGrp="1"/>
          </p:cNvSpPr>
          <p:nvPr>
            <p:ph type="sldNum" sz="quarter" idx="12"/>
          </p:nvPr>
        </p:nvSpPr>
        <p:spPr/>
        <p:txBody>
          <a:bodyPr/>
          <a:lstStyle/>
          <a:p>
            <a:fld id="{912FEFF3-E5EE-489A-896B-6BB3575A9354}" type="slidenum">
              <a:rPr lang="en-US" smtClean="0"/>
              <a:t>‹#›</a:t>
            </a:fld>
            <a:endParaRPr lang="en-US"/>
          </a:p>
        </p:txBody>
      </p:sp>
    </p:spTree>
    <p:extLst>
      <p:ext uri="{BB962C8B-B14F-4D97-AF65-F5344CB8AC3E}">
        <p14:creationId xmlns:p14="http://schemas.microsoft.com/office/powerpoint/2010/main" val="279859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4F1B-B4F9-F7A3-B99F-563543796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79450-EB1D-F66A-1D5F-EF9CFD8E04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D9A39B-5BA9-CC93-DD35-F518DFD14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EC1C90-2928-6C6F-5EF9-138A3B73C99C}"/>
              </a:ext>
            </a:extLst>
          </p:cNvPr>
          <p:cNvSpPr>
            <a:spLocks noGrp="1"/>
          </p:cNvSpPr>
          <p:nvPr>
            <p:ph type="dt" sz="half" idx="10"/>
          </p:nvPr>
        </p:nvSpPr>
        <p:spPr/>
        <p:txBody>
          <a:bodyPr/>
          <a:lstStyle/>
          <a:p>
            <a:fld id="{927F8B70-093D-41FF-B21C-A9DB5FB92875}" type="datetimeFigureOut">
              <a:rPr lang="en-US" smtClean="0"/>
              <a:t>7/6/2023</a:t>
            </a:fld>
            <a:endParaRPr lang="en-US"/>
          </a:p>
        </p:txBody>
      </p:sp>
      <p:sp>
        <p:nvSpPr>
          <p:cNvPr id="6" name="Footer Placeholder 5">
            <a:extLst>
              <a:ext uri="{FF2B5EF4-FFF2-40B4-BE49-F238E27FC236}">
                <a16:creationId xmlns:a16="http://schemas.microsoft.com/office/drawing/2014/main" id="{E28B925E-D99C-BDA5-26A2-6C5529D97C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8DC94-6DA3-A588-3688-75AD37CF708F}"/>
              </a:ext>
            </a:extLst>
          </p:cNvPr>
          <p:cNvSpPr>
            <a:spLocks noGrp="1"/>
          </p:cNvSpPr>
          <p:nvPr>
            <p:ph type="sldNum" sz="quarter" idx="12"/>
          </p:nvPr>
        </p:nvSpPr>
        <p:spPr/>
        <p:txBody>
          <a:bodyPr/>
          <a:lstStyle/>
          <a:p>
            <a:fld id="{912FEFF3-E5EE-489A-896B-6BB3575A9354}" type="slidenum">
              <a:rPr lang="en-US" smtClean="0"/>
              <a:t>‹#›</a:t>
            </a:fld>
            <a:endParaRPr lang="en-US"/>
          </a:p>
        </p:txBody>
      </p:sp>
    </p:spTree>
    <p:extLst>
      <p:ext uri="{BB962C8B-B14F-4D97-AF65-F5344CB8AC3E}">
        <p14:creationId xmlns:p14="http://schemas.microsoft.com/office/powerpoint/2010/main" val="2396274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350B-2014-E8E2-9AE8-FE9DB49C7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030282-D558-004D-332E-2FC0EA02A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97B4AA-9FEC-F240-314E-98C7A37AA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11110-95E1-0FE7-F991-3ACDD717A31D}"/>
              </a:ext>
            </a:extLst>
          </p:cNvPr>
          <p:cNvSpPr>
            <a:spLocks noGrp="1"/>
          </p:cNvSpPr>
          <p:nvPr>
            <p:ph type="dt" sz="half" idx="10"/>
          </p:nvPr>
        </p:nvSpPr>
        <p:spPr/>
        <p:txBody>
          <a:bodyPr/>
          <a:lstStyle/>
          <a:p>
            <a:fld id="{927F8B70-093D-41FF-B21C-A9DB5FB92875}" type="datetimeFigureOut">
              <a:rPr lang="en-US" smtClean="0"/>
              <a:t>7/6/2023</a:t>
            </a:fld>
            <a:endParaRPr lang="en-US"/>
          </a:p>
        </p:txBody>
      </p:sp>
      <p:sp>
        <p:nvSpPr>
          <p:cNvPr id="6" name="Footer Placeholder 5">
            <a:extLst>
              <a:ext uri="{FF2B5EF4-FFF2-40B4-BE49-F238E27FC236}">
                <a16:creationId xmlns:a16="http://schemas.microsoft.com/office/drawing/2014/main" id="{2EEEA57F-FA15-D894-14AB-B1D5F9AA3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49D087-6063-8AE6-8599-B9182C8C1BBB}"/>
              </a:ext>
            </a:extLst>
          </p:cNvPr>
          <p:cNvSpPr>
            <a:spLocks noGrp="1"/>
          </p:cNvSpPr>
          <p:nvPr>
            <p:ph type="sldNum" sz="quarter" idx="12"/>
          </p:nvPr>
        </p:nvSpPr>
        <p:spPr/>
        <p:txBody>
          <a:bodyPr/>
          <a:lstStyle/>
          <a:p>
            <a:fld id="{912FEFF3-E5EE-489A-896B-6BB3575A9354}" type="slidenum">
              <a:rPr lang="en-US" smtClean="0"/>
              <a:t>‹#›</a:t>
            </a:fld>
            <a:endParaRPr lang="en-US"/>
          </a:p>
        </p:txBody>
      </p:sp>
    </p:spTree>
    <p:extLst>
      <p:ext uri="{BB962C8B-B14F-4D97-AF65-F5344CB8AC3E}">
        <p14:creationId xmlns:p14="http://schemas.microsoft.com/office/powerpoint/2010/main" val="424217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DE61C0-F2D5-16EB-5208-F97EF77522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22C160-C7D3-21FF-DD10-D2F9998F76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45627-55C7-B668-F99C-B92ED5D342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F8B70-093D-41FF-B21C-A9DB5FB92875}" type="datetimeFigureOut">
              <a:rPr lang="en-US" smtClean="0"/>
              <a:t>7/6/2023</a:t>
            </a:fld>
            <a:endParaRPr lang="en-US"/>
          </a:p>
        </p:txBody>
      </p:sp>
      <p:sp>
        <p:nvSpPr>
          <p:cNvPr id="5" name="Footer Placeholder 4">
            <a:extLst>
              <a:ext uri="{FF2B5EF4-FFF2-40B4-BE49-F238E27FC236}">
                <a16:creationId xmlns:a16="http://schemas.microsoft.com/office/drawing/2014/main" id="{91889D86-792D-69AD-E10C-6B06C518AD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9F08A-F0A3-B6D2-3D2D-BFF9DD554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FEFF3-E5EE-489A-896B-6BB3575A9354}" type="slidenum">
              <a:rPr lang="en-US" smtClean="0"/>
              <a:t>‹#›</a:t>
            </a:fld>
            <a:endParaRPr lang="en-US"/>
          </a:p>
        </p:txBody>
      </p:sp>
    </p:spTree>
    <p:extLst>
      <p:ext uri="{BB962C8B-B14F-4D97-AF65-F5344CB8AC3E}">
        <p14:creationId xmlns:p14="http://schemas.microsoft.com/office/powerpoint/2010/main" val="4198204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journals.physiology.org/doi/full/10.1152/japplphysiol.00738.202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34DA11-7F5F-9369-0E4F-029E58633E78}"/>
              </a:ext>
            </a:extLst>
          </p:cNvPr>
          <p:cNvSpPr txBox="1"/>
          <p:nvPr/>
        </p:nvSpPr>
        <p:spPr>
          <a:xfrm>
            <a:off x="292608" y="341376"/>
            <a:ext cx="3683894" cy="369332"/>
          </a:xfrm>
          <a:prstGeom prst="rect">
            <a:avLst/>
          </a:prstGeom>
          <a:noFill/>
        </p:spPr>
        <p:txBody>
          <a:bodyPr wrap="none" rtlCol="0">
            <a:spAutoFit/>
          </a:bodyPr>
          <a:lstStyle/>
          <a:p>
            <a:r>
              <a:rPr lang="en-US" b="1" dirty="0"/>
              <a:t>Research plan, summer 2023, draft 1</a:t>
            </a:r>
          </a:p>
        </p:txBody>
      </p:sp>
      <p:sp>
        <p:nvSpPr>
          <p:cNvPr id="5" name="TextBox 4">
            <a:extLst>
              <a:ext uri="{FF2B5EF4-FFF2-40B4-BE49-F238E27FC236}">
                <a16:creationId xmlns:a16="http://schemas.microsoft.com/office/drawing/2014/main" id="{A9D5921C-C66F-3C78-5F1C-8B2DA37E21E9}"/>
              </a:ext>
            </a:extLst>
          </p:cNvPr>
          <p:cNvSpPr txBox="1"/>
          <p:nvPr/>
        </p:nvSpPr>
        <p:spPr>
          <a:xfrm>
            <a:off x="292608" y="1030224"/>
            <a:ext cx="3907536" cy="2308324"/>
          </a:xfrm>
          <a:prstGeom prst="rect">
            <a:avLst/>
          </a:prstGeom>
          <a:noFill/>
          <a:ln w="28575">
            <a:solidFill>
              <a:schemeClr val="tx1"/>
            </a:solidFill>
          </a:ln>
        </p:spPr>
        <p:txBody>
          <a:bodyPr wrap="square" rtlCol="0">
            <a:spAutoFit/>
          </a:bodyPr>
          <a:lstStyle/>
          <a:p>
            <a:r>
              <a:rPr lang="en-US" sz="1200" b="1" dirty="0"/>
              <a:t>1. Literature reviews</a:t>
            </a:r>
          </a:p>
          <a:p>
            <a:endParaRPr lang="en-US" sz="1200" b="1" dirty="0"/>
          </a:p>
          <a:p>
            <a:r>
              <a:rPr lang="en-US" sz="1200" b="1" dirty="0"/>
              <a:t>1.1 Review all papers that cite Vecellio et al. (2022): </a:t>
            </a:r>
            <a:r>
              <a:rPr lang="en-US" sz="1200" b="1" i="0" dirty="0">
                <a:solidFill>
                  <a:srgbClr val="1F1F1F"/>
                </a:solidFill>
                <a:effectLst/>
                <a:latin typeface="Muli"/>
                <a:hlinkClick r:id="rId2"/>
              </a:rPr>
              <a:t>Evaluating the 35°C wet-bulb temperature adaptability threshold for young, healthy subjects (PSU HEAT Project)</a:t>
            </a:r>
            <a:endParaRPr lang="en-US" sz="1200" b="1" i="0" dirty="0">
              <a:solidFill>
                <a:srgbClr val="1F1F1F"/>
              </a:solidFill>
              <a:effectLst/>
              <a:latin typeface="Muli"/>
            </a:endParaRPr>
          </a:p>
          <a:p>
            <a:pPr marL="285750" indent="-285750">
              <a:buFont typeface="Arial" panose="020B0604020202020204" pitchFamily="34" charset="0"/>
              <a:buChar char="•"/>
            </a:pPr>
            <a:r>
              <a:rPr lang="en-US" sz="1200" b="1" i="0" dirty="0">
                <a:solidFill>
                  <a:srgbClr val="1F1F1F"/>
                </a:solidFill>
                <a:effectLst/>
                <a:latin typeface="Muli"/>
              </a:rPr>
              <a:t>Briefly summarize hypothesis, methods, findings</a:t>
            </a:r>
          </a:p>
          <a:p>
            <a:pPr marL="285750" indent="-285750">
              <a:buFont typeface="Arial" panose="020B0604020202020204" pitchFamily="34" charset="0"/>
              <a:buChar char="•"/>
            </a:pPr>
            <a:r>
              <a:rPr lang="en-US" sz="1200" b="1" i="0" dirty="0">
                <a:solidFill>
                  <a:srgbClr val="1F1F1F"/>
                </a:solidFill>
                <a:effectLst/>
                <a:latin typeface="Muli"/>
              </a:rPr>
              <a:t>Did the</a:t>
            </a:r>
            <a:r>
              <a:rPr lang="en-US" sz="1200" b="1" dirty="0">
                <a:solidFill>
                  <a:srgbClr val="1F1F1F"/>
                </a:solidFill>
                <a:latin typeface="Muli"/>
              </a:rPr>
              <a:t>y use climate model simulations? Was their analysis global? Did they look at different regions? Did they compare CMIP5 and CMIP6?</a:t>
            </a:r>
          </a:p>
          <a:p>
            <a:endParaRPr lang="en-US" sz="1200" b="1" i="0" dirty="0">
              <a:solidFill>
                <a:srgbClr val="1F1F1F"/>
              </a:solidFill>
              <a:effectLst/>
              <a:latin typeface="Muli"/>
            </a:endParaRPr>
          </a:p>
          <a:p>
            <a:r>
              <a:rPr lang="en-US" sz="1200" b="1" dirty="0">
                <a:solidFill>
                  <a:srgbClr val="1F1F1F"/>
                </a:solidFill>
                <a:latin typeface="Muli"/>
              </a:rPr>
              <a:t>1.2 Review recent and highly cited papers involving wet bulb temperature survivability and GCMs.</a:t>
            </a:r>
            <a:endParaRPr lang="en-US" sz="1200" b="1" i="0" dirty="0">
              <a:solidFill>
                <a:srgbClr val="1F1F1F"/>
              </a:solidFill>
              <a:effectLst/>
              <a:latin typeface="Muli"/>
            </a:endParaRPr>
          </a:p>
        </p:txBody>
      </p:sp>
      <p:sp>
        <p:nvSpPr>
          <p:cNvPr id="7" name="TextBox 6">
            <a:extLst>
              <a:ext uri="{FF2B5EF4-FFF2-40B4-BE49-F238E27FC236}">
                <a16:creationId xmlns:a16="http://schemas.microsoft.com/office/drawing/2014/main" id="{9E4087D6-128C-8A83-873F-EA6B32BAA7C9}"/>
              </a:ext>
            </a:extLst>
          </p:cNvPr>
          <p:cNvSpPr txBox="1"/>
          <p:nvPr/>
        </p:nvSpPr>
        <p:spPr>
          <a:xfrm>
            <a:off x="4307962" y="1030224"/>
            <a:ext cx="6183254" cy="2308324"/>
          </a:xfrm>
          <a:prstGeom prst="rect">
            <a:avLst/>
          </a:prstGeom>
          <a:noFill/>
          <a:ln w="28575">
            <a:solidFill>
              <a:schemeClr val="tx1"/>
            </a:solidFill>
          </a:ln>
        </p:spPr>
        <p:txBody>
          <a:bodyPr wrap="square" rtlCol="0">
            <a:spAutoFit/>
          </a:bodyPr>
          <a:lstStyle/>
          <a:p>
            <a:r>
              <a:rPr lang="en-US" sz="1200" b="1" i="0" dirty="0">
                <a:solidFill>
                  <a:srgbClr val="1F1F1F"/>
                </a:solidFill>
                <a:effectLst/>
                <a:latin typeface="Muli"/>
              </a:rPr>
              <a:t>2. Hypotheses </a:t>
            </a:r>
          </a:p>
          <a:p>
            <a:endParaRPr lang="en-US" sz="1200" b="1" i="0" dirty="0">
              <a:solidFill>
                <a:srgbClr val="1F1F1F"/>
              </a:solidFill>
              <a:effectLst/>
              <a:latin typeface="Muli"/>
            </a:endParaRPr>
          </a:p>
          <a:p>
            <a:r>
              <a:rPr lang="en-US" sz="1200" b="1" i="0" dirty="0">
                <a:solidFill>
                  <a:srgbClr val="1F1F1F"/>
                </a:solidFill>
                <a:effectLst/>
                <a:latin typeface="Muli"/>
              </a:rPr>
              <a:t>2.1 Updated wet-bulb survivability threshold from Vecellio et al. (2022) will lead to larger human impacts from temperature extremes, which will be experienced unevenly across 26 global regions. The risk of heat stroke and death will be higher than previously understood.</a:t>
            </a:r>
          </a:p>
          <a:p>
            <a:pPr marL="742950" lvl="1" indent="-285750">
              <a:buFont typeface="Arial" panose="020B0604020202020204" pitchFamily="34" charset="0"/>
              <a:buChar char="•"/>
            </a:pPr>
            <a:r>
              <a:rPr lang="en-US" sz="1200" b="1" dirty="0">
                <a:solidFill>
                  <a:srgbClr val="1F1F1F"/>
                </a:solidFill>
                <a:latin typeface="Muli"/>
              </a:rPr>
              <a:t>This will lead to higher energy demand for cooling systems, stressing power generation and distribution systems.</a:t>
            </a:r>
          </a:p>
          <a:p>
            <a:pPr lvl="1"/>
            <a:endParaRPr lang="en-US" sz="1200" b="1" dirty="0">
              <a:solidFill>
                <a:srgbClr val="1F1F1F"/>
              </a:solidFill>
              <a:latin typeface="Muli"/>
            </a:endParaRPr>
          </a:p>
          <a:p>
            <a:r>
              <a:rPr lang="en-US" sz="1200" b="1" dirty="0">
                <a:solidFill>
                  <a:srgbClr val="1F1F1F"/>
                </a:solidFill>
                <a:latin typeface="Muli"/>
              </a:rPr>
              <a:t>2.2 The intensity and duration of temperature extremes in CMIP6 models, compared to CMIP5 models, will increase. CMIP6 models will show increasing health risks and energy demand due to increasing extremes. Additionally, the spatial distribution of heat extremes will be more random in CMIP6 models, making adaptation more difficult.</a:t>
            </a:r>
          </a:p>
        </p:txBody>
      </p:sp>
      <p:sp>
        <p:nvSpPr>
          <p:cNvPr id="8" name="TextBox 7">
            <a:extLst>
              <a:ext uri="{FF2B5EF4-FFF2-40B4-BE49-F238E27FC236}">
                <a16:creationId xmlns:a16="http://schemas.microsoft.com/office/drawing/2014/main" id="{C8764074-5970-E5B4-4C4B-5D890D6BCADF}"/>
              </a:ext>
            </a:extLst>
          </p:cNvPr>
          <p:cNvSpPr txBox="1"/>
          <p:nvPr/>
        </p:nvSpPr>
        <p:spPr>
          <a:xfrm>
            <a:off x="292608" y="3519453"/>
            <a:ext cx="6292154" cy="1200329"/>
          </a:xfrm>
          <a:prstGeom prst="rect">
            <a:avLst/>
          </a:prstGeom>
          <a:noFill/>
          <a:ln w="28575">
            <a:solidFill>
              <a:schemeClr val="tx1"/>
            </a:solidFill>
          </a:ln>
        </p:spPr>
        <p:txBody>
          <a:bodyPr wrap="square" rtlCol="0">
            <a:spAutoFit/>
          </a:bodyPr>
          <a:lstStyle/>
          <a:p>
            <a:r>
              <a:rPr lang="en-US" sz="1200" b="1" dirty="0">
                <a:solidFill>
                  <a:srgbClr val="1F1F1F"/>
                </a:solidFill>
                <a:latin typeface="Muli"/>
              </a:rPr>
              <a:t>3. Data</a:t>
            </a:r>
          </a:p>
          <a:p>
            <a:endParaRPr lang="en-US" sz="1200" b="1" dirty="0">
              <a:solidFill>
                <a:srgbClr val="1F1F1F"/>
              </a:solidFill>
              <a:latin typeface="Muli"/>
            </a:endParaRPr>
          </a:p>
          <a:p>
            <a:pPr marL="285750" indent="-285750">
              <a:buFont typeface="Arial" panose="020B0604020202020204" pitchFamily="34" charset="0"/>
              <a:buChar char="•"/>
            </a:pPr>
            <a:r>
              <a:rPr lang="en-US" sz="1200" b="1" dirty="0">
                <a:solidFill>
                  <a:srgbClr val="1F1F1F"/>
                </a:solidFill>
                <a:latin typeface="Muli"/>
              </a:rPr>
              <a:t>CMIP5 &amp; CMIP6 SSP 585, SSP 370, SSP 245, SSP 126 2000-2100.</a:t>
            </a:r>
          </a:p>
          <a:p>
            <a:pPr marL="285750" indent="-285750">
              <a:buFont typeface="Arial" panose="020B0604020202020204" pitchFamily="34" charset="0"/>
              <a:buChar char="•"/>
            </a:pPr>
            <a:r>
              <a:rPr lang="en-US" sz="1200" b="1" dirty="0">
                <a:solidFill>
                  <a:srgbClr val="1F1F1F"/>
                </a:solidFill>
                <a:latin typeface="Muli"/>
              </a:rPr>
              <a:t>(20 CMIP6 + 20 CMIP5 models) x (4 SSP scenarios) x (temp, humidity vars) = 320 model runs  </a:t>
            </a:r>
          </a:p>
          <a:p>
            <a:pPr marL="285750" indent="-285750">
              <a:buFont typeface="Arial" panose="020B0604020202020204" pitchFamily="34" charset="0"/>
              <a:buChar char="•"/>
            </a:pPr>
            <a:r>
              <a:rPr lang="en-US" sz="1200" b="1" dirty="0">
                <a:solidFill>
                  <a:srgbClr val="1F1F1F"/>
                </a:solidFill>
                <a:latin typeface="Muli"/>
              </a:rPr>
              <a:t>Disaggregated into 26 global regions (climate regimes) and by sovereign nations (energy production and economic regimes)</a:t>
            </a:r>
          </a:p>
        </p:txBody>
      </p:sp>
      <p:pic>
        <p:nvPicPr>
          <p:cNvPr id="10" name="Picture 9">
            <a:extLst>
              <a:ext uri="{FF2B5EF4-FFF2-40B4-BE49-F238E27FC236}">
                <a16:creationId xmlns:a16="http://schemas.microsoft.com/office/drawing/2014/main" id="{B7A2B648-17A9-8840-FB0B-F8D550A002B6}"/>
              </a:ext>
            </a:extLst>
          </p:cNvPr>
          <p:cNvPicPr>
            <a:picLocks noChangeAspect="1"/>
          </p:cNvPicPr>
          <p:nvPr/>
        </p:nvPicPr>
        <p:blipFill>
          <a:blip r:embed="rId3"/>
          <a:stretch>
            <a:fillRect/>
          </a:stretch>
        </p:blipFill>
        <p:spPr>
          <a:xfrm>
            <a:off x="6745833" y="3755368"/>
            <a:ext cx="2561734" cy="710638"/>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3CA19D33-1859-B1AA-D0D9-B9F8F0D53417}"/>
              </a:ext>
            </a:extLst>
          </p:cNvPr>
          <p:cNvSpPr txBox="1"/>
          <p:nvPr/>
        </p:nvSpPr>
        <p:spPr>
          <a:xfrm>
            <a:off x="9468639" y="3787522"/>
            <a:ext cx="2723361" cy="646331"/>
          </a:xfrm>
          <a:prstGeom prst="rect">
            <a:avLst/>
          </a:prstGeom>
          <a:noFill/>
        </p:spPr>
        <p:txBody>
          <a:bodyPr wrap="square">
            <a:spAutoFit/>
          </a:bodyPr>
          <a:lstStyle/>
          <a:p>
            <a:r>
              <a:rPr lang="en-US" sz="1200" b="1" dirty="0">
                <a:solidFill>
                  <a:srgbClr val="1F1F1F"/>
                </a:solidFill>
                <a:latin typeface="Muli"/>
              </a:rPr>
              <a:t>Stull formula for wet bulb temperature from temperature (T) and relative humidity (RH)</a:t>
            </a:r>
          </a:p>
        </p:txBody>
      </p:sp>
      <p:sp>
        <p:nvSpPr>
          <p:cNvPr id="13" name="TextBox 12">
            <a:extLst>
              <a:ext uri="{FF2B5EF4-FFF2-40B4-BE49-F238E27FC236}">
                <a16:creationId xmlns:a16="http://schemas.microsoft.com/office/drawing/2014/main" id="{FE7F8C29-7E04-8EBF-8531-05E635F7AC06}"/>
              </a:ext>
            </a:extLst>
          </p:cNvPr>
          <p:cNvSpPr txBox="1"/>
          <p:nvPr/>
        </p:nvSpPr>
        <p:spPr>
          <a:xfrm>
            <a:off x="292608" y="4882826"/>
            <a:ext cx="11708216" cy="1785104"/>
          </a:xfrm>
          <a:prstGeom prst="rect">
            <a:avLst/>
          </a:prstGeom>
          <a:noFill/>
          <a:ln w="28575">
            <a:solidFill>
              <a:schemeClr val="tx1"/>
            </a:solidFill>
          </a:ln>
        </p:spPr>
        <p:txBody>
          <a:bodyPr wrap="square" rtlCol="0">
            <a:spAutoFit/>
          </a:bodyPr>
          <a:lstStyle/>
          <a:p>
            <a:r>
              <a:rPr lang="en-US" sz="1200" b="1" dirty="0">
                <a:solidFill>
                  <a:srgbClr val="1F1F1F"/>
                </a:solidFill>
                <a:latin typeface="Muli"/>
              </a:rPr>
              <a:t>4. Experimental design</a:t>
            </a:r>
          </a:p>
          <a:p>
            <a:endParaRPr lang="en-US" sz="1200" b="1" dirty="0">
              <a:solidFill>
                <a:srgbClr val="1F1F1F"/>
              </a:solidFill>
              <a:latin typeface="Muli"/>
            </a:endParaRPr>
          </a:p>
          <a:p>
            <a:pPr marL="285750" indent="-285750">
              <a:buFont typeface="Arial" panose="020B0604020202020204" pitchFamily="34" charset="0"/>
              <a:buChar char="•"/>
            </a:pPr>
            <a:r>
              <a:rPr lang="en-US" sz="1200" b="1" dirty="0">
                <a:solidFill>
                  <a:srgbClr val="1F1F1F"/>
                </a:solidFill>
                <a:latin typeface="Muli"/>
              </a:rPr>
              <a:t>Calculate Davies-Jones wet bulb temperature at native grid resolution for each ESM run. Interpolate to lowest grid resolution amongst all runs (probably 100km). </a:t>
            </a:r>
          </a:p>
          <a:p>
            <a:pPr marL="285750" indent="-285750">
              <a:buFont typeface="Arial" panose="020B0604020202020204" pitchFamily="34" charset="0"/>
              <a:buChar char="•"/>
            </a:pPr>
            <a:r>
              <a:rPr lang="en-US" sz="1200" b="1" dirty="0">
                <a:solidFill>
                  <a:srgbClr val="1F1F1F"/>
                </a:solidFill>
                <a:latin typeface="Muli"/>
              </a:rPr>
              <a:t>Hypothesis 2.1: Just CMIP6 runs as data. Compare individual models and multi-model ensemble (MME). Using Vecellio survivability thresholds and older thresholds Vecellio challenges, compare threshold exceedance frequencies on (1.) global cell-by-cell basis, (2.) regional basis using 26 established global regions, (3.) national basis using international borders. Apply significance tests. Use gridded global population dataset to quantify impacts of adjusted thresholds. </a:t>
            </a:r>
          </a:p>
          <a:p>
            <a:pPr marL="285750" indent="-285750">
              <a:buFont typeface="Arial" panose="020B0604020202020204" pitchFamily="34" charset="0"/>
              <a:buChar char="•"/>
            </a:pPr>
            <a:r>
              <a:rPr lang="en-US" sz="1200" b="1" dirty="0">
                <a:solidFill>
                  <a:srgbClr val="1F1F1F"/>
                </a:solidFill>
                <a:latin typeface="Muli"/>
              </a:rPr>
              <a:t>Hypothesis 2.2: CMIP5 and CMIP6 runs as data. Compare indv. models and MME between model generations. Use only Vecellio thresholds. Intercompare results from CMIP5/CMIP6 model generations on global, regional, and national bases. Significance tests </a:t>
            </a:r>
            <a:r>
              <a:rPr lang="en-US" sz="1200" b="1">
                <a:solidFill>
                  <a:srgbClr val="1F1F1F"/>
                </a:solidFill>
                <a:latin typeface="Muli"/>
              </a:rPr>
              <a:t>for divergence. </a:t>
            </a:r>
            <a:endParaRPr lang="en-US" sz="1200" b="1" dirty="0">
              <a:solidFill>
                <a:srgbClr val="1F1F1F"/>
              </a:solidFill>
              <a:latin typeface="Muli"/>
            </a:endParaRPr>
          </a:p>
          <a:p>
            <a:endParaRPr lang="en-US" sz="1400" b="1" dirty="0">
              <a:solidFill>
                <a:srgbClr val="1F1F1F"/>
              </a:solidFill>
              <a:latin typeface="Muli"/>
            </a:endParaRPr>
          </a:p>
        </p:txBody>
      </p:sp>
    </p:spTree>
    <p:extLst>
      <p:ext uri="{BB962C8B-B14F-4D97-AF65-F5344CB8AC3E}">
        <p14:creationId xmlns:p14="http://schemas.microsoft.com/office/powerpoint/2010/main" val="63994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3AAA3C-1703-AF60-50E1-B29839D9F586}"/>
              </a:ext>
            </a:extLst>
          </p:cNvPr>
          <p:cNvSpPr txBox="1"/>
          <p:nvPr/>
        </p:nvSpPr>
        <p:spPr>
          <a:xfrm>
            <a:off x="268728" y="98744"/>
            <a:ext cx="5006657" cy="6707855"/>
          </a:xfrm>
          <a:prstGeom prst="rect">
            <a:avLst/>
          </a:prstGeom>
          <a:noFill/>
        </p:spPr>
        <p:txBody>
          <a:bodyPr wrap="square" rtlCol="0">
            <a:spAutoFit/>
          </a:bodyPr>
          <a:lstStyle/>
          <a:p>
            <a:r>
              <a:rPr lang="en-US" b="1" dirty="0"/>
              <a:t>Meeting with Sophie 5/30/2023</a:t>
            </a:r>
          </a:p>
          <a:p>
            <a:r>
              <a:rPr lang="en-US" sz="1100" dirty="0"/>
              <a:t>Stull method is statistical, Davies-Jones is empirical</a:t>
            </a:r>
          </a:p>
          <a:p>
            <a:pPr marL="285750" indent="-285750">
              <a:buFont typeface="Arial" panose="020B0604020202020204" pitchFamily="34" charset="0"/>
              <a:buChar char="•"/>
            </a:pPr>
            <a:r>
              <a:rPr lang="en-US" sz="1100" dirty="0"/>
              <a:t>Python and MATLAB scripts exist</a:t>
            </a:r>
          </a:p>
          <a:p>
            <a:pPr marL="285750" indent="-285750">
              <a:buFont typeface="Arial" panose="020B0604020202020204" pitchFamily="34" charset="0"/>
              <a:buChar char="•"/>
            </a:pPr>
            <a:r>
              <a:rPr lang="en-US" sz="1100" dirty="0"/>
              <a:t>Davies-Jones: daily max air temperature, daily mean specific humidity, daily mean surface pressure</a:t>
            </a:r>
          </a:p>
          <a:p>
            <a:pPr marL="285750" indent="-285750">
              <a:buFont typeface="Arial" panose="020B0604020202020204" pitchFamily="34" charset="0"/>
              <a:buChar char="•"/>
            </a:pPr>
            <a:r>
              <a:rPr lang="en-US" sz="1100" dirty="0"/>
              <a:t>We will use both</a:t>
            </a:r>
          </a:p>
          <a:p>
            <a:pPr marL="285750" indent="-285750">
              <a:buFont typeface="Arial" panose="020B0604020202020204" pitchFamily="34" charset="0"/>
              <a:buChar char="•"/>
            </a:pPr>
            <a:endParaRPr lang="en-US" sz="1100" dirty="0"/>
          </a:p>
          <a:p>
            <a:r>
              <a:rPr lang="en-US" sz="1100" dirty="0"/>
              <a:t>Lit review: papers talk about bias correction in relation to GCMs– need to dig more</a:t>
            </a:r>
          </a:p>
          <a:p>
            <a:endParaRPr lang="en-US" sz="1100" dirty="0"/>
          </a:p>
          <a:p>
            <a:r>
              <a:rPr lang="en-US" sz="1100" dirty="0" err="1"/>
              <a:t>Viccelio</a:t>
            </a:r>
            <a:r>
              <a:rPr lang="en-US" sz="1100" dirty="0"/>
              <a:t>: one threshold is oversimplification, warm-wet and hot-dry need to be handled differently. We can use multiple thresholds in our analysis. </a:t>
            </a:r>
          </a:p>
          <a:p>
            <a:pPr marL="285750" indent="-285750">
              <a:buFont typeface="Arial" panose="020B0604020202020204" pitchFamily="34" charset="0"/>
              <a:buChar char="•"/>
            </a:pPr>
            <a:r>
              <a:rPr lang="en-US" sz="1100" dirty="0"/>
              <a:t>Wet bulb temperature calculation is same regardless, all we need to do is adjust thresholds post-calculation</a:t>
            </a:r>
          </a:p>
          <a:p>
            <a:pPr marL="742950" lvl="1" indent="-285750">
              <a:buFont typeface="Arial" panose="020B0604020202020204" pitchFamily="34" charset="0"/>
              <a:buChar char="•"/>
            </a:pPr>
            <a:r>
              <a:rPr lang="en-US" sz="1100" dirty="0"/>
              <a:t>We can use thresholds: 35 (you’re cooked), 28 (hot dry), 32 (warm humid)</a:t>
            </a:r>
          </a:p>
          <a:p>
            <a:pPr marL="285750" indent="-285750">
              <a:buFont typeface="Arial" panose="020B0604020202020204" pitchFamily="34" charset="0"/>
              <a:buChar char="•"/>
            </a:pPr>
            <a:endParaRPr lang="en-US" sz="1100" dirty="0"/>
          </a:p>
          <a:p>
            <a:r>
              <a:rPr lang="en-US" sz="1100" dirty="0"/>
              <a:t>GCMs will always underestimate extremes due to inability to resolve small-scale effects that cause worst heatwaves</a:t>
            </a:r>
          </a:p>
          <a:p>
            <a:endParaRPr lang="en-US" sz="1100" dirty="0"/>
          </a:p>
          <a:p>
            <a:r>
              <a:rPr lang="en-US" sz="1100" dirty="0"/>
              <a:t>Coastal regions with certain wind patterns will be more vulnerable to worst extremes</a:t>
            </a:r>
          </a:p>
          <a:p>
            <a:pPr marL="285750" indent="-285750">
              <a:buFont typeface="Arial" panose="020B0604020202020204" pitchFamily="34" charset="0"/>
              <a:buChar char="•"/>
            </a:pPr>
            <a:r>
              <a:rPr lang="en-US" sz="1100" dirty="0"/>
              <a:t>Look at coastal cells and offshore cells: difference will provide an indicator of vulnerability</a:t>
            </a:r>
          </a:p>
          <a:p>
            <a:pPr marL="285750" indent="-285750">
              <a:buFont typeface="Arial" panose="020B0604020202020204" pitchFamily="34" charset="0"/>
              <a:buChar char="•"/>
            </a:pPr>
            <a:endParaRPr lang="en-US" sz="1100" dirty="0"/>
          </a:p>
          <a:p>
            <a:r>
              <a:rPr lang="en-US" sz="1100" dirty="0"/>
              <a:t>How do we measure heat exposure? </a:t>
            </a:r>
          </a:p>
          <a:p>
            <a:pPr marL="285750" indent="-285750">
              <a:buFont typeface="Arial" panose="020B0604020202020204" pitchFamily="34" charset="0"/>
              <a:buChar char="•"/>
            </a:pPr>
            <a:r>
              <a:rPr lang="en-US" sz="1100" dirty="0"/>
              <a:t>People-days: how many people exposed, how many days per year</a:t>
            </a:r>
          </a:p>
          <a:p>
            <a:pPr marL="285750" indent="-285750">
              <a:buFont typeface="Arial" panose="020B0604020202020204" pitchFamily="34" charset="0"/>
              <a:buChar char="•"/>
            </a:pPr>
            <a:r>
              <a:rPr lang="en-US" sz="1100" dirty="0">
                <a:sym typeface="Wingdings" panose="05000000000000000000" pitchFamily="2" charset="2"/>
              </a:rPr>
              <a:t> </a:t>
            </a:r>
            <a:r>
              <a:rPr lang="en-US" sz="1100" b="1" dirty="0">
                <a:sym typeface="Wingdings" panose="05000000000000000000" pitchFamily="2" charset="2"/>
              </a:rPr>
              <a:t>need to find gridded population data (I’ll do this)</a:t>
            </a:r>
          </a:p>
          <a:p>
            <a:pPr marL="285750" indent="-285750">
              <a:buFont typeface="Arial" panose="020B0604020202020204" pitchFamily="34" charset="0"/>
              <a:buChar char="•"/>
            </a:pPr>
            <a:endParaRPr lang="en-US" sz="1100" dirty="0">
              <a:sym typeface="Wingdings" panose="05000000000000000000" pitchFamily="2" charset="2"/>
            </a:endParaRPr>
          </a:p>
          <a:p>
            <a:r>
              <a:rPr lang="en-US" sz="1100" dirty="0">
                <a:sym typeface="Wingdings" panose="05000000000000000000" pitchFamily="2" charset="2"/>
              </a:rPr>
              <a:t>Consider vulnerability (will help set us apart from other papers)</a:t>
            </a:r>
          </a:p>
          <a:p>
            <a:pPr marL="285750" indent="-285750">
              <a:buFont typeface="Arial" panose="020B0604020202020204" pitchFamily="34" charset="0"/>
              <a:buChar char="•"/>
            </a:pPr>
            <a:r>
              <a:rPr lang="en-US" sz="1100" dirty="0">
                <a:sym typeface="Wingdings" panose="05000000000000000000" pitchFamily="2" charset="2"/>
              </a:rPr>
              <a:t>International Energy Agency (IEA) has data on this: global demand for air conditioning</a:t>
            </a:r>
          </a:p>
          <a:p>
            <a:pPr marL="285750" indent="-285750">
              <a:buFont typeface="Arial" panose="020B0604020202020204" pitchFamily="34" charset="0"/>
              <a:buChar char="•"/>
            </a:pPr>
            <a:endParaRPr lang="en-US" sz="1100" dirty="0">
              <a:sym typeface="Wingdings" panose="05000000000000000000" pitchFamily="2" charset="2"/>
            </a:endParaRPr>
          </a:p>
          <a:p>
            <a:r>
              <a:rPr lang="en-US" sz="1100" dirty="0">
                <a:sym typeface="Wingdings" panose="05000000000000000000" pitchFamily="2" charset="2"/>
              </a:rPr>
              <a:t>Setting apart from other papers</a:t>
            </a:r>
          </a:p>
          <a:p>
            <a:pPr marL="285750" indent="-285750">
              <a:buFont typeface="Arial" panose="020B0604020202020204" pitchFamily="34" charset="0"/>
              <a:buChar char="•"/>
            </a:pPr>
            <a:r>
              <a:rPr lang="en-US" sz="1100" dirty="0">
                <a:sym typeface="Wingdings" panose="05000000000000000000" pitchFamily="2" charset="2"/>
              </a:rPr>
              <a:t>CMIP5 vs. CMIP6 comparison will help differentiate</a:t>
            </a:r>
          </a:p>
          <a:p>
            <a:pPr marL="285750" indent="-285750">
              <a:buFont typeface="Arial" panose="020B0604020202020204" pitchFamily="34" charset="0"/>
              <a:buChar char="•"/>
            </a:pPr>
            <a:r>
              <a:rPr lang="en-US" sz="1100" dirty="0">
                <a:sym typeface="Wingdings" panose="05000000000000000000" pitchFamily="2" charset="2"/>
              </a:rPr>
              <a:t>Other papers focus on very narrow time ranges</a:t>
            </a:r>
          </a:p>
          <a:p>
            <a:pPr marL="285750" indent="-285750">
              <a:buFont typeface="Arial" panose="020B0604020202020204" pitchFamily="34" charset="0"/>
              <a:buChar char="•"/>
            </a:pPr>
            <a:r>
              <a:rPr lang="en-US" sz="1100" dirty="0">
                <a:sym typeface="Wingdings" panose="05000000000000000000" pitchFamily="2" charset="2"/>
              </a:rPr>
              <a:t>Lots of simplifying assumptions</a:t>
            </a:r>
          </a:p>
          <a:p>
            <a:endParaRPr lang="en-US" sz="1400" dirty="0"/>
          </a:p>
          <a:p>
            <a:endParaRPr lang="en-US" sz="1400" dirty="0"/>
          </a:p>
        </p:txBody>
      </p:sp>
      <p:sp>
        <p:nvSpPr>
          <p:cNvPr id="5" name="TextBox 4">
            <a:extLst>
              <a:ext uri="{FF2B5EF4-FFF2-40B4-BE49-F238E27FC236}">
                <a16:creationId xmlns:a16="http://schemas.microsoft.com/office/drawing/2014/main" id="{90DBC2C0-0C0C-88AD-8D07-061A01ED00FF}"/>
              </a:ext>
            </a:extLst>
          </p:cNvPr>
          <p:cNvSpPr txBox="1"/>
          <p:nvPr/>
        </p:nvSpPr>
        <p:spPr>
          <a:xfrm>
            <a:off x="5275385" y="98744"/>
            <a:ext cx="5006657" cy="5016758"/>
          </a:xfrm>
          <a:prstGeom prst="rect">
            <a:avLst/>
          </a:prstGeom>
          <a:noFill/>
        </p:spPr>
        <p:txBody>
          <a:bodyPr wrap="square" rtlCol="0">
            <a:spAutoFit/>
          </a:bodyPr>
          <a:lstStyle/>
          <a:p>
            <a:r>
              <a:rPr lang="en-US" sz="1400" b="1" dirty="0"/>
              <a:t>Action items</a:t>
            </a:r>
          </a:p>
          <a:p>
            <a:endParaRPr lang="en-US" sz="1400" b="1" dirty="0"/>
          </a:p>
          <a:p>
            <a:r>
              <a:rPr lang="en-US" sz="1400" dirty="0"/>
              <a:t>Me: </a:t>
            </a:r>
          </a:p>
          <a:p>
            <a:pPr marL="285750" indent="-285750">
              <a:buFont typeface="Arial" panose="020B0604020202020204" pitchFamily="34" charset="0"/>
              <a:buChar char="•"/>
            </a:pPr>
            <a:r>
              <a:rPr lang="en-US" sz="1400" dirty="0"/>
              <a:t>By end of next week June 9</a:t>
            </a:r>
            <a:r>
              <a:rPr lang="en-US" sz="1400" baseline="30000" dirty="0"/>
              <a:t>th</a:t>
            </a:r>
            <a:r>
              <a:rPr lang="en-US" sz="1400" dirty="0"/>
              <a:t>: have server set up on lab PC</a:t>
            </a:r>
          </a:p>
          <a:p>
            <a:pPr marL="742950" lvl="1" indent="-285750">
              <a:buFont typeface="Arial" panose="020B0604020202020204" pitchFamily="34" charset="0"/>
              <a:buChar char="•"/>
            </a:pPr>
            <a:r>
              <a:rPr lang="en-US" sz="1400" dirty="0"/>
              <a:t>Email Northeastern IT for help configuring server storage</a:t>
            </a:r>
          </a:p>
          <a:p>
            <a:pPr marL="742950" lvl="1" indent="-285750">
              <a:buFont typeface="Arial" panose="020B0604020202020204" pitchFamily="34" charset="0"/>
              <a:buChar char="•"/>
            </a:pPr>
            <a:r>
              <a:rPr lang="en-US" sz="1400" dirty="0"/>
              <a:t>Harass Nishant for password</a:t>
            </a:r>
          </a:p>
          <a:p>
            <a:pPr marL="285750" indent="-285750">
              <a:buFont typeface="Arial" panose="020B0604020202020204" pitchFamily="34" charset="0"/>
              <a:buChar char="•"/>
            </a:pPr>
            <a:r>
              <a:rPr lang="en-US" sz="1400" dirty="0"/>
              <a:t>Streamline Stone’s scripts, rebuild in MATLAB</a:t>
            </a:r>
          </a:p>
          <a:p>
            <a:pPr marL="285750" indent="-285750">
              <a:buFont typeface="Arial" panose="020B0604020202020204" pitchFamily="34" charset="0"/>
              <a:buChar char="•"/>
            </a:pPr>
            <a:r>
              <a:rPr lang="en-US" sz="1400" dirty="0"/>
              <a:t>Start building out analysis scripts: regional and national disaggregation, wet bulb calculations for gridded data</a:t>
            </a:r>
          </a:p>
          <a:p>
            <a:pPr marL="285750" indent="-285750">
              <a:buFont typeface="Arial" panose="020B0604020202020204" pitchFamily="34" charset="0"/>
              <a:buChar char="•"/>
            </a:pPr>
            <a:r>
              <a:rPr lang="en-US" sz="1400" dirty="0"/>
              <a:t>Look for gridded population and reanalysis data</a:t>
            </a:r>
          </a:p>
          <a:p>
            <a:pPr marL="285750" indent="-285750">
              <a:buFont typeface="Arial" panose="020B0604020202020204" pitchFamily="34" charset="0"/>
              <a:buChar char="•"/>
            </a:pPr>
            <a:endParaRPr lang="en-US" sz="1400" dirty="0"/>
          </a:p>
          <a:p>
            <a:r>
              <a:rPr lang="en-US" sz="1400" dirty="0"/>
              <a:t>Sophie:</a:t>
            </a:r>
          </a:p>
          <a:p>
            <a:pPr marL="285750" indent="-285750">
              <a:buFont typeface="Arial" panose="020B0604020202020204" pitchFamily="34" charset="0"/>
              <a:buChar char="•"/>
            </a:pPr>
            <a:r>
              <a:rPr lang="en-US" sz="1400" dirty="0"/>
              <a:t>Find out data availability and metadata for CMIP5 and CMIP6 model generations</a:t>
            </a:r>
          </a:p>
          <a:p>
            <a:pPr marL="742950" lvl="1" indent="-285750">
              <a:buFont typeface="Arial" panose="020B0604020202020204" pitchFamily="34" charset="0"/>
              <a:buChar char="•"/>
            </a:pPr>
            <a:r>
              <a:rPr lang="en-US" sz="1400" dirty="0"/>
              <a:t>How many models?</a:t>
            </a:r>
          </a:p>
          <a:p>
            <a:pPr marL="742950" lvl="1" indent="-285750">
              <a:buFont typeface="Arial" panose="020B0604020202020204" pitchFamily="34" charset="0"/>
              <a:buChar char="•"/>
            </a:pPr>
            <a:r>
              <a:rPr lang="en-US" sz="1400" dirty="0"/>
              <a:t>In what resolution? </a:t>
            </a:r>
          </a:p>
          <a:p>
            <a:pPr marL="285750" indent="-285750">
              <a:buFont typeface="Arial" panose="020B0604020202020204" pitchFamily="34" charset="0"/>
              <a:buChar char="•"/>
            </a:pPr>
            <a:r>
              <a:rPr lang="en-US" sz="1400" dirty="0"/>
              <a:t>Compile methods details: validation with historical reanalysis, bias correction methods</a:t>
            </a:r>
          </a:p>
          <a:p>
            <a:pPr marL="285750" indent="-285750">
              <a:buFont typeface="Arial" panose="020B0604020202020204" pitchFamily="34" charset="0"/>
              <a:buChar char="•"/>
            </a:pPr>
            <a:r>
              <a:rPr lang="en-US" sz="1400" dirty="0"/>
              <a:t>Look at IEA energy data</a:t>
            </a:r>
          </a:p>
          <a:p>
            <a:pPr marL="285750" indent="-285750">
              <a:buFont typeface="Arial" panose="020B0604020202020204" pitchFamily="34" charset="0"/>
              <a:buChar char="•"/>
            </a:pPr>
            <a:endParaRPr lang="en-US" sz="1400" dirty="0"/>
          </a:p>
          <a:p>
            <a:endParaRPr lang="en-US" sz="1200" dirty="0"/>
          </a:p>
          <a:p>
            <a:endParaRPr lang="en-US" sz="1400" dirty="0"/>
          </a:p>
        </p:txBody>
      </p:sp>
    </p:spTree>
    <p:extLst>
      <p:ext uri="{BB962C8B-B14F-4D97-AF65-F5344CB8AC3E}">
        <p14:creationId xmlns:p14="http://schemas.microsoft.com/office/powerpoint/2010/main" val="350492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3AAA3C-1703-AF60-50E1-B29839D9F586}"/>
              </a:ext>
            </a:extLst>
          </p:cNvPr>
          <p:cNvSpPr txBox="1"/>
          <p:nvPr/>
        </p:nvSpPr>
        <p:spPr>
          <a:xfrm>
            <a:off x="268728" y="98744"/>
            <a:ext cx="5591007" cy="1646605"/>
          </a:xfrm>
          <a:prstGeom prst="rect">
            <a:avLst/>
          </a:prstGeom>
          <a:noFill/>
        </p:spPr>
        <p:txBody>
          <a:bodyPr wrap="square" rtlCol="0">
            <a:spAutoFit/>
          </a:bodyPr>
          <a:lstStyle/>
          <a:p>
            <a:r>
              <a:rPr lang="en-US" b="1" dirty="0"/>
              <a:t>Notes from script building</a:t>
            </a:r>
          </a:p>
          <a:p>
            <a:endParaRPr lang="en-US" sz="1100" b="1" dirty="0">
              <a:sym typeface="Wingdings" panose="05000000000000000000" pitchFamily="2" charset="2"/>
            </a:endParaRPr>
          </a:p>
          <a:p>
            <a:pPr marL="171450" indent="-171450">
              <a:buFont typeface="Arial" panose="020B0604020202020204" pitchFamily="34" charset="0"/>
              <a:buChar char="•"/>
            </a:pPr>
            <a:r>
              <a:rPr lang="en-US" sz="1100" dirty="0">
                <a:sym typeface="Wingdings" panose="05000000000000000000" pitchFamily="2" charset="2"/>
              </a:rPr>
              <a:t>Results for: CMIP6, </a:t>
            </a:r>
            <a:r>
              <a:rPr lang="en-US" sz="1100" dirty="0" err="1">
                <a:sym typeface="Wingdings" panose="05000000000000000000" pitchFamily="2" charset="2"/>
              </a:rPr>
              <a:t>piControl</a:t>
            </a:r>
            <a:r>
              <a:rPr lang="en-US" sz="1100" dirty="0">
                <a:sym typeface="Wingdings" panose="05000000000000000000" pitchFamily="2" charset="2"/>
              </a:rPr>
              <a:t>/ssp245/ssp370/ssp585, day, </a:t>
            </a:r>
            <a:r>
              <a:rPr lang="en-US" sz="1100" dirty="0" err="1">
                <a:sym typeface="Wingdings" panose="05000000000000000000" pitchFamily="2" charset="2"/>
              </a:rPr>
              <a:t>tasmax</a:t>
            </a:r>
            <a:r>
              <a:rPr lang="en-US" sz="1100" dirty="0">
                <a:sym typeface="Wingdings" panose="05000000000000000000" pitchFamily="2" charset="2"/>
              </a:rPr>
              <a:t>/</a:t>
            </a:r>
            <a:r>
              <a:rPr lang="en-US" sz="1100" dirty="0" err="1">
                <a:sym typeface="Wingdings" panose="05000000000000000000" pitchFamily="2" charset="2"/>
              </a:rPr>
              <a:t>hurs</a:t>
            </a:r>
            <a:r>
              <a:rPr lang="en-US" sz="1100" dirty="0">
                <a:sym typeface="Wingdings" panose="05000000000000000000" pitchFamily="2" charset="2"/>
              </a:rPr>
              <a:t>/</a:t>
            </a:r>
            <a:r>
              <a:rPr lang="en-US" sz="1100" dirty="0" err="1">
                <a:sym typeface="Wingdings" panose="05000000000000000000" pitchFamily="2" charset="2"/>
              </a:rPr>
              <a:t>ps</a:t>
            </a:r>
            <a:endParaRPr lang="en-US" sz="1100" dirty="0">
              <a:sym typeface="Wingdings" panose="05000000000000000000" pitchFamily="2" charset="2"/>
            </a:endParaRPr>
          </a:p>
          <a:p>
            <a:pPr marL="628650" lvl="1" indent="-171450">
              <a:buFont typeface="Arial" panose="020B0604020202020204" pitchFamily="34" charset="0"/>
              <a:buChar char="•"/>
            </a:pPr>
            <a:r>
              <a:rPr lang="en-US" sz="1100" dirty="0">
                <a:sym typeface="Wingdings" panose="05000000000000000000" pitchFamily="2" charset="2"/>
              </a:rPr>
              <a:t>1717 </a:t>
            </a:r>
            <a:r>
              <a:rPr lang="en-US" sz="1100" dirty="0" err="1">
                <a:sym typeface="Wingdings" panose="05000000000000000000" pitchFamily="2" charset="2"/>
              </a:rPr>
              <a:t>hurs</a:t>
            </a:r>
            <a:r>
              <a:rPr lang="en-US" sz="1100" dirty="0">
                <a:sym typeface="Wingdings" panose="05000000000000000000" pitchFamily="2" charset="2"/>
              </a:rPr>
              <a:t>, 1770 </a:t>
            </a:r>
            <a:r>
              <a:rPr lang="en-US" sz="1100" dirty="0" err="1">
                <a:sym typeface="Wingdings" panose="05000000000000000000" pitchFamily="2" charset="2"/>
              </a:rPr>
              <a:t>tasmax</a:t>
            </a:r>
            <a:r>
              <a:rPr lang="en-US" sz="1100" dirty="0">
                <a:sym typeface="Wingdings" panose="05000000000000000000" pitchFamily="2" charset="2"/>
              </a:rPr>
              <a:t>, 291 </a:t>
            </a:r>
            <a:r>
              <a:rPr lang="en-US" sz="1100" dirty="0" err="1">
                <a:sym typeface="Wingdings" panose="05000000000000000000" pitchFamily="2" charset="2"/>
              </a:rPr>
              <a:t>ps</a:t>
            </a:r>
            <a:r>
              <a:rPr lang="en-US" sz="1100" dirty="0">
                <a:sym typeface="Wingdings" panose="05000000000000000000" pitchFamily="2" charset="2"/>
              </a:rPr>
              <a:t>  might need to </a:t>
            </a:r>
            <a:r>
              <a:rPr lang="en-US" sz="1100">
                <a:sym typeface="Wingdings" panose="05000000000000000000" pitchFamily="2" charset="2"/>
              </a:rPr>
              <a:t>download entire column pressure</a:t>
            </a:r>
          </a:p>
          <a:p>
            <a:pPr marL="628650" lvl="1" indent="-171450">
              <a:buFont typeface="Arial" panose="020B0604020202020204" pitchFamily="34" charset="0"/>
              <a:buChar char="•"/>
            </a:pPr>
            <a:endParaRPr lang="en-US" sz="1100" dirty="0">
              <a:sym typeface="Wingdings" panose="05000000000000000000" pitchFamily="2" charset="2"/>
            </a:endParaRPr>
          </a:p>
          <a:p>
            <a:endParaRPr lang="en-US" sz="1100" dirty="0">
              <a:sym typeface="Wingdings" panose="05000000000000000000" pitchFamily="2" charset="2"/>
            </a:endParaRPr>
          </a:p>
          <a:p>
            <a:endParaRPr lang="en-US" sz="1400" dirty="0"/>
          </a:p>
          <a:p>
            <a:endParaRPr lang="en-US" sz="1400" dirty="0"/>
          </a:p>
        </p:txBody>
      </p:sp>
    </p:spTree>
    <p:extLst>
      <p:ext uri="{BB962C8B-B14F-4D97-AF65-F5344CB8AC3E}">
        <p14:creationId xmlns:p14="http://schemas.microsoft.com/office/powerpoint/2010/main" val="263759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CD7EC-2804-717E-36E2-3EE2E2398CF1}"/>
              </a:ext>
            </a:extLst>
          </p:cNvPr>
          <p:cNvSpPr txBox="1"/>
          <p:nvPr/>
        </p:nvSpPr>
        <p:spPr>
          <a:xfrm>
            <a:off x="6096000" y="441674"/>
            <a:ext cx="5416999" cy="4401205"/>
          </a:xfrm>
          <a:prstGeom prst="rect">
            <a:avLst/>
          </a:prstGeom>
          <a:noFill/>
        </p:spPr>
        <p:txBody>
          <a:bodyPr wrap="square" rtlCol="0">
            <a:spAutoFit/>
          </a:bodyPr>
          <a:lstStyle/>
          <a:p>
            <a:r>
              <a:rPr lang="en-US" sz="1400" b="1" dirty="0"/>
              <a:t>Action items from last meeting</a:t>
            </a:r>
          </a:p>
          <a:p>
            <a:endParaRPr lang="en-US" sz="1400" b="1" dirty="0"/>
          </a:p>
          <a:p>
            <a:r>
              <a:rPr lang="en-US" sz="1400" dirty="0"/>
              <a:t>Me: </a:t>
            </a:r>
          </a:p>
          <a:p>
            <a:pPr marL="285750" indent="-285750">
              <a:buFont typeface="Arial" panose="020B0604020202020204" pitchFamily="34" charset="0"/>
              <a:buChar char="•"/>
            </a:pPr>
            <a:r>
              <a:rPr lang="en-US" sz="1400" b="1" dirty="0"/>
              <a:t>By end of next week June 9</a:t>
            </a:r>
            <a:r>
              <a:rPr lang="en-US" sz="1400" b="1" baseline="30000" dirty="0"/>
              <a:t>th</a:t>
            </a:r>
            <a:r>
              <a:rPr lang="en-US" sz="1400" b="1" dirty="0"/>
              <a:t>: have server set up on lab PC</a:t>
            </a:r>
          </a:p>
          <a:p>
            <a:pPr marL="742950" lvl="1" indent="-285750">
              <a:buFont typeface="Arial" panose="020B0604020202020204" pitchFamily="34" charset="0"/>
              <a:buChar char="•"/>
            </a:pPr>
            <a:r>
              <a:rPr lang="en-US" sz="1400" dirty="0"/>
              <a:t>Email Northeastern IT for help configuring server storage</a:t>
            </a:r>
          </a:p>
          <a:p>
            <a:pPr marL="742950" lvl="1" indent="-285750">
              <a:buFont typeface="Arial" panose="020B0604020202020204" pitchFamily="34" charset="0"/>
              <a:buChar char="•"/>
            </a:pPr>
            <a:r>
              <a:rPr lang="en-US" sz="1400" dirty="0"/>
              <a:t>Harass Nishant for password</a:t>
            </a:r>
          </a:p>
          <a:p>
            <a:pPr marL="285750" indent="-285750">
              <a:buFont typeface="Arial" panose="020B0604020202020204" pitchFamily="34" charset="0"/>
              <a:buChar char="•"/>
            </a:pPr>
            <a:r>
              <a:rPr lang="en-US" sz="1400" b="1" dirty="0"/>
              <a:t>Streamline Stone’s scripts, rebuild in MATLAB</a:t>
            </a:r>
          </a:p>
          <a:p>
            <a:pPr marL="285750" indent="-285750">
              <a:buFont typeface="Arial" panose="020B0604020202020204" pitchFamily="34" charset="0"/>
              <a:buChar char="•"/>
            </a:pPr>
            <a:r>
              <a:rPr lang="en-US" sz="1400" b="1" dirty="0"/>
              <a:t>Start building out analysis scripts: regional and national disaggregation, wet bulb calculations for gridded data</a:t>
            </a:r>
          </a:p>
          <a:p>
            <a:pPr marL="285750" indent="-285750">
              <a:buFont typeface="Arial" panose="020B0604020202020204" pitchFamily="34" charset="0"/>
              <a:buChar char="•"/>
            </a:pPr>
            <a:r>
              <a:rPr lang="en-US" sz="1400" dirty="0"/>
              <a:t>Look for gridded population and reanalysis data</a:t>
            </a:r>
          </a:p>
          <a:p>
            <a:pPr marL="285750" indent="-285750">
              <a:buFont typeface="Arial" panose="020B0604020202020204" pitchFamily="34" charset="0"/>
              <a:buChar char="•"/>
            </a:pPr>
            <a:endParaRPr lang="en-US" sz="1400" dirty="0"/>
          </a:p>
          <a:p>
            <a:r>
              <a:rPr lang="en-US" sz="1400" dirty="0"/>
              <a:t>Sophie:</a:t>
            </a:r>
          </a:p>
          <a:p>
            <a:pPr marL="285750" indent="-285750">
              <a:buFont typeface="Arial" panose="020B0604020202020204" pitchFamily="34" charset="0"/>
              <a:buChar char="•"/>
            </a:pPr>
            <a:r>
              <a:rPr lang="en-US" sz="1400" dirty="0"/>
              <a:t>Find out data availability and metadata for CMIP5 and CMIP6 model generations</a:t>
            </a:r>
          </a:p>
          <a:p>
            <a:pPr marL="742950" lvl="1" indent="-285750">
              <a:buFont typeface="Arial" panose="020B0604020202020204" pitchFamily="34" charset="0"/>
              <a:buChar char="•"/>
            </a:pPr>
            <a:r>
              <a:rPr lang="en-US" sz="1400" dirty="0"/>
              <a:t>How many models?</a:t>
            </a:r>
          </a:p>
          <a:p>
            <a:pPr marL="742950" lvl="1" indent="-285750">
              <a:buFont typeface="Arial" panose="020B0604020202020204" pitchFamily="34" charset="0"/>
              <a:buChar char="•"/>
            </a:pPr>
            <a:r>
              <a:rPr lang="en-US" sz="1400" dirty="0"/>
              <a:t>In what resolution? </a:t>
            </a:r>
          </a:p>
          <a:p>
            <a:pPr marL="285750" indent="-285750">
              <a:buFont typeface="Arial" panose="020B0604020202020204" pitchFamily="34" charset="0"/>
              <a:buChar char="•"/>
            </a:pPr>
            <a:r>
              <a:rPr lang="en-US" sz="1400" dirty="0"/>
              <a:t>Compile methods details: validation with historical reanalysis, bias correction methods</a:t>
            </a:r>
          </a:p>
          <a:p>
            <a:pPr marL="285750" indent="-285750">
              <a:buFont typeface="Arial" panose="020B0604020202020204" pitchFamily="34" charset="0"/>
              <a:buChar char="•"/>
            </a:pPr>
            <a:r>
              <a:rPr lang="en-US" sz="1400" dirty="0"/>
              <a:t>Look at IEA energy data</a:t>
            </a:r>
          </a:p>
          <a:p>
            <a:endParaRPr lang="en-US" sz="1400" dirty="0"/>
          </a:p>
        </p:txBody>
      </p:sp>
      <p:sp>
        <p:nvSpPr>
          <p:cNvPr id="3" name="TextBox 2">
            <a:extLst>
              <a:ext uri="{FF2B5EF4-FFF2-40B4-BE49-F238E27FC236}">
                <a16:creationId xmlns:a16="http://schemas.microsoft.com/office/drawing/2014/main" id="{50DE29EA-934E-BFE1-349B-E345398B4017}"/>
              </a:ext>
            </a:extLst>
          </p:cNvPr>
          <p:cNvSpPr txBox="1"/>
          <p:nvPr/>
        </p:nvSpPr>
        <p:spPr>
          <a:xfrm>
            <a:off x="223642" y="441674"/>
            <a:ext cx="5006657" cy="5663089"/>
          </a:xfrm>
          <a:prstGeom prst="rect">
            <a:avLst/>
          </a:prstGeom>
          <a:noFill/>
        </p:spPr>
        <p:txBody>
          <a:bodyPr wrap="square" rtlCol="0">
            <a:spAutoFit/>
          </a:bodyPr>
          <a:lstStyle/>
          <a:p>
            <a:r>
              <a:rPr lang="en-US" sz="1400" b="1" dirty="0"/>
              <a:t>Meeting with Sophie 6/15/2023</a:t>
            </a:r>
          </a:p>
          <a:p>
            <a:endParaRPr lang="en-US" sz="1400" b="1" dirty="0"/>
          </a:p>
          <a:p>
            <a:pPr marL="285750" indent="-285750">
              <a:buFont typeface="Arial" panose="020B0604020202020204" pitchFamily="34" charset="0"/>
              <a:buChar char="•"/>
            </a:pPr>
            <a:r>
              <a:rPr lang="en-US" sz="1400" dirty="0"/>
              <a:t>Sophie looked into supplementals for bias correction</a:t>
            </a:r>
          </a:p>
          <a:p>
            <a:pPr marL="742950" lvl="1" indent="-285750">
              <a:buFont typeface="Arial" panose="020B0604020202020204" pitchFamily="34" charset="0"/>
              <a:buChar char="•"/>
            </a:pPr>
            <a:r>
              <a:rPr lang="en-US" sz="1400" dirty="0"/>
              <a:t>Bias correct CMIP output using reanalysis</a:t>
            </a:r>
          </a:p>
          <a:p>
            <a:pPr marL="742950" lvl="1" indent="-285750">
              <a:buFont typeface="Arial" panose="020B0604020202020204" pitchFamily="34" charset="0"/>
              <a:buChar char="•"/>
            </a:pPr>
            <a:r>
              <a:rPr lang="en-US" sz="1400" dirty="0"/>
              <a:t>Bias corrected the reanalysis using station observations</a:t>
            </a:r>
          </a:p>
          <a:p>
            <a:pPr marL="742950" lvl="1" indent="-285750">
              <a:buFont typeface="Arial" panose="020B0604020202020204" pitchFamily="34" charset="0"/>
              <a:buChar char="•"/>
            </a:pPr>
            <a:r>
              <a:rPr lang="en-US" sz="1400" dirty="0"/>
              <a:t>Essentially: look at difference and scale up/down</a:t>
            </a:r>
          </a:p>
          <a:p>
            <a:pPr marL="742950" lvl="1" indent="-285750">
              <a:buFont typeface="Arial" panose="020B0604020202020204" pitchFamily="34" charset="0"/>
              <a:buChar char="•"/>
            </a:pPr>
            <a:r>
              <a:rPr lang="en-US" sz="1400" dirty="0"/>
              <a:t>Many studies don’t bother with bias correction</a:t>
            </a:r>
          </a:p>
          <a:p>
            <a:pPr marL="285750" indent="-285750">
              <a:buFont typeface="Arial" panose="020B0604020202020204" pitchFamily="34" charset="0"/>
              <a:buChar char="•"/>
            </a:pPr>
            <a:r>
              <a:rPr lang="en-US" sz="1400" dirty="0"/>
              <a:t>Available reanalysis datasets</a:t>
            </a:r>
          </a:p>
          <a:p>
            <a:pPr marL="742950" lvl="1" indent="-285750">
              <a:buFont typeface="Arial" panose="020B0604020202020204" pitchFamily="34" charset="0"/>
              <a:buChar char="•"/>
            </a:pPr>
            <a:r>
              <a:rPr lang="en-US" sz="1400" dirty="0"/>
              <a:t>Sophie took notes and listed pros/cons </a:t>
            </a:r>
          </a:p>
          <a:p>
            <a:pPr marL="285750" indent="-285750">
              <a:buFont typeface="Arial" panose="020B0604020202020204" pitchFamily="34" charset="0"/>
              <a:buChar char="•"/>
            </a:pPr>
            <a:r>
              <a:rPr lang="en-US" sz="1400" dirty="0"/>
              <a:t>Energy data from EIA</a:t>
            </a:r>
          </a:p>
          <a:p>
            <a:pPr marL="742950" lvl="1" indent="-285750">
              <a:buFont typeface="Arial" panose="020B0604020202020204" pitchFamily="34" charset="0"/>
              <a:buChar char="•"/>
            </a:pPr>
            <a:r>
              <a:rPr lang="en-US" sz="1400" dirty="0"/>
              <a:t>Cooling data available for some countries, mostly developed ones</a:t>
            </a:r>
          </a:p>
          <a:p>
            <a:pPr marL="285750" indent="-285750">
              <a:buFont typeface="Arial" panose="020B0604020202020204" pitchFamily="34" charset="0"/>
              <a:buChar char="•"/>
            </a:pPr>
            <a:r>
              <a:rPr lang="en-US" sz="1400" dirty="0"/>
              <a:t>Look at 100km (more available) and higher res (e.g. 10km) and see difference in predicted extremes</a:t>
            </a:r>
          </a:p>
          <a:p>
            <a:pPr marL="285750" indent="-285750">
              <a:buFont typeface="Arial" panose="020B0604020202020204" pitchFamily="34" charset="0"/>
              <a:buChar char="•"/>
            </a:pPr>
            <a:r>
              <a:rPr lang="en-US" sz="1400" dirty="0"/>
              <a:t>Just use r1i1p1f1</a:t>
            </a:r>
          </a:p>
          <a:p>
            <a:pPr marL="285750" indent="-285750">
              <a:buFont typeface="Arial" panose="020B0604020202020204" pitchFamily="34" charset="0"/>
              <a:buChar char="•"/>
            </a:pPr>
            <a:r>
              <a:rPr lang="en-US" sz="1400" dirty="0"/>
              <a:t>Action item for me: put MATLAB code in google drive</a:t>
            </a:r>
          </a:p>
          <a:p>
            <a:pPr marL="285750" indent="-285750">
              <a:buFont typeface="Arial" panose="020B0604020202020204" pitchFamily="34" charset="0"/>
              <a:buChar char="•"/>
            </a:pPr>
            <a:r>
              <a:rPr lang="en-US" sz="1400" dirty="0"/>
              <a:t>Sophie has Davies-Jones WBT MATLAB script</a:t>
            </a:r>
          </a:p>
          <a:p>
            <a:pPr marL="285750" indent="-285750">
              <a:buFont typeface="Arial" panose="020B0604020202020204" pitchFamily="34" charset="0"/>
              <a:buChar char="•"/>
            </a:pPr>
            <a:r>
              <a:rPr lang="en-US" sz="1400" dirty="0"/>
              <a:t>Davies-Jones needs SPECIFIC humidity</a:t>
            </a:r>
          </a:p>
          <a:p>
            <a:pPr marL="285750" indent="-285750">
              <a:buFont typeface="Arial" panose="020B0604020202020204" pitchFamily="34" charset="0"/>
              <a:buChar char="•"/>
            </a:pPr>
            <a:r>
              <a:rPr lang="en-US" sz="1400" dirty="0"/>
              <a:t>I need to get IT in the lab</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b="1" dirty="0"/>
          </a:p>
          <a:p>
            <a:pPr marL="285750" indent="-285750">
              <a:buFont typeface="Arial" panose="020B0604020202020204" pitchFamily="34" charset="0"/>
              <a:buChar char="•"/>
            </a:pPr>
            <a:endParaRPr lang="en-US" sz="1400" dirty="0"/>
          </a:p>
          <a:p>
            <a:endParaRPr lang="en-US" sz="1200" dirty="0"/>
          </a:p>
          <a:p>
            <a:endParaRPr lang="en-US" sz="1400" dirty="0"/>
          </a:p>
        </p:txBody>
      </p:sp>
    </p:spTree>
    <p:extLst>
      <p:ext uri="{BB962C8B-B14F-4D97-AF65-F5344CB8AC3E}">
        <p14:creationId xmlns:p14="http://schemas.microsoft.com/office/powerpoint/2010/main" val="321611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CD7EC-2804-717E-36E2-3EE2E2398CF1}"/>
              </a:ext>
            </a:extLst>
          </p:cNvPr>
          <p:cNvSpPr txBox="1"/>
          <p:nvPr/>
        </p:nvSpPr>
        <p:spPr>
          <a:xfrm>
            <a:off x="6096000" y="441674"/>
            <a:ext cx="5416999" cy="4401205"/>
          </a:xfrm>
          <a:prstGeom prst="rect">
            <a:avLst/>
          </a:prstGeom>
          <a:noFill/>
        </p:spPr>
        <p:txBody>
          <a:bodyPr wrap="square" rtlCol="0">
            <a:spAutoFit/>
          </a:bodyPr>
          <a:lstStyle/>
          <a:p>
            <a:r>
              <a:rPr lang="en-US" sz="1400" b="1" dirty="0"/>
              <a:t>Action items from last meeting</a:t>
            </a:r>
          </a:p>
          <a:p>
            <a:endParaRPr lang="en-US" sz="1400" b="1" dirty="0"/>
          </a:p>
          <a:p>
            <a:r>
              <a:rPr lang="en-US" sz="1400" dirty="0"/>
              <a:t>Me: </a:t>
            </a:r>
          </a:p>
          <a:p>
            <a:pPr marL="285750" indent="-285750">
              <a:buFont typeface="Arial" panose="020B0604020202020204" pitchFamily="34" charset="0"/>
              <a:buChar char="•"/>
            </a:pPr>
            <a:r>
              <a:rPr lang="en-US" sz="1400" b="1" dirty="0"/>
              <a:t>By end of next week June 9</a:t>
            </a:r>
            <a:r>
              <a:rPr lang="en-US" sz="1400" b="1" baseline="30000" dirty="0"/>
              <a:t>th</a:t>
            </a:r>
            <a:r>
              <a:rPr lang="en-US" sz="1400" b="1" dirty="0"/>
              <a:t>: have server set up on lab PC</a:t>
            </a:r>
          </a:p>
          <a:p>
            <a:pPr marL="742950" lvl="1" indent="-285750">
              <a:buFont typeface="Arial" panose="020B0604020202020204" pitchFamily="34" charset="0"/>
              <a:buChar char="•"/>
            </a:pPr>
            <a:r>
              <a:rPr lang="en-US" sz="1400" dirty="0"/>
              <a:t>Email Northeastern IT for help configuring server storage</a:t>
            </a:r>
          </a:p>
          <a:p>
            <a:pPr marL="742950" lvl="1" indent="-285750">
              <a:buFont typeface="Arial" panose="020B0604020202020204" pitchFamily="34" charset="0"/>
              <a:buChar char="•"/>
            </a:pPr>
            <a:r>
              <a:rPr lang="en-US" sz="1400" dirty="0"/>
              <a:t>Harass Nishant for password</a:t>
            </a:r>
          </a:p>
          <a:p>
            <a:pPr marL="285750" indent="-285750">
              <a:buFont typeface="Arial" panose="020B0604020202020204" pitchFamily="34" charset="0"/>
              <a:buChar char="•"/>
            </a:pPr>
            <a:r>
              <a:rPr lang="en-US" sz="1400" b="1" dirty="0"/>
              <a:t>Streamline Stone’s scripts, rebuild in MATLAB</a:t>
            </a:r>
          </a:p>
          <a:p>
            <a:pPr marL="285750" indent="-285750">
              <a:buFont typeface="Arial" panose="020B0604020202020204" pitchFamily="34" charset="0"/>
              <a:buChar char="•"/>
            </a:pPr>
            <a:r>
              <a:rPr lang="en-US" sz="1400" b="1" dirty="0"/>
              <a:t>Start building out analysis scripts: regional and national disaggregation, wet bulb calculations for gridded data</a:t>
            </a:r>
          </a:p>
          <a:p>
            <a:pPr marL="285750" indent="-285750">
              <a:buFont typeface="Arial" panose="020B0604020202020204" pitchFamily="34" charset="0"/>
              <a:buChar char="•"/>
            </a:pPr>
            <a:r>
              <a:rPr lang="en-US" sz="1400" dirty="0"/>
              <a:t>Look for gridded population and reanalysis data</a:t>
            </a:r>
          </a:p>
          <a:p>
            <a:pPr marL="285750" indent="-285750">
              <a:buFont typeface="Arial" panose="020B0604020202020204" pitchFamily="34" charset="0"/>
              <a:buChar char="•"/>
            </a:pPr>
            <a:endParaRPr lang="en-US" sz="1400" dirty="0"/>
          </a:p>
          <a:p>
            <a:r>
              <a:rPr lang="en-US" sz="1400" dirty="0"/>
              <a:t>Sophie:</a:t>
            </a:r>
          </a:p>
          <a:p>
            <a:pPr marL="285750" indent="-285750">
              <a:buFont typeface="Arial" panose="020B0604020202020204" pitchFamily="34" charset="0"/>
              <a:buChar char="•"/>
            </a:pPr>
            <a:r>
              <a:rPr lang="en-US" sz="1400" dirty="0"/>
              <a:t>Find out data availability and metadata for CMIP5 and CMIP6 model generations</a:t>
            </a:r>
          </a:p>
          <a:p>
            <a:pPr marL="742950" lvl="1" indent="-285750">
              <a:buFont typeface="Arial" panose="020B0604020202020204" pitchFamily="34" charset="0"/>
              <a:buChar char="•"/>
            </a:pPr>
            <a:r>
              <a:rPr lang="en-US" sz="1400" dirty="0"/>
              <a:t>How many models?</a:t>
            </a:r>
          </a:p>
          <a:p>
            <a:pPr marL="742950" lvl="1" indent="-285750">
              <a:buFont typeface="Arial" panose="020B0604020202020204" pitchFamily="34" charset="0"/>
              <a:buChar char="•"/>
            </a:pPr>
            <a:r>
              <a:rPr lang="en-US" sz="1400" dirty="0"/>
              <a:t>In what resolution? </a:t>
            </a:r>
          </a:p>
          <a:p>
            <a:pPr marL="285750" indent="-285750">
              <a:buFont typeface="Arial" panose="020B0604020202020204" pitchFamily="34" charset="0"/>
              <a:buChar char="•"/>
            </a:pPr>
            <a:r>
              <a:rPr lang="en-US" sz="1400" dirty="0"/>
              <a:t>Compile methods details: validation with historical reanalysis, bias correction methods</a:t>
            </a:r>
          </a:p>
          <a:p>
            <a:pPr marL="285750" indent="-285750">
              <a:buFont typeface="Arial" panose="020B0604020202020204" pitchFamily="34" charset="0"/>
              <a:buChar char="•"/>
            </a:pPr>
            <a:r>
              <a:rPr lang="en-US" sz="1400" dirty="0"/>
              <a:t>Look at IEA energy data</a:t>
            </a:r>
          </a:p>
          <a:p>
            <a:endParaRPr lang="en-US" sz="1400" dirty="0"/>
          </a:p>
        </p:txBody>
      </p:sp>
      <p:sp>
        <p:nvSpPr>
          <p:cNvPr id="3" name="TextBox 2">
            <a:extLst>
              <a:ext uri="{FF2B5EF4-FFF2-40B4-BE49-F238E27FC236}">
                <a16:creationId xmlns:a16="http://schemas.microsoft.com/office/drawing/2014/main" id="{50DE29EA-934E-BFE1-349B-E345398B4017}"/>
              </a:ext>
            </a:extLst>
          </p:cNvPr>
          <p:cNvSpPr txBox="1"/>
          <p:nvPr/>
        </p:nvSpPr>
        <p:spPr>
          <a:xfrm>
            <a:off x="223642" y="441674"/>
            <a:ext cx="5006657" cy="2646878"/>
          </a:xfrm>
          <a:prstGeom prst="rect">
            <a:avLst/>
          </a:prstGeom>
          <a:noFill/>
        </p:spPr>
        <p:txBody>
          <a:bodyPr wrap="square" rtlCol="0">
            <a:spAutoFit/>
          </a:bodyPr>
          <a:lstStyle/>
          <a:p>
            <a:r>
              <a:rPr lang="en-US" sz="1400" b="1" dirty="0"/>
              <a:t>Meeting with Sophie 6/15/2023</a:t>
            </a:r>
          </a:p>
          <a:p>
            <a:endParaRPr lang="en-US" sz="1400" b="1" dirty="0"/>
          </a:p>
          <a:p>
            <a:pPr marL="285750" indent="-285750">
              <a:buFont typeface="Arial" panose="020B0604020202020204" pitchFamily="34" charset="0"/>
              <a:buChar char="•"/>
            </a:pPr>
            <a:r>
              <a:rPr lang="en-US" sz="1400" dirty="0"/>
              <a:t>Sophie will set up </a:t>
            </a:r>
            <a:r>
              <a:rPr lang="en-US" sz="1400" dirty="0" err="1"/>
              <a:t>github</a:t>
            </a:r>
            <a:r>
              <a:rPr lang="en-US" sz="1400" dirty="0"/>
              <a:t> migration</a:t>
            </a:r>
          </a:p>
          <a:p>
            <a:pPr marL="285750" indent="-285750">
              <a:buFont typeface="Arial" panose="020B0604020202020204" pitchFamily="34" charset="0"/>
              <a:buChar char="•"/>
            </a:pPr>
            <a:r>
              <a:rPr lang="en-US" sz="1400" dirty="0"/>
              <a:t>Sophie wrote metadata output script in R</a:t>
            </a:r>
          </a:p>
          <a:p>
            <a:pPr marL="285750" indent="-285750">
              <a:buFont typeface="Arial" panose="020B0604020202020204" pitchFamily="34" charset="0"/>
              <a:buChar char="•"/>
            </a:pPr>
            <a:r>
              <a:rPr lang="en-US" sz="1400" dirty="0"/>
              <a:t>Jack will finish test set download script </a:t>
            </a:r>
          </a:p>
          <a:p>
            <a:pPr marL="742950" lvl="1" indent="-285750">
              <a:buFont typeface="Arial" panose="020B0604020202020204" pitchFamily="34" charset="0"/>
              <a:buChar char="•"/>
            </a:pPr>
            <a:r>
              <a:rPr lang="en-US" sz="1400" dirty="0"/>
              <a:t>And build out metadata/summary stats script</a:t>
            </a:r>
          </a:p>
          <a:p>
            <a:pPr marL="742950" lvl="1" indent="-285750">
              <a:buFont typeface="Arial" panose="020B0604020202020204" pitchFamily="34" charset="0"/>
              <a:buChar char="•"/>
            </a:pPr>
            <a:r>
              <a:rPr lang="en-US" sz="1400" dirty="0"/>
              <a:t>And get server up and running </a:t>
            </a:r>
            <a:r>
              <a:rPr lang="en-US" sz="1400" dirty="0">
                <a:sym typeface="Wingdings" panose="05000000000000000000" pitchFamily="2" charset="2"/>
              </a:rPr>
              <a:t> </a:t>
            </a:r>
            <a:endParaRPr lang="en-US" sz="1400" dirty="0"/>
          </a:p>
          <a:p>
            <a:pPr marL="285750" indent="-285750">
              <a:buFont typeface="Arial" panose="020B0604020202020204" pitchFamily="34" charset="0"/>
              <a:buChar char="•"/>
            </a:pPr>
            <a:endParaRPr lang="en-US" sz="1400" dirty="0"/>
          </a:p>
          <a:p>
            <a:endParaRPr lang="en-US" sz="1400" b="1" dirty="0"/>
          </a:p>
          <a:p>
            <a:pPr marL="285750" indent="-285750">
              <a:buFont typeface="Arial" panose="020B0604020202020204" pitchFamily="34" charset="0"/>
              <a:buChar char="•"/>
            </a:pPr>
            <a:endParaRPr lang="en-US" sz="1400" dirty="0"/>
          </a:p>
          <a:p>
            <a:endParaRPr lang="en-US" sz="1200" dirty="0"/>
          </a:p>
          <a:p>
            <a:endParaRPr lang="en-US" sz="1400" dirty="0"/>
          </a:p>
        </p:txBody>
      </p:sp>
    </p:spTree>
    <p:extLst>
      <p:ext uri="{BB962C8B-B14F-4D97-AF65-F5344CB8AC3E}">
        <p14:creationId xmlns:p14="http://schemas.microsoft.com/office/powerpoint/2010/main" val="163026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7A912E-5AF4-9B3E-730F-D42C8CED0A78}"/>
              </a:ext>
            </a:extLst>
          </p:cNvPr>
          <p:cNvPicPr>
            <a:picLocks noChangeAspect="1"/>
          </p:cNvPicPr>
          <p:nvPr/>
        </p:nvPicPr>
        <p:blipFill>
          <a:blip r:embed="rId2"/>
          <a:stretch>
            <a:fillRect/>
          </a:stretch>
        </p:blipFill>
        <p:spPr>
          <a:xfrm>
            <a:off x="786766" y="1270802"/>
            <a:ext cx="2571750" cy="533400"/>
          </a:xfrm>
          <a:prstGeom prst="rect">
            <a:avLst/>
          </a:prstGeom>
        </p:spPr>
      </p:pic>
      <p:sp>
        <p:nvSpPr>
          <p:cNvPr id="2" name="TextBox 1">
            <a:extLst>
              <a:ext uri="{FF2B5EF4-FFF2-40B4-BE49-F238E27FC236}">
                <a16:creationId xmlns:a16="http://schemas.microsoft.com/office/drawing/2014/main" id="{080592AB-CBD2-89BB-D434-A6F00D47BA9D}"/>
              </a:ext>
            </a:extLst>
          </p:cNvPr>
          <p:cNvSpPr txBox="1"/>
          <p:nvPr/>
        </p:nvSpPr>
        <p:spPr>
          <a:xfrm>
            <a:off x="188977" y="347472"/>
            <a:ext cx="3767328" cy="923330"/>
          </a:xfrm>
          <a:prstGeom prst="rect">
            <a:avLst/>
          </a:prstGeom>
          <a:noFill/>
        </p:spPr>
        <p:txBody>
          <a:bodyPr wrap="square" rtlCol="0">
            <a:spAutoFit/>
          </a:bodyPr>
          <a:lstStyle/>
          <a:p>
            <a:r>
              <a:rPr lang="en-US" dirty="0"/>
              <a:t>Barometric formula: given elevation and temperature, get atmospheric pressure</a:t>
            </a:r>
          </a:p>
        </p:txBody>
      </p:sp>
    </p:spTree>
    <p:extLst>
      <p:ext uri="{BB962C8B-B14F-4D97-AF65-F5344CB8AC3E}">
        <p14:creationId xmlns:p14="http://schemas.microsoft.com/office/powerpoint/2010/main" val="3006831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32529</TotalTime>
  <Words>1214</Words>
  <Application>Microsoft Office PowerPoint</Application>
  <PresentationFormat>Widescreen</PresentationFormat>
  <Paragraphs>141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Muli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Watson</dc:creator>
  <cp:lastModifiedBy>Jack Watson</cp:lastModifiedBy>
  <cp:revision>13</cp:revision>
  <dcterms:created xsi:type="dcterms:W3CDTF">2023-05-10T17:27:22Z</dcterms:created>
  <dcterms:modified xsi:type="dcterms:W3CDTF">2023-07-10T17:44:51Z</dcterms:modified>
</cp:coreProperties>
</file>