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70" r:id="rId7"/>
    <p:sldId id="258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6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3D79-7901-4E50-A471-A36F6B93B4A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0F56-8C70-422F-912A-54D38FDEC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因为组结构发生变化时，各</a:t>
            </a:r>
            <a:r>
              <a:rPr lang="en-US" altLang="zh-CN" dirty="0"/>
              <a:t>client</a:t>
            </a:r>
            <a:r>
              <a:rPr lang="zh-CN" altLang="en-US" dirty="0"/>
              <a:t>都要及时接收</a:t>
            </a:r>
            <a:r>
              <a:rPr lang="en-US" altLang="zh-CN" dirty="0"/>
              <a:t>owner</a:t>
            </a:r>
            <a:r>
              <a:rPr lang="zh-CN" altLang="en-US" dirty="0"/>
              <a:t>发来的成员信息并更新成员列表。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Socket</a:t>
            </a:r>
            <a:r>
              <a:rPr lang="zh-CN" altLang="en-US" dirty="0"/>
              <a:t>连接在处理完信息之后 ，及时断开连接，防止因当前</a:t>
            </a:r>
            <a:r>
              <a:rPr lang="en-US" altLang="zh-CN" dirty="0"/>
              <a:t>socket</a:t>
            </a:r>
            <a:r>
              <a:rPr lang="zh-CN" altLang="en-US" dirty="0"/>
              <a:t>连接阻塞了其它连接。</a:t>
            </a:r>
            <a:endParaRPr lang="en-US" altLang="zh-CN" dirty="0"/>
          </a:p>
          <a:p>
            <a:r>
              <a:rPr lang="zh-CN" altLang="en-US" dirty="0"/>
              <a:t>因此采用三次握手断开连接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B643-FC94-4C2A-88BD-DCC191B7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90134"/>
            <a:ext cx="9169400" cy="164630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WIFI</a:t>
            </a:r>
            <a:r>
              <a:rPr lang="zh-CN" altLang="en-US" dirty="0"/>
              <a:t>直连的群组文件共享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0C987-0397-4193-B931-838B17A4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2018/1/24</a:t>
            </a:r>
          </a:p>
          <a:p>
            <a:r>
              <a:rPr lang="zh-CN" altLang="en-US"/>
              <a:t>程俊、周丹丹、袁堂飞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98D20-7FA4-4C26-914F-A6085754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04121"/>
            <a:ext cx="4057650" cy="4067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http://www.meishutuku.com/news/UploadFiles_8882/201606/2016060417230738.jpg">
            <a:extLst>
              <a:ext uri="{FF2B5EF4-FFF2-40B4-BE49-F238E27FC236}">
                <a16:creationId xmlns:a16="http://schemas.microsoft.com/office/drawing/2014/main" id="{A65D9020-5864-4412-A7D5-7E9D15FF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18" y="3747426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371F0053-FB00-4259-BF9F-CD01E98B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504121"/>
            <a:ext cx="421005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648A3-F10A-4046-9481-A1ABC5190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425" y="1523246"/>
            <a:ext cx="2432535" cy="1670341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308EA7-1E73-427F-B90B-6862A06F5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99872"/>
              </p:ext>
            </p:extLst>
          </p:nvPr>
        </p:nvGraphicFramePr>
        <p:xfrm>
          <a:off x="5477318" y="3716316"/>
          <a:ext cx="3078067" cy="193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Image" r:id="rId9" imgW="4037760" imgH="2539440" progId="Photoshop.Image.18">
                  <p:embed/>
                </p:oleObj>
              </mc:Choice>
              <mc:Fallback>
                <p:oleObj name="Image" r:id="rId9" imgW="4037760" imgH="25394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7318" y="3716316"/>
                        <a:ext cx="3078067" cy="193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Direct</a:t>
            </a:r>
            <a:r>
              <a:rPr lang="zh-CN" altLang="en-US" sz="2400" dirty="0"/>
              <a:t>技术，在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平台上实现一款可以面对面建立群组，并在此基础上进行组内文件共享的软件。</a:t>
            </a:r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28E0CD4-58D8-497A-92E7-A53C08631156}"/>
              </a:ext>
            </a:extLst>
          </p:cNvPr>
          <p:cNvSpPr>
            <a:spLocks/>
          </p:cNvSpPr>
          <p:nvPr/>
        </p:nvSpPr>
        <p:spPr bwMode="auto">
          <a:xfrm>
            <a:off x="7483427" y="4753954"/>
            <a:ext cx="1344612" cy="1712913"/>
          </a:xfrm>
          <a:custGeom>
            <a:avLst/>
            <a:gdLst>
              <a:gd name="T0" fmla="*/ 633412 w 847"/>
              <a:gd name="T1" fmla="*/ 1711325 h 1079"/>
              <a:gd name="T2" fmla="*/ 0 w 847"/>
              <a:gd name="T3" fmla="*/ 728663 h 1079"/>
              <a:gd name="T4" fmla="*/ 593725 w 847"/>
              <a:gd name="T5" fmla="*/ 0 h 1079"/>
              <a:gd name="T6" fmla="*/ 1343025 w 847"/>
              <a:gd name="T7" fmla="*/ 850900 h 1079"/>
              <a:gd name="T8" fmla="*/ 633412 w 847"/>
              <a:gd name="T9" fmla="*/ 1711325 h 1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7"/>
              <a:gd name="T16" fmla="*/ 0 h 1079"/>
              <a:gd name="T17" fmla="*/ 847 w 847"/>
              <a:gd name="T18" fmla="*/ 1079 h 1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7" h="1079">
                <a:moveTo>
                  <a:pt x="399" y="1078"/>
                </a:moveTo>
                <a:lnTo>
                  <a:pt x="0" y="459"/>
                </a:lnTo>
                <a:lnTo>
                  <a:pt x="374" y="0"/>
                </a:lnTo>
                <a:lnTo>
                  <a:pt x="846" y="536"/>
                </a:lnTo>
                <a:lnTo>
                  <a:pt x="399" y="1078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80E377-9A55-4A70-9E87-55802AE6C0F0}"/>
              </a:ext>
            </a:extLst>
          </p:cNvPr>
          <p:cNvSpPr>
            <a:spLocks/>
          </p:cNvSpPr>
          <p:nvPr/>
        </p:nvSpPr>
        <p:spPr bwMode="auto">
          <a:xfrm>
            <a:off x="1812877" y="4753954"/>
            <a:ext cx="6265862" cy="730250"/>
          </a:xfrm>
          <a:custGeom>
            <a:avLst/>
            <a:gdLst>
              <a:gd name="T0" fmla="*/ 0 w 3947"/>
              <a:gd name="T1" fmla="*/ 728663 h 460"/>
              <a:gd name="T2" fmla="*/ 5672137 w 3947"/>
              <a:gd name="T3" fmla="*/ 728663 h 460"/>
              <a:gd name="T4" fmla="*/ 6264275 w 3947"/>
              <a:gd name="T5" fmla="*/ 0 h 460"/>
              <a:gd name="T6" fmla="*/ 801687 w 3947"/>
              <a:gd name="T7" fmla="*/ 0 h 460"/>
              <a:gd name="T8" fmla="*/ 0 w 3947"/>
              <a:gd name="T9" fmla="*/ 728663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"/>
              <a:gd name="T16" fmla="*/ 0 h 460"/>
              <a:gd name="T17" fmla="*/ 3947 w 3947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" h="460">
                <a:moveTo>
                  <a:pt x="0" y="459"/>
                </a:moveTo>
                <a:lnTo>
                  <a:pt x="3573" y="459"/>
                </a:lnTo>
                <a:lnTo>
                  <a:pt x="3946" y="0"/>
                </a:lnTo>
                <a:lnTo>
                  <a:pt x="505" y="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971791F-BB87-46E1-A245-6BEC5D845835}"/>
              </a:ext>
            </a:extLst>
          </p:cNvPr>
          <p:cNvSpPr>
            <a:spLocks/>
          </p:cNvSpPr>
          <p:nvPr/>
        </p:nvSpPr>
        <p:spPr bwMode="auto">
          <a:xfrm>
            <a:off x="1203277" y="5479442"/>
            <a:ext cx="6916737" cy="989012"/>
          </a:xfrm>
          <a:custGeom>
            <a:avLst/>
            <a:gdLst>
              <a:gd name="T0" fmla="*/ 608012 w 4357"/>
              <a:gd name="T1" fmla="*/ 0 h 623"/>
              <a:gd name="T2" fmla="*/ 6276975 w 4357"/>
              <a:gd name="T3" fmla="*/ 0 h 623"/>
              <a:gd name="T4" fmla="*/ 6915150 w 4357"/>
              <a:gd name="T5" fmla="*/ 987425 h 623"/>
              <a:gd name="T6" fmla="*/ 0 w 4357"/>
              <a:gd name="T7" fmla="*/ 987425 h 623"/>
              <a:gd name="T8" fmla="*/ 608012 w 4357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7"/>
              <a:gd name="T16" fmla="*/ 0 h 623"/>
              <a:gd name="T17" fmla="*/ 4357 w 4357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7" h="623">
                <a:moveTo>
                  <a:pt x="383" y="0"/>
                </a:moveTo>
                <a:lnTo>
                  <a:pt x="3954" y="0"/>
                </a:lnTo>
                <a:lnTo>
                  <a:pt x="4356" y="622"/>
                </a:lnTo>
                <a:lnTo>
                  <a:pt x="0" y="622"/>
                </a:lnTo>
                <a:lnTo>
                  <a:pt x="383" y="0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D59964-7085-4473-B7EE-9121D2F3F87C}"/>
              </a:ext>
            </a:extLst>
          </p:cNvPr>
          <p:cNvSpPr>
            <a:spLocks/>
          </p:cNvSpPr>
          <p:nvPr/>
        </p:nvSpPr>
        <p:spPr bwMode="auto">
          <a:xfrm>
            <a:off x="6781752" y="3783992"/>
            <a:ext cx="1189037" cy="1550987"/>
          </a:xfrm>
          <a:custGeom>
            <a:avLst/>
            <a:gdLst>
              <a:gd name="T0" fmla="*/ 606425 w 749"/>
              <a:gd name="T1" fmla="*/ 1549400 h 977"/>
              <a:gd name="T2" fmla="*/ 0 w 749"/>
              <a:gd name="T3" fmla="*/ 542925 h 977"/>
              <a:gd name="T4" fmla="*/ 444500 w 749"/>
              <a:gd name="T5" fmla="*/ 0 h 977"/>
              <a:gd name="T6" fmla="*/ 1187450 w 749"/>
              <a:gd name="T7" fmla="*/ 854075 h 977"/>
              <a:gd name="T8" fmla="*/ 606425 w 749"/>
              <a:gd name="T9" fmla="*/ 154940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977"/>
              <a:gd name="T17" fmla="*/ 749 w 749"/>
              <a:gd name="T18" fmla="*/ 977 h 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977">
                <a:moveTo>
                  <a:pt x="382" y="976"/>
                </a:moveTo>
                <a:lnTo>
                  <a:pt x="0" y="342"/>
                </a:lnTo>
                <a:lnTo>
                  <a:pt x="280" y="0"/>
                </a:lnTo>
                <a:lnTo>
                  <a:pt x="748" y="538"/>
                </a:lnTo>
                <a:lnTo>
                  <a:pt x="382" y="976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A4B3D31-C004-413E-8454-1F333B1A7B55}"/>
              </a:ext>
            </a:extLst>
          </p:cNvPr>
          <p:cNvSpPr>
            <a:spLocks/>
          </p:cNvSpPr>
          <p:nvPr/>
        </p:nvSpPr>
        <p:spPr bwMode="auto">
          <a:xfrm>
            <a:off x="2525664" y="3783992"/>
            <a:ext cx="4705350" cy="546100"/>
          </a:xfrm>
          <a:custGeom>
            <a:avLst/>
            <a:gdLst>
              <a:gd name="T0" fmla="*/ 0 w 2964"/>
              <a:gd name="T1" fmla="*/ 544513 h 344"/>
              <a:gd name="T2" fmla="*/ 4260850 w 2964"/>
              <a:gd name="T3" fmla="*/ 544513 h 344"/>
              <a:gd name="T4" fmla="*/ 4703763 w 2964"/>
              <a:gd name="T5" fmla="*/ 0 h 344"/>
              <a:gd name="T6" fmla="*/ 842963 w 2964"/>
              <a:gd name="T7" fmla="*/ 1588 h 344"/>
              <a:gd name="T8" fmla="*/ 0 w 2964"/>
              <a:gd name="T9" fmla="*/ 544513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4"/>
              <a:gd name="T16" fmla="*/ 0 h 344"/>
              <a:gd name="T17" fmla="*/ 2964 w 29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4" h="344">
                <a:moveTo>
                  <a:pt x="0" y="343"/>
                </a:moveTo>
                <a:lnTo>
                  <a:pt x="2684" y="343"/>
                </a:lnTo>
                <a:lnTo>
                  <a:pt x="2963" y="0"/>
                </a:lnTo>
                <a:lnTo>
                  <a:pt x="531" y="1"/>
                </a:lnTo>
                <a:lnTo>
                  <a:pt x="0" y="34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29F186A-F2E2-4FEB-9C12-2BED66673B1F}"/>
              </a:ext>
            </a:extLst>
          </p:cNvPr>
          <p:cNvSpPr>
            <a:spLocks/>
          </p:cNvSpPr>
          <p:nvPr/>
        </p:nvSpPr>
        <p:spPr bwMode="auto">
          <a:xfrm>
            <a:off x="1928764" y="4328504"/>
            <a:ext cx="5465763" cy="1006475"/>
          </a:xfrm>
          <a:custGeom>
            <a:avLst/>
            <a:gdLst>
              <a:gd name="T0" fmla="*/ 0 w 3443"/>
              <a:gd name="T1" fmla="*/ 1004888 h 634"/>
              <a:gd name="T2" fmla="*/ 5464175 w 3443"/>
              <a:gd name="T3" fmla="*/ 1004888 h 634"/>
              <a:gd name="T4" fmla="*/ 4857750 w 3443"/>
              <a:gd name="T5" fmla="*/ 0 h 634"/>
              <a:gd name="T6" fmla="*/ 598488 w 3443"/>
              <a:gd name="T7" fmla="*/ 0 h 634"/>
              <a:gd name="T8" fmla="*/ 0 w 3443"/>
              <a:gd name="T9" fmla="*/ 1004888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3"/>
              <a:gd name="T16" fmla="*/ 0 h 634"/>
              <a:gd name="T17" fmla="*/ 3443 w 344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3" h="634">
                <a:moveTo>
                  <a:pt x="0" y="633"/>
                </a:moveTo>
                <a:lnTo>
                  <a:pt x="3442" y="633"/>
                </a:lnTo>
                <a:lnTo>
                  <a:pt x="3060" y="0"/>
                </a:lnTo>
                <a:lnTo>
                  <a:pt x="377" y="0"/>
                </a:lnTo>
                <a:lnTo>
                  <a:pt x="0" y="63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B0B3D66-2FDF-4650-BBEA-C86A0A87CD57}"/>
              </a:ext>
            </a:extLst>
          </p:cNvPr>
          <p:cNvSpPr>
            <a:spLocks/>
          </p:cNvSpPr>
          <p:nvPr/>
        </p:nvSpPr>
        <p:spPr bwMode="auto">
          <a:xfrm>
            <a:off x="6078489" y="2825142"/>
            <a:ext cx="1039813" cy="1347787"/>
          </a:xfrm>
          <a:custGeom>
            <a:avLst/>
            <a:gdLst>
              <a:gd name="T0" fmla="*/ 0 w 655"/>
              <a:gd name="T1" fmla="*/ 365125 h 849"/>
              <a:gd name="T2" fmla="*/ 614363 w 655"/>
              <a:gd name="T3" fmla="*/ 1346200 h 849"/>
              <a:gd name="T4" fmla="*/ 1038225 w 655"/>
              <a:gd name="T5" fmla="*/ 842962 h 849"/>
              <a:gd name="T6" fmla="*/ 298450 w 655"/>
              <a:gd name="T7" fmla="*/ 0 h 849"/>
              <a:gd name="T8" fmla="*/ 0 w 655"/>
              <a:gd name="T9" fmla="*/ 365125 h 8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849"/>
              <a:gd name="T17" fmla="*/ 655 w 655"/>
              <a:gd name="T18" fmla="*/ 849 h 8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849">
                <a:moveTo>
                  <a:pt x="0" y="230"/>
                </a:moveTo>
                <a:lnTo>
                  <a:pt x="387" y="848"/>
                </a:lnTo>
                <a:lnTo>
                  <a:pt x="654" y="531"/>
                </a:lnTo>
                <a:lnTo>
                  <a:pt x="188" y="0"/>
                </a:lnTo>
                <a:lnTo>
                  <a:pt x="0" y="23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CE9805C-12AE-4BC9-98BF-432EED588474}"/>
              </a:ext>
            </a:extLst>
          </p:cNvPr>
          <p:cNvSpPr>
            <a:spLocks/>
          </p:cNvSpPr>
          <p:nvPr/>
        </p:nvSpPr>
        <p:spPr bwMode="auto">
          <a:xfrm>
            <a:off x="3232102" y="2825142"/>
            <a:ext cx="3143250" cy="363537"/>
          </a:xfrm>
          <a:custGeom>
            <a:avLst/>
            <a:gdLst>
              <a:gd name="T0" fmla="*/ 0 w 1980"/>
              <a:gd name="T1" fmla="*/ 361950 h 229"/>
              <a:gd name="T2" fmla="*/ 2843213 w 1980"/>
              <a:gd name="T3" fmla="*/ 361950 h 229"/>
              <a:gd name="T4" fmla="*/ 3141663 w 1980"/>
              <a:gd name="T5" fmla="*/ 0 h 229"/>
              <a:gd name="T6" fmla="*/ 793750 w 1980"/>
              <a:gd name="T7" fmla="*/ 0 h 229"/>
              <a:gd name="T8" fmla="*/ 0 w 1980"/>
              <a:gd name="T9" fmla="*/ 36195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0"/>
              <a:gd name="T16" fmla="*/ 0 h 229"/>
              <a:gd name="T17" fmla="*/ 1980 w 1980"/>
              <a:gd name="T18" fmla="*/ 229 h 2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0" h="229">
                <a:moveTo>
                  <a:pt x="0" y="228"/>
                </a:moveTo>
                <a:lnTo>
                  <a:pt x="1791" y="228"/>
                </a:lnTo>
                <a:lnTo>
                  <a:pt x="1979" y="0"/>
                </a:lnTo>
                <a:lnTo>
                  <a:pt x="500" y="0"/>
                </a:lnTo>
                <a:lnTo>
                  <a:pt x="0" y="228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A4334CA-73B9-4EAA-87C1-D9CF20C594BD}"/>
              </a:ext>
            </a:extLst>
          </p:cNvPr>
          <p:cNvSpPr>
            <a:spLocks/>
          </p:cNvSpPr>
          <p:nvPr/>
        </p:nvSpPr>
        <p:spPr bwMode="auto">
          <a:xfrm>
            <a:off x="2627264" y="3187092"/>
            <a:ext cx="4065588" cy="985837"/>
          </a:xfrm>
          <a:custGeom>
            <a:avLst/>
            <a:gdLst>
              <a:gd name="T0" fmla="*/ 0 w 2561"/>
              <a:gd name="T1" fmla="*/ 984250 h 621"/>
              <a:gd name="T2" fmla="*/ 4064000 w 2561"/>
              <a:gd name="T3" fmla="*/ 984250 h 621"/>
              <a:gd name="T4" fmla="*/ 3448050 w 2561"/>
              <a:gd name="T5" fmla="*/ 0 h 621"/>
              <a:gd name="T6" fmla="*/ 606425 w 2561"/>
              <a:gd name="T7" fmla="*/ 0 h 621"/>
              <a:gd name="T8" fmla="*/ 0 w 2561"/>
              <a:gd name="T9" fmla="*/ 984250 h 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1"/>
              <a:gd name="T16" fmla="*/ 0 h 621"/>
              <a:gd name="T17" fmla="*/ 2561 w 2561"/>
              <a:gd name="T18" fmla="*/ 621 h 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1" h="621">
                <a:moveTo>
                  <a:pt x="0" y="620"/>
                </a:moveTo>
                <a:lnTo>
                  <a:pt x="2560" y="620"/>
                </a:lnTo>
                <a:lnTo>
                  <a:pt x="2172" y="0"/>
                </a:lnTo>
                <a:lnTo>
                  <a:pt x="382" y="0"/>
                </a:lnTo>
                <a:lnTo>
                  <a:pt x="0" y="62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AEDBA68-BA6D-4557-9B60-1B1D86F48B87}"/>
              </a:ext>
            </a:extLst>
          </p:cNvPr>
          <p:cNvSpPr>
            <a:spLocks/>
          </p:cNvSpPr>
          <p:nvPr/>
        </p:nvSpPr>
        <p:spPr bwMode="auto">
          <a:xfrm>
            <a:off x="5368877" y="1852004"/>
            <a:ext cx="895350" cy="1171575"/>
          </a:xfrm>
          <a:custGeom>
            <a:avLst/>
            <a:gdLst/>
            <a:ahLst/>
            <a:cxnLst>
              <a:cxn ang="0">
                <a:pos x="385" y="737"/>
              </a:cxn>
              <a:cxn ang="0">
                <a:pos x="563" y="527"/>
              </a:cxn>
              <a:cxn ang="0">
                <a:pos x="97" y="0"/>
              </a:cxn>
              <a:cxn ang="0">
                <a:pos x="0" y="111"/>
              </a:cxn>
              <a:cxn ang="0">
                <a:pos x="385" y="737"/>
              </a:cxn>
            </a:cxnLst>
            <a:rect l="0" t="0" r="r" b="b"/>
            <a:pathLst>
              <a:path w="564" h="738">
                <a:moveTo>
                  <a:pt x="385" y="737"/>
                </a:moveTo>
                <a:lnTo>
                  <a:pt x="563" y="527"/>
                </a:lnTo>
                <a:lnTo>
                  <a:pt x="97" y="0"/>
                </a:lnTo>
                <a:lnTo>
                  <a:pt x="0" y="111"/>
                </a:lnTo>
                <a:lnTo>
                  <a:pt x="385" y="737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EFD7234-083F-42B6-BC02-B871D7B1C6BC}"/>
              </a:ext>
            </a:extLst>
          </p:cNvPr>
          <p:cNvSpPr>
            <a:spLocks/>
          </p:cNvSpPr>
          <p:nvPr/>
        </p:nvSpPr>
        <p:spPr bwMode="auto">
          <a:xfrm>
            <a:off x="3952827" y="1852004"/>
            <a:ext cx="1566862" cy="174625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889" y="109"/>
              </a:cxn>
              <a:cxn ang="0">
                <a:pos x="986" y="0"/>
              </a:cxn>
              <a:cxn ang="0">
                <a:pos x="308" y="0"/>
              </a:cxn>
              <a:cxn ang="0">
                <a:pos x="0" y="109"/>
              </a:cxn>
            </a:cxnLst>
            <a:rect l="0" t="0" r="r" b="b"/>
            <a:pathLst>
              <a:path w="987" h="110">
                <a:moveTo>
                  <a:pt x="0" y="109"/>
                </a:moveTo>
                <a:lnTo>
                  <a:pt x="889" y="109"/>
                </a:lnTo>
                <a:lnTo>
                  <a:pt x="986" y="0"/>
                </a:lnTo>
                <a:lnTo>
                  <a:pt x="308" y="0"/>
                </a:lnTo>
                <a:lnTo>
                  <a:pt x="0" y="109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499E4644-5CF6-4826-8BBA-181FBCD9484B}"/>
              </a:ext>
            </a:extLst>
          </p:cNvPr>
          <p:cNvSpPr>
            <a:spLocks/>
          </p:cNvSpPr>
          <p:nvPr/>
        </p:nvSpPr>
        <p:spPr bwMode="auto">
          <a:xfrm>
            <a:off x="3333702" y="2025042"/>
            <a:ext cx="2649537" cy="998537"/>
          </a:xfrm>
          <a:custGeom>
            <a:avLst/>
            <a:gdLst/>
            <a:ahLst/>
            <a:cxnLst>
              <a:cxn ang="0">
                <a:pos x="0" y="628"/>
              </a:cxn>
              <a:cxn ang="0">
                <a:pos x="1668" y="628"/>
              </a:cxn>
              <a:cxn ang="0">
                <a:pos x="1281" y="0"/>
              </a:cxn>
              <a:cxn ang="0">
                <a:pos x="388" y="0"/>
              </a:cxn>
              <a:cxn ang="0">
                <a:pos x="0" y="628"/>
              </a:cxn>
            </a:cxnLst>
            <a:rect l="0" t="0" r="r" b="b"/>
            <a:pathLst>
              <a:path w="1669" h="629">
                <a:moveTo>
                  <a:pt x="0" y="628"/>
                </a:moveTo>
                <a:lnTo>
                  <a:pt x="1668" y="628"/>
                </a:lnTo>
                <a:lnTo>
                  <a:pt x="1281" y="0"/>
                </a:lnTo>
                <a:lnTo>
                  <a:pt x="388" y="0"/>
                </a:lnTo>
                <a:lnTo>
                  <a:pt x="0" y="628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D97E6BA6-A0EE-4F7A-A756-511DB6B906EC}"/>
              </a:ext>
            </a:extLst>
          </p:cNvPr>
          <p:cNvSpPr>
            <a:spLocks/>
          </p:cNvSpPr>
          <p:nvPr/>
        </p:nvSpPr>
        <p:spPr bwMode="auto">
          <a:xfrm>
            <a:off x="4652914" y="880454"/>
            <a:ext cx="757238" cy="992188"/>
          </a:xfrm>
          <a:custGeom>
            <a:avLst/>
            <a:gdLst/>
            <a:ahLst/>
            <a:cxnLst>
              <a:cxn ang="0">
                <a:pos x="387" y="624"/>
              </a:cxn>
              <a:cxn ang="0">
                <a:pos x="476" y="527"/>
              </a:cxn>
              <a:cxn ang="0">
                <a:pos x="0" y="0"/>
              </a:cxn>
              <a:cxn ang="0">
                <a:pos x="387" y="624"/>
              </a:cxn>
            </a:cxnLst>
            <a:rect l="0" t="0" r="r" b="b"/>
            <a:pathLst>
              <a:path w="477" h="625">
                <a:moveTo>
                  <a:pt x="387" y="624"/>
                </a:moveTo>
                <a:lnTo>
                  <a:pt x="476" y="527"/>
                </a:lnTo>
                <a:lnTo>
                  <a:pt x="0" y="0"/>
                </a:lnTo>
                <a:lnTo>
                  <a:pt x="387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1138197C-2EB0-4C66-AF2D-A374FE3375FB}"/>
              </a:ext>
            </a:extLst>
          </p:cNvPr>
          <p:cNvSpPr>
            <a:spLocks/>
          </p:cNvSpPr>
          <p:nvPr/>
        </p:nvSpPr>
        <p:spPr bwMode="auto">
          <a:xfrm>
            <a:off x="4040139" y="880454"/>
            <a:ext cx="122713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2" y="624"/>
              </a:cxn>
              <a:cxn ang="0">
                <a:pos x="387" y="0"/>
              </a:cxn>
              <a:cxn ang="0">
                <a:pos x="0" y="624"/>
              </a:cxn>
            </a:cxnLst>
            <a:rect l="0" t="0" r="r" b="b"/>
            <a:pathLst>
              <a:path w="773" h="625">
                <a:moveTo>
                  <a:pt x="0" y="624"/>
                </a:moveTo>
                <a:lnTo>
                  <a:pt x="772" y="624"/>
                </a:lnTo>
                <a:lnTo>
                  <a:pt x="387" y="0"/>
                </a:lnTo>
                <a:lnTo>
                  <a:pt x="0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A3B6F45-402D-4008-BBAE-7747B382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04" y="2345717"/>
            <a:ext cx="1468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组成员共享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661292F-A7E1-47F9-9DE9-B57BA05F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14" y="3496654"/>
            <a:ext cx="6941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6566866-EC96-49B4-B6C5-0D29FA3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741" y="4596792"/>
            <a:ext cx="121187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设备发现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28DA315E-0792-43F4-9664-981A1C54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12" y="5773129"/>
            <a:ext cx="160653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kumimoji="1" lang="en-US" altLang="ko-K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Direct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1AE0C5FF-D915-4C27-9A75-4D25B86C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03" y="1285267"/>
            <a:ext cx="1109278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kumimoji="1" lang="en-US" altLang="ko-KR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星形结构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设备只能获取到与自</a:t>
            </a:r>
            <a:br>
              <a:rPr lang="en-US" altLang="zh-CN" sz="1600" dirty="0"/>
            </a:br>
            <a:r>
              <a:rPr lang="zh-CN" altLang="en-US" sz="1600" dirty="0"/>
              <a:t>身连接的设备信息</a:t>
            </a:r>
            <a:endParaRPr lang="en-US" altLang="zh-CN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组内成员只能获取到</a:t>
            </a:r>
            <a:br>
              <a:rPr lang="en-US" altLang="zh-CN" sz="1600" dirty="0"/>
            </a:br>
            <a:r>
              <a:rPr lang="en-US" altLang="zh-CN" sz="1600" dirty="0"/>
              <a:t>group owner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组员列表共享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9237AD-0274-4F59-A7F5-3A5E5698A7B2}"/>
              </a:ext>
            </a:extLst>
          </p:cNvPr>
          <p:cNvGrpSpPr/>
          <p:nvPr/>
        </p:nvGrpSpPr>
        <p:grpSpPr>
          <a:xfrm>
            <a:off x="1358200" y="2243618"/>
            <a:ext cx="2483161" cy="1527282"/>
            <a:chOff x="1241659" y="2073288"/>
            <a:chExt cx="2483161" cy="15272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8BFB89-55A8-4006-9A15-FD1CC92C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2052" name="Picture 4" descr="管理员,administrator">
              <a:extLst>
                <a:ext uri="{FF2B5EF4-FFF2-40B4-BE49-F238E27FC236}">
                  <a16:creationId xmlns:a16="http://schemas.microsoft.com/office/drawing/2014/main" id="{68145AF7-0287-4F73-9CC3-33393C2B9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59" y="293744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管理员,administrator">
              <a:extLst>
                <a:ext uri="{FF2B5EF4-FFF2-40B4-BE49-F238E27FC236}">
                  <a16:creationId xmlns:a16="http://schemas.microsoft.com/office/drawing/2014/main" id="{A9F77C6B-DC88-4C75-8AB4-547D2A3C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41" y="2073288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管理员,administrator">
              <a:extLst>
                <a:ext uri="{FF2B5EF4-FFF2-40B4-BE49-F238E27FC236}">
                  <a16:creationId xmlns:a16="http://schemas.microsoft.com/office/drawing/2014/main" id="{7A5939DE-D1DE-4AE6-AF23-DD9A38E7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862" y="209242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管理员,administrator">
              <a:extLst>
                <a:ext uri="{FF2B5EF4-FFF2-40B4-BE49-F238E27FC236}">
                  <a16:creationId xmlns:a16="http://schemas.microsoft.com/office/drawing/2014/main" id="{01043CD4-7EB7-43CB-B009-30AF97E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87" y="287631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CC3141-C4FB-4A3A-8581-3EE3642ECED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132858" y="2662921"/>
              <a:ext cx="204622" cy="372379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E186BB-E4BC-4318-9777-EFB1D510F14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79002" y="2682056"/>
              <a:ext cx="649677" cy="458580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073032-78E3-47AB-BBE5-9E4023F3F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4012" y="3271689"/>
              <a:ext cx="502925" cy="111627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C88184-287E-4C05-9431-5F850A8C5BBB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84" y="3339817"/>
              <a:ext cx="503985" cy="43498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607902-B115-481A-943E-150EDD1A6AF3}"/>
              </a:ext>
            </a:extLst>
          </p:cNvPr>
          <p:cNvCxnSpPr>
            <a:cxnSpLocks/>
          </p:cNvCxnSpPr>
          <p:nvPr/>
        </p:nvCxnSpPr>
        <p:spPr>
          <a:xfrm>
            <a:off x="4061012" y="1703298"/>
            <a:ext cx="0" cy="4796118"/>
          </a:xfrm>
          <a:prstGeom prst="line">
            <a:avLst/>
          </a:prstGeom>
          <a:ln w="381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燕尾形 35">
            <a:extLst>
              <a:ext uri="{FF2B5EF4-FFF2-40B4-BE49-F238E27FC236}">
                <a16:creationId xmlns:a16="http://schemas.microsoft.com/office/drawing/2014/main" id="{C1EFC87B-5C08-4808-8EAC-9FC295E71F14}"/>
              </a:ext>
            </a:extLst>
          </p:cNvPr>
          <p:cNvSpPr/>
          <p:nvPr/>
        </p:nvSpPr>
        <p:spPr>
          <a:xfrm>
            <a:off x="4061012" y="3845323"/>
            <a:ext cx="631995" cy="48463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4" descr="管理员,administrator">
            <a:extLst>
              <a:ext uri="{FF2B5EF4-FFF2-40B4-BE49-F238E27FC236}">
                <a16:creationId xmlns:a16="http://schemas.microsoft.com/office/drawing/2014/main" id="{C77041C1-9572-465E-BF1B-86504A76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4" y="2413418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741FC28-4227-4A02-B729-A18160A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8" y="2396019"/>
            <a:ext cx="589634" cy="589634"/>
          </a:xfrm>
          <a:prstGeom prst="rect">
            <a:avLst/>
          </a:prstGeom>
        </p:spPr>
      </p:pic>
      <p:sp>
        <p:nvSpPr>
          <p:cNvPr id="41" name="箭头: 上弧形 40">
            <a:extLst>
              <a:ext uri="{FF2B5EF4-FFF2-40B4-BE49-F238E27FC236}">
                <a16:creationId xmlns:a16="http://schemas.microsoft.com/office/drawing/2014/main" id="{21A57E61-424E-4E7A-9432-AFE6C688A99B}"/>
              </a:ext>
            </a:extLst>
          </p:cNvPr>
          <p:cNvSpPr/>
          <p:nvPr/>
        </p:nvSpPr>
        <p:spPr>
          <a:xfrm rot="5400000">
            <a:off x="6542422" y="1810125"/>
            <a:ext cx="381907" cy="1891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BE2B80-F08B-4A7F-88E7-B38842806629}"/>
              </a:ext>
            </a:extLst>
          </p:cNvPr>
          <p:cNvSpPr txBox="1"/>
          <p:nvPr/>
        </p:nvSpPr>
        <p:spPr>
          <a:xfrm>
            <a:off x="6127901" y="202352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通知</a:t>
            </a:r>
            <a:r>
              <a:rPr lang="en-US" altLang="zh-CN" sz="1600" dirty="0"/>
              <a:t>owner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9DAA2E-907A-453C-B939-DB99CAF5C71A}"/>
              </a:ext>
            </a:extLst>
          </p:cNvPr>
          <p:cNvSpPr txBox="1"/>
          <p:nvPr/>
        </p:nvSpPr>
        <p:spPr>
          <a:xfrm>
            <a:off x="6062681" y="2878597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组成员信息</a:t>
            </a:r>
            <a:endParaRPr lang="en-US" altLang="zh-CN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4FB138-4D50-4263-9EB4-66722D18B85E}"/>
              </a:ext>
            </a:extLst>
          </p:cNvPr>
          <p:cNvSpPr txBox="1"/>
          <p:nvPr/>
        </p:nvSpPr>
        <p:spPr>
          <a:xfrm>
            <a:off x="8130235" y="2509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记录来源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50CB10-4127-4795-9680-D4E602ACDEF7}"/>
              </a:ext>
            </a:extLst>
          </p:cNvPr>
          <p:cNvSpPr txBox="1"/>
          <p:nvPr/>
        </p:nvSpPr>
        <p:spPr>
          <a:xfrm>
            <a:off x="6682509" y="470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发送组员信息</a:t>
            </a:r>
            <a:endParaRPr lang="en-US" altLang="zh-CN" sz="1600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81A5BE5-21DF-4A75-93E3-483D8310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7" y="4673125"/>
            <a:ext cx="589634" cy="589634"/>
          </a:xfrm>
          <a:prstGeom prst="rect">
            <a:avLst/>
          </a:prstGeom>
        </p:spPr>
      </p:pic>
      <p:pic>
        <p:nvPicPr>
          <p:cNvPr id="59" name="Picture 4" descr="管理员,administrator">
            <a:extLst>
              <a:ext uri="{FF2B5EF4-FFF2-40B4-BE49-F238E27FC236}">
                <a16:creationId xmlns:a16="http://schemas.microsoft.com/office/drawing/2014/main" id="{864DF4EE-808E-40F4-B24F-1428EB0D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2" y="412607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CD16142-3220-487D-8AB2-5139FE35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7" y="4340415"/>
            <a:ext cx="498245" cy="12192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283B08F-997E-42EF-ADFB-1A9A8D0A030F}"/>
              </a:ext>
            </a:extLst>
          </p:cNvPr>
          <p:cNvSpPr txBox="1"/>
          <p:nvPr/>
        </p:nvSpPr>
        <p:spPr>
          <a:xfrm>
            <a:off x="4999025" y="4644701"/>
            <a:ext cx="838691" cy="64633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组员</a:t>
            </a:r>
            <a:r>
              <a:rPr lang="en-US" altLang="zh-CN" dirty="0"/>
              <a:t>IP</a:t>
            </a:r>
          </a:p>
          <a:p>
            <a:pPr algn="ctr"/>
            <a:r>
              <a:rPr lang="zh-CN" altLang="en-US" dirty="0"/>
              <a:t>名称</a:t>
            </a:r>
          </a:p>
        </p:txBody>
      </p:sp>
      <p:pic>
        <p:nvPicPr>
          <p:cNvPr id="63" name="Picture 4" descr="管理员,administrator">
            <a:extLst>
              <a:ext uri="{FF2B5EF4-FFF2-40B4-BE49-F238E27FC236}">
                <a16:creationId xmlns:a16="http://schemas.microsoft.com/office/drawing/2014/main" id="{7EE4BAC9-A418-4DA6-A609-FAF70C1A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95" y="547614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箭头: 右 61">
            <a:extLst>
              <a:ext uri="{FF2B5EF4-FFF2-40B4-BE49-F238E27FC236}">
                <a16:creationId xmlns:a16="http://schemas.microsoft.com/office/drawing/2014/main" id="{AD33EE24-5DCD-4A3C-8C7C-6B61806278D9}"/>
              </a:ext>
            </a:extLst>
          </p:cNvPr>
          <p:cNvSpPr/>
          <p:nvPr/>
        </p:nvSpPr>
        <p:spPr>
          <a:xfrm rot="21005067">
            <a:off x="6267990" y="4498572"/>
            <a:ext cx="2065091" cy="24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D9DE4362-D6B8-45EE-A59C-4B704A1EC8A7}"/>
              </a:ext>
            </a:extLst>
          </p:cNvPr>
          <p:cNvSpPr/>
          <p:nvPr/>
        </p:nvSpPr>
        <p:spPr>
          <a:xfrm rot="1132339">
            <a:off x="6313011" y="5355569"/>
            <a:ext cx="1925933" cy="2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/>
      <p:bldP spid="44" grpId="0"/>
      <p:bldP spid="43" grpId="0"/>
      <p:bldP spid="55" grpId="0"/>
      <p:bldP spid="61" grpId="0" animBg="1"/>
      <p:bldP spid="62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设备只能与自己连接</a:t>
            </a:r>
            <a:br>
              <a:rPr lang="en-US" altLang="zh-CN" sz="1600" dirty="0"/>
            </a:br>
            <a:r>
              <a:rPr lang="zh-CN" altLang="en-US" sz="1600" dirty="0"/>
              <a:t>的设备进行通信</a:t>
            </a:r>
            <a:endParaRPr lang="en-US" altLang="zh-CN" sz="16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组内文件共享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D26558-CFB2-4900-830E-87BCB2FB0C13}"/>
              </a:ext>
            </a:extLst>
          </p:cNvPr>
          <p:cNvGrpSpPr/>
          <p:nvPr/>
        </p:nvGrpSpPr>
        <p:grpSpPr>
          <a:xfrm>
            <a:off x="5502370" y="992338"/>
            <a:ext cx="2962269" cy="2693737"/>
            <a:chOff x="5197572" y="1315037"/>
            <a:chExt cx="2962269" cy="26937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9237AD-0274-4F59-A7F5-3A5E5698A7B2}"/>
                </a:ext>
              </a:extLst>
            </p:cNvPr>
            <p:cNvGrpSpPr/>
            <p:nvPr/>
          </p:nvGrpSpPr>
          <p:grpSpPr>
            <a:xfrm>
              <a:off x="5197572" y="1315037"/>
              <a:ext cx="2962269" cy="2211342"/>
              <a:chOff x="910188" y="2007761"/>
              <a:chExt cx="2962269" cy="221134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58BFB89-55A8-4006-9A15-FD1CC92C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6998" y="3010936"/>
                <a:ext cx="589634" cy="589634"/>
              </a:xfrm>
              <a:prstGeom prst="rect">
                <a:avLst/>
              </a:prstGeom>
            </p:spPr>
          </p:pic>
          <p:pic>
            <p:nvPicPr>
              <p:cNvPr id="2052" name="Picture 4" descr="管理员,administrator">
                <a:extLst>
                  <a:ext uri="{FF2B5EF4-FFF2-40B4-BE49-F238E27FC236}">
                    <a16:creationId xmlns:a16="http://schemas.microsoft.com/office/drawing/2014/main" id="{68145AF7-0287-4F73-9CC3-33393C2B9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8" y="3305753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管理员,administrator">
                <a:extLst>
                  <a:ext uri="{FF2B5EF4-FFF2-40B4-BE49-F238E27FC236}">
                    <a16:creationId xmlns:a16="http://schemas.microsoft.com/office/drawing/2014/main" id="{A9F77C6B-DC88-4C75-8AB4-547D2A3C9B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293" y="2007761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管理员,administrator">
                <a:extLst>
                  <a:ext uri="{FF2B5EF4-FFF2-40B4-BE49-F238E27FC236}">
                    <a16:creationId xmlns:a16="http://schemas.microsoft.com/office/drawing/2014/main" id="{7A5939DE-D1DE-4AE6-AF23-DD9A38E76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464" y="2087737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管理员,administrator">
                <a:extLst>
                  <a:ext uri="{FF2B5EF4-FFF2-40B4-BE49-F238E27FC236}">
                    <a16:creationId xmlns:a16="http://schemas.microsoft.com/office/drawing/2014/main" id="{01043CD4-7EB7-43CB-B009-30AF97E82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824" y="3629470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0CC3141-C4FB-4A3A-8581-3EE3642ECED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1839110" y="2597394"/>
                <a:ext cx="463678" cy="4611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E186BB-E4BC-4318-9777-EFB1D510F14F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597604" y="2677370"/>
                <a:ext cx="649677" cy="458580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8073032-78E3-47AB-BBE5-9E4023F3F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012" y="3383317"/>
                <a:ext cx="699058" cy="54440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C88184-287E-4C05-9431-5F850A8C5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2002" y="3383316"/>
                <a:ext cx="833167" cy="24615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0D6875-6661-445B-BD8F-2AA83D64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18" y="3475504"/>
              <a:ext cx="714670" cy="51885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6542A85-E788-400A-A3EC-204FAB37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648459">
              <a:off x="5728813" y="3144978"/>
              <a:ext cx="284200" cy="86379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BD5E162-AA1F-4072-944B-5051675E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516549">
              <a:off x="7178007" y="3309354"/>
              <a:ext cx="284200" cy="863796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1E2EB8-8B09-48AC-ACE0-200070F4F0BD}"/>
              </a:ext>
            </a:extLst>
          </p:cNvPr>
          <p:cNvGrpSpPr/>
          <p:nvPr/>
        </p:nvGrpSpPr>
        <p:grpSpPr>
          <a:xfrm>
            <a:off x="1533186" y="4350169"/>
            <a:ext cx="2962269" cy="2211342"/>
            <a:chOff x="910188" y="2007761"/>
            <a:chExt cx="2962269" cy="2211342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9597356-A09B-4A9A-9CAA-2E69075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74" name="Picture 4" descr="管理员,administrator">
              <a:extLst>
                <a:ext uri="{FF2B5EF4-FFF2-40B4-BE49-F238E27FC236}">
                  <a16:creationId xmlns:a16="http://schemas.microsoft.com/office/drawing/2014/main" id="{EB037E96-8871-4829-B9A9-501131A08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管理员,administrator">
              <a:extLst>
                <a:ext uri="{FF2B5EF4-FFF2-40B4-BE49-F238E27FC236}">
                  <a16:creationId xmlns:a16="http://schemas.microsoft.com/office/drawing/2014/main" id="{B0CD768B-F9E5-49F9-9B3C-3C4C9FD09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" descr="管理员,administrator">
              <a:extLst>
                <a:ext uri="{FF2B5EF4-FFF2-40B4-BE49-F238E27FC236}">
                  <a16:creationId xmlns:a16="http://schemas.microsoft.com/office/drawing/2014/main" id="{E90169EE-D6CB-481B-A24A-D6A3D047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管理员,administrator">
              <a:extLst>
                <a:ext uri="{FF2B5EF4-FFF2-40B4-BE49-F238E27FC236}">
                  <a16:creationId xmlns:a16="http://schemas.microsoft.com/office/drawing/2014/main" id="{0A4EFB24-D8A2-4150-8C9C-2BB8338FB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652B980-2C5E-4E01-B736-69B26E6417C5}"/>
              </a:ext>
            </a:extLst>
          </p:cNvPr>
          <p:cNvGrpSpPr/>
          <p:nvPr/>
        </p:nvGrpSpPr>
        <p:grpSpPr>
          <a:xfrm>
            <a:off x="6162971" y="4376602"/>
            <a:ext cx="2962269" cy="2211342"/>
            <a:chOff x="910188" y="2007761"/>
            <a:chExt cx="2962269" cy="2211342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954FF176-ABC7-46B9-AA00-B9B1EC16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88" name="Picture 4" descr="管理员,administrator">
              <a:extLst>
                <a:ext uri="{FF2B5EF4-FFF2-40B4-BE49-F238E27FC236}">
                  <a16:creationId xmlns:a16="http://schemas.microsoft.com/office/drawing/2014/main" id="{7AB7BC73-0EE6-4746-8EF8-2D3BB9517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管理员,administrator">
              <a:extLst>
                <a:ext uri="{FF2B5EF4-FFF2-40B4-BE49-F238E27FC236}">
                  <a16:creationId xmlns:a16="http://schemas.microsoft.com/office/drawing/2014/main" id="{E0F8BEA6-AAD6-478D-88A8-080AAB5E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管理员,administrator">
              <a:extLst>
                <a:ext uri="{FF2B5EF4-FFF2-40B4-BE49-F238E27FC236}">
                  <a16:creationId xmlns:a16="http://schemas.microsoft.com/office/drawing/2014/main" id="{0A8DA0EE-6904-4DDA-8C3E-3513ED22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管理员,administrator">
              <a:extLst>
                <a:ext uri="{FF2B5EF4-FFF2-40B4-BE49-F238E27FC236}">
                  <a16:creationId xmlns:a16="http://schemas.microsoft.com/office/drawing/2014/main" id="{35659BE0-5131-4C4C-98CC-1541C6DD3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F54003B-0595-411A-B7FD-CB830435DB05}"/>
              </a:ext>
            </a:extLst>
          </p:cNvPr>
          <p:cNvSpPr txBox="1"/>
          <p:nvPr/>
        </p:nvSpPr>
        <p:spPr>
          <a:xfrm>
            <a:off x="585490" y="430208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Owner</a:t>
            </a:r>
            <a:r>
              <a:rPr lang="zh-CN" altLang="en-US" dirty="0"/>
              <a:t>发送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7FA296-441D-4ED2-AADF-A34CEFC38138}"/>
              </a:ext>
            </a:extLst>
          </p:cNvPr>
          <p:cNvSpPr txBox="1"/>
          <p:nvPr/>
        </p:nvSpPr>
        <p:spPr>
          <a:xfrm>
            <a:off x="5145617" y="43020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Client</a:t>
            </a:r>
            <a:r>
              <a:rPr lang="zh-CN" altLang="en-US" dirty="0"/>
              <a:t>发送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BAEEEE4-4459-4E24-94D5-4293FEEF66DB}"/>
              </a:ext>
            </a:extLst>
          </p:cNvPr>
          <p:cNvSpPr/>
          <p:nvPr/>
        </p:nvSpPr>
        <p:spPr>
          <a:xfrm rot="13934709">
            <a:off x="2346376" y="5145292"/>
            <a:ext cx="677661" cy="16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446CFF9-FC9F-4FB0-8B80-96A3A1F4CFC1}"/>
              </a:ext>
            </a:extLst>
          </p:cNvPr>
          <p:cNvSpPr/>
          <p:nvPr/>
        </p:nvSpPr>
        <p:spPr>
          <a:xfrm rot="9898929">
            <a:off x="2031402" y="5769553"/>
            <a:ext cx="844404" cy="14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204E5B-0EC7-4F56-B10E-052E24FBE056}"/>
              </a:ext>
            </a:extLst>
          </p:cNvPr>
          <p:cNvSpPr/>
          <p:nvPr/>
        </p:nvSpPr>
        <p:spPr>
          <a:xfrm rot="18773580">
            <a:off x="3123053" y="5257537"/>
            <a:ext cx="773704" cy="12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1F718472-4B31-4D1A-A174-1BECB39A7C26}"/>
              </a:ext>
            </a:extLst>
          </p:cNvPr>
          <p:cNvSpPr/>
          <p:nvPr/>
        </p:nvSpPr>
        <p:spPr>
          <a:xfrm rot="2162328">
            <a:off x="3297459" y="6026161"/>
            <a:ext cx="761502" cy="14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C5626D08-1FA8-43A4-82CA-0DE95498A634}"/>
              </a:ext>
            </a:extLst>
          </p:cNvPr>
          <p:cNvSpPr/>
          <p:nvPr/>
        </p:nvSpPr>
        <p:spPr>
          <a:xfrm rot="13827528">
            <a:off x="7125974" y="5115877"/>
            <a:ext cx="547677" cy="142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BFB31E46-4BDF-47B8-BC50-585ABFD95A99}"/>
              </a:ext>
            </a:extLst>
          </p:cNvPr>
          <p:cNvSpPr/>
          <p:nvPr/>
        </p:nvSpPr>
        <p:spPr>
          <a:xfrm rot="20626611">
            <a:off x="6663803" y="5815340"/>
            <a:ext cx="822829" cy="14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5CD8FF11-8088-4853-A723-78EC4C85012E}"/>
              </a:ext>
            </a:extLst>
          </p:cNvPr>
          <p:cNvSpPr/>
          <p:nvPr/>
        </p:nvSpPr>
        <p:spPr>
          <a:xfrm rot="2421366">
            <a:off x="7938054" y="6002890"/>
            <a:ext cx="705263" cy="144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C811C6B6-75EB-4044-A68E-A3BB51034BEE}"/>
              </a:ext>
            </a:extLst>
          </p:cNvPr>
          <p:cNvSpPr/>
          <p:nvPr/>
        </p:nvSpPr>
        <p:spPr>
          <a:xfrm rot="18796154">
            <a:off x="7768912" y="5196534"/>
            <a:ext cx="677661" cy="1473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6" grpId="0"/>
      <p:bldP spid="28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WifiP2pManager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discoverPeers</a:t>
            </a:r>
            <a:r>
              <a:rPr lang="en-US" altLang="zh-CN" sz="2000" dirty="0"/>
              <a:t>:	</a:t>
            </a:r>
            <a:r>
              <a:rPr lang="zh-CN" altLang="en-US" sz="2000" dirty="0"/>
              <a:t>发现设备后，调用</a:t>
            </a:r>
            <a:r>
              <a:rPr lang="en-US" altLang="zh-CN" sz="2000" dirty="0" err="1"/>
              <a:t>BroadcastReceiver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onReceive</a:t>
            </a:r>
            <a:r>
              <a:rPr lang="en-US" altLang="zh-CN" sz="2000" dirty="0"/>
              <a:t> 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/>
              <a:t>connect: </a:t>
            </a:r>
            <a:r>
              <a:rPr lang="zh-CN" altLang="en-US" sz="2000" dirty="0"/>
              <a:t>连接设备。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requestConnectionInfo</a:t>
            </a:r>
            <a:r>
              <a:rPr lang="zh-CN" altLang="en-US" sz="2000" dirty="0"/>
              <a:t>：获取当前设备的连接信息（是否已建组，是否是组长）。会触发</a:t>
            </a:r>
            <a:r>
              <a:rPr lang="en-US" altLang="zh-CN" sz="2000" dirty="0" err="1"/>
              <a:t>ConnectionInfoListener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onConnectionInfoAvailable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requestGroupInfo</a:t>
            </a:r>
            <a:r>
              <a:rPr lang="zh-CN" altLang="en-US" sz="2000" dirty="0"/>
              <a:t>：获取与当前设备连接的成员信息。</a:t>
            </a:r>
            <a:endParaRPr lang="en-US" altLang="zh-CN" sz="2000" dirty="0"/>
          </a:p>
          <a:p>
            <a:pPr marL="342900" lvl="1" indent="-342900"/>
            <a:r>
              <a:rPr lang="en-US" altLang="zh-CN" sz="2400" dirty="0"/>
              <a:t>Socket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 err="1"/>
              <a:t>ServerSocket</a:t>
            </a:r>
            <a:r>
              <a:rPr lang="en-US" altLang="zh-CN" sz="2000" dirty="0"/>
              <a:t>::accept()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/>
              <a:t>Socket</a:t>
            </a:r>
            <a:r>
              <a:rPr lang="en-US" altLang="zh-CN" sz="2000"/>
              <a:t>::connect</a:t>
            </a:r>
            <a:r>
              <a:rPr lang="en-US" altLang="zh-CN" sz="2000" dirty="0"/>
              <a:t>(…)</a:t>
            </a:r>
          </a:p>
          <a:p>
            <a:pPr marL="342900" lvl="1" indent="-342900"/>
            <a:r>
              <a:rPr lang="en-US" altLang="zh-CN" sz="2000" dirty="0" err="1"/>
              <a:t>IntentService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主要类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0A5B2E1-225D-4930-B939-A60BA06755B1}"/>
              </a:ext>
            </a:extLst>
          </p:cNvPr>
          <p:cNvSpPr/>
          <p:nvPr/>
        </p:nvSpPr>
        <p:spPr>
          <a:xfrm>
            <a:off x="4164376" y="4882033"/>
            <a:ext cx="187287" cy="818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C9DF6-B776-4057-8DBB-1436F3D8A4A0}"/>
              </a:ext>
            </a:extLst>
          </p:cNvPr>
          <p:cNvSpPr txBox="1"/>
          <p:nvPr/>
        </p:nvSpPr>
        <p:spPr>
          <a:xfrm>
            <a:off x="4351663" y="51065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2586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lphaLcPeriod"/>
            </a:pP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代码结构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0FDC0-8B92-4CC8-A325-9696950FD83D}"/>
              </a:ext>
            </a:extLst>
          </p:cNvPr>
          <p:cNvSpPr txBox="1"/>
          <p:nvPr/>
        </p:nvSpPr>
        <p:spPr>
          <a:xfrm>
            <a:off x="3108309" y="1491131"/>
            <a:ext cx="7414352" cy="45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ListenService</a:t>
            </a:r>
            <a:r>
              <a:rPr lang="zh-CN" altLang="en-US" dirty="0"/>
              <a:t>类：每台设备启动时都启动一个</a:t>
            </a:r>
            <a:r>
              <a:rPr lang="en-US" altLang="zh-CN" dirty="0"/>
              <a:t>ListenService</a:t>
            </a:r>
            <a:r>
              <a:rPr lang="zh-CN" altLang="en-US" dirty="0"/>
              <a:t>作为</a:t>
            </a:r>
            <a:r>
              <a:rPr lang="en-US" altLang="zh-CN" dirty="0" err="1"/>
              <a:t>ServerSocket</a:t>
            </a:r>
            <a:r>
              <a:rPr lang="zh-CN" altLang="en-US" dirty="0"/>
              <a:t>，用于接收来自其它设备的成员列表信息。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clientSocketService</a:t>
            </a:r>
            <a:r>
              <a:rPr lang="zh-CN" altLang="en-US" dirty="0"/>
              <a:t>类：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Owner</a:t>
            </a:r>
            <a:r>
              <a:rPr lang="zh-CN" altLang="en-US" dirty="0"/>
              <a:t>发送连接改变信息。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ownerSendMemListSocketService</a:t>
            </a:r>
            <a:r>
              <a:rPr lang="zh-CN" altLang="en-US" dirty="0"/>
              <a:t>类</a:t>
            </a:r>
            <a:r>
              <a:rPr lang="en-US" altLang="zh-CN" dirty="0"/>
              <a:t>: Owner</a:t>
            </a:r>
            <a:r>
              <a:rPr lang="zh-CN" altLang="en-US" dirty="0"/>
              <a:t>在组成员改变时向所有</a:t>
            </a:r>
            <a:r>
              <a:rPr lang="en-US" altLang="zh-CN" dirty="0"/>
              <a:t>client</a:t>
            </a:r>
            <a:r>
              <a:rPr lang="zh-CN" altLang="en-US" dirty="0"/>
              <a:t>发送成员信息。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WiFiDirectBroadcastReceiver</a:t>
            </a:r>
            <a:r>
              <a:rPr lang="en-US" altLang="zh-CN" dirty="0"/>
              <a:t>:</a:t>
            </a:r>
            <a:r>
              <a:rPr lang="zh-CN" altLang="en-US" dirty="0"/>
              <a:t>发现设备后作为响应函数，对结果进一步处理。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GroupDeviceListFragment</a:t>
            </a:r>
            <a:r>
              <a:rPr lang="zh-CN" altLang="en-US" dirty="0"/>
              <a:t>和</a:t>
            </a:r>
            <a:r>
              <a:rPr lang="en-US" altLang="zh-CN" dirty="0" err="1"/>
              <a:t>DeviceListFragment</a:t>
            </a:r>
            <a:r>
              <a:rPr lang="en-US" altLang="zh-CN" dirty="0"/>
              <a:t>:</a:t>
            </a:r>
            <a:r>
              <a:rPr lang="zh-CN" altLang="en-US" dirty="0"/>
              <a:t>用于界面展示。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WiFiDirectActivity</a:t>
            </a:r>
            <a:r>
              <a:rPr lang="en-US" altLang="zh-CN" dirty="0"/>
              <a:t>:</a:t>
            </a:r>
            <a:r>
              <a:rPr lang="zh-CN" altLang="en-US" dirty="0"/>
              <a:t>主</a:t>
            </a:r>
            <a:r>
              <a:rPr lang="en-US" altLang="zh-CN" dirty="0"/>
              <a:t>activity</a:t>
            </a:r>
            <a:r>
              <a:rPr lang="zh-CN" altLang="en-US" dirty="0"/>
              <a:t>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2CAF9-FE6B-45F2-892C-09913422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" y="1491131"/>
            <a:ext cx="3038244" cy="42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此处应有一个视频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266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Image</vt:lpstr>
      <vt:lpstr>基于WIFI直连的群组文件共享</vt:lpstr>
      <vt:lpstr>背景</vt:lpstr>
      <vt:lpstr>目标</vt:lpstr>
      <vt:lpstr>主要功能</vt:lpstr>
      <vt:lpstr>功能设计</vt:lpstr>
      <vt:lpstr>功能设计</vt:lpstr>
      <vt:lpstr>技术实现</vt:lpstr>
      <vt:lpstr>技术实现</vt:lpstr>
      <vt:lpstr>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WifiDirect</dc:title>
  <dc:creator>jack yuan</dc:creator>
  <cp:lastModifiedBy>jack yuan</cp:lastModifiedBy>
  <cp:revision>73</cp:revision>
  <dcterms:created xsi:type="dcterms:W3CDTF">2018-01-19T08:15:16Z</dcterms:created>
  <dcterms:modified xsi:type="dcterms:W3CDTF">2018-01-23T14:00:02Z</dcterms:modified>
</cp:coreProperties>
</file>