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9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20"/>
  </p:notesMasterIdLst>
  <p:sldIdLst>
    <p:sldId id="365" r:id="rId3"/>
    <p:sldId id="403" r:id="rId4"/>
    <p:sldId id="518" r:id="rId5"/>
    <p:sldId id="401" r:id="rId6"/>
    <p:sldId id="515" r:id="rId7"/>
    <p:sldId id="516" r:id="rId8"/>
    <p:sldId id="517" r:id="rId9"/>
    <p:sldId id="503" r:id="rId10"/>
    <p:sldId id="504" r:id="rId11"/>
    <p:sldId id="507" r:id="rId12"/>
    <p:sldId id="506" r:id="rId13"/>
    <p:sldId id="487" r:id="rId14"/>
    <p:sldId id="488" r:id="rId15"/>
    <p:sldId id="490" r:id="rId16"/>
    <p:sldId id="423" r:id="rId17"/>
    <p:sldId id="422" r:id="rId18"/>
    <p:sldId id="36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6">
          <p15:clr>
            <a:srgbClr val="A4A3A4"/>
          </p15:clr>
        </p15:guide>
        <p15:guide id="2" pos="4143">
          <p15:clr>
            <a:srgbClr val="A4A3A4"/>
          </p15:clr>
        </p15:guide>
        <p15:guide id="3" pos="396">
          <p15:clr>
            <a:srgbClr val="A4A3A4"/>
          </p15:clr>
        </p15:guide>
        <p15:guide id="4" pos="721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3" autoAdjust="0"/>
    <p:restoredTop sz="94419" autoAdjust="0"/>
  </p:normalViewPr>
  <p:slideViewPr>
    <p:cSldViewPr snapToGrid="0">
      <p:cViewPr varScale="1">
        <p:scale>
          <a:sx n="75" d="100"/>
          <a:sy n="75" d="100"/>
        </p:scale>
        <p:origin x="72" y="274"/>
      </p:cViewPr>
      <p:guideLst>
        <p:guide orient="horz" pos="1446"/>
        <p:guide pos="4143"/>
        <p:guide pos="396"/>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2023-12-15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i="1">
                    <a:solidFill>
                      <a:schemeClr val="bg1"/>
                    </a:solidFill>
                    <a:latin typeface="DejaVu Math TeX Gyre" panose="02000503000000000000" charset="0"/>
                    <a:cs typeface="DejaVu Math TeX Gyre" panose="02000503000000000000" charset="0"/>
                    <a:sym typeface="+mn-ea"/>
                  </a:rPr>
                  <a:t>并且，我们可以利用</a:t>
                </a:r>
                <a:r>
                  <a:rPr lang="en-US" altLang="zh-CN" i="1">
                    <a:solidFill>
                      <a:schemeClr val="bg1"/>
                    </a:solidFill>
                    <a:latin typeface="DejaVu Math TeX Gyre" panose="02000503000000000000" charset="0"/>
                    <a:cs typeface="DejaVu Math TeX Gyre" panose="02000503000000000000" charset="0"/>
                    <a:sym typeface="+mn-ea"/>
                  </a:rPr>
                  <a:t>sun</a:t>
                </a:r>
                <a:r>
                  <a:rPr lang="zh-CN" altLang="en-US" i="1">
                    <a:solidFill>
                      <a:schemeClr val="bg1"/>
                    </a:solidFill>
                    <a:latin typeface="DejaVu Math TeX Gyre" panose="02000503000000000000" charset="0"/>
                    <a:cs typeface="DejaVu Math TeX Gyre" panose="02000503000000000000" charset="0"/>
                    <a:sym typeface="+mn-ea"/>
                  </a:rPr>
                  <a:t>的方法，通过代码得到</a:t>
                </a:r>
                <a14:m>
                  <m:oMath xmlns:m="http://schemas.openxmlformats.org/officeDocument/2006/math">
                    <m:sSub>
                      <m:sSubPr>
                        <m:ctrlPr>
                          <a:rPr lang="en-US" altLang="zh-CN" i="1">
                            <a:solidFill>
                              <a:schemeClr val="bg1"/>
                            </a:solidFill>
                            <a:latin typeface="Cambria Math" panose="02040503050406030204" pitchFamily="18" charset="0"/>
                            <a:cs typeface="DejaVu Math TeX Gyre" panose="02000503000000000000" charset="0"/>
                          </a:rPr>
                        </m:ctrlPr>
                      </m:sSubPr>
                      <m:e>
                        <m:r>
                          <a:rPr lang="en-US" altLang="zh-CN" i="1">
                            <a:solidFill>
                              <a:schemeClr val="bg1"/>
                            </a:solidFill>
                            <a:latin typeface="Cambria Math" panose="02040503050406030204" pitchFamily="18" charset="0"/>
                            <a:cs typeface="DejaVu Math TeX Gyre" panose="02000503000000000000" charset="0"/>
                          </a:rPr>
                          <m:t>𝛽</m:t>
                        </m:r>
                      </m:e>
                      <m:sub>
                        <m:r>
                          <a:rPr lang="en-US" altLang="zh-CN" i="1">
                            <a:solidFill>
                              <a:schemeClr val="bg1"/>
                            </a:solidFill>
                            <a:latin typeface="Cambria Math" panose="02040503050406030204" pitchFamily="18" charset="0"/>
                            <a:cs typeface="DejaVu Math TeX Gyre" panose="02000503000000000000" charset="0"/>
                          </a:rPr>
                          <m:t>𝑙</m:t>
                        </m:r>
                      </m:sub>
                    </m:sSub>
                  </m:oMath>
                </a14:m>
                <a:r>
                  <a:rPr lang="zh-CN" altLang="en-US" i="1">
                    <a:solidFill>
                      <a:schemeClr val="bg1"/>
                    </a:solidFill>
                    <a:latin typeface="DejaVu Math TeX Gyre" panose="02000503000000000000" charset="0"/>
                    <a:cs typeface="DejaVu Math TeX Gyre" panose="02000503000000000000" charset="0"/>
                    <a:sym typeface="+mn-ea"/>
                  </a:rPr>
                  <a:t>估计的偏误，也就是其他期处理效应的影响。这个代码我们仍以</a:t>
                </a:r>
                <a:r>
                  <a:rPr lang="en-US" altLang="zh-CN" i="1">
                    <a:solidFill>
                      <a:schemeClr val="bg1"/>
                    </a:solidFill>
                    <a:latin typeface="DejaVu Math TeX Gyre" panose="02000503000000000000" charset="0"/>
                    <a:cs typeface="DejaVu Math TeX Gyre" panose="02000503000000000000" charset="0"/>
                    <a:sym typeface="+mn-ea"/>
                  </a:rPr>
                  <a:t>0</a:t>
                </a:r>
                <a:r>
                  <a:rPr lang="zh-CN" altLang="en-US" i="1">
                    <a:solidFill>
                      <a:schemeClr val="bg1"/>
                    </a:solidFill>
                    <a:latin typeface="DejaVu Math TeX Gyre" panose="02000503000000000000" charset="0"/>
                    <a:cs typeface="DejaVu Math TeX Gyre" panose="02000503000000000000" charset="0"/>
                    <a:sym typeface="+mn-ea"/>
                  </a:rPr>
                  <a:t>期为例，可以看到不同组别不同相随时间对于</a:t>
                </a:r>
                <a:r>
                  <a:rPr lang="en-US" altLang="zh-CN" i="1">
                    <a:solidFill>
                      <a:schemeClr val="bg1"/>
                    </a:solidFill>
                    <a:latin typeface="DejaVu Math TeX Gyre" panose="02000503000000000000" charset="0"/>
                    <a:cs typeface="DejaVu Math TeX Gyre" panose="02000503000000000000" charset="0"/>
                    <a:sym typeface="+mn-ea"/>
                  </a:rPr>
                  <a:t>0</a:t>
                </a:r>
                <a:r>
                  <a:rPr lang="zh-CN" altLang="en-US" i="1">
                    <a:solidFill>
                      <a:schemeClr val="bg1"/>
                    </a:solidFill>
                    <a:latin typeface="DejaVu Math TeX Gyre" panose="02000503000000000000" charset="0"/>
                    <a:cs typeface="DejaVu Math TeX Gyre" panose="02000503000000000000" charset="0"/>
                    <a:sym typeface="+mn-ea"/>
                  </a:rPr>
                  <a:t>期处理效应的影响的权重。</a:t>
                </a: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408BE9FB-B9D9-4DB0-9481-4F221AEE4F8D}"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第二种方法是两个法国人提出的</a:t>
            </a:r>
            <a:r>
              <a:rPr lang="en-US" altLang="zh-CN" dirty="0"/>
              <a:t>the multipleGT estimator</a:t>
            </a:r>
          </a:p>
          <a:p>
            <a:r>
              <a:rPr lang="zh-CN" altLang="en-US" dirty="0"/>
              <a:t>这种估计方法不需要较多的数据但存在一定的偏差，因为它只考虑每一组第一次处理的效果</a:t>
            </a:r>
          </a:p>
          <a:p>
            <a:r>
              <a:rPr lang="zh-CN" altLang="en-US" dirty="0"/>
              <a:t>以</a:t>
            </a:r>
            <a:r>
              <a:rPr lang="en-US" altLang="zh-CN" dirty="0"/>
              <a:t>2</a:t>
            </a:r>
            <a:r>
              <a:rPr lang="zh-CN" altLang="en-US" dirty="0"/>
              <a:t>×</a:t>
            </a:r>
            <a:r>
              <a:rPr lang="en-US" altLang="zh-CN" dirty="0"/>
              <a:t>3DD</a:t>
            </a:r>
            <a:r>
              <a:rPr lang="zh-CN" altLang="en-US" dirty="0"/>
              <a:t>为例，它忽视第一组第三期的处理效应，只考虑每一组第一次处理的效应得出</a:t>
            </a:r>
            <a:r>
              <a:rPr lang="en-US" altLang="zh-CN" dirty="0"/>
              <a:t>harmless</a:t>
            </a:r>
            <a:r>
              <a:rPr lang="zh-CN" altLang="en-US" dirty="0"/>
              <a:t>估计结果</a:t>
            </a:r>
          </a:p>
        </p:txBody>
      </p:sp>
      <p:sp>
        <p:nvSpPr>
          <p:cNvPr id="4" name="灯片编号占位符 3"/>
          <p:cNvSpPr>
            <a:spLocks noGrp="1"/>
          </p:cNvSpPr>
          <p:nvPr>
            <p:ph type="sldNum" sz="quarter" idx="5"/>
          </p:nvPr>
        </p:nvSpPr>
        <p:spPr/>
        <p:txBody>
          <a:bodyPr/>
          <a:lstStyle/>
          <a:p>
            <a:fld id="{408BE9FB-B9D9-4DB0-9481-4F221AEE4F8D}"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既然出现了负权重问题，我们给出两种解决负权重问题的方法</a:t>
            </a:r>
          </a:p>
          <a:p>
            <a:r>
              <a:rPr lang="zh-CN" altLang="en-US" dirty="0"/>
              <a:t>一种是</a:t>
            </a:r>
            <a:r>
              <a:rPr lang="en-US" altLang="zh-CN" dirty="0"/>
              <a:t>sun</a:t>
            </a:r>
            <a:r>
              <a:rPr lang="zh-CN" altLang="en-US" dirty="0"/>
              <a:t>提出的</a:t>
            </a:r>
            <a:r>
              <a:rPr lang="en-US" altLang="zh-CN" dirty="0"/>
              <a:t>iw</a:t>
            </a:r>
            <a:r>
              <a:rPr lang="zh-CN" altLang="en-US" dirty="0"/>
              <a:t>估计方法，直接对真实模型进行估计同时考虑个体和处理时间的异质性，但是对于真实模型的估计存在较高的要求</a:t>
            </a:r>
          </a:p>
          <a:p>
            <a:r>
              <a:rPr lang="zh-CN" altLang="en-US" dirty="0"/>
              <a:t>其一是因为方程系数较多需要充足的数据</a:t>
            </a:r>
          </a:p>
          <a:p>
            <a:r>
              <a:rPr lang="zh-CN" altLang="en-US" dirty="0"/>
              <a:t>其二是需要有未被处理地组别，因此我们采取的方式是去除第十一组的数据得到一个</a:t>
            </a:r>
            <a:r>
              <a:rPr lang="en-US" altLang="zh-CN" dirty="0"/>
              <a:t>untreated group</a:t>
            </a:r>
          </a:p>
          <a:p>
            <a:r>
              <a:rPr lang="zh-CN" altLang="en-US" dirty="0"/>
              <a:t>这是</a:t>
            </a:r>
            <a:r>
              <a:rPr lang="en-US" altLang="zh-CN" dirty="0"/>
              <a:t>IW</a:t>
            </a:r>
            <a:r>
              <a:rPr lang="zh-CN" altLang="en-US" dirty="0"/>
              <a:t>估计方法和</a:t>
            </a:r>
            <a:r>
              <a:rPr lang="en-US" altLang="zh-CN" dirty="0"/>
              <a:t>OLS</a:t>
            </a:r>
            <a:r>
              <a:rPr lang="zh-CN" altLang="en-US" dirty="0"/>
              <a:t>估计方法存在的差别</a:t>
            </a:r>
          </a:p>
        </p:txBody>
      </p:sp>
      <p:sp>
        <p:nvSpPr>
          <p:cNvPr id="4" name="灯片编号占位符 3"/>
          <p:cNvSpPr>
            <a:spLocks noGrp="1"/>
          </p:cNvSpPr>
          <p:nvPr>
            <p:ph type="sldNum" sz="quarter" idx="5"/>
          </p:nvPr>
        </p:nvSpPr>
        <p:spPr/>
        <p:txBody>
          <a:bodyPr/>
          <a:lstStyle/>
          <a:p>
            <a:fld id="{408BE9FB-B9D9-4DB0-9481-4F221AEE4F8D}"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首先介绍一下我们选题的背景</a:t>
            </a:r>
            <a:r>
              <a:rPr lang="en-US" altLang="zh-CN" dirty="0"/>
              <a:t>——</a:t>
            </a:r>
            <a:r>
              <a:rPr lang="zh-CN" altLang="en-US" dirty="0"/>
              <a:t>住院事件的福利成本</a:t>
            </a:r>
          </a:p>
          <a:p>
            <a:r>
              <a:rPr lang="zh-CN" altLang="en-US" dirty="0"/>
              <a:t>我们首先对住院数据进行了处理，每一行代表一类个体，浅蓝色部分代表未住院时期，深蓝色部分代表住院时期，我们将数据分为控制组和处理组，最后一行不面临住院事件为控制组，前四行为处理组，构建的经济模型如图，由于我们对于健康事件对于个人经济风险影响知之甚少，因此探究住院这一不利健康冲击造成的个人收入影响</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近年来，学者发现传统</a:t>
            </a:r>
            <a:r>
              <a:rPr lang="en-US" altLang="zh-CN" dirty="0"/>
              <a:t>DID</a:t>
            </a:r>
            <a:r>
              <a:rPr lang="zh-CN" altLang="en-US" dirty="0"/>
              <a:t>估计存在负权重问题导致估计出来的处理效应与经济事实完全相反。我们以住院这一数据集为例探讨负权重问题。因此我们小组今天将从识别负权重问题和如何解决负权重问题两部分展开。其中识别负权重又分为在静态与动态回归中进行识别，最初</a:t>
            </a:r>
            <a:r>
              <a:rPr lang="en-US" altLang="zh-CN" dirty="0"/>
              <a:t>Bacon</a:t>
            </a:r>
            <a:r>
              <a:rPr lang="zh-CN" altLang="en-US" dirty="0"/>
              <a:t>和两位法国学者发现在静态</a:t>
            </a:r>
            <a:r>
              <a:rPr lang="en-US" altLang="zh-CN" dirty="0"/>
              <a:t>DD</a:t>
            </a:r>
            <a:r>
              <a:rPr lang="zh-CN" altLang="en-US" dirty="0"/>
              <a:t>回归中出现了负权重问题，后来</a:t>
            </a:r>
            <a:r>
              <a:rPr lang="en-US" altLang="zh-CN" dirty="0"/>
              <a:t>sun</a:t>
            </a:r>
            <a:r>
              <a:rPr lang="zh-CN" altLang="en-US" dirty="0"/>
              <a:t>发现即使采用</a:t>
            </a:r>
            <a:r>
              <a:rPr lang="en-US" altLang="zh-CN" dirty="0"/>
              <a:t>event study</a:t>
            </a:r>
            <a:r>
              <a:rPr lang="zh-CN" altLang="en-US" dirty="0"/>
              <a:t>方法进行动态估计，引入相对时间，仍然会存在负权重问题。下面小组成员将从静态和动态两个方面向大家介绍如何识别出负权重。</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接下来我们来看在一个普适的情况下对负权重的理解和推导</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第一个方程中我们跑的是一个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Short regression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，我们固定了个体固定效应和时间固定效应，加了一个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，认为系数是常数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betaDD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但是真正的模型是第二个方程，即每个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的处理效应是不一样的，引入的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就是每个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的指示变量，系数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betagt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的处理效应。</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由于有数据量太少，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很多，</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这个模型的系数很多，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这个真实模型一般是很难估计出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这么多系数即</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的处理效应的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OVB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定理容易证得，我们想得到的处理效应</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betaDD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betagt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的加权平均，具体过程就是底下这个关系</a:t>
            </a:r>
            <a:endParaRPr lang="zh-CN" altLang="en-US" dirty="0"/>
          </a:p>
        </p:txBody>
      </p:sp>
      <p:sp>
        <p:nvSpPr>
          <p:cNvPr id="4" name="灯片编号占位符 3"/>
          <p:cNvSpPr>
            <a:spLocks noGrp="1"/>
          </p:cNvSpPr>
          <p:nvPr>
            <p:ph type="sldNum" sz="quarter" idx="5"/>
          </p:nvPr>
        </p:nvSpPr>
        <p:spPr/>
        <p:txBody>
          <a:bodyPr/>
          <a:lstStyle/>
          <a:p>
            <a:fld id="{408BE9FB-B9D9-4DB0-9481-4F221AEE4F8D}"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接下来，我们关注权重的性质，而权重就是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的辅助回归的系数</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FWL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定理可以推出权重的公式，通过一系列的推导，我们可以得到权重就是所有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treated cell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就是处理组的加权残差。而这里残差是处理效应对个体固定效应和时间固定效应回归的残差，残差有正有负，所以就可能会出现权重就会有正有负，所以可能出现负权重的问题。</a:t>
            </a:r>
          </a:p>
          <a:p>
            <a:endParaRPr lang="zh-CN" altLang="en-US" dirty="0"/>
          </a:p>
        </p:txBody>
      </p:sp>
      <p:sp>
        <p:nvSpPr>
          <p:cNvPr id="4" name="灯片编号占位符 3"/>
          <p:cNvSpPr>
            <a:spLocks noGrp="1"/>
          </p:cNvSpPr>
          <p:nvPr>
            <p:ph type="sldNum" sz="quarter" idx="5"/>
          </p:nvPr>
        </p:nvSpPr>
        <p:spPr/>
        <p:txBody>
          <a:bodyPr/>
          <a:lstStyle/>
          <a:p>
            <a:fld id="{408BE9FB-B9D9-4DB0-9481-4F221AEE4F8D}"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这个是我们用</a:t>
            </a:r>
            <a:r>
              <a:rPr lang="en-US" altLang="zh-CN" dirty="0" err="1"/>
              <a:t>stata</a:t>
            </a:r>
            <a:r>
              <a:rPr lang="zh-CN" altLang="en-US" dirty="0"/>
              <a:t>对我们的数据跑出来的结果，我们可以看到第二组的</a:t>
            </a:r>
            <a:r>
              <a:rPr lang="en-US" altLang="zh-CN" dirty="0"/>
              <a:t>beta</a:t>
            </a:r>
            <a:r>
              <a:rPr lang="zh-CN" altLang="en-US" dirty="0"/>
              <a:t>是正的，与我们想要得到的住院导致收入减少的处理效应应该为负的经济事实相反，即出现了负权重问题，右边是所有出现的情况的分布。</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sym typeface="+mn-ea"/>
                  </a:rPr>
                  <a:t>对于产生的负权重问题，一种可能的解决方法是利用</a:t>
                </a:r>
                <a:r>
                  <a:rPr kumimoji="1" lang="en-US" altLang="zh-CN" dirty="0">
                    <a:sym typeface="+mn-ea"/>
                  </a:rPr>
                  <a:t>event study</a:t>
                </a:r>
                <a:r>
                  <a:rPr kumimoji="1" lang="zh-CN" altLang="en-US" dirty="0">
                    <a:sym typeface="+mn-ea"/>
                  </a:rPr>
                  <a:t>，引入相对时间，只关注时间的异质性忽略个体的异质性。第一个式子是</a:t>
                </a:r>
                <a:r>
                  <a:rPr kumimoji="1" lang="en-US" altLang="zh-CN" dirty="0">
                    <a:sym typeface="+mn-ea"/>
                  </a:rPr>
                  <a:t>event study</a:t>
                </a:r>
                <a:r>
                  <a:rPr kumimoji="1" lang="zh-CN" altLang="en-US" dirty="0">
                    <a:sym typeface="+mn-ea"/>
                  </a:rPr>
                  <a:t>一个普遍的设计。其中</a:t>
                </a:r>
                <a:r>
                  <a:rPr kumimoji="1" lang="en-US" altLang="zh-CN" dirty="0">
                    <a:sym typeface="+mn-ea"/>
                  </a:rPr>
                  <a:t>l</a:t>
                </a:r>
                <a:r>
                  <a:rPr kumimoji="1" lang="zh-CN" altLang="en-US" dirty="0">
                    <a:sym typeface="+mn-ea"/>
                  </a:rPr>
                  <a:t>表示相对时间，指本期的时间减去本组第一次处理的时间，例如第一次处理的时间转换为相对时间是第</a:t>
                </a:r>
                <a:r>
                  <a:rPr kumimoji="1" lang="en-US" altLang="zh-CN" dirty="0">
                    <a:sym typeface="+mn-ea"/>
                  </a:rPr>
                  <a:t>0</a:t>
                </a:r>
                <a:r>
                  <a:rPr kumimoji="1" lang="zh-CN" altLang="en-US" dirty="0">
                    <a:sym typeface="+mn-ea"/>
                  </a:rPr>
                  <a:t>期。</a:t>
                </a:r>
                <a14:m>
                  <m:oMath xmlns:m="http://schemas.openxmlformats.org/officeDocument/2006/math">
                    <m:sSub>
                      <m:sSubPr>
                        <m:ctrlPr>
                          <a:rPr lang="en-US" altLang="zh-CN" i="1">
                            <a:solidFill>
                              <a:schemeClr val="bg1"/>
                            </a:solidFill>
                            <a:latin typeface="Cambria Math" panose="02040503050406030204" pitchFamily="18" charset="0"/>
                            <a:cs typeface="DejaVu Math TeX Gyre" panose="02000503000000000000" charset="0"/>
                          </a:rPr>
                        </m:ctrlPr>
                      </m:sSubPr>
                      <m:e>
                        <m:r>
                          <a:rPr lang="en-US" altLang="zh-CN" i="1">
                            <a:solidFill>
                              <a:schemeClr val="bg1"/>
                            </a:solidFill>
                            <a:latin typeface="Cambria Math" panose="02040503050406030204" pitchFamily="18" charset="0"/>
                            <a:cs typeface="DejaVu Math TeX Gyre" panose="02000503000000000000" charset="0"/>
                          </a:rPr>
                          <m:t>𝛽</m:t>
                        </m:r>
                      </m:e>
                      <m:sub>
                        <m:r>
                          <a:rPr lang="en-US" altLang="zh-CN" i="1">
                            <a:solidFill>
                              <a:schemeClr val="bg1"/>
                            </a:solidFill>
                            <a:latin typeface="Cambria Math" panose="02040503050406030204" pitchFamily="18" charset="0"/>
                            <a:cs typeface="DejaVu Math TeX Gyre" panose="02000503000000000000" charset="0"/>
                          </a:rPr>
                          <m:t>𝑙</m:t>
                        </m:r>
                      </m:sub>
                    </m:sSub>
                  </m:oMath>
                </a14:m>
                <a:r>
                  <a:rPr kumimoji="1" lang="zh-CN" altLang="en-US" dirty="0">
                    <a:sym typeface="+mn-ea"/>
                  </a:rPr>
                  <a:t>是指每一个相对时间的去掉个体异质性的处理效应。为了防止完全共线性，我们需要在不同的相对时间中去掉某个或某些相对时间，在大部分的研究中，一般去掉</a:t>
                </a:r>
                <a:r>
                  <a:rPr kumimoji="1" lang="en-US" altLang="zh-CN" dirty="0">
                    <a:sym typeface="+mn-ea"/>
                  </a:rPr>
                  <a:t>-1</a:t>
                </a:r>
                <a:r>
                  <a:rPr kumimoji="1" lang="zh-CN" altLang="en-US" dirty="0">
                    <a:sym typeface="+mn-ea"/>
                  </a:rPr>
                  <a:t>期，也就是处理前的一期，将</a:t>
                </a:r>
                <a:r>
                  <a:rPr kumimoji="1" lang="en-US" altLang="zh-CN" dirty="0">
                    <a:sym typeface="+mn-ea"/>
                  </a:rPr>
                  <a:t>-1</a:t>
                </a:r>
                <a:r>
                  <a:rPr kumimoji="1" lang="zh-CN" altLang="en-US" dirty="0">
                    <a:sym typeface="+mn-ea"/>
                  </a:rPr>
                  <a:t>期作为基准期。</a:t>
                </a:r>
                <a:endParaRPr kumimoji="1" lang="zh-CN" altLang="en-US" dirty="0"/>
              </a:p>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r="-856"/>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408BE9FB-B9D9-4DB0-9481-4F221AEE4F8D}"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sym typeface="+mn-ea"/>
                  </a:rPr>
                  <a:t>接下来是在</a:t>
                </a:r>
                <a:r>
                  <a:rPr lang="en-US" altLang="zh-CN" dirty="0">
                    <a:sym typeface="+mn-ea"/>
                  </a:rPr>
                  <a:t>event study</a:t>
                </a:r>
                <a:r>
                  <a:rPr lang="zh-CN" altLang="en-US" dirty="0">
                    <a:sym typeface="+mn-ea"/>
                  </a:rPr>
                  <a:t>的基础上</a:t>
                </a:r>
                <a:r>
                  <a:rPr lang="en-US" altLang="zh-CN" dirty="0">
                    <a:sym typeface="+mn-ea"/>
                  </a:rPr>
                  <a:t>sun</a:t>
                </a:r>
                <a:r>
                  <a:rPr lang="zh-CN" altLang="en-US" dirty="0">
                    <a:sym typeface="+mn-ea"/>
                  </a:rPr>
                  <a:t>的研究。左边给出大家一个抽象的数据形式的表格来辅助大家的理解。每行每个组分别由第一次处理时间不同的四类人群构成。每列表示一个日历时期</a:t>
                </a:r>
                <a14:m>
                  <m:oMath xmlns:m="http://schemas.openxmlformats.org/officeDocument/2006/math">
                    <m:r>
                      <a:rPr lang="en-US" altLang="zh-CN">
                        <a:latin typeface="Cambria Math" panose="02040503050406030204" pitchFamily="18" charset="0"/>
                        <a:sym typeface="+mn-ea"/>
                      </a:rPr>
                      <m:t>。</m:t>
                    </m:r>
                  </m:oMath>
                </a14:m>
                <a:r>
                  <a:rPr lang="zh-CN" altLang="en-US" i="1" dirty="0">
                    <a:solidFill>
                      <a:schemeClr val="bg1"/>
                    </a:solidFill>
                    <a:latin typeface="DejaVu Math TeX Gyre" panose="02000503000000000000" charset="0"/>
                    <a:cs typeface="DejaVu Math TeX Gyre" panose="02000503000000000000" charset="0"/>
                    <a:sym typeface="+mn-ea"/>
                  </a:rPr>
                  <a:t>每个格子</a:t>
                </a:r>
                <a14:m>
                  <m:oMath xmlns:m="http://schemas.openxmlformats.org/officeDocument/2006/math">
                    <m:r>
                      <a:rPr lang="zh-CN" altLang="en-US" i="1">
                        <a:solidFill>
                          <a:schemeClr val="bg1"/>
                        </a:solidFill>
                        <a:latin typeface="Cambria Math" panose="02040503050406030204" pitchFamily="18" charset="0"/>
                        <a:cs typeface="DejaVu Math TeX Gyre" panose="02000503000000000000" charset="0"/>
                        <a:sym typeface="+mn-ea"/>
                      </a:rPr>
                      <m:t>表示</m:t>
                    </m:r>
                    <m:sSub>
                      <m:sSubPr>
                        <m:ctrlPr>
                          <a:rPr lang="en-US" altLang="zh-CN" i="1">
                            <a:solidFill>
                              <a:schemeClr val="bg1"/>
                            </a:solidFill>
                            <a:latin typeface="Cambria Math" panose="02040503050406030204" pitchFamily="18" charset="0"/>
                            <a:cs typeface="DejaVu Math TeX Gyre" panose="02000503000000000000" charset="0"/>
                          </a:rPr>
                        </m:ctrlPr>
                      </m:sSubPr>
                      <m:e>
                        <m:r>
                          <a:rPr lang="en-US" altLang="zh-CN" i="1">
                            <a:solidFill>
                              <a:schemeClr val="bg1"/>
                            </a:solidFill>
                            <a:latin typeface="Cambria Math" panose="02040503050406030204" pitchFamily="18" charset="0"/>
                            <a:cs typeface="DejaVu Math TeX Gyre" panose="02000503000000000000" charset="0"/>
                          </a:rPr>
                          <m:t>𝛽</m:t>
                        </m:r>
                      </m:e>
                      <m:sub>
                        <m:r>
                          <a:rPr lang="en-US" altLang="zh-CN" i="1">
                            <a:solidFill>
                              <a:schemeClr val="bg1"/>
                            </a:solidFill>
                            <a:latin typeface="Cambria Math" panose="02040503050406030204" pitchFamily="18" charset="0"/>
                            <a:cs typeface="DejaVu Math TeX Gyre" panose="02000503000000000000" charset="0"/>
                          </a:rPr>
                          <m:t>𝑒𝑙</m:t>
                        </m:r>
                      </m:sub>
                    </m:sSub>
                    <m:r>
                      <a:rPr lang="en-US" altLang="zh-CN" i="1">
                        <a:solidFill>
                          <a:schemeClr val="bg1"/>
                        </a:solidFill>
                        <a:latin typeface="Cambria Math" panose="02040503050406030204" pitchFamily="18" charset="0"/>
                        <a:cs typeface="DejaVu Math TeX Gyre" panose="02000503000000000000" charset="0"/>
                      </a:rPr>
                      <m:t>，</m:t>
                    </m:r>
                  </m:oMath>
                </a14:m>
                <a:r>
                  <a:rPr lang="en-US" altLang="zh-CN" i="1" dirty="0">
                    <a:solidFill>
                      <a:schemeClr val="bg1"/>
                    </a:solidFill>
                    <a:latin typeface="DejaVu Math TeX Gyre" panose="02000503000000000000" charset="0"/>
                    <a:cs typeface="DejaVu Math TeX Gyre" panose="02000503000000000000" charset="0"/>
                    <a:sym typeface="+mn-ea"/>
                  </a:rPr>
                  <a:t>e</a:t>
                </a:r>
                <a:r>
                  <a:rPr lang="zh-CN" altLang="en-US" i="1" dirty="0">
                    <a:solidFill>
                      <a:schemeClr val="bg1"/>
                    </a:solidFill>
                    <a:latin typeface="DejaVu Math TeX Gyre" panose="02000503000000000000" charset="0"/>
                    <a:cs typeface="DejaVu Math TeX Gyre" panose="02000503000000000000" charset="0"/>
                    <a:sym typeface="+mn-ea"/>
                  </a:rPr>
                  <a:t>代表第一次处理的时间，</a:t>
                </a:r>
                <a:r>
                  <a:rPr lang="en-US" altLang="zh-CN" i="1" dirty="0">
                    <a:solidFill>
                      <a:schemeClr val="bg1"/>
                    </a:solidFill>
                    <a:latin typeface="DejaVu Math TeX Gyre" panose="02000503000000000000" charset="0"/>
                    <a:cs typeface="DejaVu Math TeX Gyre" panose="02000503000000000000" charset="0"/>
                    <a:sym typeface="+mn-ea"/>
                  </a:rPr>
                  <a:t>l</a:t>
                </a:r>
                <a:r>
                  <a:rPr lang="zh-CN" altLang="en-US" i="1" dirty="0">
                    <a:solidFill>
                      <a:schemeClr val="bg1"/>
                    </a:solidFill>
                    <a:latin typeface="DejaVu Math TeX Gyre" panose="02000503000000000000" charset="0"/>
                    <a:cs typeface="DejaVu Math TeX Gyre" panose="02000503000000000000" charset="0"/>
                    <a:sym typeface="+mn-ea"/>
                  </a:rPr>
                  <a:t>代表相对时间。以</a:t>
                </a:r>
                <a14:m>
                  <m:oMath xmlns:m="http://schemas.openxmlformats.org/officeDocument/2006/math">
                    <m:sSub>
                      <m:sSubPr>
                        <m:ctrlPr>
                          <a:rPr lang="en-US" altLang="zh-CN" i="1">
                            <a:solidFill>
                              <a:schemeClr val="tx1"/>
                            </a:solidFill>
                            <a:latin typeface="Cambria Math" panose="02040503050406030204" pitchFamily="18" charset="0"/>
                            <a:cs typeface="DejaVu Math TeX Gyre" panose="02000503000000000000" charset="0"/>
                          </a:rPr>
                        </m:ctrlPr>
                      </m:sSubPr>
                      <m:e>
                        <m:r>
                          <a:rPr lang="en-US" altLang="zh-CN" i="1">
                            <a:solidFill>
                              <a:schemeClr val="tx1"/>
                            </a:solidFill>
                            <a:latin typeface="Cambria Math" panose="02040503050406030204" pitchFamily="18" charset="0"/>
                            <a:cs typeface="DejaVu Math TeX Gyre" panose="02000503000000000000" charset="0"/>
                          </a:rPr>
                          <m:t>𝛽</m:t>
                        </m:r>
                      </m:e>
                      <m:sub>
                        <m:r>
                          <a:rPr lang="en-US" altLang="zh-CN" i="1">
                            <a:solidFill>
                              <a:schemeClr val="tx1"/>
                            </a:solidFill>
                            <a:latin typeface="Cambria Math" panose="02040503050406030204" pitchFamily="18" charset="0"/>
                            <a:cs typeface="DejaVu Math TeX Gyre" panose="02000503000000000000" charset="0"/>
                          </a:rPr>
                          <m:t>8,0</m:t>
                        </m:r>
                      </m:sub>
                    </m:sSub>
                  </m:oMath>
                </a14:m>
                <a:r>
                  <a:rPr lang="zh-CN" altLang="en-US" i="1" dirty="0">
                    <a:latin typeface="DejaVu Math TeX Gyre" panose="02000503000000000000" charset="0"/>
                    <a:cs typeface="DejaVu Math TeX Gyre" panose="02000503000000000000" charset="0"/>
                    <a:sym typeface="+mn-ea"/>
                  </a:rPr>
                  <a:t>为例，指的是在第八期第一次被处理的样本受到处理效应的期望。而我们最终要得到的是</a:t>
                </a:r>
                <a14:m>
                  <m:oMath xmlns:m="http://schemas.openxmlformats.org/officeDocument/2006/math">
                    <m:sSub>
                      <m:sSubPr>
                        <m:ctrlPr>
                          <a:rPr lang="en-US" altLang="zh-CN" i="1">
                            <a:solidFill>
                              <a:schemeClr val="bg1"/>
                            </a:solidFill>
                            <a:latin typeface="Cambria Math" panose="02040503050406030204" pitchFamily="18" charset="0"/>
                            <a:cs typeface="DejaVu Math TeX Gyre" panose="02000503000000000000" charset="0"/>
                          </a:rPr>
                        </m:ctrlPr>
                      </m:sSubPr>
                      <m:e>
                        <m:r>
                          <a:rPr lang="en-US" altLang="zh-CN" i="1">
                            <a:solidFill>
                              <a:schemeClr val="bg1"/>
                            </a:solidFill>
                            <a:latin typeface="Cambria Math" panose="02040503050406030204" pitchFamily="18" charset="0"/>
                            <a:cs typeface="DejaVu Math TeX Gyre" panose="02000503000000000000" charset="0"/>
                          </a:rPr>
                          <m:t>𝛽</m:t>
                        </m:r>
                      </m:e>
                      <m:sub>
                        <m:r>
                          <a:rPr lang="en-US" altLang="zh-CN" i="1">
                            <a:solidFill>
                              <a:schemeClr val="bg1"/>
                            </a:solidFill>
                            <a:latin typeface="Cambria Math" panose="02040503050406030204" pitchFamily="18" charset="0"/>
                            <a:cs typeface="DejaVu Math TeX Gyre" panose="02000503000000000000" charset="0"/>
                          </a:rPr>
                          <m:t>𝑙</m:t>
                        </m:r>
                      </m:sub>
                    </m:sSub>
                  </m:oMath>
                </a14:m>
                <a:r>
                  <a:rPr lang="zh-CN" altLang="en-US" dirty="0">
                    <a:solidFill>
                      <a:schemeClr val="bg1"/>
                    </a:solidFill>
                    <a:latin typeface="DejaVu Math TeX Gyre" panose="02000503000000000000" charset="0"/>
                    <a:cs typeface="DejaVu Math TeX Gyre" panose="02000503000000000000" charset="0"/>
                    <a:sym typeface="+mn-ea"/>
                  </a:rPr>
                  <a:t>，指的是每个相对时间的处理效应。以</a:t>
                </a:r>
                <a:r>
                  <a:rPr lang="zh-CN" altLang="en-US" dirty="0">
                    <a:solidFill>
                      <a:schemeClr val="bg1"/>
                    </a:solidFill>
                    <a:latin typeface="Arial" panose="020B0604020202020204" pitchFamily="34" charset="0"/>
                    <a:cs typeface="Arial" panose="020B0604020202020204" pitchFamily="34" charset="0"/>
                    <a:sym typeface="+mn-ea"/>
                  </a:rPr>
                  <a:t>β</a:t>
                </a:r>
                <a:r>
                  <a:rPr lang="en-US" altLang="zh-CN" dirty="0">
                    <a:solidFill>
                      <a:schemeClr val="bg1"/>
                    </a:solidFill>
                    <a:latin typeface="Arial" panose="020B0604020202020204" pitchFamily="34" charset="0"/>
                    <a:cs typeface="Arial" panose="020B0604020202020204" pitchFamily="34" charset="0"/>
                    <a:sym typeface="+mn-ea"/>
                  </a:rPr>
                  <a:t>0</a:t>
                </a:r>
                <a:r>
                  <a:rPr lang="zh-CN" altLang="en-US" dirty="0">
                    <a:solidFill>
                      <a:schemeClr val="bg1"/>
                    </a:solidFill>
                    <a:latin typeface="Arial" panose="020B0604020202020204" pitchFamily="34" charset="0"/>
                    <a:cs typeface="Arial" panose="020B0604020202020204" pitchFamily="34" charset="0"/>
                    <a:sym typeface="+mn-ea"/>
                  </a:rPr>
                  <a:t>为例，按道理应该是这三个在相对时间为</a:t>
                </a:r>
                <a:r>
                  <a:rPr lang="en-US" altLang="zh-CN" dirty="0">
                    <a:solidFill>
                      <a:schemeClr val="bg1"/>
                    </a:solidFill>
                    <a:latin typeface="Arial" panose="020B0604020202020204" pitchFamily="34" charset="0"/>
                    <a:cs typeface="Arial" panose="020B0604020202020204" pitchFamily="34" charset="0"/>
                    <a:sym typeface="+mn-ea"/>
                  </a:rPr>
                  <a:t>0</a:t>
                </a:r>
                <a:r>
                  <a:rPr lang="zh-CN" altLang="en-US" dirty="0">
                    <a:solidFill>
                      <a:schemeClr val="bg1"/>
                    </a:solidFill>
                    <a:latin typeface="Arial" panose="020B0604020202020204" pitchFamily="34" charset="0"/>
                    <a:cs typeface="Arial" panose="020B0604020202020204" pitchFamily="34" charset="0"/>
                    <a:sym typeface="+mn-ea"/>
                  </a:rPr>
                  <a:t>的处理效应的加权平均，</a:t>
                </a:r>
                <a:r>
                  <a:rPr lang="zh-CN" altLang="en-US" i="1" dirty="0">
                    <a:solidFill>
                      <a:schemeClr val="bg1"/>
                    </a:solidFill>
                    <a:latin typeface="DejaVu Math TeX Gyre" panose="02000503000000000000" charset="0"/>
                    <a:cs typeface="DejaVu Math TeX Gyre" panose="02000503000000000000" charset="0"/>
                    <a:sym typeface="+mn-ea"/>
                  </a:rPr>
                  <a:t>也就是这个对角线，同时也就是</a:t>
                </a:r>
                <a:r>
                  <a:rPr lang="en-US" altLang="zh-CN" i="1" dirty="0">
                    <a:solidFill>
                      <a:schemeClr val="bg1"/>
                    </a:solidFill>
                    <a:latin typeface="DejaVu Math TeX Gyre" panose="02000503000000000000" charset="0"/>
                    <a:cs typeface="DejaVu Math TeX Gyre" panose="02000503000000000000" charset="0"/>
                    <a:sym typeface="+mn-ea"/>
                  </a:rPr>
                  <a:t>sun</a:t>
                </a:r>
                <a:r>
                  <a:rPr lang="zh-CN" altLang="en-US" i="1" dirty="0">
                    <a:solidFill>
                      <a:schemeClr val="bg1"/>
                    </a:solidFill>
                    <a:latin typeface="DejaVu Math TeX Gyre" panose="02000503000000000000" charset="0"/>
                    <a:cs typeface="DejaVu Math TeX Gyre" panose="02000503000000000000" charset="0"/>
                    <a:sym typeface="+mn-ea"/>
                  </a:rPr>
                  <a:t>推导出计算</a:t>
                </a:r>
                <a14:m>
                  <m:oMath xmlns:m="http://schemas.openxmlformats.org/officeDocument/2006/math">
                    <m:sSub>
                      <m:sSubPr>
                        <m:ctrlPr>
                          <a:rPr lang="en-US" altLang="zh-CN" i="1">
                            <a:solidFill>
                              <a:schemeClr val="bg1"/>
                            </a:solidFill>
                            <a:latin typeface="Cambria Math" panose="02040503050406030204" pitchFamily="18" charset="0"/>
                            <a:cs typeface="DejaVu Math TeX Gyre" panose="02000503000000000000" charset="0"/>
                          </a:rPr>
                        </m:ctrlPr>
                      </m:sSubPr>
                      <m:e>
                        <m:r>
                          <a:rPr lang="en-US" altLang="zh-CN" i="1">
                            <a:solidFill>
                              <a:schemeClr val="bg1"/>
                            </a:solidFill>
                            <a:latin typeface="Cambria Math" panose="02040503050406030204" pitchFamily="18" charset="0"/>
                            <a:cs typeface="DejaVu Math TeX Gyre" panose="02000503000000000000" charset="0"/>
                          </a:rPr>
                          <m:t>𝛽</m:t>
                        </m:r>
                      </m:e>
                      <m:sub>
                        <m:r>
                          <a:rPr lang="en-US" altLang="zh-CN" i="1">
                            <a:solidFill>
                              <a:schemeClr val="bg1"/>
                            </a:solidFill>
                            <a:latin typeface="Cambria Math" panose="02040503050406030204" pitchFamily="18" charset="0"/>
                            <a:cs typeface="DejaVu Math TeX Gyre" panose="02000503000000000000" charset="0"/>
                          </a:rPr>
                          <m:t>𝑙</m:t>
                        </m:r>
                      </m:sub>
                    </m:sSub>
                  </m:oMath>
                </a14:m>
                <a:r>
                  <a:rPr lang="zh-CN" altLang="en-US" i="1" dirty="0">
                    <a:solidFill>
                      <a:schemeClr val="bg1"/>
                    </a:solidFill>
                    <a:latin typeface="DejaVu Math TeX Gyre" panose="02000503000000000000" charset="0"/>
                    <a:cs typeface="DejaVu Math TeX Gyre" panose="02000503000000000000" charset="0"/>
                    <a:sym typeface="+mn-ea"/>
                  </a:rPr>
                  <a:t>式子的第一项。但是这个式子还有二三项，分别表示</a:t>
                </a:r>
                <a14:m>
                  <m:oMath xmlns:m="http://schemas.openxmlformats.org/officeDocument/2006/math">
                    <m:sSub>
                      <m:sSubPr>
                        <m:ctrlPr>
                          <a:rPr lang="en-US" altLang="zh-CN" i="1">
                            <a:solidFill>
                              <a:schemeClr val="bg1"/>
                            </a:solidFill>
                            <a:latin typeface="Cambria Math" panose="02040503050406030204" pitchFamily="18" charset="0"/>
                            <a:cs typeface="DejaVu Math TeX Gyre" panose="02000503000000000000" charset="0"/>
                          </a:rPr>
                        </m:ctrlPr>
                      </m:sSubPr>
                      <m:e>
                        <m:r>
                          <a:rPr lang="en-US" altLang="zh-CN" i="1">
                            <a:solidFill>
                              <a:schemeClr val="bg1"/>
                            </a:solidFill>
                            <a:latin typeface="Cambria Math" panose="02040503050406030204" pitchFamily="18" charset="0"/>
                            <a:cs typeface="DejaVu Math TeX Gyre" panose="02000503000000000000" charset="0"/>
                          </a:rPr>
                          <m:t>𝛽</m:t>
                        </m:r>
                      </m:e>
                      <m:sub>
                        <m:r>
                          <a:rPr lang="en-US" altLang="zh-CN" i="1">
                            <a:solidFill>
                              <a:schemeClr val="bg1"/>
                            </a:solidFill>
                            <a:latin typeface="Cambria Math" panose="02040503050406030204" pitchFamily="18" charset="0"/>
                            <a:cs typeface="DejaVu Math TeX Gyre" panose="02000503000000000000" charset="0"/>
                          </a:rPr>
                          <m:t>0</m:t>
                        </m:r>
                      </m:sub>
                    </m:sSub>
                  </m:oMath>
                </a14:m>
                <a:r>
                  <a:rPr lang="zh-CN" altLang="en-US" i="1" dirty="0">
                    <a:solidFill>
                      <a:schemeClr val="bg1"/>
                    </a:solidFill>
                    <a:latin typeface="DejaVu Math TeX Gyre" panose="02000503000000000000" charset="0"/>
                    <a:cs typeface="DejaVu Math TeX Gyre" panose="02000503000000000000" charset="0"/>
                    <a:sym typeface="+mn-ea"/>
                  </a:rPr>
                  <a:t>还受到包含在内的其他相对时间处理效应（也就是</a:t>
                </a:r>
                <a:r>
                  <a:rPr lang="en-US" altLang="zh-CN" i="1" dirty="0">
                    <a:solidFill>
                      <a:schemeClr val="bg1"/>
                    </a:solidFill>
                    <a:latin typeface="DejaVu Math TeX Gyre" panose="02000503000000000000" charset="0"/>
                    <a:cs typeface="DejaVu Math TeX Gyre" panose="02000503000000000000" charset="0"/>
                    <a:sym typeface="+mn-ea"/>
                  </a:rPr>
                  <a:t>1</a:t>
                </a:r>
                <a:r>
                  <a:rPr lang="zh-CN" altLang="en-US" i="1" dirty="0">
                    <a:solidFill>
                      <a:schemeClr val="bg1"/>
                    </a:solidFill>
                    <a:latin typeface="DejaVu Math TeX Gyre" panose="02000503000000000000" charset="0"/>
                    <a:cs typeface="DejaVu Math TeX Gyre" panose="02000503000000000000" charset="0"/>
                    <a:sym typeface="+mn-ea"/>
                  </a:rPr>
                  <a:t>，</a:t>
                </a:r>
                <a:r>
                  <a:rPr lang="en-US" altLang="zh-CN" i="1" dirty="0">
                    <a:solidFill>
                      <a:schemeClr val="bg1"/>
                    </a:solidFill>
                    <a:latin typeface="DejaVu Math TeX Gyre" panose="02000503000000000000" charset="0"/>
                    <a:cs typeface="DejaVu Math TeX Gyre" panose="02000503000000000000" charset="0"/>
                    <a:sym typeface="+mn-ea"/>
                  </a:rPr>
                  <a:t>2</a:t>
                </a:r>
                <a:r>
                  <a:rPr lang="zh-CN" altLang="en-US" i="1" dirty="0">
                    <a:solidFill>
                      <a:schemeClr val="bg1"/>
                    </a:solidFill>
                    <a:latin typeface="DejaVu Math TeX Gyre" panose="02000503000000000000" charset="0"/>
                    <a:cs typeface="DejaVu Math TeX Gyre" panose="02000503000000000000" charset="0"/>
                    <a:sym typeface="+mn-ea"/>
                  </a:rPr>
                  <a:t>，</a:t>
                </a:r>
                <a:r>
                  <a:rPr lang="en-US" altLang="zh-CN" i="1" dirty="0">
                    <a:solidFill>
                      <a:schemeClr val="bg1"/>
                    </a:solidFill>
                    <a:latin typeface="DejaVu Math TeX Gyre" panose="02000503000000000000" charset="0"/>
                    <a:cs typeface="DejaVu Math TeX Gyre" panose="02000503000000000000" charset="0"/>
                    <a:sym typeface="+mn-ea"/>
                  </a:rPr>
                  <a:t>-2</a:t>
                </a:r>
                <a:r>
                  <a:rPr lang="zh-CN" altLang="en-US" i="1" dirty="0">
                    <a:solidFill>
                      <a:schemeClr val="bg1"/>
                    </a:solidFill>
                    <a:latin typeface="DejaVu Math TeX Gyre" panose="02000503000000000000" charset="0"/>
                    <a:cs typeface="DejaVu Math TeX Gyre" panose="02000503000000000000" charset="0"/>
                    <a:sym typeface="+mn-ea"/>
                  </a:rPr>
                  <a:t>，</a:t>
                </a:r>
                <a:r>
                  <a:rPr lang="en-US" altLang="zh-CN" i="1" dirty="0">
                    <a:solidFill>
                      <a:schemeClr val="bg1"/>
                    </a:solidFill>
                    <a:latin typeface="DejaVu Math TeX Gyre" panose="02000503000000000000" charset="0"/>
                    <a:cs typeface="DejaVu Math TeX Gyre" panose="02000503000000000000" charset="0"/>
                    <a:sym typeface="+mn-ea"/>
                  </a:rPr>
                  <a:t>-3</a:t>
                </a:r>
                <a:r>
                  <a:rPr lang="zh-CN" altLang="en-US" i="1" dirty="0">
                    <a:solidFill>
                      <a:schemeClr val="bg1"/>
                    </a:solidFill>
                    <a:latin typeface="DejaVu Math TeX Gyre" panose="02000503000000000000" charset="0"/>
                    <a:cs typeface="DejaVu Math TeX Gyre" panose="02000503000000000000" charset="0"/>
                    <a:sym typeface="+mn-ea"/>
                  </a:rPr>
                  <a:t>期）的影响和收到未被包含的相对时间的（</a:t>
                </a:r>
                <a:r>
                  <a:rPr lang="en-US" altLang="zh-CN" i="1" dirty="0">
                    <a:solidFill>
                      <a:schemeClr val="bg1"/>
                    </a:solidFill>
                    <a:latin typeface="DejaVu Math TeX Gyre" panose="02000503000000000000" charset="0"/>
                    <a:cs typeface="DejaVu Math TeX Gyre" panose="02000503000000000000" charset="0"/>
                    <a:sym typeface="+mn-ea"/>
                  </a:rPr>
                  <a:t>-1</a:t>
                </a:r>
                <a:r>
                  <a:rPr lang="zh-CN" altLang="en-US" i="1" dirty="0">
                    <a:solidFill>
                      <a:schemeClr val="bg1"/>
                    </a:solidFill>
                    <a:latin typeface="DejaVu Math TeX Gyre" panose="02000503000000000000" charset="0"/>
                    <a:cs typeface="DejaVu Math TeX Gyre" panose="02000503000000000000" charset="0"/>
                    <a:sym typeface="+mn-ea"/>
                  </a:rPr>
                  <a:t>期）处理效应的影响。这个公式就说明利用</a:t>
                </a:r>
                <a:r>
                  <a:rPr lang="en-US" altLang="zh-CN" i="1" dirty="0" err="1">
                    <a:solidFill>
                      <a:schemeClr val="bg1"/>
                    </a:solidFill>
                    <a:latin typeface="DejaVu Math TeX Gyre" panose="02000503000000000000" charset="0"/>
                    <a:cs typeface="DejaVu Math TeX Gyre" panose="02000503000000000000" charset="0"/>
                    <a:sym typeface="+mn-ea"/>
                  </a:rPr>
                  <a:t>eventstudy</a:t>
                </a:r>
                <a:r>
                  <a:rPr lang="zh-CN" altLang="en-US" i="1" dirty="0">
                    <a:solidFill>
                      <a:schemeClr val="bg1"/>
                    </a:solidFill>
                    <a:latin typeface="DejaVu Math TeX Gyre" panose="02000503000000000000" charset="0"/>
                    <a:cs typeface="DejaVu Math TeX Gyre" panose="02000503000000000000" charset="0"/>
                    <a:sym typeface="+mn-ea"/>
                  </a:rPr>
                  <a:t>计算的每个相对时间的处理效应存在偏误。</a:t>
                </a: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408BE9FB-B9D9-4DB0-9481-4F221AEE4F8D}"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
        <p:nvSpPr>
          <p:cNvPr id="6" name="PA_文本框 1"/>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2023-12-15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2023-12-15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
        <p:nvSpPr>
          <p:cNvPr id="6" name="PA_文本框 1"/>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295636" y="6727281"/>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9.xml"/><Relationship Id="rId7" Type="http://schemas.openxmlformats.org/officeDocument/2006/relationships/tags" Target="../tags/tag90.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3.png"/><Relationship Id="rId5" Type="http://schemas.openxmlformats.org/officeDocument/2006/relationships/image" Target="../media/image2.pn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332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 name="文本框 4"/>
          <p:cNvSpPr txBox="1"/>
          <p:nvPr/>
        </p:nvSpPr>
        <p:spPr>
          <a:xfrm>
            <a:off x="2569937" y="2296999"/>
            <a:ext cx="7053116" cy="1938992"/>
          </a:xfrm>
          <a:prstGeom prst="rect">
            <a:avLst/>
          </a:prstGeom>
          <a:noFill/>
        </p:spPr>
        <p:txBody>
          <a:bodyPr wrap="square" rtlCol="0">
            <a:spAutoFit/>
            <a:scene3d>
              <a:camera prst="orthographicFront"/>
              <a:lightRig rig="threePt" dir="t"/>
            </a:scene3d>
            <a:sp3d contourW="12700"/>
          </a:bodyPr>
          <a:lstStyle/>
          <a:p>
            <a:pPr algn="ctr">
              <a:defRPr/>
            </a:pPr>
            <a:r>
              <a:rPr lang="en-US" altLang="zh-CN" sz="2800" b="1">
                <a:solidFill>
                  <a:schemeClr val="bg1"/>
                </a:solidFill>
                <a:cs typeface="+mn-ea"/>
                <a:sym typeface="+mn-lt"/>
              </a:rPr>
              <a:t>The Economic consequence of Hospital Admisson</a:t>
            </a:r>
            <a:endParaRPr lang="zh-CN" altLang="en-US" sz="2800" b="1">
              <a:solidFill>
                <a:schemeClr val="bg1"/>
              </a:solidFill>
              <a:cs typeface="+mn-ea"/>
              <a:sym typeface="+mn-lt"/>
            </a:endParaRPr>
          </a:p>
          <a:p>
            <a:pPr algn="ctr">
              <a:defRPr/>
            </a:pPr>
            <a:r>
              <a:rPr lang="en-US" altLang="zh-CN" sz="2400" b="1">
                <a:solidFill>
                  <a:schemeClr val="bg1"/>
                </a:solidFill>
                <a:cs typeface="+mn-ea"/>
                <a:sym typeface="+mn-lt"/>
              </a:rPr>
              <a:t>         </a:t>
            </a:r>
            <a:endParaRPr lang="en-US" altLang="zh-CN" sz="2400" b="1" dirty="0">
              <a:solidFill>
                <a:schemeClr val="bg1"/>
              </a:solidFill>
              <a:cs typeface="+mn-ea"/>
              <a:sym typeface="+mn-lt"/>
            </a:endParaRPr>
          </a:p>
          <a:p>
            <a:pPr algn="ctr">
              <a:defRPr/>
            </a:pPr>
            <a:r>
              <a:rPr lang="en-US" altLang="zh-CN" sz="2400" b="1">
                <a:solidFill>
                  <a:schemeClr val="bg1"/>
                </a:solidFill>
                <a:cs typeface="+mn-ea"/>
                <a:sym typeface="+mn-lt"/>
              </a:rPr>
              <a:t>  </a:t>
            </a:r>
            <a:r>
              <a:rPr lang="en-US" altLang="zh-CN" sz="1600" b="1">
                <a:solidFill>
                  <a:schemeClr val="bg1"/>
                </a:solidFill>
                <a:cs typeface="+mn-ea"/>
                <a:sym typeface="+mn-lt"/>
              </a:rPr>
              <a:t>The negative weights problem in DID identification</a:t>
            </a:r>
          </a:p>
          <a:p>
            <a:pPr algn="ctr">
              <a:defRPr/>
            </a:pPr>
            <a:r>
              <a:rPr lang="en-US" altLang="zh-CN" sz="1600" b="1">
                <a:solidFill>
                  <a:schemeClr val="bg1"/>
                </a:solidFill>
                <a:cs typeface="+mn-ea"/>
                <a:sym typeface="+mn-lt"/>
              </a:rPr>
              <a:t> and resolution </a:t>
            </a:r>
            <a:endParaRPr lang="zh-CN" altLang="en-US" sz="2400" b="1" dirty="0">
              <a:solidFill>
                <a:schemeClr val="bg1"/>
              </a:solidFill>
              <a:cs typeface="+mn-ea"/>
              <a:sym typeface="+mn-lt"/>
            </a:endParaRPr>
          </a:p>
        </p:txBody>
      </p:sp>
      <p:sp>
        <p:nvSpPr>
          <p:cNvPr id="15" name="矩形 259"/>
          <p:cNvSpPr>
            <a:spLocks noChangeArrowheads="1"/>
          </p:cNvSpPr>
          <p:nvPr/>
        </p:nvSpPr>
        <p:spPr bwMode="auto">
          <a:xfrm>
            <a:off x="1928495" y="4409349"/>
            <a:ext cx="833501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sz="1800" dirty="0">
                <a:solidFill>
                  <a:schemeClr val="bg1"/>
                </a:solidFill>
                <a:latin typeface="+mn-lt"/>
                <a:ea typeface="+mn-ea"/>
                <a:cs typeface="+mn-ea"/>
                <a:sym typeface="+mn-lt"/>
              </a:rPr>
              <a:t>GROUP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rcRect l="9267" t="11081" r="842" b="5045"/>
          <a:stretch>
            <a:fillRect/>
          </a:stretch>
        </p:blipFill>
        <p:spPr>
          <a:xfrm>
            <a:off x="1407160" y="1209040"/>
            <a:ext cx="2033270" cy="771525"/>
          </a:xfrm>
          <a:prstGeom prst="rect">
            <a:avLst/>
          </a:prstGeom>
        </p:spPr>
      </p:pic>
      <p:sp>
        <p:nvSpPr>
          <p:cNvPr id="21" name="文本框 20"/>
          <p:cNvSpPr txBox="1"/>
          <p:nvPr/>
        </p:nvSpPr>
        <p:spPr>
          <a:xfrm>
            <a:off x="779145" y="1659255"/>
            <a:ext cx="7525385"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sym typeface="+mn-ea"/>
              </a:rPr>
              <a:t>Goodman-Bacon decomposition</a:t>
            </a:r>
            <a:r>
              <a:rPr lang="zh-CN" altLang="en-US" sz="2000">
                <a:sym typeface="+mn-ea"/>
              </a:rPr>
              <a:t>：</a:t>
            </a:r>
            <a:endParaRPr lang="zh-CN" altLang="en-US" sz="2000" dirty="0">
              <a:sym typeface="+mn-ea"/>
            </a:endParaRPr>
          </a:p>
        </p:txBody>
      </p:sp>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1662"/>
          <a:stretch>
            <a:fillRect/>
          </a:stretch>
        </p:blipFill>
        <p:spPr>
          <a:xfrm>
            <a:off x="522605" y="2702892"/>
            <a:ext cx="6404568" cy="192559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2115" y="2302257"/>
            <a:ext cx="4907280" cy="3569493"/>
          </a:xfrm>
          <a:prstGeom prst="rect">
            <a:avLst/>
          </a:prstGeom>
        </p:spPr>
      </p:pic>
      <p:sp>
        <p:nvSpPr>
          <p:cNvPr id="4" name="矩形 3"/>
          <p:cNvSpPr/>
          <p:nvPr/>
        </p:nvSpPr>
        <p:spPr>
          <a:xfrm>
            <a:off x="3669449" y="3837972"/>
            <a:ext cx="1366887" cy="2356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a:xfrm>
            <a:off x="1407160" y="912495"/>
            <a:ext cx="10293985" cy="455930"/>
          </a:xfrm>
        </p:spPr>
        <p:txBody>
          <a:bodyPr/>
          <a:lstStyle/>
          <a:p>
            <a:r>
              <a:rPr kumimoji="0" lang="en-US" altLang="zh-CN" sz="2000" b="1" i="0" u="none" strike="noStrike" kern="1200" cap="none" spc="0" normalizeH="0" baseline="0" noProof="0">
                <a:ln>
                  <a:noFill/>
                </a:ln>
                <a:solidFill>
                  <a:srgbClr val="244C89"/>
                </a:solidFill>
                <a:effectLst/>
                <a:uLnTx/>
                <a:uFillTx/>
                <a:latin typeface="微软雅黑"/>
                <a:ea typeface="思源黑体" panose="020B0500000000000000" pitchFamily="34" charset="-122"/>
                <a:cs typeface="+mj-cs"/>
              </a:rPr>
              <a:t>Negative weights in static-</a:t>
            </a:r>
            <a:r>
              <a:rPr lang="en-US" altLang="zh-CN" sz="2000">
                <a:sym typeface="+mn-ea"/>
              </a:rPr>
              <a:t> Goodman-Bacon(2021)</a:t>
            </a:r>
            <a:endParaRPr lang="en-US"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l="9267" t="11081" r="842" b="5045"/>
          <a:stretch>
            <a:fillRect/>
          </a:stretch>
        </p:blipFill>
        <p:spPr>
          <a:xfrm>
            <a:off x="1407160" y="1209040"/>
            <a:ext cx="2033270" cy="771525"/>
          </a:xfrm>
          <a:prstGeom prst="rect">
            <a:avLst/>
          </a:prstGeom>
        </p:spPr>
      </p:pic>
      <p:sp>
        <p:nvSpPr>
          <p:cNvPr id="21" name="文本框 20"/>
          <p:cNvSpPr txBox="1"/>
          <p:nvPr/>
        </p:nvSpPr>
        <p:spPr>
          <a:xfrm>
            <a:off x="930031" y="1466622"/>
            <a:ext cx="11022037"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sym typeface="+mn-ea"/>
              </a:rPr>
              <a:t>Use De </a:t>
            </a:r>
            <a:r>
              <a:rPr lang="en-US" altLang="zh-CN" sz="2000" dirty="0" err="1">
                <a:sym typeface="+mn-ea"/>
              </a:rPr>
              <a:t>Chaisemartin</a:t>
            </a:r>
            <a:r>
              <a:rPr lang="en-US" altLang="zh-CN" sz="2000" dirty="0">
                <a:sym typeface="+mn-ea"/>
              </a:rPr>
              <a:t> </a:t>
            </a:r>
            <a:r>
              <a:rPr lang="en-US" altLang="zh-CN" sz="2000">
                <a:sym typeface="+mn-ea"/>
              </a:rPr>
              <a:t>and d’Haultfoeuille</a:t>
            </a:r>
            <a:r>
              <a:rPr lang="zh-CN" altLang="en-US" sz="2000">
                <a:sym typeface="+mn-ea"/>
              </a:rPr>
              <a:t> </a:t>
            </a:r>
            <a:r>
              <a:rPr lang="en-US" altLang="zh-CN" sz="2000">
                <a:sym typeface="+mn-ea"/>
              </a:rPr>
              <a:t>method to identify the negative weight </a:t>
            </a:r>
          </a:p>
          <a:p>
            <a:r>
              <a:rPr lang="en-US" altLang="zh-CN" sz="2000">
                <a:sym typeface="+mn-ea"/>
              </a:rPr>
              <a:t>     in the hospital admission dataset</a:t>
            </a:r>
            <a:endParaRPr lang="zh-CN" altLang="en-US" sz="2000" dirty="0">
              <a:sym typeface="+mn-ea"/>
            </a:endParaRPr>
          </a:p>
        </p:txBody>
      </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t="44310"/>
          <a:stretch>
            <a:fillRect/>
          </a:stretch>
        </p:blipFill>
        <p:spPr>
          <a:xfrm>
            <a:off x="1281430" y="3990507"/>
            <a:ext cx="7820082" cy="1071506"/>
          </a:xfrm>
          <a:prstGeom prst="rect">
            <a:avLst/>
          </a:prstGeom>
        </p:spPr>
      </p:pic>
      <p:sp>
        <p:nvSpPr>
          <p:cNvPr id="17" name="文本框 16"/>
          <p:cNvSpPr txBox="1"/>
          <p:nvPr/>
        </p:nvSpPr>
        <p:spPr>
          <a:xfrm>
            <a:off x="1281430" y="2322650"/>
            <a:ext cx="10052050" cy="1569660"/>
          </a:xfrm>
          <a:prstGeom prst="rect">
            <a:avLst/>
          </a:prstGeom>
          <a:noFill/>
        </p:spPr>
        <p:txBody>
          <a:bodyPr wrap="square">
            <a:spAutoFit/>
          </a:bodyPr>
          <a:lstStyle/>
          <a:p>
            <a:r>
              <a:rPr lang="zh-CN" altLang="en-US" sz="2400" dirty="0">
                <a:latin typeface="Consolas" panose="020B0609020204030204" pitchFamily="49" charset="0"/>
              </a:rPr>
              <a:t>Under the common trends assumption, </a:t>
            </a:r>
            <a:endParaRPr lang="en-US" altLang="zh-CN" sz="2400" dirty="0">
              <a:latin typeface="Consolas" panose="020B0609020204030204" pitchFamily="49" charset="0"/>
            </a:endParaRPr>
          </a:p>
          <a:p>
            <a:r>
              <a:rPr lang="zh-CN" altLang="en-US" sz="2400" dirty="0">
                <a:latin typeface="Consolas" panose="020B0609020204030204" pitchFamily="49" charset="0"/>
              </a:rPr>
              <a:t>beta estimates a weighted sum of 1248 ATTs.  </a:t>
            </a:r>
            <a:endParaRPr lang="en-US" altLang="zh-CN" sz="2400" dirty="0">
              <a:latin typeface="Consolas" panose="020B0609020204030204" pitchFamily="49" charset="0"/>
            </a:endParaRPr>
          </a:p>
          <a:p>
            <a:r>
              <a:rPr lang="zh-CN" altLang="en-US" sz="2400" b="1" dirty="0">
                <a:latin typeface="Consolas" panose="020B0609020204030204" pitchFamily="49" charset="0"/>
              </a:rPr>
              <a:t>979 </a:t>
            </a:r>
            <a:r>
              <a:rPr lang="zh-CN" altLang="en-US" sz="2400" dirty="0">
                <a:latin typeface="Consolas" panose="020B0609020204030204" pitchFamily="49" charset="0"/>
              </a:rPr>
              <a:t>ATTs</a:t>
            </a:r>
            <a:r>
              <a:rPr lang="zh-CN" altLang="en-US" sz="2400" b="1" dirty="0">
                <a:latin typeface="Consolas" panose="020B0609020204030204" pitchFamily="49" charset="0"/>
              </a:rPr>
              <a:t> </a:t>
            </a:r>
            <a:r>
              <a:rPr lang="zh-CN" altLang="en-US" sz="2400" dirty="0">
                <a:latin typeface="Consolas" panose="020B0609020204030204" pitchFamily="49" charset="0"/>
              </a:rPr>
              <a:t>receive </a:t>
            </a:r>
            <a:r>
              <a:rPr lang="zh-CN" altLang="en-US" sz="2400" b="1" dirty="0">
                <a:latin typeface="Consolas" panose="020B0609020204030204" pitchFamily="49" charset="0"/>
              </a:rPr>
              <a:t>a positive weight</a:t>
            </a:r>
            <a:r>
              <a:rPr lang="zh-CN" altLang="en-US" sz="2400" dirty="0">
                <a:latin typeface="Consolas" panose="020B0609020204030204" pitchFamily="49" charset="0"/>
              </a:rPr>
              <a:t>,  </a:t>
            </a:r>
            <a:r>
              <a:rPr lang="en-US" altLang="zh-CN" sz="2400" dirty="0">
                <a:latin typeface="Consolas" panose="020B0609020204030204" pitchFamily="49" charset="0"/>
              </a:rPr>
              <a:t>979/1248=</a:t>
            </a:r>
            <a:r>
              <a:rPr lang="en-US" altLang="zh-CN" sz="2400" b="1" dirty="0">
                <a:latin typeface="Consolas" panose="020B0609020204030204" pitchFamily="49" charset="0"/>
              </a:rPr>
              <a:t>78</a:t>
            </a:r>
            <a:r>
              <a:rPr lang="en-US" altLang="zh-CN" sz="2400" dirty="0">
                <a:latin typeface="Consolas" panose="020B0609020204030204" pitchFamily="49" charset="0"/>
              </a:rPr>
              <a:t>%</a:t>
            </a:r>
          </a:p>
          <a:p>
            <a:r>
              <a:rPr lang="zh-CN" altLang="en-US" sz="2400" b="1" dirty="0">
                <a:latin typeface="Consolas" panose="020B0609020204030204" pitchFamily="49" charset="0"/>
              </a:rPr>
              <a:t>269</a:t>
            </a:r>
            <a:r>
              <a:rPr lang="zh-CN" altLang="en-US" sz="2400" dirty="0">
                <a:latin typeface="Consolas" panose="020B0609020204030204" pitchFamily="49" charset="0"/>
              </a:rPr>
              <a:t> receive </a:t>
            </a:r>
            <a:r>
              <a:rPr lang="zh-CN" altLang="en-US" sz="2400" b="1" dirty="0">
                <a:solidFill>
                  <a:srgbClr val="FF0000"/>
                </a:solidFill>
                <a:latin typeface="Consolas" panose="020B0609020204030204" pitchFamily="49" charset="0"/>
              </a:rPr>
              <a:t>a negative weight</a:t>
            </a:r>
            <a:r>
              <a:rPr lang="zh-CN" altLang="en-US" sz="2400" dirty="0">
                <a:solidFill>
                  <a:srgbClr val="FF0000"/>
                </a:solidFill>
                <a:latin typeface="Consolas" panose="020B0609020204030204" pitchFamily="49" charset="0"/>
              </a:rPr>
              <a:t>.</a:t>
            </a:r>
            <a:r>
              <a:rPr lang="en-US" altLang="zh-CN" sz="2400" dirty="0">
                <a:solidFill>
                  <a:srgbClr val="FF0000"/>
                </a:solidFill>
                <a:latin typeface="Consolas" panose="020B0609020204030204" pitchFamily="49" charset="0"/>
              </a:rPr>
              <a:t>       </a:t>
            </a:r>
            <a:r>
              <a:rPr lang="en-US" altLang="zh-CN" sz="2400" dirty="0">
                <a:latin typeface="Consolas" panose="020B0609020204030204" pitchFamily="49" charset="0"/>
              </a:rPr>
              <a:t>269/1248=</a:t>
            </a:r>
            <a:r>
              <a:rPr lang="en-US" altLang="zh-CN" sz="2400" b="1" dirty="0">
                <a:solidFill>
                  <a:srgbClr val="FF0000"/>
                </a:solidFill>
                <a:latin typeface="Consolas" panose="020B0609020204030204" pitchFamily="49" charset="0"/>
              </a:rPr>
              <a:t>22</a:t>
            </a:r>
            <a:r>
              <a:rPr lang="en-US" altLang="zh-CN" sz="2400" dirty="0">
                <a:solidFill>
                  <a:srgbClr val="FF0000"/>
                </a:solidFill>
                <a:latin typeface="Consolas" panose="020B0609020204030204" pitchFamily="49" charset="0"/>
              </a:rPr>
              <a:t>%</a:t>
            </a:r>
            <a:endParaRPr lang="zh-CN" altLang="en-US" sz="2400" dirty="0">
              <a:solidFill>
                <a:srgbClr val="FF0000"/>
              </a:solidFill>
              <a:latin typeface="Consolas" panose="020B0609020204030204" pitchFamily="49" charset="0"/>
            </a:endParaRPr>
          </a:p>
        </p:txBody>
      </p:sp>
      <p:sp>
        <p:nvSpPr>
          <p:cNvPr id="5" name="标题 4"/>
          <p:cNvSpPr>
            <a:spLocks noGrp="1"/>
          </p:cNvSpPr>
          <p:nvPr>
            <p:ph type="title"/>
          </p:nvPr>
        </p:nvSpPr>
        <p:spPr>
          <a:xfrm>
            <a:off x="1407160" y="912495"/>
            <a:ext cx="10293985" cy="455930"/>
          </a:xfrm>
        </p:spPr>
        <p:txBody>
          <a:bodyPr/>
          <a:lstStyle/>
          <a:p>
            <a:r>
              <a:rPr kumimoji="0" lang="en-US" altLang="zh-CN" sz="2000" b="1" i="0" u="none" strike="noStrike" kern="1200" cap="none" spc="0" normalizeH="0" baseline="0" noProof="0">
                <a:ln>
                  <a:noFill/>
                </a:ln>
                <a:solidFill>
                  <a:srgbClr val="244C89"/>
                </a:solidFill>
                <a:effectLst/>
                <a:uLnTx/>
                <a:uFillTx/>
                <a:latin typeface="微软雅黑"/>
                <a:ea typeface="思源黑体" panose="020B0500000000000000" pitchFamily="34" charset="-122"/>
                <a:cs typeface="+mj-cs"/>
              </a:rPr>
              <a:t>Negative weights in static DID-De Chaisemartin and d’Haultfoeuille(2020)</a:t>
            </a:r>
            <a:endParaRPr lang="en-US" altLang="zh-C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rcRect l="9267" t="11081" r="842" b="5045"/>
          <a:stretch>
            <a:fillRect/>
          </a:stretch>
        </p:blipFill>
        <p:spPr>
          <a:xfrm>
            <a:off x="1407160" y="1086485"/>
            <a:ext cx="2033270" cy="771525"/>
          </a:xfrm>
          <a:prstGeom prst="rect">
            <a:avLst/>
          </a:prstGeom>
        </p:spPr>
      </p:pic>
      <p:sp>
        <p:nvSpPr>
          <p:cNvPr id="3" name="标题 2"/>
          <p:cNvSpPr>
            <a:spLocks noGrp="1"/>
          </p:cNvSpPr>
          <p:nvPr>
            <p:ph type="title"/>
          </p:nvPr>
        </p:nvSpPr>
        <p:spPr>
          <a:xfrm>
            <a:off x="1407160" y="926465"/>
            <a:ext cx="9798685" cy="455930"/>
          </a:xfrm>
        </p:spPr>
        <p:txBody>
          <a:bodyPr/>
          <a:lstStyle/>
          <a:p>
            <a:r>
              <a:rPr lang="en-US" altLang="zh-CN"/>
              <a:t>Dynamic DID-Event </a:t>
            </a:r>
            <a:r>
              <a:rPr lang="en-US" altLang="zh-CN" dirty="0"/>
              <a:t>Study</a:t>
            </a:r>
            <a:endParaRPr lang="en-US" altLang="zh-CN" sz="2000" dirty="0"/>
          </a:p>
        </p:txBody>
      </p:sp>
      <p:grpSp>
        <p:nvGrpSpPr>
          <p:cNvPr id="4" name="组合 3"/>
          <p:cNvGrpSpPr/>
          <p:nvPr/>
        </p:nvGrpSpPr>
        <p:grpSpPr>
          <a:xfrm>
            <a:off x="1296138" y="1655776"/>
            <a:ext cx="7416334" cy="4035718"/>
            <a:chOff x="2754" y="1350"/>
            <a:chExt cx="11527" cy="7187"/>
          </a:xfrm>
        </p:grpSpPr>
        <p:pic>
          <p:nvPicPr>
            <p:cNvPr id="5" name="图片 4"/>
            <p:cNvPicPr>
              <a:picLocks noChangeAspect="1"/>
            </p:cNvPicPr>
            <p:nvPr/>
          </p:nvPicPr>
          <p:blipFill>
            <a:blip r:embed="rId4"/>
            <a:stretch>
              <a:fillRect/>
            </a:stretch>
          </p:blipFill>
          <p:spPr>
            <a:xfrm>
              <a:off x="2754" y="2141"/>
              <a:ext cx="9693" cy="2135"/>
            </a:xfrm>
            <a:prstGeom prst="rect">
              <a:avLst/>
            </a:prstGeom>
          </p:spPr>
        </p:pic>
        <p:pic>
          <p:nvPicPr>
            <p:cNvPr id="8" name="图片 7"/>
            <p:cNvPicPr>
              <a:picLocks noChangeAspect="1"/>
            </p:cNvPicPr>
            <p:nvPr/>
          </p:nvPicPr>
          <p:blipFill>
            <a:blip r:embed="rId5"/>
            <a:stretch>
              <a:fillRect/>
            </a:stretch>
          </p:blipFill>
          <p:spPr>
            <a:xfrm>
              <a:off x="3157" y="6436"/>
              <a:ext cx="9482" cy="2101"/>
            </a:xfrm>
            <a:prstGeom prst="rect">
              <a:avLst/>
            </a:prstGeom>
          </p:spPr>
        </p:pic>
        <p:pic>
          <p:nvPicPr>
            <p:cNvPr id="9" name="图片 8"/>
            <p:cNvPicPr>
              <a:picLocks noChangeAspect="1"/>
            </p:cNvPicPr>
            <p:nvPr/>
          </p:nvPicPr>
          <p:blipFill>
            <a:blip r:embed="rId6"/>
            <a:stretch>
              <a:fillRect/>
            </a:stretch>
          </p:blipFill>
          <p:spPr>
            <a:xfrm>
              <a:off x="4712" y="4586"/>
              <a:ext cx="4020" cy="746"/>
            </a:xfrm>
            <a:prstGeom prst="rect">
              <a:avLst/>
            </a:prstGeom>
          </p:spPr>
        </p:pic>
        <p:pic>
          <p:nvPicPr>
            <p:cNvPr id="10" name="图片 9"/>
            <p:cNvPicPr>
              <a:picLocks noChangeAspect="1"/>
            </p:cNvPicPr>
            <p:nvPr/>
          </p:nvPicPr>
          <p:blipFill rotWithShape="1">
            <a:blip r:embed="rId7"/>
            <a:srcRect b="9180"/>
            <a:stretch>
              <a:fillRect/>
            </a:stretch>
          </p:blipFill>
          <p:spPr>
            <a:xfrm>
              <a:off x="4712" y="3704"/>
              <a:ext cx="2268" cy="653"/>
            </a:xfrm>
            <a:prstGeom prst="rect">
              <a:avLst/>
            </a:prstGeom>
          </p:spPr>
        </p:pic>
        <p:sp>
          <p:nvSpPr>
            <p:cNvPr id="14" name="文本框 13"/>
            <p:cNvSpPr txBox="1"/>
            <p:nvPr/>
          </p:nvSpPr>
          <p:spPr>
            <a:xfrm>
              <a:off x="3026" y="1350"/>
              <a:ext cx="8128" cy="82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 </a:t>
              </a:r>
              <a:r>
                <a:rPr lang="en-US" altLang="zh-CN" sz="2400" dirty="0"/>
                <a:t>event study design</a:t>
              </a:r>
              <a:endParaRPr lang="en-US" altLang="zh-CN" sz="2000" dirty="0"/>
            </a:p>
          </p:txBody>
        </p:sp>
        <p:sp>
          <p:nvSpPr>
            <p:cNvPr id="24" name="文本框 23"/>
            <p:cNvSpPr txBox="1"/>
            <p:nvPr/>
          </p:nvSpPr>
          <p:spPr>
            <a:xfrm>
              <a:off x="3026" y="5720"/>
              <a:ext cx="11255" cy="82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a:t>-1 period as the base period</a:t>
              </a:r>
              <a:endParaRPr lang="zh-CN" altLang="en-US" dirty="0"/>
            </a:p>
          </p:txBody>
        </p:sp>
      </p:grpSp>
      <p:sp>
        <p:nvSpPr>
          <p:cNvPr id="6" name="文本框 5"/>
          <p:cNvSpPr txBox="1"/>
          <p:nvPr/>
        </p:nvSpPr>
        <p:spPr>
          <a:xfrm>
            <a:off x="1832292" y="2950760"/>
            <a:ext cx="1183005" cy="400110"/>
          </a:xfrm>
          <a:prstGeom prst="rect">
            <a:avLst/>
          </a:prstGeom>
          <a:noFill/>
        </p:spPr>
        <p:txBody>
          <a:bodyPr wrap="square" rtlCol="0">
            <a:spAutoFit/>
          </a:bodyPr>
          <a:lstStyle/>
          <a:p>
            <a:r>
              <a:rPr lang="zh-CN" altLang="en-US" sz="2000" dirty="0"/>
              <a:t>其中：</a:t>
            </a:r>
          </a:p>
        </p:txBody>
      </p:sp>
      <p:sp>
        <p:nvSpPr>
          <p:cNvPr id="7" name="矩形 6"/>
          <p:cNvSpPr/>
          <p:nvPr/>
        </p:nvSpPr>
        <p:spPr>
          <a:xfrm>
            <a:off x="4235450" y="5101606"/>
            <a:ext cx="906862" cy="372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4"/>
          <a:stretch>
            <a:fillRect/>
          </a:stretch>
        </p:blipFill>
        <p:spPr>
          <a:xfrm>
            <a:off x="6316980" y="3460750"/>
            <a:ext cx="3813175" cy="2766060"/>
          </a:xfrm>
          <a:prstGeom prst="rect">
            <a:avLst/>
          </a:prstGeom>
        </p:spPr>
      </p:pic>
      <p:pic>
        <p:nvPicPr>
          <p:cNvPr id="6" name="图片 5"/>
          <p:cNvPicPr>
            <a:picLocks noChangeAspect="1"/>
          </p:cNvPicPr>
          <p:nvPr/>
        </p:nvPicPr>
        <p:blipFill>
          <a:blip r:embed="rId4"/>
          <a:stretch>
            <a:fillRect/>
          </a:stretch>
        </p:blipFill>
        <p:spPr>
          <a:xfrm>
            <a:off x="6485255" y="3532505"/>
            <a:ext cx="3813175" cy="2766060"/>
          </a:xfrm>
          <a:prstGeom prst="rect">
            <a:avLst/>
          </a:prstGeom>
        </p:spPr>
      </p:pic>
      <p:pic>
        <p:nvPicPr>
          <p:cNvPr id="4" name="图片 3"/>
          <p:cNvPicPr>
            <a:picLocks noChangeAspect="1"/>
          </p:cNvPicPr>
          <p:nvPr/>
        </p:nvPicPr>
        <p:blipFill>
          <a:blip r:embed="rId5"/>
          <a:srcRect l="9267" t="11081" r="842" b="5045"/>
          <a:stretch>
            <a:fillRect/>
          </a:stretch>
        </p:blipFill>
        <p:spPr>
          <a:xfrm>
            <a:off x="1407160" y="1086485"/>
            <a:ext cx="2033270" cy="771525"/>
          </a:xfrm>
          <a:prstGeom prst="rect">
            <a:avLst/>
          </a:prstGeom>
        </p:spPr>
      </p:pic>
      <p:pic>
        <p:nvPicPr>
          <p:cNvPr id="2" name="图片 1"/>
          <p:cNvPicPr>
            <a:picLocks noChangeAspect="1"/>
          </p:cNvPicPr>
          <p:nvPr/>
        </p:nvPicPr>
        <p:blipFill>
          <a:blip r:embed="rId6"/>
          <a:stretch>
            <a:fillRect/>
          </a:stretch>
        </p:blipFill>
        <p:spPr>
          <a:xfrm>
            <a:off x="6394450" y="1902460"/>
            <a:ext cx="4811395" cy="1231265"/>
          </a:xfrm>
          <a:prstGeom prst="rect">
            <a:avLst/>
          </a:prstGeom>
        </p:spPr>
      </p:pic>
      <mc:AlternateContent xmlns:mc="http://schemas.openxmlformats.org/markup-compatibility/2006" xmlns:a14="http://schemas.microsoft.com/office/drawing/2010/main">
        <mc:Choice Requires="a14">
          <p:graphicFrame>
            <p:nvGraphicFramePr>
              <p:cNvPr id="7" name="表格 6"/>
              <p:cNvGraphicFramePr/>
              <p:nvPr>
                <p:custDataLst>
                  <p:tags r:id="rId1"/>
                </p:custDataLst>
              </p:nvPr>
            </p:nvGraphicFramePr>
            <p:xfrm>
              <a:off x="752475" y="1902460"/>
              <a:ext cx="5210175" cy="3260090"/>
            </p:xfrm>
            <a:graphic>
              <a:graphicData uri="http://schemas.openxmlformats.org/drawingml/2006/table">
                <a:tbl>
                  <a:tblPr firstRow="1" bandRow="1">
                    <a:tableStyleId>{74C1A8A3-306A-4EB7-A6B1-4F7E0EB9C5D6}</a:tableStyleId>
                  </a:tblPr>
                  <a:tblGrid>
                    <a:gridCol w="1042035">
                      <a:extLst>
                        <a:ext uri="{9D8B030D-6E8A-4147-A177-3AD203B41FA5}">
                          <a16:colId xmlns:a16="http://schemas.microsoft.com/office/drawing/2014/main" val="20000"/>
                        </a:ext>
                      </a:extLst>
                    </a:gridCol>
                    <a:gridCol w="1042035">
                      <a:extLst>
                        <a:ext uri="{9D8B030D-6E8A-4147-A177-3AD203B41FA5}">
                          <a16:colId xmlns:a16="http://schemas.microsoft.com/office/drawing/2014/main" val="20001"/>
                        </a:ext>
                      </a:extLst>
                    </a:gridCol>
                    <a:gridCol w="1042035">
                      <a:extLst>
                        <a:ext uri="{9D8B030D-6E8A-4147-A177-3AD203B41FA5}">
                          <a16:colId xmlns:a16="http://schemas.microsoft.com/office/drawing/2014/main" val="20002"/>
                        </a:ext>
                      </a:extLst>
                    </a:gridCol>
                    <a:gridCol w="1042035">
                      <a:extLst>
                        <a:ext uri="{9D8B030D-6E8A-4147-A177-3AD203B41FA5}">
                          <a16:colId xmlns:a16="http://schemas.microsoft.com/office/drawing/2014/main" val="20003"/>
                        </a:ext>
                      </a:extLst>
                    </a:gridCol>
                    <a:gridCol w="1042035">
                      <a:extLst>
                        <a:ext uri="{9D8B030D-6E8A-4147-A177-3AD203B41FA5}">
                          <a16:colId xmlns:a16="http://schemas.microsoft.com/office/drawing/2014/main" val="20004"/>
                        </a:ext>
                      </a:extLst>
                    </a:gridCol>
                  </a:tblGrid>
                  <a:tr h="651510">
                    <a:tc>
                      <a:txBody>
                        <a:bodyPr/>
                        <a:lstStyle/>
                        <a:p>
                          <a:pPr algn="ctr" fontAlgn="auto">
                            <a:buNone/>
                          </a:pPr>
                          <a14:m>
                            <m:oMathPara xmlns:m="http://schemas.openxmlformats.org/officeDocument/2006/math">
                              <m:oMathParaPr>
                                <m:jc m:val="centerGroup"/>
                              </m:oMathParaPr>
                              <m:oMath xmlns:m="http://schemas.openxmlformats.org/officeDocument/2006/math">
                                <m:sSub>
                                  <m:sSubPr>
                                    <m:ctrlPr>
                                      <a:rPr lang="en-US" altLang="zh-CN" sz="1800" i="1">
                                        <a:solidFill>
                                          <a:schemeClr val="tx1">
                                            <a:lumMod val="85000"/>
                                            <a:lumOff val="15000"/>
                                          </a:schemeClr>
                                        </a:solidFill>
                                        <a:latin typeface="Cambria Math" panose="02040503050406030204" pitchFamily="18" charset="0"/>
                                        <a:cs typeface="Cambria Math" panose="02040503050406030204" pitchFamily="18" charset="0"/>
                                      </a:rPr>
                                    </m:ctrlPr>
                                  </m:sSubPr>
                                  <m:e>
                                    <m:r>
                                      <a:rPr lang="en-US" altLang="zh-CN" sz="1800">
                                        <a:solidFill>
                                          <a:schemeClr val="tx1">
                                            <a:lumMod val="85000"/>
                                            <a:lumOff val="15000"/>
                                          </a:schemeClr>
                                        </a:solidFill>
                                        <a:latin typeface="Cambria Math" panose="02040503050406030204" pitchFamily="18" charset="0"/>
                                        <a:ea typeface="MS Mincho" charset="0"/>
                                        <a:cs typeface="Cambria Math" panose="02040503050406030204" pitchFamily="18" charset="0"/>
                                      </a:rPr>
                                      <m:t>𝛽</m:t>
                                    </m:r>
                                  </m:e>
                                  <m:sub>
                                    <m:r>
                                      <a:rPr lang="en-US" altLang="zh-CN" sz="1800">
                                        <a:solidFill>
                                          <a:schemeClr val="tx1">
                                            <a:lumMod val="85000"/>
                                            <a:lumOff val="15000"/>
                                          </a:schemeClr>
                                        </a:solidFill>
                                        <a:latin typeface="Cambria Math" panose="02040503050406030204" pitchFamily="18" charset="0"/>
                                        <a:cs typeface="Cambria Math" panose="02040503050406030204" pitchFamily="18" charset="0"/>
                                      </a:rPr>
                                      <m:t>𝑒𝑙</m:t>
                                    </m:r>
                                  </m:sub>
                                </m:sSub>
                              </m:oMath>
                            </m:oMathPara>
                          </a14:m>
                          <a:endParaRPr lang="en-US" altLang="zh-CN" sz="1800">
                            <a:solidFill>
                              <a:schemeClr val="tx1">
                                <a:lumMod val="85000"/>
                                <a:lumOff val="15000"/>
                              </a:schemeClr>
                            </a:solidFill>
                            <a:latin typeface="Cambria Math" panose="02040503050406030204" pitchFamily="18" charset="0"/>
                            <a:cs typeface="Cambria Math" panose="02040503050406030204" pitchFamily="18" charset="0"/>
                          </a:endParaRPr>
                        </a:p>
                      </a:txBody>
                      <a:tcPr/>
                    </a:tc>
                    <a:tc>
                      <a:txBody>
                        <a:bodyPr/>
                        <a:lstStyle/>
                        <a:p>
                          <a:pPr algn="ctr" fontAlgn="auto">
                            <a:buNone/>
                          </a:pPr>
                          <a:r>
                            <a:rPr lang="en-US" altLang="zh-CN" dirty="0">
                              <a:solidFill>
                                <a:schemeClr val="tx1">
                                  <a:lumMod val="85000"/>
                                  <a:lumOff val="15000"/>
                                </a:schemeClr>
                              </a:solidFill>
                            </a:rPr>
                            <a:t>T7</a:t>
                          </a:r>
                        </a:p>
                        <a:p>
                          <a:pPr algn="ctr">
                            <a:buNone/>
                          </a:pPr>
                          <a:endParaRPr lang="en-US" altLang="zh-CN" dirty="0">
                            <a:solidFill>
                              <a:schemeClr val="tx1">
                                <a:lumMod val="85000"/>
                                <a:lumOff val="15000"/>
                              </a:schemeClr>
                            </a:solidFill>
                          </a:endParaRPr>
                        </a:p>
                      </a:txBody>
                      <a:tcPr/>
                    </a:tc>
                    <a:tc>
                      <a:txBody>
                        <a:bodyPr/>
                        <a:lstStyle/>
                        <a:p>
                          <a:pPr algn="ctr" fontAlgn="auto">
                            <a:buNone/>
                          </a:pPr>
                          <a:r>
                            <a:rPr lang="en-US" altLang="zh-CN">
                              <a:solidFill>
                                <a:schemeClr val="tx1">
                                  <a:lumMod val="85000"/>
                                  <a:lumOff val="15000"/>
                                </a:schemeClr>
                              </a:solidFill>
                            </a:rPr>
                            <a:t>T8</a:t>
                          </a:r>
                        </a:p>
                        <a:p>
                          <a:pPr algn="ctr">
                            <a:buNone/>
                          </a:pPr>
                          <a:endParaRPr lang="en-US" altLang="zh-CN">
                            <a:solidFill>
                              <a:schemeClr val="tx1">
                                <a:lumMod val="85000"/>
                                <a:lumOff val="15000"/>
                              </a:schemeClr>
                            </a:solidFill>
                          </a:endParaRPr>
                        </a:p>
                      </a:txBody>
                      <a:tcPr/>
                    </a:tc>
                    <a:tc>
                      <a:txBody>
                        <a:bodyPr/>
                        <a:lstStyle/>
                        <a:p>
                          <a:pPr algn="ctr" fontAlgn="auto">
                            <a:buNone/>
                          </a:pPr>
                          <a:r>
                            <a:rPr lang="en-US" altLang="zh-CN">
                              <a:solidFill>
                                <a:schemeClr val="tx1">
                                  <a:lumMod val="85000"/>
                                  <a:lumOff val="15000"/>
                                </a:schemeClr>
                              </a:solidFill>
                            </a:rPr>
                            <a:t>T9</a:t>
                          </a:r>
                        </a:p>
                      </a:txBody>
                      <a:tcPr/>
                    </a:tc>
                    <a:tc>
                      <a:txBody>
                        <a:bodyPr/>
                        <a:lstStyle/>
                        <a:p>
                          <a:pPr algn="ctr" fontAlgn="auto">
                            <a:buNone/>
                          </a:pPr>
                          <a:r>
                            <a:rPr lang="en-US" altLang="zh-CN">
                              <a:solidFill>
                                <a:schemeClr val="tx1">
                                  <a:lumMod val="85000"/>
                                  <a:lumOff val="15000"/>
                                </a:schemeClr>
                              </a:solidFill>
                            </a:rPr>
                            <a:t>T10</a:t>
                          </a:r>
                        </a:p>
                      </a:txBody>
                      <a:tcPr/>
                    </a:tc>
                    <a:extLst>
                      <a:ext uri="{0D108BD9-81ED-4DB2-BD59-A6C34878D82A}">
                        <a16:rowId xmlns:a16="http://schemas.microsoft.com/office/drawing/2014/main" val="10000"/>
                      </a:ext>
                    </a:extLst>
                  </a:tr>
                  <a:tr h="652780">
                    <a:tc>
                      <a:txBody>
                        <a:bodyPr/>
                        <a:lstStyle/>
                        <a:p>
                          <a:pPr algn="ctr" fontAlgn="auto">
                            <a:buNone/>
                          </a:pPr>
                          <a:r>
                            <a:rPr lang="en-US" altLang="zh-CN"/>
                            <a:t>group1</a:t>
                          </a:r>
                        </a:p>
                      </a:txBody>
                      <a:tcPr/>
                    </a:tc>
                    <a:tc>
                      <a:txBody>
                        <a:bodyPr/>
                        <a:lstStyle/>
                        <a:p>
                          <a:pPr algn="ctr" fontAlgn="auto">
                            <a:buNone/>
                          </a:pPr>
                          <a:r>
                            <a:rPr lang="en-US" altLang="zh-CN"/>
                            <a:t>0</a:t>
                          </a:r>
                        </a:p>
                      </a:txBody>
                      <a:tcPr/>
                    </a:tc>
                    <a:tc>
                      <a:txBody>
                        <a:bodyPr/>
                        <a:lstStyle/>
                        <a:p>
                          <a:pPr algn="ctr" fontAlgn="auto">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cs typeface="Cambria Math" panose="02040503050406030204" pitchFamily="18" charset="0"/>
                                      </a:rPr>
                                    </m:ctrlPr>
                                  </m:sSubPr>
                                  <m:e>
                                    <m:r>
                                      <a:rPr lang="en-US" altLang="zh-CN" sz="1800">
                                        <a:latin typeface="Cambria Math" panose="02040503050406030204" pitchFamily="18" charset="0"/>
                                        <a:ea typeface="MS Mincho" charset="0"/>
                                        <a:cs typeface="Cambria Math" panose="02040503050406030204" pitchFamily="18" charset="0"/>
                                      </a:rPr>
                                      <m:t>𝛽</m:t>
                                    </m:r>
                                  </m:e>
                                  <m:sub>
                                    <m:r>
                                      <a:rPr lang="en-US" altLang="zh-CN" sz="1800">
                                        <a:latin typeface="Cambria Math" panose="02040503050406030204" pitchFamily="18" charset="0"/>
                                        <a:ea typeface="MS Mincho" charset="0"/>
                                        <a:cs typeface="Cambria Math" panose="02040503050406030204" pitchFamily="18" charset="0"/>
                                      </a:rPr>
                                      <m:t>8,0</m:t>
                                    </m:r>
                                  </m:sub>
                                </m:sSub>
                              </m:oMath>
                            </m:oMathPara>
                          </a14:m>
                          <a:endParaRPr lang="en-US" altLang="zh-CN" sz="1800"/>
                        </a:p>
                      </a:txBody>
                      <a:tcPr/>
                    </a:tc>
                    <a:tc>
                      <a:txBody>
                        <a:bodyPr/>
                        <a:lstStyle/>
                        <a:p>
                          <a:pPr algn="ctr" fontAlgn="auto">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cs typeface="Cambria Math" panose="02040503050406030204" pitchFamily="18" charset="0"/>
                                      </a:rPr>
                                    </m:ctrlPr>
                                  </m:sSubPr>
                                  <m:e>
                                    <m:r>
                                      <a:rPr lang="en-US" altLang="zh-CN" sz="1800">
                                        <a:latin typeface="Cambria Math" panose="02040503050406030204" pitchFamily="18" charset="0"/>
                                        <a:ea typeface="MS Mincho" charset="0"/>
                                        <a:cs typeface="Cambria Math" panose="02040503050406030204" pitchFamily="18" charset="0"/>
                                      </a:rPr>
                                      <m:t>𝛽</m:t>
                                    </m:r>
                                  </m:e>
                                  <m:sub>
                                    <m:r>
                                      <a:rPr lang="en-US" altLang="zh-CN" sz="1800">
                                        <a:latin typeface="Cambria Math" panose="02040503050406030204" pitchFamily="18" charset="0"/>
                                        <a:ea typeface="MS Mincho" charset="0"/>
                                        <a:cs typeface="Cambria Math" panose="02040503050406030204" pitchFamily="18" charset="0"/>
                                      </a:rPr>
                                      <m:t>8,1</m:t>
                                    </m:r>
                                  </m:sub>
                                </m:sSub>
                              </m:oMath>
                            </m:oMathPara>
                          </a14:m>
                          <a:endParaRPr lang="en-US" altLang="zh-CN" sz="1800"/>
                        </a:p>
                        <a:p>
                          <a:pPr algn="ctr" fontAlgn="auto">
                            <a:buNone/>
                          </a:pPr>
                          <a:endParaRPr lang="en-US" altLang="zh-CN" sz="1800"/>
                        </a:p>
                      </a:txBody>
                      <a:tcPr/>
                    </a:tc>
                    <a:tc>
                      <a:txBody>
                        <a:bodyPr/>
                        <a:lstStyle/>
                        <a:p>
                          <a:pPr algn="ctr" fontAlgn="auto">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cs typeface="Cambria Math" panose="02040503050406030204" pitchFamily="18" charset="0"/>
                                      </a:rPr>
                                    </m:ctrlPr>
                                  </m:sSubPr>
                                  <m:e>
                                    <m:r>
                                      <a:rPr lang="en-US" altLang="zh-CN" sz="1800">
                                        <a:latin typeface="Cambria Math" panose="02040503050406030204" pitchFamily="18" charset="0"/>
                                        <a:ea typeface="MS Mincho" charset="0"/>
                                        <a:cs typeface="Cambria Math" panose="02040503050406030204" pitchFamily="18" charset="0"/>
                                      </a:rPr>
                                      <m:t>𝛽</m:t>
                                    </m:r>
                                  </m:e>
                                  <m:sub>
                                    <m:r>
                                      <a:rPr lang="en-US" altLang="zh-CN" sz="1800">
                                        <a:latin typeface="Cambria Math" panose="02040503050406030204" pitchFamily="18" charset="0"/>
                                        <a:ea typeface="MS Mincho" charset="0"/>
                                        <a:cs typeface="Cambria Math" panose="02040503050406030204" pitchFamily="18" charset="0"/>
                                      </a:rPr>
                                      <m:t>8,2</m:t>
                                    </m:r>
                                  </m:sub>
                                </m:sSub>
                              </m:oMath>
                            </m:oMathPara>
                          </a14:m>
                          <a:endParaRPr lang="en-US" altLang="zh-CN" sz="1800"/>
                        </a:p>
                      </a:txBody>
                      <a:tcPr/>
                    </a:tc>
                    <a:extLst>
                      <a:ext uri="{0D108BD9-81ED-4DB2-BD59-A6C34878D82A}">
                        <a16:rowId xmlns:a16="http://schemas.microsoft.com/office/drawing/2014/main" val="10001"/>
                      </a:ext>
                    </a:extLst>
                  </a:tr>
                  <a:tr h="652780">
                    <a:tc>
                      <a:txBody>
                        <a:bodyPr/>
                        <a:lstStyle/>
                        <a:p>
                          <a:pPr algn="ctr" fontAlgn="auto">
                            <a:buNone/>
                          </a:pPr>
                          <a:r>
                            <a:rPr lang="en-US" altLang="zh-CN"/>
                            <a:t>group2</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cs typeface="Cambria Math" panose="02040503050406030204" pitchFamily="18" charset="0"/>
                                      </a:rPr>
                                    </m:ctrlPr>
                                  </m:sSubPr>
                                  <m:e>
                                    <m:r>
                                      <a:rPr lang="en-US" altLang="zh-CN" sz="1800">
                                        <a:latin typeface="Cambria Math" panose="02040503050406030204" pitchFamily="18" charset="0"/>
                                        <a:ea typeface="MS Mincho" charset="0"/>
                                        <a:cs typeface="Cambria Math" panose="02040503050406030204" pitchFamily="18" charset="0"/>
                                      </a:rPr>
                                      <m:t>𝛽</m:t>
                                    </m:r>
                                  </m:e>
                                  <m:sub>
                                    <m:r>
                                      <a:rPr lang="en-US" altLang="zh-CN" sz="1800">
                                        <a:latin typeface="Cambria Math" panose="02040503050406030204" pitchFamily="18" charset="0"/>
                                        <a:ea typeface="MS Mincho" charset="0"/>
                                        <a:cs typeface="Cambria Math" panose="02040503050406030204" pitchFamily="18" charset="0"/>
                                      </a:rPr>
                                      <m:t>9,0</m:t>
                                    </m:r>
                                  </m:sub>
                                </m:sSub>
                              </m:oMath>
                            </m:oMathPara>
                          </a14:m>
                          <a:endParaRPr lang="en-US" altLang="zh-CN" sz="1800"/>
                        </a:p>
                      </a:txBody>
                      <a:tcPr/>
                    </a:tc>
                    <a:tc>
                      <a:txBody>
                        <a:bodyPr/>
                        <a:lstStyle/>
                        <a:p>
                          <a:pPr algn="ctr" fontAlgn="auto">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cs typeface="Cambria Math" panose="02040503050406030204" pitchFamily="18" charset="0"/>
                                      </a:rPr>
                                    </m:ctrlPr>
                                  </m:sSubPr>
                                  <m:e>
                                    <m:r>
                                      <a:rPr lang="en-US" altLang="zh-CN" sz="1800">
                                        <a:latin typeface="Cambria Math" panose="02040503050406030204" pitchFamily="18" charset="0"/>
                                        <a:ea typeface="MS Mincho" charset="0"/>
                                        <a:cs typeface="Cambria Math" panose="02040503050406030204" pitchFamily="18" charset="0"/>
                                      </a:rPr>
                                      <m:t>𝛽</m:t>
                                    </m:r>
                                  </m:e>
                                  <m:sub>
                                    <m:r>
                                      <a:rPr lang="en-US" altLang="zh-CN" sz="1800">
                                        <a:latin typeface="Cambria Math" panose="02040503050406030204" pitchFamily="18" charset="0"/>
                                        <a:ea typeface="MS Mincho" charset="0"/>
                                        <a:cs typeface="Cambria Math" panose="02040503050406030204" pitchFamily="18" charset="0"/>
                                      </a:rPr>
                                      <m:t>9,1</m:t>
                                    </m:r>
                                  </m:sub>
                                </m:sSub>
                              </m:oMath>
                            </m:oMathPara>
                          </a14:m>
                          <a:endParaRPr lang="en-US" altLang="zh-CN" sz="1800"/>
                        </a:p>
                        <a:p>
                          <a:pPr algn="ctr" fontAlgn="auto">
                            <a:buNone/>
                          </a:pPr>
                          <a:endParaRPr lang="en-US" altLang="zh-CN" sz="1800"/>
                        </a:p>
                      </a:txBody>
                      <a:tcPr/>
                    </a:tc>
                    <a:extLst>
                      <a:ext uri="{0D108BD9-81ED-4DB2-BD59-A6C34878D82A}">
                        <a16:rowId xmlns:a16="http://schemas.microsoft.com/office/drawing/2014/main" val="10002"/>
                      </a:ext>
                    </a:extLst>
                  </a:tr>
                  <a:tr h="651510">
                    <a:tc>
                      <a:txBody>
                        <a:bodyPr/>
                        <a:lstStyle/>
                        <a:p>
                          <a:pPr algn="ctr" fontAlgn="auto">
                            <a:buNone/>
                          </a:pPr>
                          <a:r>
                            <a:rPr lang="en-US" altLang="zh-CN"/>
                            <a:t>group3</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cs typeface="Cambria Math" panose="02040503050406030204" pitchFamily="18" charset="0"/>
                                      </a:rPr>
                                    </m:ctrlPr>
                                  </m:sSubPr>
                                  <m:e>
                                    <m:r>
                                      <a:rPr lang="en-US" altLang="zh-CN" sz="1800">
                                        <a:latin typeface="Cambria Math" panose="02040503050406030204" pitchFamily="18" charset="0"/>
                                        <a:ea typeface="MS Mincho" charset="0"/>
                                        <a:cs typeface="Cambria Math" panose="02040503050406030204" pitchFamily="18" charset="0"/>
                                      </a:rPr>
                                      <m:t>𝛽</m:t>
                                    </m:r>
                                  </m:e>
                                  <m:sub>
                                    <m:r>
                                      <a:rPr lang="en-US" altLang="zh-CN" sz="1800">
                                        <a:latin typeface="Cambria Math" panose="02040503050406030204" pitchFamily="18" charset="0"/>
                                        <a:ea typeface="MS Mincho" charset="0"/>
                                        <a:cs typeface="Cambria Math" panose="02040503050406030204" pitchFamily="18" charset="0"/>
                                      </a:rPr>
                                      <m:t>10,0</m:t>
                                    </m:r>
                                  </m:sub>
                                </m:sSub>
                              </m:oMath>
                            </m:oMathPara>
                          </a14:m>
                          <a:endParaRPr lang="en-US" altLang="zh-CN" sz="1800"/>
                        </a:p>
                      </a:txBody>
                      <a:tcPr/>
                    </a:tc>
                    <a:extLst>
                      <a:ext uri="{0D108BD9-81ED-4DB2-BD59-A6C34878D82A}">
                        <a16:rowId xmlns:a16="http://schemas.microsoft.com/office/drawing/2014/main" val="10003"/>
                      </a:ext>
                    </a:extLst>
                  </a:tr>
                  <a:tr h="651510">
                    <a:tc>
                      <a:txBody>
                        <a:bodyPr/>
                        <a:lstStyle/>
                        <a:p>
                          <a:pPr algn="ctr" fontAlgn="auto">
                            <a:buNone/>
                          </a:pPr>
                          <a:r>
                            <a:rPr lang="en-US" altLang="zh-CN"/>
                            <a:t>group4</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r>
                            <a:rPr lang="en-US" altLang="zh-CN" dirty="0"/>
                            <a:t>0</a:t>
                          </a:r>
                        </a:p>
                      </a:txBody>
                      <a:tcPr/>
                    </a:tc>
                    <a:extLst>
                      <a:ext uri="{0D108BD9-81ED-4DB2-BD59-A6C34878D82A}">
                        <a16:rowId xmlns:a16="http://schemas.microsoft.com/office/drawing/2014/main" val="10004"/>
                      </a:ext>
                    </a:extLst>
                  </a:tr>
                </a:tbl>
              </a:graphicData>
            </a:graphic>
          </p:graphicFrame>
        </mc:Choice>
        <mc:Fallback xmlns="">
          <p:graphicFrame>
            <p:nvGraphicFramePr>
              <p:cNvPr id="7" name="表格 6"/>
              <p:cNvGraphicFramePr/>
              <p:nvPr>
                <p:custDataLst>
                  <p:tags r:id="rId7"/>
                </p:custDataLst>
              </p:nvPr>
            </p:nvGraphicFramePr>
            <p:xfrm>
              <a:off x="752475" y="1902460"/>
              <a:ext cx="5210175" cy="3260090"/>
            </p:xfrm>
            <a:graphic>
              <a:graphicData uri="http://schemas.openxmlformats.org/drawingml/2006/table">
                <a:tbl>
                  <a:tblPr firstRow="1" bandRow="1">
                    <a:tableStyleId>{74C1A8A3-306A-4EB7-A6B1-4F7E0EB9C5D6}</a:tableStyleId>
                  </a:tblPr>
                  <a:tblGrid>
                    <a:gridCol w="1042035"/>
                    <a:gridCol w="1042035"/>
                    <a:gridCol w="1042035"/>
                    <a:gridCol w="1042035"/>
                    <a:gridCol w="1042035"/>
                  </a:tblGrid>
                  <a:tr h="651510">
                    <a:tc>
                      <a:txBody>
                        <a:bodyPr/>
                        <a:lstStyle/>
                        <a:p>
                          <a:endParaRPr lang="zh-CN"/>
                        </a:p>
                      </a:txBody>
                      <a:tcPr>
                        <a:blipFill>
                          <a:blip r:embed="rId8"/>
                        </a:blipFill>
                      </a:tcPr>
                    </a:tc>
                    <a:tc>
                      <a:txBody>
                        <a:bodyPr/>
                        <a:lstStyle/>
                        <a:p>
                          <a:pPr algn="ctr" fontAlgn="auto">
                            <a:buNone/>
                          </a:pPr>
                          <a:r>
                            <a:rPr lang="en-US" altLang="zh-CN" dirty="0">
                              <a:solidFill>
                                <a:schemeClr val="tx1">
                                  <a:lumMod val="85000"/>
                                  <a:lumOff val="15000"/>
                                </a:schemeClr>
                              </a:solidFill>
                            </a:rPr>
                            <a:t>T7</a:t>
                          </a:r>
                          <a:endParaRPr lang="en-US" altLang="zh-CN" dirty="0">
                            <a:solidFill>
                              <a:schemeClr val="tx1">
                                <a:lumMod val="85000"/>
                                <a:lumOff val="15000"/>
                              </a:schemeClr>
                            </a:solidFill>
                          </a:endParaRPr>
                        </a:p>
                        <a:p>
                          <a:pPr algn="ctr">
                            <a:buNone/>
                          </a:pPr>
                          <a:endParaRPr lang="en-US" altLang="zh-CN" dirty="0">
                            <a:solidFill>
                              <a:schemeClr val="tx1">
                                <a:lumMod val="85000"/>
                                <a:lumOff val="15000"/>
                              </a:schemeClr>
                            </a:solidFill>
                          </a:endParaRPr>
                        </a:p>
                      </a:txBody>
                      <a:tcPr/>
                    </a:tc>
                    <a:tc>
                      <a:txBody>
                        <a:bodyPr/>
                        <a:lstStyle/>
                        <a:p>
                          <a:pPr algn="ctr" fontAlgn="auto">
                            <a:buNone/>
                          </a:pPr>
                          <a:r>
                            <a:rPr lang="en-US" altLang="zh-CN">
                              <a:solidFill>
                                <a:schemeClr val="tx1">
                                  <a:lumMod val="85000"/>
                                  <a:lumOff val="15000"/>
                                </a:schemeClr>
                              </a:solidFill>
                            </a:rPr>
                            <a:t>T8</a:t>
                          </a:r>
                          <a:endParaRPr lang="en-US" altLang="zh-CN">
                            <a:solidFill>
                              <a:schemeClr val="tx1">
                                <a:lumMod val="85000"/>
                                <a:lumOff val="15000"/>
                              </a:schemeClr>
                            </a:solidFill>
                          </a:endParaRPr>
                        </a:p>
                        <a:p>
                          <a:pPr algn="ctr">
                            <a:buNone/>
                          </a:pPr>
                          <a:endParaRPr lang="en-US" altLang="zh-CN">
                            <a:solidFill>
                              <a:schemeClr val="tx1">
                                <a:lumMod val="85000"/>
                                <a:lumOff val="15000"/>
                              </a:schemeClr>
                            </a:solidFill>
                          </a:endParaRPr>
                        </a:p>
                      </a:txBody>
                      <a:tcPr/>
                    </a:tc>
                    <a:tc>
                      <a:txBody>
                        <a:bodyPr/>
                        <a:lstStyle/>
                        <a:p>
                          <a:pPr algn="ctr" fontAlgn="auto">
                            <a:buNone/>
                          </a:pPr>
                          <a:r>
                            <a:rPr lang="en-US" altLang="zh-CN">
                              <a:solidFill>
                                <a:schemeClr val="tx1">
                                  <a:lumMod val="85000"/>
                                  <a:lumOff val="15000"/>
                                </a:schemeClr>
                              </a:solidFill>
                            </a:rPr>
                            <a:t>T9</a:t>
                          </a:r>
                          <a:endParaRPr lang="en-US" altLang="zh-CN">
                            <a:solidFill>
                              <a:schemeClr val="tx1">
                                <a:lumMod val="85000"/>
                                <a:lumOff val="15000"/>
                              </a:schemeClr>
                            </a:solidFill>
                          </a:endParaRPr>
                        </a:p>
                      </a:txBody>
                      <a:tcPr/>
                    </a:tc>
                    <a:tc>
                      <a:txBody>
                        <a:bodyPr/>
                        <a:lstStyle/>
                        <a:p>
                          <a:pPr algn="ctr" fontAlgn="auto">
                            <a:buNone/>
                          </a:pPr>
                          <a:r>
                            <a:rPr lang="en-US" altLang="zh-CN">
                              <a:solidFill>
                                <a:schemeClr val="tx1">
                                  <a:lumMod val="85000"/>
                                  <a:lumOff val="15000"/>
                                </a:schemeClr>
                              </a:solidFill>
                            </a:rPr>
                            <a:t>T10</a:t>
                          </a:r>
                          <a:endParaRPr lang="en-US" altLang="zh-CN">
                            <a:solidFill>
                              <a:schemeClr val="tx1">
                                <a:lumMod val="85000"/>
                                <a:lumOff val="15000"/>
                              </a:schemeClr>
                            </a:solidFill>
                          </a:endParaRPr>
                        </a:p>
                      </a:txBody>
                      <a:tcPr/>
                    </a:tc>
                  </a:tr>
                  <a:tr h="652780">
                    <a:tc>
                      <a:txBody>
                        <a:bodyPr/>
                        <a:lstStyle/>
                        <a:p>
                          <a:pPr algn="ctr" fontAlgn="auto">
                            <a:buNone/>
                          </a:pPr>
                          <a:r>
                            <a:rPr lang="en-US" altLang="zh-CN"/>
                            <a:t>group1</a:t>
                          </a:r>
                          <a:endParaRPr lang="en-US" altLang="zh-CN"/>
                        </a:p>
                      </a:txBody>
                      <a:tcPr/>
                    </a:tc>
                    <a:tc>
                      <a:txBody>
                        <a:bodyPr/>
                        <a:lstStyle/>
                        <a:p>
                          <a:pPr algn="ctr" fontAlgn="auto">
                            <a:buNone/>
                          </a:pPr>
                          <a:r>
                            <a:rPr lang="en-US" altLang="zh-CN"/>
                            <a:t>0</a:t>
                          </a:r>
                          <a:endParaRPr lang="en-US" altLang="zh-CN"/>
                        </a:p>
                      </a:txBody>
                      <a:tcPr/>
                    </a:tc>
                    <a:tc>
                      <a:txBody>
                        <a:bodyPr/>
                        <a:lstStyle/>
                        <a:p>
                          <a:endParaRPr lang="zh-CN"/>
                        </a:p>
                      </a:txBody>
                      <a:tcPr>
                        <a:blipFill>
                          <a:blip r:embed="rId8"/>
                        </a:blipFill>
                      </a:tcPr>
                    </a:tc>
                    <a:tc>
                      <a:txBody>
                        <a:bodyPr/>
                        <a:lstStyle/>
                        <a:p>
                          <a:endParaRPr lang="zh-CN"/>
                        </a:p>
                      </a:txBody>
                      <a:tcPr>
                        <a:blipFill>
                          <a:blip r:embed="rId8"/>
                        </a:blipFill>
                      </a:tcPr>
                    </a:tc>
                    <a:tc>
                      <a:txBody>
                        <a:bodyPr/>
                        <a:lstStyle/>
                        <a:p>
                          <a:endParaRPr lang="zh-CN"/>
                        </a:p>
                      </a:txBody>
                      <a:tcPr>
                        <a:blipFill>
                          <a:blip r:embed="rId8"/>
                        </a:blipFill>
                      </a:tcPr>
                    </a:tc>
                  </a:tr>
                  <a:tr h="652780">
                    <a:tc>
                      <a:txBody>
                        <a:bodyPr/>
                        <a:lstStyle/>
                        <a:p>
                          <a:pPr algn="ctr" fontAlgn="auto">
                            <a:buNone/>
                          </a:pPr>
                          <a:r>
                            <a:rPr lang="en-US" altLang="zh-CN"/>
                            <a:t>group2</a:t>
                          </a:r>
                          <a:endParaRPr lang="en-US" altLang="zh-CN"/>
                        </a:p>
                      </a:txBody>
                      <a:tcPr/>
                    </a:tc>
                    <a:tc>
                      <a:txBody>
                        <a:bodyPr/>
                        <a:lstStyle/>
                        <a:p>
                          <a:pPr algn="ctr" fontAlgn="auto">
                            <a:buNone/>
                          </a:pPr>
                          <a:r>
                            <a:rPr lang="en-US" altLang="zh-CN"/>
                            <a:t>0</a:t>
                          </a:r>
                          <a:endParaRPr lang="en-US" altLang="zh-CN"/>
                        </a:p>
                      </a:txBody>
                      <a:tcPr/>
                    </a:tc>
                    <a:tc>
                      <a:txBody>
                        <a:bodyPr/>
                        <a:lstStyle/>
                        <a:p>
                          <a:pPr algn="ctr" fontAlgn="auto">
                            <a:buNone/>
                          </a:pPr>
                          <a:r>
                            <a:rPr lang="en-US" altLang="zh-CN"/>
                            <a:t>0</a:t>
                          </a:r>
                          <a:endParaRPr lang="en-US" altLang="zh-CN"/>
                        </a:p>
                      </a:txBody>
                      <a:tcPr/>
                    </a:tc>
                    <a:tc>
                      <a:txBody>
                        <a:bodyPr/>
                        <a:lstStyle/>
                        <a:p>
                          <a:endParaRPr lang="zh-CN"/>
                        </a:p>
                      </a:txBody>
                      <a:tcPr>
                        <a:blipFill>
                          <a:blip r:embed="rId8"/>
                        </a:blipFill>
                      </a:tcPr>
                    </a:tc>
                    <a:tc>
                      <a:txBody>
                        <a:bodyPr/>
                        <a:lstStyle/>
                        <a:p>
                          <a:endParaRPr lang="zh-CN"/>
                        </a:p>
                      </a:txBody>
                      <a:tcPr>
                        <a:blipFill>
                          <a:blip r:embed="rId8"/>
                        </a:blipFill>
                      </a:tcPr>
                    </a:tc>
                  </a:tr>
                  <a:tr h="651510">
                    <a:tc>
                      <a:txBody>
                        <a:bodyPr/>
                        <a:lstStyle/>
                        <a:p>
                          <a:pPr algn="ctr" fontAlgn="auto">
                            <a:buNone/>
                          </a:pPr>
                          <a:r>
                            <a:rPr lang="en-US" altLang="zh-CN"/>
                            <a:t>group3</a:t>
                          </a:r>
                          <a:endParaRPr lang="en-US" altLang="zh-CN"/>
                        </a:p>
                      </a:txBody>
                      <a:tcPr/>
                    </a:tc>
                    <a:tc>
                      <a:txBody>
                        <a:bodyPr/>
                        <a:lstStyle/>
                        <a:p>
                          <a:pPr algn="ctr" fontAlgn="auto">
                            <a:buNone/>
                          </a:pPr>
                          <a:r>
                            <a:rPr lang="en-US" altLang="zh-CN"/>
                            <a:t>0</a:t>
                          </a:r>
                          <a:endParaRPr lang="en-US" altLang="zh-CN"/>
                        </a:p>
                      </a:txBody>
                      <a:tcPr/>
                    </a:tc>
                    <a:tc>
                      <a:txBody>
                        <a:bodyPr/>
                        <a:lstStyle/>
                        <a:p>
                          <a:pPr algn="ctr" fontAlgn="auto">
                            <a:buNone/>
                          </a:pPr>
                          <a:r>
                            <a:rPr lang="en-US" altLang="zh-CN"/>
                            <a:t>0</a:t>
                          </a:r>
                          <a:endParaRPr lang="en-US" altLang="zh-CN"/>
                        </a:p>
                      </a:txBody>
                      <a:tcPr/>
                    </a:tc>
                    <a:tc>
                      <a:txBody>
                        <a:bodyPr/>
                        <a:lstStyle/>
                        <a:p>
                          <a:pPr algn="ctr" fontAlgn="auto">
                            <a:buNone/>
                          </a:pPr>
                          <a:r>
                            <a:rPr lang="en-US" altLang="zh-CN"/>
                            <a:t>0</a:t>
                          </a:r>
                          <a:endParaRPr lang="en-US" altLang="zh-CN"/>
                        </a:p>
                      </a:txBody>
                      <a:tcPr/>
                    </a:tc>
                    <a:tc>
                      <a:txBody>
                        <a:bodyPr/>
                        <a:lstStyle/>
                        <a:p>
                          <a:endParaRPr lang="zh-CN"/>
                        </a:p>
                      </a:txBody>
                      <a:tcPr>
                        <a:blipFill>
                          <a:blip r:embed="rId8"/>
                        </a:blipFill>
                      </a:tcPr>
                    </a:tc>
                  </a:tr>
                  <a:tr h="651510">
                    <a:tc>
                      <a:txBody>
                        <a:bodyPr/>
                        <a:lstStyle/>
                        <a:p>
                          <a:pPr algn="ctr" fontAlgn="auto">
                            <a:buNone/>
                          </a:pPr>
                          <a:r>
                            <a:rPr lang="en-US" altLang="zh-CN"/>
                            <a:t>group4</a:t>
                          </a:r>
                          <a:endParaRPr lang="en-US" altLang="zh-CN"/>
                        </a:p>
                      </a:txBody>
                      <a:tcPr/>
                    </a:tc>
                    <a:tc>
                      <a:txBody>
                        <a:bodyPr/>
                        <a:lstStyle/>
                        <a:p>
                          <a:pPr algn="ctr" fontAlgn="auto">
                            <a:buNone/>
                          </a:pPr>
                          <a:r>
                            <a:rPr lang="en-US" altLang="zh-CN"/>
                            <a:t>0</a:t>
                          </a:r>
                          <a:endParaRPr lang="en-US" altLang="zh-CN"/>
                        </a:p>
                      </a:txBody>
                      <a:tcPr/>
                    </a:tc>
                    <a:tc>
                      <a:txBody>
                        <a:bodyPr/>
                        <a:lstStyle/>
                        <a:p>
                          <a:pPr algn="ctr" fontAlgn="auto">
                            <a:buNone/>
                          </a:pPr>
                          <a:r>
                            <a:rPr lang="en-US" altLang="zh-CN"/>
                            <a:t>0</a:t>
                          </a:r>
                          <a:endParaRPr lang="en-US" altLang="zh-CN"/>
                        </a:p>
                      </a:txBody>
                      <a:tcPr/>
                    </a:tc>
                    <a:tc>
                      <a:txBody>
                        <a:bodyPr/>
                        <a:lstStyle/>
                        <a:p>
                          <a:pPr algn="ctr" fontAlgn="auto">
                            <a:buNone/>
                          </a:pPr>
                          <a:r>
                            <a:rPr lang="en-US" altLang="zh-CN"/>
                            <a:t>0</a:t>
                          </a:r>
                          <a:endParaRPr lang="en-US" altLang="zh-CN"/>
                        </a:p>
                      </a:txBody>
                      <a:tcPr/>
                    </a:tc>
                    <a:tc>
                      <a:txBody>
                        <a:bodyPr/>
                        <a:lstStyle/>
                        <a:p>
                          <a:pPr algn="ctr" fontAlgn="auto">
                            <a:buNone/>
                          </a:pPr>
                          <a:r>
                            <a:rPr lang="en-US" altLang="zh-CN" dirty="0"/>
                            <a:t>0</a:t>
                          </a:r>
                          <a:endParaRPr lang="en-US" altLang="zh-CN" dirty="0"/>
                        </a:p>
                      </a:txBody>
                      <a:tcPr/>
                    </a:tc>
                  </a:tr>
                </a:tbl>
              </a:graphicData>
            </a:graphic>
          </p:graphicFrame>
        </mc:Fallback>
      </mc:AlternateContent>
      <mc:AlternateContent xmlns:mc="http://schemas.openxmlformats.org/markup-compatibility/2006">
        <mc:Choice xmlns:a14="http://schemas.microsoft.com/office/drawing/2010/main" Requires="a14">
          <p:sp>
            <p:nvSpPr>
              <p:cNvPr id="5" name="文本框 4"/>
              <p:cNvSpPr txBox="1"/>
              <p:nvPr/>
            </p:nvSpPr>
            <p:spPr>
              <a:xfrm>
                <a:off x="6316980" y="1533525"/>
                <a:ext cx="4353560" cy="36893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a:solidFill>
                              <a:schemeClr val="tx1"/>
                            </a:solidFill>
                            <a:latin typeface="Cambria Math" panose="02040503050406030204" pitchFamily="18" charset="0"/>
                            <a:cs typeface="DejaVu Math TeX Gyre" panose="02000503000000000000" charset="0"/>
                          </a:rPr>
                        </m:ctrlPr>
                      </m:sSubPr>
                      <m:e>
                        <m:r>
                          <a:rPr lang="en-US" altLang="zh-CN" i="1">
                            <a:solidFill>
                              <a:schemeClr val="tx1"/>
                            </a:solidFill>
                            <a:latin typeface="Cambria Math" panose="02040503050406030204" pitchFamily="18" charset="0"/>
                            <a:cs typeface="DejaVu Math TeX Gyre" panose="02000503000000000000" charset="0"/>
                          </a:rPr>
                          <m:t>𝛽</m:t>
                        </m:r>
                      </m:e>
                      <m:sub>
                        <m:r>
                          <a:rPr lang="en-US" altLang="zh-CN" i="1">
                            <a:solidFill>
                              <a:schemeClr val="tx1"/>
                            </a:solidFill>
                            <a:latin typeface="Cambria Math" panose="02040503050406030204" pitchFamily="18" charset="0"/>
                            <a:cs typeface="DejaVu Math TeX Gyre" panose="02000503000000000000" charset="0"/>
                          </a:rPr>
                          <m:t>𝑒𝑙</m:t>
                        </m:r>
                      </m:sub>
                    </m:sSub>
                  </m:oMath>
                </a14:m>
                <a:r>
                  <a:rPr lang="zh-CN" altLang="en-US">
                    <a:solidFill>
                      <a:schemeClr val="tx1"/>
                    </a:solidFill>
                    <a:latin typeface="DejaVu Math TeX Gyre" panose="02000503000000000000" charset="0"/>
                    <a:cs typeface="DejaVu Math TeX Gyre" panose="02000503000000000000" charset="0"/>
                  </a:rPr>
                  <a:t>：</a:t>
                </a:r>
                <a:r>
                  <a:rPr lang="en-US" altLang="zh-CN"/>
                  <a:t>treatment for each “cell”</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6316980" y="1533525"/>
                <a:ext cx="4353560" cy="368935"/>
              </a:xfrm>
              <a:prstGeom prst="rect">
                <a:avLst/>
              </a:prstGeom>
              <a:blipFill>
                <a:blip r:embed="rId9"/>
                <a:stretch>
                  <a:fillRect l="-840"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394450" y="3092450"/>
                <a:ext cx="4353560" cy="36830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a:solidFill>
                              <a:schemeClr val="tx1"/>
                            </a:solidFill>
                            <a:latin typeface="Cambria Math" panose="02040503050406030204" pitchFamily="18" charset="0"/>
                            <a:cs typeface="DejaVu Math TeX Gyre" panose="02000503000000000000" charset="0"/>
                          </a:rPr>
                        </m:ctrlPr>
                      </m:sSubPr>
                      <m:e>
                        <m:r>
                          <a:rPr lang="en-US" altLang="zh-CN" i="1">
                            <a:solidFill>
                              <a:schemeClr val="tx1"/>
                            </a:solidFill>
                            <a:latin typeface="Cambria Math" panose="02040503050406030204" pitchFamily="18" charset="0"/>
                            <a:cs typeface="DejaVu Math TeX Gyre" panose="02000503000000000000" charset="0"/>
                          </a:rPr>
                          <m:t>𝛽</m:t>
                        </m:r>
                      </m:e>
                      <m:sub>
                        <m:r>
                          <a:rPr lang="en-US" altLang="zh-CN" i="1">
                            <a:solidFill>
                              <a:schemeClr val="tx1"/>
                            </a:solidFill>
                            <a:latin typeface="Cambria Math" panose="02040503050406030204" pitchFamily="18" charset="0"/>
                            <a:cs typeface="DejaVu Math TeX Gyre" panose="02000503000000000000" charset="0"/>
                          </a:rPr>
                          <m:t>𝑙</m:t>
                        </m:r>
                      </m:sub>
                    </m:sSub>
                  </m:oMath>
                </a14:m>
                <a:r>
                  <a:rPr lang="zh-CN" altLang="en-US">
                    <a:solidFill>
                      <a:schemeClr val="tx1"/>
                    </a:solidFill>
                    <a:latin typeface="DejaVu Math TeX Gyre" panose="02000503000000000000" charset="0"/>
                    <a:cs typeface="DejaVu Math TeX Gyre" panose="02000503000000000000" charset="0"/>
                  </a:rPr>
                  <a:t>：</a:t>
                </a:r>
                <a:r>
                  <a:rPr lang="en-US" altLang="zh-CN"/>
                  <a:t>Relative time treatment effect</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6394450" y="3092450"/>
                <a:ext cx="4353560" cy="368300"/>
              </a:xfrm>
              <a:prstGeom prst="rect">
                <a:avLst/>
              </a:prstGeom>
              <a:blipFill>
                <a:blip r:embed="rId10"/>
                <a:stretch>
                  <a:fillRect l="-980" t="-8197" b="-24590"/>
                </a:stretch>
              </a:blipFill>
            </p:spPr>
            <p:txBody>
              <a:bodyPr/>
              <a:lstStyle/>
              <a:p>
                <a:r>
                  <a:rPr lang="zh-CN" altLang="en-US">
                    <a:noFill/>
                  </a:rPr>
                  <a:t> </a:t>
                </a:r>
              </a:p>
            </p:txBody>
          </p:sp>
        </mc:Fallback>
      </mc:AlternateContent>
      <p:sp>
        <p:nvSpPr>
          <p:cNvPr id="10" name="标题 2"/>
          <p:cNvSpPr>
            <a:spLocks noGrp="1"/>
          </p:cNvSpPr>
          <p:nvPr/>
        </p:nvSpPr>
        <p:spPr>
          <a:xfrm>
            <a:off x="1407160" y="926465"/>
            <a:ext cx="9798685" cy="455930"/>
          </a:xfrm>
          <a:prstGeom prst="rect">
            <a:avLst/>
          </a:prstGeom>
        </p:spPr>
        <p:txBody>
          <a:bodyPr>
            <a:noAutofit/>
          </a:bodyPr>
          <a:lstStyle>
            <a:lvl1pPr algn="l" defTabSz="914400" rtl="0" eaLnBrk="1" latinLnBrk="0" hangingPunct="1">
              <a:lnSpc>
                <a:spcPct val="90000"/>
              </a:lnSpc>
              <a:spcBef>
                <a:spcPct val="0"/>
              </a:spcBef>
              <a:buNone/>
              <a:defRPr sz="2400" b="1" kern="1200">
                <a:solidFill>
                  <a:srgbClr val="244C89"/>
                </a:solidFill>
                <a:latin typeface="+mj-lt"/>
                <a:ea typeface="思源黑体" panose="020B0500000000000000" pitchFamily="34" charset="-122"/>
                <a:cs typeface="+mj-cs"/>
              </a:defRPr>
            </a:lvl1pPr>
          </a:lstStyle>
          <a:p>
            <a:r>
              <a:rPr lang="en-US" altLang="zh-CN"/>
              <a:t>Dynamic DID-Event </a:t>
            </a:r>
            <a:r>
              <a:rPr lang="en-US" altLang="zh-CN" dirty="0"/>
              <a:t>Study</a:t>
            </a:r>
            <a:endParaRPr lang="en-US" altLang="zh-C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rcRect l="9267" t="11081" r="842" b="5045"/>
          <a:stretch>
            <a:fillRect/>
          </a:stretch>
        </p:blipFill>
        <p:spPr>
          <a:xfrm>
            <a:off x="1407160" y="1086485"/>
            <a:ext cx="2033270" cy="771525"/>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1407160" y="1367790"/>
                <a:ext cx="92710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0">
                    <a:cs typeface="DejaVu Math TeX Gyre" panose="02000503000000000000" charset="0"/>
                  </a:rPr>
                  <a:t>Bias of</a:t>
                </a:r>
                <a14:m>
                  <m:oMath xmlns:m="http://schemas.openxmlformats.org/officeDocument/2006/math">
                    <m:r>
                      <a:rPr lang="en-US" altLang="zh-CN" sz="2400" b="0" i="1" smtClean="0">
                        <a:latin typeface="Cambria Math" panose="02040503050406030204" pitchFamily="18" charset="0"/>
                        <a:cs typeface="DejaVu Math TeX Gyre" panose="02000503000000000000" charset="0"/>
                      </a:rPr>
                      <m:t> </m:t>
                    </m:r>
                    <m:sSub>
                      <m:sSubPr>
                        <m:ctrlPr>
                          <a:rPr lang="en-US" altLang="zh-CN" sz="2400" i="1" smtClean="0">
                            <a:latin typeface="Cambria Math" panose="02040503050406030204" pitchFamily="18" charset="0"/>
                            <a:cs typeface="DejaVu Math TeX Gyre" panose="02000503000000000000" charset="0"/>
                          </a:rPr>
                        </m:ctrlPr>
                      </m:sSubPr>
                      <m:e>
                        <m:r>
                          <a:rPr lang="en-US" altLang="zh-CN" sz="2400" i="1">
                            <a:latin typeface="Cambria Math" panose="02040503050406030204" pitchFamily="18" charset="0"/>
                            <a:cs typeface="DejaVu Math TeX Gyre" panose="02000503000000000000" charset="0"/>
                          </a:rPr>
                          <m:t>𝛽</m:t>
                        </m:r>
                      </m:e>
                      <m:sub>
                        <m:r>
                          <a:rPr lang="en-US" altLang="zh-CN" sz="2400" i="1">
                            <a:latin typeface="Cambria Math" panose="02040503050406030204" pitchFamily="18" charset="0"/>
                            <a:cs typeface="DejaVu Math TeX Gyre" panose="02000503000000000000" charset="0"/>
                          </a:rPr>
                          <m:t>𝑙</m:t>
                        </m:r>
                      </m:sub>
                    </m:sSub>
                    <m:r>
                      <a:rPr lang="en-US" altLang="zh-CN" sz="2400" i="1">
                        <a:latin typeface="Cambria Math" panose="02040503050406030204" pitchFamily="18" charset="0"/>
                        <a:cs typeface="DejaVu Math TeX Gyre" panose="02000503000000000000" charset="0"/>
                      </a:rPr>
                      <m:t>—</m:t>
                    </m:r>
                    <m:r>
                      <a:rPr lang="en-US" altLang="zh-CN" sz="2400" b="0" i="1" smtClean="0">
                        <a:latin typeface="Cambria Math" panose="02040503050406030204" pitchFamily="18" charset="0"/>
                        <a:cs typeface="DejaVu Math TeX Gyre" panose="02000503000000000000" charset="0"/>
                      </a:rPr>
                      <m:t> </m:t>
                    </m:r>
                  </m:oMath>
                </a14:m>
                <a:r>
                  <a:rPr lang="en-US" altLang="zh-CN" sz="2400">
                    <a:cs typeface="DejaVu Math TeX Gyre" panose="02000503000000000000" charset="0"/>
                  </a:rPr>
                  <a:t>contaminated by treatment in other periods</a:t>
                </a:r>
                <a:endParaRPr lang="zh-CN" altLang="en-US" sz="2400" dirty="0">
                  <a:cs typeface="DejaVu Math TeX Gyre" panose="02000503000000000000"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407160" y="1367790"/>
                <a:ext cx="9271000" cy="461665"/>
              </a:xfrm>
              <a:prstGeom prst="rect">
                <a:avLst/>
              </a:prstGeom>
              <a:blipFill>
                <a:blip r:embed="rId4"/>
                <a:stretch>
                  <a:fillRect l="-920" t="-10526" b="-28947"/>
                </a:stretch>
              </a:blipFill>
            </p:spPr>
            <p:txBody>
              <a:bodyPr/>
              <a:lstStyle/>
              <a:p>
                <a:r>
                  <a:rPr lang="zh-CN" altLang="en-US">
                    <a:noFill/>
                  </a:rPr>
                  <a:t> </a:t>
                </a:r>
              </a:p>
            </p:txBody>
          </p:sp>
        </mc:Fallback>
      </mc:AlternateContent>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17881" y="2917016"/>
            <a:ext cx="4836304" cy="3516754"/>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1700" y="1903993"/>
            <a:ext cx="7430483" cy="942396"/>
          </a:xfrm>
          <a:prstGeom prst="rect">
            <a:avLst/>
          </a:prstGeom>
        </p:spPr>
      </p:pic>
      <p:sp>
        <p:nvSpPr>
          <p:cNvPr id="17" name="椭圆 16"/>
          <p:cNvSpPr/>
          <p:nvPr/>
        </p:nvSpPr>
        <p:spPr>
          <a:xfrm>
            <a:off x="4081806" y="3422666"/>
            <a:ext cx="1414021" cy="1036638"/>
          </a:xfrm>
          <a:prstGeom prst="ellipse">
            <a:avLst/>
          </a:prstGeom>
          <a:noFill/>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a:xfrm>
            <a:off x="1407160" y="926465"/>
            <a:ext cx="9798685" cy="455930"/>
          </a:xfrm>
        </p:spPr>
        <p:txBody>
          <a:bodyPr/>
          <a:lstStyle/>
          <a:p>
            <a:r>
              <a:rPr lang="en-US" altLang="zh-CN"/>
              <a:t>Dyanmic DID-Event </a:t>
            </a:r>
            <a:r>
              <a:rPr lang="en-US" altLang="zh-CN" dirty="0"/>
              <a:t>Study</a:t>
            </a:r>
            <a:endParaRPr lang="en-US" altLang="zh-C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srcRect l="9267" t="11081" r="842" b="5045"/>
          <a:stretch>
            <a:fillRect/>
          </a:stretch>
        </p:blipFill>
        <p:spPr>
          <a:xfrm>
            <a:off x="1407160" y="1085850"/>
            <a:ext cx="2033270" cy="771525"/>
          </a:xfrm>
          <a:prstGeom prst="rect">
            <a:avLst/>
          </a:prstGeom>
        </p:spPr>
      </p:pic>
      <p:sp>
        <p:nvSpPr>
          <p:cNvPr id="3" name="标题 2"/>
          <p:cNvSpPr>
            <a:spLocks noGrp="1"/>
          </p:cNvSpPr>
          <p:nvPr>
            <p:ph type="title"/>
          </p:nvPr>
        </p:nvSpPr>
        <p:spPr>
          <a:xfrm>
            <a:off x="1407160" y="1033145"/>
            <a:ext cx="9798685" cy="455930"/>
          </a:xfrm>
        </p:spPr>
        <p:txBody>
          <a:bodyPr/>
          <a:lstStyle/>
          <a:p>
            <a:r>
              <a:rPr sz="2000" dirty="0"/>
              <a:t>The </a:t>
            </a:r>
            <a:r>
              <a:rPr sz="2000" dirty="0" err="1"/>
              <a:t>MultipleGT</a:t>
            </a:r>
            <a:r>
              <a:rPr sz="2000" dirty="0"/>
              <a:t> Estimator</a:t>
            </a:r>
            <a:r>
              <a:rPr lang="en-US" sz="2000" dirty="0"/>
              <a:t>——De </a:t>
            </a:r>
            <a:r>
              <a:rPr lang="en-US" sz="2000" dirty="0" err="1"/>
              <a:t>Chaisemartin</a:t>
            </a:r>
            <a:r>
              <a:rPr lang="en-US" sz="2000" dirty="0"/>
              <a:t> and </a:t>
            </a:r>
            <a:r>
              <a:rPr lang="en-US" sz="2000" dirty="0" err="1"/>
              <a:t>d’Haultfoeuille</a:t>
            </a:r>
            <a:r>
              <a:rPr lang="en-US" sz="2000" dirty="0"/>
              <a:t> (202</a:t>
            </a:r>
            <a:r>
              <a:rPr lang="en-US" altLang="zh-CN" sz="2000" dirty="0"/>
              <a:t>2</a:t>
            </a:r>
            <a:r>
              <a:rPr lang="en-US" sz="2000" dirty="0"/>
              <a:t>)</a:t>
            </a:r>
          </a:p>
        </p:txBody>
      </p:sp>
      <p:sp>
        <p:nvSpPr>
          <p:cNvPr id="5" name="文本框 4"/>
          <p:cNvSpPr txBox="1"/>
          <p:nvPr/>
        </p:nvSpPr>
        <p:spPr>
          <a:xfrm>
            <a:off x="1165112" y="1652652"/>
            <a:ext cx="5609590" cy="677108"/>
          </a:xfrm>
          <a:prstGeom prst="rect">
            <a:avLst/>
          </a:prstGeom>
          <a:noFill/>
        </p:spPr>
        <p:txBody>
          <a:bodyPr wrap="square" rtlCol="0">
            <a:spAutoFit/>
          </a:bodyPr>
          <a:lstStyle/>
          <a:p>
            <a:endParaRPr lang="zh-CN" altLang="en-US" dirty="0"/>
          </a:p>
          <a:p>
            <a:pPr marL="285750" indent="-285750">
              <a:buFont typeface="Arial" panose="020B0604020202020204" pitchFamily="34" charset="0"/>
              <a:buChar char="•"/>
            </a:pPr>
            <a:r>
              <a:rPr lang="en-US" altLang="zh-CN" sz="2000"/>
              <a:t>Ignore</a:t>
            </a:r>
            <a:r>
              <a:rPr lang="zh-CN" altLang="en-US" sz="2000"/>
              <a:t> </a:t>
            </a:r>
            <a:r>
              <a:rPr lang="en-US" altLang="zh-CN" sz="2000"/>
              <a:t>forbidden </a:t>
            </a:r>
            <a:r>
              <a:rPr lang="en-US" altLang="zh-CN" sz="2000" dirty="0"/>
              <a:t>comparison</a:t>
            </a:r>
          </a:p>
        </p:txBody>
      </p:sp>
      <p:pic>
        <p:nvPicPr>
          <p:cNvPr id="10" name="图片 9"/>
          <p:cNvPicPr>
            <a:picLocks noChangeAspect="1"/>
          </p:cNvPicPr>
          <p:nvPr/>
        </p:nvPicPr>
        <p:blipFill>
          <a:blip r:embed="rId5"/>
          <a:srcRect l="3368" t="4291" r="48143" b="4856"/>
          <a:stretch>
            <a:fillRect/>
          </a:stretch>
        </p:blipFill>
        <p:spPr>
          <a:xfrm>
            <a:off x="5793740" y="1533525"/>
            <a:ext cx="5302885" cy="4804410"/>
          </a:xfrm>
          <a:prstGeom prst="rect">
            <a:avLst/>
          </a:prstGeom>
        </p:spPr>
      </p:pic>
      <p:graphicFrame>
        <p:nvGraphicFramePr>
          <p:cNvPr id="13" name="表格 12"/>
          <p:cNvGraphicFramePr/>
          <p:nvPr>
            <p:custDataLst>
              <p:tags r:id="rId1"/>
            </p:custDataLst>
          </p:nvPr>
        </p:nvGraphicFramePr>
        <p:xfrm>
          <a:off x="765920" y="2802146"/>
          <a:ext cx="5027820" cy="3152836"/>
        </p:xfrm>
        <a:graphic>
          <a:graphicData uri="http://schemas.openxmlformats.org/drawingml/2006/table">
            <a:tbl>
              <a:tblPr firstRow="1" bandRow="1">
                <a:tableStyleId>{74C1A8A3-306A-4EB7-A6B1-4F7E0EB9C5D6}</a:tableStyleId>
              </a:tblPr>
              <a:tblGrid>
                <a:gridCol w="1005564">
                  <a:extLst>
                    <a:ext uri="{9D8B030D-6E8A-4147-A177-3AD203B41FA5}">
                      <a16:colId xmlns:a16="http://schemas.microsoft.com/office/drawing/2014/main" val="20000"/>
                    </a:ext>
                  </a:extLst>
                </a:gridCol>
                <a:gridCol w="1005564">
                  <a:extLst>
                    <a:ext uri="{9D8B030D-6E8A-4147-A177-3AD203B41FA5}">
                      <a16:colId xmlns:a16="http://schemas.microsoft.com/office/drawing/2014/main" val="20001"/>
                    </a:ext>
                  </a:extLst>
                </a:gridCol>
                <a:gridCol w="1005564">
                  <a:extLst>
                    <a:ext uri="{9D8B030D-6E8A-4147-A177-3AD203B41FA5}">
                      <a16:colId xmlns:a16="http://schemas.microsoft.com/office/drawing/2014/main" val="20002"/>
                    </a:ext>
                  </a:extLst>
                </a:gridCol>
                <a:gridCol w="1005564">
                  <a:extLst>
                    <a:ext uri="{9D8B030D-6E8A-4147-A177-3AD203B41FA5}">
                      <a16:colId xmlns:a16="http://schemas.microsoft.com/office/drawing/2014/main" val="20003"/>
                    </a:ext>
                  </a:extLst>
                </a:gridCol>
                <a:gridCol w="1005564">
                  <a:extLst>
                    <a:ext uri="{9D8B030D-6E8A-4147-A177-3AD203B41FA5}">
                      <a16:colId xmlns:a16="http://schemas.microsoft.com/office/drawing/2014/main" val="20004"/>
                    </a:ext>
                  </a:extLst>
                </a:gridCol>
              </a:tblGrid>
              <a:tr h="627577">
                <a:tc>
                  <a:txBody>
                    <a:bodyPr/>
                    <a:lstStyle/>
                    <a:p>
                      <a:pPr algn="ctr" fontAlgn="auto">
                        <a:buNone/>
                      </a:pPr>
                      <a:r>
                        <a:rPr lang="en-US" altLang="zh-CN" sz="1800" dirty="0">
                          <a:solidFill>
                            <a:schemeClr val="tx1">
                              <a:lumMod val="85000"/>
                              <a:lumOff val="15000"/>
                            </a:schemeClr>
                          </a:solidFill>
                          <a:latin typeface="Cambria Math" panose="02040503050406030204" pitchFamily="18" charset="0"/>
                          <a:cs typeface="Cambria Math" panose="02040503050406030204" pitchFamily="18" charset="0"/>
                        </a:rPr>
                        <a:t>D</a:t>
                      </a:r>
                    </a:p>
                  </a:txBody>
                  <a:tcPr/>
                </a:tc>
                <a:tc>
                  <a:txBody>
                    <a:bodyPr/>
                    <a:lstStyle/>
                    <a:p>
                      <a:pPr algn="ctr" fontAlgn="auto">
                        <a:buNone/>
                      </a:pPr>
                      <a:r>
                        <a:rPr lang="en-US" altLang="zh-CN" dirty="0">
                          <a:solidFill>
                            <a:schemeClr val="tx1">
                              <a:lumMod val="85000"/>
                              <a:lumOff val="15000"/>
                            </a:schemeClr>
                          </a:solidFill>
                        </a:rPr>
                        <a:t>T7</a:t>
                      </a:r>
                    </a:p>
                    <a:p>
                      <a:pPr algn="ctr">
                        <a:buNone/>
                      </a:pPr>
                      <a:endParaRPr lang="en-US" altLang="zh-CN" dirty="0">
                        <a:solidFill>
                          <a:schemeClr val="tx1">
                            <a:lumMod val="85000"/>
                            <a:lumOff val="15000"/>
                          </a:schemeClr>
                        </a:solidFill>
                      </a:endParaRPr>
                    </a:p>
                  </a:txBody>
                  <a:tcPr/>
                </a:tc>
                <a:tc>
                  <a:txBody>
                    <a:bodyPr/>
                    <a:lstStyle/>
                    <a:p>
                      <a:pPr algn="ctr" fontAlgn="auto">
                        <a:buNone/>
                      </a:pPr>
                      <a:r>
                        <a:rPr lang="en-US" altLang="zh-CN">
                          <a:solidFill>
                            <a:schemeClr val="tx1">
                              <a:lumMod val="85000"/>
                              <a:lumOff val="15000"/>
                            </a:schemeClr>
                          </a:solidFill>
                        </a:rPr>
                        <a:t>T8</a:t>
                      </a:r>
                    </a:p>
                    <a:p>
                      <a:pPr algn="ctr">
                        <a:buNone/>
                      </a:pPr>
                      <a:endParaRPr lang="en-US" altLang="zh-CN">
                        <a:solidFill>
                          <a:schemeClr val="tx1">
                            <a:lumMod val="85000"/>
                            <a:lumOff val="15000"/>
                          </a:schemeClr>
                        </a:solidFill>
                      </a:endParaRPr>
                    </a:p>
                  </a:txBody>
                  <a:tcPr/>
                </a:tc>
                <a:tc>
                  <a:txBody>
                    <a:bodyPr/>
                    <a:lstStyle/>
                    <a:p>
                      <a:pPr algn="ctr" fontAlgn="auto">
                        <a:buNone/>
                      </a:pPr>
                      <a:r>
                        <a:rPr lang="en-US" altLang="zh-CN">
                          <a:solidFill>
                            <a:schemeClr val="tx1">
                              <a:lumMod val="85000"/>
                              <a:lumOff val="15000"/>
                            </a:schemeClr>
                          </a:solidFill>
                        </a:rPr>
                        <a:t>T9</a:t>
                      </a:r>
                    </a:p>
                  </a:txBody>
                  <a:tcPr/>
                </a:tc>
                <a:tc>
                  <a:txBody>
                    <a:bodyPr/>
                    <a:lstStyle/>
                    <a:p>
                      <a:pPr algn="ctr" fontAlgn="auto">
                        <a:buNone/>
                      </a:pPr>
                      <a:r>
                        <a:rPr lang="en-US" altLang="zh-CN">
                          <a:solidFill>
                            <a:schemeClr val="tx1">
                              <a:lumMod val="85000"/>
                              <a:lumOff val="15000"/>
                            </a:schemeClr>
                          </a:solidFill>
                        </a:rPr>
                        <a:t>T10</a:t>
                      </a:r>
                    </a:p>
                  </a:txBody>
                  <a:tcPr/>
                </a:tc>
                <a:extLst>
                  <a:ext uri="{0D108BD9-81ED-4DB2-BD59-A6C34878D82A}">
                    <a16:rowId xmlns:a16="http://schemas.microsoft.com/office/drawing/2014/main" val="10000"/>
                  </a:ext>
                </a:extLst>
              </a:tr>
              <a:tr h="628801">
                <a:tc>
                  <a:txBody>
                    <a:bodyPr/>
                    <a:lstStyle/>
                    <a:p>
                      <a:pPr algn="ctr" fontAlgn="auto">
                        <a:buNone/>
                      </a:pPr>
                      <a:r>
                        <a:rPr lang="en-US" altLang="zh-CN"/>
                        <a:t>group1</a:t>
                      </a:r>
                    </a:p>
                  </a:txBody>
                  <a:tcPr/>
                </a:tc>
                <a:tc>
                  <a:txBody>
                    <a:bodyPr/>
                    <a:lstStyle/>
                    <a:p>
                      <a:pPr algn="ctr" fontAlgn="auto">
                        <a:buNone/>
                      </a:pPr>
                      <a:r>
                        <a:rPr lang="en-US" altLang="zh-CN"/>
                        <a:t>0</a:t>
                      </a:r>
                    </a:p>
                  </a:txBody>
                  <a:tcPr/>
                </a:tc>
                <a:tc>
                  <a:txBody>
                    <a:bodyPr/>
                    <a:lstStyle/>
                    <a:p>
                      <a:pPr algn="ctr" fontAlgn="auto">
                        <a:buNone/>
                      </a:pPr>
                      <a:r>
                        <a:rPr lang="en-US" altLang="zh-CN" sz="1800" dirty="0"/>
                        <a:t>1</a:t>
                      </a:r>
                    </a:p>
                  </a:txBody>
                  <a:tcPr/>
                </a:tc>
                <a:tc>
                  <a:txBody>
                    <a:bodyPr/>
                    <a:lstStyle/>
                    <a:p>
                      <a:pPr algn="ctr" fontAlgn="auto">
                        <a:buNone/>
                      </a:pPr>
                      <a:r>
                        <a:rPr lang="en-US" altLang="zh-CN" sz="1800" dirty="0"/>
                        <a:t>1</a:t>
                      </a:r>
                    </a:p>
                  </a:txBody>
                  <a:tcPr/>
                </a:tc>
                <a:tc>
                  <a:txBody>
                    <a:bodyPr/>
                    <a:lstStyle/>
                    <a:p>
                      <a:pPr algn="ctr" fontAlgn="auto">
                        <a:buNone/>
                      </a:pPr>
                      <a:r>
                        <a:rPr lang="en-US" altLang="zh-CN" sz="1800" dirty="0"/>
                        <a:t>1</a:t>
                      </a:r>
                    </a:p>
                  </a:txBody>
                  <a:tcPr/>
                </a:tc>
                <a:extLst>
                  <a:ext uri="{0D108BD9-81ED-4DB2-BD59-A6C34878D82A}">
                    <a16:rowId xmlns:a16="http://schemas.microsoft.com/office/drawing/2014/main" val="10001"/>
                  </a:ext>
                </a:extLst>
              </a:tr>
              <a:tr h="628801">
                <a:tc>
                  <a:txBody>
                    <a:bodyPr/>
                    <a:lstStyle/>
                    <a:p>
                      <a:pPr algn="ctr" fontAlgn="auto">
                        <a:buNone/>
                      </a:pPr>
                      <a:r>
                        <a:rPr lang="en-US" altLang="zh-CN"/>
                        <a:t>group2</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r>
                        <a:rPr lang="en-US" altLang="zh-CN" sz="1800" dirty="0"/>
                        <a:t>1</a:t>
                      </a:r>
                    </a:p>
                  </a:txBody>
                  <a:tcPr/>
                </a:tc>
                <a:tc>
                  <a:txBody>
                    <a:bodyPr/>
                    <a:lstStyle/>
                    <a:p>
                      <a:pPr algn="ctr" fontAlgn="auto">
                        <a:buNone/>
                      </a:pPr>
                      <a:r>
                        <a:rPr lang="en-US" altLang="zh-CN" sz="1800" dirty="0"/>
                        <a:t>1</a:t>
                      </a:r>
                    </a:p>
                  </a:txBody>
                  <a:tcPr/>
                </a:tc>
                <a:extLst>
                  <a:ext uri="{0D108BD9-81ED-4DB2-BD59-A6C34878D82A}">
                    <a16:rowId xmlns:a16="http://schemas.microsoft.com/office/drawing/2014/main" val="10002"/>
                  </a:ext>
                </a:extLst>
              </a:tr>
              <a:tr h="627577">
                <a:tc>
                  <a:txBody>
                    <a:bodyPr/>
                    <a:lstStyle/>
                    <a:p>
                      <a:pPr algn="ctr" fontAlgn="auto">
                        <a:buNone/>
                      </a:pPr>
                      <a:r>
                        <a:rPr lang="en-US" altLang="zh-CN"/>
                        <a:t>group3</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r>
                        <a:rPr lang="en-US" altLang="zh-CN" sz="1800" dirty="0"/>
                        <a:t>1</a:t>
                      </a:r>
                    </a:p>
                  </a:txBody>
                  <a:tcPr/>
                </a:tc>
                <a:extLst>
                  <a:ext uri="{0D108BD9-81ED-4DB2-BD59-A6C34878D82A}">
                    <a16:rowId xmlns:a16="http://schemas.microsoft.com/office/drawing/2014/main" val="10003"/>
                  </a:ext>
                </a:extLst>
              </a:tr>
              <a:tr h="627577">
                <a:tc>
                  <a:txBody>
                    <a:bodyPr/>
                    <a:lstStyle/>
                    <a:p>
                      <a:pPr algn="ctr" fontAlgn="auto">
                        <a:buNone/>
                      </a:pPr>
                      <a:r>
                        <a:rPr lang="en-US" altLang="zh-CN"/>
                        <a:t>group4</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r>
                        <a:rPr lang="en-US" altLang="zh-CN"/>
                        <a:t>0</a:t>
                      </a:r>
                    </a:p>
                  </a:txBody>
                  <a:tcPr/>
                </a:tc>
                <a:tc>
                  <a:txBody>
                    <a:bodyPr/>
                    <a:lstStyle/>
                    <a:p>
                      <a:pPr algn="ctr" fontAlgn="auto">
                        <a:buNone/>
                      </a:pPr>
                      <a:r>
                        <a:rPr lang="en-US" altLang="zh-CN" dirty="0"/>
                        <a:t>0</a:t>
                      </a:r>
                    </a:p>
                  </a:txBody>
                  <a:tcPr/>
                </a:tc>
                <a:extLst>
                  <a:ext uri="{0D108BD9-81ED-4DB2-BD59-A6C34878D82A}">
                    <a16:rowId xmlns:a16="http://schemas.microsoft.com/office/drawing/2014/main" val="10004"/>
                  </a:ext>
                </a:extLst>
              </a:tr>
            </a:tbl>
          </a:graphicData>
        </a:graphic>
      </p:graphicFrame>
      <p:sp>
        <p:nvSpPr>
          <p:cNvPr id="4" name="矩形 3"/>
          <p:cNvSpPr/>
          <p:nvPr/>
        </p:nvSpPr>
        <p:spPr>
          <a:xfrm>
            <a:off x="3032312" y="3361765"/>
            <a:ext cx="1532964" cy="1196788"/>
          </a:xfrm>
          <a:prstGeom prst="rect">
            <a:avLst/>
          </a:prstGeom>
          <a:noFill/>
          <a:ln w="508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 name="直接箭头连接符 8"/>
          <p:cNvCxnSpPr/>
          <p:nvPr/>
        </p:nvCxnSpPr>
        <p:spPr>
          <a:xfrm>
            <a:off x="3672590" y="2676565"/>
            <a:ext cx="0" cy="621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rcRect l="9267" t="11081" r="842" b="5045"/>
          <a:stretch>
            <a:fillRect/>
          </a:stretch>
        </p:blipFill>
        <p:spPr>
          <a:xfrm>
            <a:off x="1407160" y="1086485"/>
            <a:ext cx="2033270" cy="771525"/>
          </a:xfrm>
          <a:prstGeom prst="rect">
            <a:avLst/>
          </a:prstGeom>
        </p:spPr>
      </p:pic>
      <p:sp>
        <p:nvSpPr>
          <p:cNvPr id="3" name="标题 2"/>
          <p:cNvSpPr>
            <a:spLocks noGrp="1"/>
          </p:cNvSpPr>
          <p:nvPr>
            <p:ph type="title"/>
          </p:nvPr>
        </p:nvSpPr>
        <p:spPr>
          <a:xfrm>
            <a:off x="1407795" y="977265"/>
            <a:ext cx="9798685" cy="455930"/>
          </a:xfrm>
        </p:spPr>
        <p:txBody>
          <a:bodyPr/>
          <a:lstStyle/>
          <a:p>
            <a:r>
              <a:rPr lang="en-US" altLang="zh-CN" sz="2000"/>
              <a:t>The IW Estimator——Sun and Abraham (2021)</a:t>
            </a:r>
            <a:endParaRPr lang="zh-CN" altLang="en-US" sz="2000"/>
          </a:p>
        </p:txBody>
      </p:sp>
      <p:pic>
        <p:nvPicPr>
          <p:cNvPr id="4" name="图片 3"/>
          <p:cNvPicPr>
            <a:picLocks noChangeAspect="1"/>
          </p:cNvPicPr>
          <p:nvPr/>
        </p:nvPicPr>
        <p:blipFill>
          <a:blip r:embed="rId4"/>
          <a:stretch>
            <a:fillRect/>
          </a:stretch>
        </p:blipFill>
        <p:spPr>
          <a:xfrm>
            <a:off x="1052197" y="1523365"/>
            <a:ext cx="6423660" cy="1428750"/>
          </a:xfrm>
          <a:prstGeom prst="rect">
            <a:avLst/>
          </a:prstGeom>
        </p:spPr>
      </p:pic>
      <p:sp>
        <p:nvSpPr>
          <p:cNvPr id="5" name="文本框 4"/>
          <p:cNvSpPr txBox="1"/>
          <p:nvPr/>
        </p:nvSpPr>
        <p:spPr>
          <a:xfrm>
            <a:off x="1317625" y="2952115"/>
            <a:ext cx="5609590" cy="1198880"/>
          </a:xfrm>
          <a:prstGeom prst="rect">
            <a:avLst/>
          </a:prstGeom>
          <a:noFill/>
        </p:spPr>
        <p:txBody>
          <a:bodyPr wrap="square" rtlCol="0">
            <a:spAutoFit/>
          </a:bodyPr>
          <a:lstStyle/>
          <a:p>
            <a:endParaRPr lang="zh-CN" altLang="en-US" dirty="0"/>
          </a:p>
          <a:p>
            <a:pPr marL="285750" indent="-285750">
              <a:buFont typeface="Arial" panose="020B0604020202020204" pitchFamily="34" charset="0"/>
              <a:buChar char="•"/>
            </a:pPr>
            <a:r>
              <a:rPr lang="en-US" altLang="zh-CN"/>
              <a:t>Too many coeffcients</a:t>
            </a: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en-US" altLang="zh-CN"/>
              <a:t>Requires a never-treated group</a:t>
            </a:r>
            <a:endParaRPr lang="zh-CN" altLang="en-US" dirty="0"/>
          </a:p>
        </p:txBody>
      </p:sp>
      <p:grpSp>
        <p:nvGrpSpPr>
          <p:cNvPr id="11" name="组合 10"/>
          <p:cNvGrpSpPr/>
          <p:nvPr/>
        </p:nvGrpSpPr>
        <p:grpSpPr>
          <a:xfrm>
            <a:off x="1465139" y="4272914"/>
            <a:ext cx="4351461" cy="2032635"/>
            <a:chOff x="1967" y="5872"/>
            <a:chExt cx="7205" cy="3737"/>
          </a:xfrm>
        </p:grpSpPr>
        <p:pic>
          <p:nvPicPr>
            <p:cNvPr id="2" name="图片 1"/>
            <p:cNvPicPr>
              <a:picLocks noChangeAspect="1"/>
            </p:cNvPicPr>
            <p:nvPr/>
          </p:nvPicPr>
          <p:blipFill>
            <a:blip r:embed="rId5"/>
            <a:stretch>
              <a:fillRect/>
            </a:stretch>
          </p:blipFill>
          <p:spPr>
            <a:xfrm>
              <a:off x="1967" y="5872"/>
              <a:ext cx="7205" cy="3737"/>
            </a:xfrm>
            <a:prstGeom prst="rect">
              <a:avLst/>
            </a:prstGeom>
          </p:spPr>
        </p:pic>
        <p:sp>
          <p:nvSpPr>
            <p:cNvPr id="9" name="矩形 8"/>
            <p:cNvSpPr/>
            <p:nvPr/>
          </p:nvSpPr>
          <p:spPr>
            <a:xfrm>
              <a:off x="1995" y="8620"/>
              <a:ext cx="6994" cy="9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1317625" y="2647946"/>
            <a:ext cx="3398520" cy="368300"/>
          </a:xfrm>
          <a:prstGeom prst="rect">
            <a:avLst/>
          </a:prstGeom>
          <a:noFill/>
        </p:spPr>
        <p:txBody>
          <a:bodyPr wrap="square" rtlCol="0">
            <a:spAutoFit/>
          </a:bodyPr>
          <a:lstStyle/>
          <a:p>
            <a:r>
              <a:rPr lang="en-US" altLang="zh-CN">
                <a:sym typeface="+mn-ea"/>
              </a:rPr>
              <a:t>Estimate the real DGP</a:t>
            </a:r>
            <a:endParaRPr lang="zh-CN" altLang="en-US" dirty="0"/>
          </a:p>
        </p:txBody>
      </p:sp>
      <p:pic>
        <p:nvPicPr>
          <p:cNvPr id="14" name="图片 13"/>
          <p:cNvPicPr>
            <a:picLocks noChangeAspect="1"/>
          </p:cNvPicPr>
          <p:nvPr/>
        </p:nvPicPr>
        <p:blipFill>
          <a:blip r:embed="rId6"/>
          <a:srcRect l="51556" t="3791" r="1804" b="4958"/>
          <a:stretch>
            <a:fillRect/>
          </a:stretch>
        </p:blipFill>
        <p:spPr>
          <a:xfrm>
            <a:off x="6696075" y="1545590"/>
            <a:ext cx="4951095" cy="4522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 name="文本框 3"/>
          <p:cNvSpPr txBox="1"/>
          <p:nvPr/>
        </p:nvSpPr>
        <p:spPr>
          <a:xfrm>
            <a:off x="2569442" y="2644170"/>
            <a:ext cx="7053116" cy="1569660"/>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a:solidFill>
                  <a:schemeClr val="bg1"/>
                </a:solidFill>
                <a:cs typeface="+mn-ea"/>
                <a:sym typeface="+mn-lt"/>
              </a:rPr>
              <a:t>  </a:t>
            </a:r>
            <a:r>
              <a:rPr lang="en-US" altLang="zh-CN" sz="4800" b="1">
                <a:solidFill>
                  <a:schemeClr val="bg1"/>
                </a:solidFill>
                <a:cs typeface="+mn-ea"/>
                <a:sym typeface="+mn-lt"/>
              </a:rPr>
              <a:t>Thank you for listening</a:t>
            </a:r>
            <a:endParaRPr lang="zh-CN" altLang="en-US" sz="48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srcRect l="9267" t="11081" r="842" b="5045"/>
          <a:stretch>
            <a:fillRect/>
          </a:stretch>
        </p:blipFill>
        <p:spPr>
          <a:xfrm>
            <a:off x="1407160" y="1202690"/>
            <a:ext cx="2033270" cy="771525"/>
          </a:xfrm>
          <a:prstGeom prst="rect">
            <a:avLst/>
          </a:prstGeom>
        </p:spPr>
      </p:pic>
      <p:sp>
        <p:nvSpPr>
          <p:cNvPr id="2" name="标题 1"/>
          <p:cNvSpPr>
            <a:spLocks noGrp="1"/>
          </p:cNvSpPr>
          <p:nvPr>
            <p:ph type="title"/>
          </p:nvPr>
        </p:nvSpPr>
        <p:spPr>
          <a:xfrm>
            <a:off x="1407160" y="932409"/>
            <a:ext cx="10093960" cy="455930"/>
          </a:xfrm>
        </p:spPr>
        <p:txBody>
          <a:bodyPr>
            <a:normAutofit fontScale="90000"/>
          </a:bodyPr>
          <a:lstStyle/>
          <a:p>
            <a:r>
              <a:rPr lang="en-US" altLang="zh-CN">
                <a:sym typeface="+mn-ea"/>
              </a:rPr>
              <a:t>Backgroud-The Economic Consequence of Hospital Admisson (2018)</a:t>
            </a:r>
            <a:br>
              <a:rPr lang="zh-CN" altLang="en-US" b="1" spc="300" dirty="0">
                <a:solidFill>
                  <a:schemeClr val="tx1">
                    <a:lumMod val="85000"/>
                    <a:lumOff val="15000"/>
                  </a:schemeClr>
                </a:solidFill>
                <a:uFillTx/>
                <a:latin typeface="+mj-lt"/>
                <a:ea typeface="+mj-ea"/>
                <a:cs typeface="+mj-cs"/>
              </a:rPr>
            </a:br>
            <a:endParaRPr lang="zh-CN" altLang="en-US" dirty="0"/>
          </a:p>
        </p:txBody>
      </p:sp>
      <p:sp>
        <p:nvSpPr>
          <p:cNvPr id="4" name="文本框 3"/>
          <p:cNvSpPr txBox="1"/>
          <p:nvPr/>
        </p:nvSpPr>
        <p:spPr>
          <a:xfrm>
            <a:off x="569595" y="1952625"/>
            <a:ext cx="11142345" cy="2943563"/>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da-DK" altLang="zh-CN" sz="2400">
                <a:effectLst/>
                <a:latin typeface="t1-gul-regular"/>
              </a:rPr>
              <a:t>Dobkin et al. (2018) </a:t>
            </a:r>
            <a:r>
              <a:rPr lang="da-DK" altLang="zh-CN" sz="2400">
                <a:solidFill>
                  <a:srgbClr val="000000"/>
                </a:solidFill>
                <a:effectLst/>
                <a:latin typeface="t1-gul-regular"/>
              </a:rPr>
              <a:t>studied the impact of hospital admisson on </a:t>
            </a:r>
            <a:r>
              <a:rPr lang="da-DK" altLang="zh-CN" sz="2400">
                <a:solidFill>
                  <a:srgbClr val="000000"/>
                </a:solidFill>
                <a:latin typeface="t1-gul-regular"/>
              </a:rPr>
              <a:t>ad</a:t>
            </a:r>
            <a:r>
              <a:rPr lang="da-DK" altLang="zh-CN" sz="2400">
                <a:solidFill>
                  <a:srgbClr val="000000"/>
                </a:solidFill>
                <a:effectLst/>
                <a:latin typeface="t1-gul-regular"/>
              </a:rPr>
              <a:t>ult’s financial condition  </a:t>
            </a:r>
          </a:p>
          <a:p>
            <a:pPr marL="285750" indent="-285750">
              <a:lnSpc>
                <a:spcPct val="200000"/>
              </a:lnSpc>
              <a:buFont typeface="Wingdings" panose="05000000000000000000" pitchFamily="2" charset="2"/>
              <a:buChar char="l"/>
            </a:pPr>
            <a:r>
              <a:rPr lang="da-DK" altLang="zh-CN" sz="2400">
                <a:solidFill>
                  <a:srgbClr val="000000"/>
                </a:solidFill>
                <a:latin typeface="t1-gul-regular"/>
              </a:rPr>
              <a:t>The dataset is tailored into a balanced panal data for DID  estimation</a:t>
            </a:r>
          </a:p>
          <a:p>
            <a:pPr marL="285750" indent="-285750">
              <a:lnSpc>
                <a:spcPct val="200000"/>
              </a:lnSpc>
              <a:buFont typeface="Wingdings" panose="05000000000000000000" pitchFamily="2" charset="2"/>
              <a:buChar char="l"/>
            </a:pPr>
            <a:r>
              <a:rPr lang="da-DK" altLang="zh-CN" sz="2400">
                <a:solidFill>
                  <a:srgbClr val="000000"/>
                </a:solidFill>
                <a:latin typeface="t1-gul-regular"/>
              </a:rPr>
              <a:t>Model:</a:t>
            </a:r>
          </a:p>
        </p:txBody>
      </p:sp>
      <p:pic>
        <p:nvPicPr>
          <p:cNvPr id="12" name="图片 11"/>
          <p:cNvPicPr>
            <a:picLocks noChangeAspect="1"/>
          </p:cNvPicPr>
          <p:nvPr/>
        </p:nvPicPr>
        <p:blipFill rotWithShape="1">
          <a:blip r:embed="rId5"/>
          <a:srcRect l="8897" t="19160" r="14240" b="15005"/>
          <a:stretch>
            <a:fillRect/>
          </a:stretch>
        </p:blipFill>
        <p:spPr>
          <a:xfrm>
            <a:off x="3875486" y="4201656"/>
            <a:ext cx="4441027" cy="771525"/>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048859-2DE4-88BF-CB35-293C69954F4A}"/>
              </a:ext>
            </a:extLst>
          </p:cNvPr>
          <p:cNvPicPr>
            <a:picLocks noChangeAspect="1"/>
          </p:cNvPicPr>
          <p:nvPr/>
        </p:nvPicPr>
        <p:blipFill>
          <a:blip r:embed="rId2"/>
          <a:srcRect l="11376" t="2970" r="9845" b="4262"/>
          <a:stretch>
            <a:fillRect/>
          </a:stretch>
        </p:blipFill>
        <p:spPr>
          <a:xfrm>
            <a:off x="3659822" y="998855"/>
            <a:ext cx="4872355" cy="4860290"/>
          </a:xfrm>
          <a:prstGeom prst="rect">
            <a:avLst/>
          </a:prstGeom>
        </p:spPr>
      </p:pic>
    </p:spTree>
    <p:extLst>
      <p:ext uri="{BB962C8B-B14F-4D97-AF65-F5344CB8AC3E}">
        <p14:creationId xmlns:p14="http://schemas.microsoft.com/office/powerpoint/2010/main" val="179202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a:srcRect l="9267" t="11081" r="842" b="5045"/>
          <a:stretch>
            <a:fillRect/>
          </a:stretch>
        </p:blipFill>
        <p:spPr>
          <a:xfrm>
            <a:off x="1407160" y="1202690"/>
            <a:ext cx="2033270" cy="771525"/>
          </a:xfrm>
          <a:prstGeom prst="rect">
            <a:avLst/>
          </a:prstGeom>
        </p:spPr>
      </p:pic>
      <p:sp>
        <p:nvSpPr>
          <p:cNvPr id="2" name="标题 1"/>
          <p:cNvSpPr>
            <a:spLocks noGrp="1"/>
          </p:cNvSpPr>
          <p:nvPr>
            <p:ph type="title"/>
          </p:nvPr>
        </p:nvSpPr>
        <p:spPr>
          <a:xfrm>
            <a:off x="1406898" y="926791"/>
            <a:ext cx="3629564" cy="456129"/>
          </a:xfrm>
        </p:spPr>
        <p:txBody>
          <a:bodyPr/>
          <a:lstStyle/>
          <a:p>
            <a:r>
              <a:rPr lang="en-US" altLang="zh-CN"/>
              <a:t>Content</a:t>
            </a:r>
            <a:endParaRPr lang="zh-CN" altLang="en-US"/>
          </a:p>
        </p:txBody>
      </p:sp>
      <p:sp>
        <p:nvSpPr>
          <p:cNvPr id="3" name="文本框 2">
            <a:extLst>
              <a:ext uri="{FF2B5EF4-FFF2-40B4-BE49-F238E27FC236}">
                <a16:creationId xmlns:a16="http://schemas.microsoft.com/office/drawing/2014/main" id="{2B684553-5E74-E595-F168-49497EA1AA1A}"/>
              </a:ext>
            </a:extLst>
          </p:cNvPr>
          <p:cNvSpPr txBox="1"/>
          <p:nvPr/>
        </p:nvSpPr>
        <p:spPr>
          <a:xfrm>
            <a:off x="1239520" y="1737360"/>
            <a:ext cx="9692640" cy="2308324"/>
          </a:xfrm>
          <a:prstGeom prst="rect">
            <a:avLst/>
          </a:prstGeom>
          <a:noFill/>
        </p:spPr>
        <p:txBody>
          <a:bodyPr wrap="square" rtlCol="0">
            <a:spAutoFit/>
          </a:bodyPr>
          <a:lstStyle/>
          <a:p>
            <a:pPr marL="285750" indent="-285750">
              <a:buFont typeface="Wingdings" panose="05000000000000000000" pitchFamily="2" charset="2"/>
              <a:buChar char="l"/>
            </a:pPr>
            <a:r>
              <a:rPr lang="en-US" altLang="zh-CN"/>
              <a:t>Identification of negative weights in DID</a:t>
            </a:r>
          </a:p>
          <a:p>
            <a:pPr marL="742950" lvl="1" indent="-285750">
              <a:buFont typeface="Wingdings" panose="05000000000000000000" pitchFamily="2" charset="2"/>
              <a:buChar char="l"/>
            </a:pPr>
            <a:r>
              <a:rPr lang="en-US" altLang="zh-CN"/>
              <a:t>Negative weights in static DID (Goodman-Bacon,2021;</a:t>
            </a:r>
            <a:r>
              <a:rPr lang="fr-FR" altLang="zh-CN"/>
              <a:t> De Chaisemartin and d’Haultfoeuille.2020</a:t>
            </a:r>
            <a:r>
              <a:rPr lang="en-US" altLang="zh-CN"/>
              <a:t>)</a:t>
            </a:r>
          </a:p>
          <a:p>
            <a:pPr marL="742950" lvl="1" indent="-285750">
              <a:buFont typeface="Wingdings" panose="05000000000000000000" pitchFamily="2" charset="2"/>
              <a:buChar char="l"/>
            </a:pPr>
            <a:r>
              <a:rPr lang="en-US" altLang="zh-CN"/>
              <a:t>Negative weights in dynamic DID (</a:t>
            </a:r>
            <a:r>
              <a:rPr lang="fr-FR" altLang="zh-CN"/>
              <a:t>Sun &amp; Abraham, 2021)</a:t>
            </a:r>
          </a:p>
          <a:p>
            <a:pPr marL="285750" indent="-285750">
              <a:buFont typeface="Wingdings" panose="05000000000000000000" pitchFamily="2" charset="2"/>
              <a:buChar char="l"/>
            </a:pPr>
            <a:endParaRPr lang="fr-FR" altLang="zh-CN"/>
          </a:p>
          <a:p>
            <a:pPr marL="285750" indent="-285750">
              <a:buFont typeface="Wingdings" panose="05000000000000000000" pitchFamily="2" charset="2"/>
              <a:buChar char="l"/>
            </a:pPr>
            <a:r>
              <a:rPr lang="en-US" altLang="zh-CN"/>
              <a:t>Resolution</a:t>
            </a:r>
          </a:p>
          <a:p>
            <a:pPr marL="742950" lvl="1" indent="-285750">
              <a:buFont typeface="Wingdings" panose="05000000000000000000" pitchFamily="2" charset="2"/>
              <a:buChar char="l"/>
            </a:pPr>
            <a:r>
              <a:rPr lang="en-US" altLang="zh-CN"/>
              <a:t>IW estimator (</a:t>
            </a:r>
            <a:r>
              <a:rPr lang="fr-FR" altLang="zh-CN"/>
              <a:t>Sun &amp; Abraham, 2021)</a:t>
            </a:r>
          </a:p>
          <a:p>
            <a:pPr marL="742950" lvl="1" indent="-285750">
              <a:buFont typeface="Wingdings" panose="05000000000000000000" pitchFamily="2" charset="2"/>
              <a:buChar char="l"/>
            </a:pPr>
            <a:r>
              <a:rPr lang="fr-FR" altLang="zh-CN"/>
              <a:t>Multiple GT estimator(De Chaisemartin and d’Haultfoeuille)</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l="9267" t="11081" r="842" b="5045"/>
          <a:stretch>
            <a:fillRect/>
          </a:stretch>
        </p:blipFill>
        <p:spPr>
          <a:xfrm>
            <a:off x="1407160" y="1209040"/>
            <a:ext cx="2033270" cy="771525"/>
          </a:xfrm>
          <a:prstGeom prst="rect">
            <a:avLst/>
          </a:prstGeom>
        </p:spPr>
      </p:pic>
      <p:sp>
        <p:nvSpPr>
          <p:cNvPr id="2" name="标题 1"/>
          <p:cNvSpPr>
            <a:spLocks noGrp="1"/>
          </p:cNvSpPr>
          <p:nvPr>
            <p:ph type="title"/>
          </p:nvPr>
        </p:nvSpPr>
        <p:spPr>
          <a:xfrm>
            <a:off x="1407160" y="890270"/>
            <a:ext cx="8793480" cy="455930"/>
          </a:xfrm>
        </p:spPr>
        <p:txBody>
          <a:bodyPr/>
          <a:lstStyle/>
          <a:p>
            <a:r>
              <a:rPr lang="en-US" altLang="zh-CN"/>
              <a:t>Negative weights in static DID -Goodman-Bacon (2021)</a:t>
            </a:r>
          </a:p>
        </p:txBody>
      </p:sp>
      <p:sp>
        <p:nvSpPr>
          <p:cNvPr id="8" name="文本框 7"/>
          <p:cNvSpPr txBox="1"/>
          <p:nvPr/>
        </p:nvSpPr>
        <p:spPr>
          <a:xfrm>
            <a:off x="1313197" y="1870710"/>
            <a:ext cx="5229843" cy="677108"/>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t>2X3</a:t>
            </a:r>
            <a:r>
              <a:rPr lang="zh-CN" altLang="en-US" sz="2000"/>
              <a:t> </a:t>
            </a:r>
            <a:r>
              <a:rPr lang="en-US" altLang="zh-CN" sz="2000"/>
              <a:t>specification as an example</a:t>
            </a:r>
            <a:r>
              <a:rPr lang="zh-CN" altLang="en-US" sz="2000"/>
              <a:t>：</a:t>
            </a:r>
            <a:endParaRPr lang="en-US" altLang="zh-CN" dirty="0"/>
          </a:p>
          <a:p>
            <a:pPr indent="0">
              <a:buFont typeface="Wingdings" panose="05000000000000000000" pitchFamily="2" charset="2"/>
              <a:buNone/>
            </a:pPr>
            <a:endParaRPr lang="zh-CN" altLang="en-US" dirty="0"/>
          </a:p>
        </p:txBody>
      </p:sp>
      <p:pic>
        <p:nvPicPr>
          <p:cNvPr id="5" name="图片 4"/>
          <p:cNvPicPr>
            <a:picLocks noChangeAspect="1"/>
          </p:cNvPicPr>
          <p:nvPr/>
        </p:nvPicPr>
        <p:blipFill>
          <a:blip r:embed="rId3"/>
          <a:stretch>
            <a:fillRect/>
          </a:stretch>
        </p:blipFill>
        <p:spPr>
          <a:xfrm>
            <a:off x="2190115" y="2208530"/>
            <a:ext cx="6804660" cy="4123055"/>
          </a:xfrm>
          <a:prstGeom prst="rect">
            <a:avLst/>
          </a:prstGeom>
        </p:spPr>
      </p:pic>
      <p:sp>
        <p:nvSpPr>
          <p:cNvPr id="7" name="文本框 6"/>
          <p:cNvSpPr txBox="1"/>
          <p:nvPr/>
        </p:nvSpPr>
        <p:spPr>
          <a:xfrm>
            <a:off x="1313197" y="1418907"/>
            <a:ext cx="488061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t>Static DID model</a:t>
            </a:r>
            <a:r>
              <a:rPr lang="zh-CN" altLang="en-US" sz="2000" b="1"/>
              <a:t>：</a:t>
            </a:r>
            <a:endParaRPr lang="zh-CN" altLang="en-US" sz="2000" b="1" dirty="0"/>
          </a:p>
        </p:txBody>
      </p:sp>
      <p:pic>
        <p:nvPicPr>
          <p:cNvPr id="6" name="图片 5"/>
          <p:cNvPicPr>
            <a:picLocks noChangeAspect="1"/>
          </p:cNvPicPr>
          <p:nvPr/>
        </p:nvPicPr>
        <p:blipFill rotWithShape="1">
          <a:blip r:embed="rId4"/>
          <a:srcRect l="4902" t="20851" r="2276" b="25688"/>
          <a:stretch>
            <a:fillRect/>
          </a:stretch>
        </p:blipFill>
        <p:spPr>
          <a:xfrm>
            <a:off x="4089400" y="1346200"/>
            <a:ext cx="4612742" cy="5371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rcRect l="9267" t="11081" r="842" b="5045"/>
          <a:stretch>
            <a:fillRect/>
          </a:stretch>
        </p:blipFill>
        <p:spPr>
          <a:xfrm>
            <a:off x="1407160" y="1209040"/>
            <a:ext cx="2033270" cy="771525"/>
          </a:xfrm>
          <a:prstGeom prst="rect">
            <a:avLst/>
          </a:prstGeom>
        </p:spPr>
      </p:pic>
      <p:sp>
        <p:nvSpPr>
          <p:cNvPr id="3" name="文本框 2"/>
          <p:cNvSpPr txBox="1"/>
          <p:nvPr/>
        </p:nvSpPr>
        <p:spPr>
          <a:xfrm>
            <a:off x="674992" y="3544765"/>
            <a:ext cx="5151121" cy="1477328"/>
          </a:xfrm>
          <a:prstGeom prst="rect">
            <a:avLst/>
          </a:prstGeom>
          <a:noFill/>
          <a:ln w="9525">
            <a:solidFill>
              <a:schemeClr val="tx1"/>
            </a:solidFill>
            <a:prstDash val="dash"/>
          </a:ln>
        </p:spPr>
        <p:txBody>
          <a:bodyPr wrap="square" rtlCol="0">
            <a:spAutoFit/>
          </a:bodyPr>
          <a:lstStyle/>
          <a:p>
            <a:endParaRPr lang="en-US" altLang="zh-CN" dirty="0"/>
          </a:p>
          <a:p>
            <a:pPr marL="285750" indent="-285750">
              <a:buFont typeface="Arial" panose="020B0604020202020204" pitchFamily="34" charset="0"/>
              <a:buChar char="•"/>
            </a:pPr>
            <a:r>
              <a:rPr lang="en-US" altLang="zh-CN"/>
              <a:t>G1</a:t>
            </a:r>
            <a:r>
              <a:rPr lang="zh-CN" altLang="en-US"/>
              <a:t>：</a:t>
            </a:r>
            <a:r>
              <a:rPr lang="en-US" altLang="zh-CN"/>
              <a:t>control group</a:t>
            </a:r>
            <a:r>
              <a:rPr lang="zh-CN" altLang="en-US"/>
              <a:t>；</a:t>
            </a:r>
            <a:r>
              <a:rPr lang="en-US" altLang="zh-CN"/>
              <a:t>G2</a:t>
            </a:r>
            <a:r>
              <a:rPr lang="zh-CN" altLang="en-US"/>
              <a:t>：</a:t>
            </a:r>
            <a:r>
              <a:rPr lang="en-US" altLang="zh-CN"/>
              <a:t>treatment group</a:t>
            </a:r>
            <a:endParaRPr lang="zh-CN" altLang="en-US" dirty="0"/>
          </a:p>
          <a:p>
            <a:endParaRPr lang="zh-CN" altLang="en-US" dirty="0"/>
          </a:p>
          <a:p>
            <a:pPr marL="285750" indent="-285750">
              <a:buFont typeface="Arial" panose="020B0604020202020204" pitchFamily="34" charset="0"/>
              <a:buChar char="•"/>
            </a:pPr>
            <a:r>
              <a:rPr lang="en-US" altLang="zh-CN">
                <a:sym typeface="+mn-ea"/>
              </a:rPr>
              <a:t>The</a:t>
            </a:r>
            <a:r>
              <a:rPr lang="zh-CN" altLang="en-US">
                <a:sym typeface="+mn-ea"/>
              </a:rPr>
              <a:t> </a:t>
            </a:r>
            <a:r>
              <a:rPr lang="en-US" altLang="zh-CN">
                <a:sym typeface="+mn-ea"/>
              </a:rPr>
              <a:t>estimation</a:t>
            </a:r>
            <a:r>
              <a:rPr lang="zh-CN" altLang="en-US">
                <a:sym typeface="+mn-ea"/>
              </a:rPr>
              <a:t> </a:t>
            </a:r>
            <a:r>
              <a:rPr lang="en-US" altLang="zh-CN">
                <a:sym typeface="+mn-ea"/>
              </a:rPr>
              <a:t>is</a:t>
            </a:r>
            <a:r>
              <a:rPr lang="zh-CN" altLang="en-US">
                <a:sym typeface="+mn-ea"/>
              </a:rPr>
              <a:t> </a:t>
            </a:r>
            <a:r>
              <a:rPr lang="en-US" altLang="zh-CN">
                <a:sym typeface="+mn-ea"/>
              </a:rPr>
              <a:t>contaminated</a:t>
            </a:r>
            <a:endParaRPr lang="zh-CN" altLang="en-US" dirty="0"/>
          </a:p>
          <a:p>
            <a:endParaRPr lang="zh-CN" altLang="en-US" dirty="0"/>
          </a:p>
        </p:txBody>
      </p:sp>
      <p:cxnSp>
        <p:nvCxnSpPr>
          <p:cNvPr id="8" name="直接箭头连接符 7"/>
          <p:cNvCxnSpPr/>
          <p:nvPr/>
        </p:nvCxnSpPr>
        <p:spPr>
          <a:xfrm>
            <a:off x="4667037" y="3182797"/>
            <a:ext cx="893445" cy="0"/>
          </a:xfrm>
          <a:prstGeom prst="straightConnector1">
            <a:avLst/>
          </a:prstGeom>
          <a:ln w="34925">
            <a:tailEnd type="arrow" w="med" len="med"/>
          </a:ln>
        </p:spPr>
        <p:style>
          <a:lnRef idx="1">
            <a:schemeClr val="accent3"/>
          </a:lnRef>
          <a:fillRef idx="0">
            <a:schemeClr val="accent3"/>
          </a:fillRef>
          <a:effectRef idx="0">
            <a:schemeClr val="accent3"/>
          </a:effectRef>
          <a:fontRef idx="minor">
            <a:schemeClr val="tx1"/>
          </a:fontRef>
        </p:style>
      </p:cxnSp>
      <p:sp>
        <p:nvSpPr>
          <p:cNvPr id="2" name="标题 1"/>
          <p:cNvSpPr>
            <a:spLocks noGrp="1"/>
          </p:cNvSpPr>
          <p:nvPr>
            <p:ph type="title"/>
          </p:nvPr>
        </p:nvSpPr>
        <p:spPr>
          <a:xfrm>
            <a:off x="1407160" y="857885"/>
            <a:ext cx="8793480" cy="455930"/>
          </a:xfrm>
        </p:spPr>
        <p:txBody>
          <a:bodyPr/>
          <a:lstStyle/>
          <a:p>
            <a:r>
              <a:rPr lang="en-US" altLang="zh-CN"/>
              <a:t>Negative weights in static DID -</a:t>
            </a:r>
            <a:r>
              <a:rPr lang="en-US" altLang="zh-CN">
                <a:sym typeface="+mn-ea"/>
              </a:rPr>
              <a:t>Goodman-Bacon (2021)</a:t>
            </a:r>
            <a:endParaRPr lang="zh-CN" altLang="en-US"/>
          </a:p>
        </p:txBody>
      </p:sp>
      <p:pic>
        <p:nvPicPr>
          <p:cNvPr id="12" name="图片 11"/>
          <p:cNvPicPr>
            <a:picLocks noChangeAspect="1"/>
          </p:cNvPicPr>
          <p:nvPr/>
        </p:nvPicPr>
        <p:blipFill>
          <a:blip r:embed="rId4"/>
          <a:stretch>
            <a:fillRect/>
          </a:stretch>
        </p:blipFill>
        <p:spPr>
          <a:xfrm>
            <a:off x="1022137" y="1882317"/>
            <a:ext cx="2934919" cy="1392076"/>
          </a:xfrm>
          <a:prstGeom prst="rect">
            <a:avLst/>
          </a:prstGeom>
        </p:spPr>
      </p:pic>
      <p:pic>
        <p:nvPicPr>
          <p:cNvPr id="16" name="图片 15"/>
          <p:cNvPicPr>
            <a:picLocks noChangeAspect="1"/>
          </p:cNvPicPr>
          <p:nvPr/>
        </p:nvPicPr>
        <p:blipFill>
          <a:blip r:embed="rId5"/>
          <a:stretch>
            <a:fillRect/>
          </a:stretch>
        </p:blipFill>
        <p:spPr>
          <a:xfrm>
            <a:off x="5667283" y="1980565"/>
            <a:ext cx="5636094" cy="2737979"/>
          </a:xfrm>
          <a:prstGeom prst="rect">
            <a:avLst/>
          </a:prstGeom>
        </p:spPr>
      </p:pic>
      <p:sp>
        <p:nvSpPr>
          <p:cNvPr id="4" name="矩形 3"/>
          <p:cNvSpPr/>
          <p:nvPr/>
        </p:nvSpPr>
        <p:spPr>
          <a:xfrm>
            <a:off x="1022136" y="3717644"/>
            <a:ext cx="2218903" cy="568960"/>
          </a:xfrm>
          <a:prstGeom prst="rect">
            <a:avLst/>
          </a:prstGeom>
          <a:noFill/>
          <a:ln w="317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p:cNvSpPr/>
          <p:nvPr/>
        </p:nvSpPr>
        <p:spPr>
          <a:xfrm>
            <a:off x="6351705" y="4307382"/>
            <a:ext cx="1854822" cy="433705"/>
          </a:xfrm>
          <a:prstGeom prst="rect">
            <a:avLst/>
          </a:prstGeom>
          <a:noFill/>
          <a:ln w="317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5667162" y="1980742"/>
            <a:ext cx="506095" cy="433705"/>
          </a:xfrm>
          <a:prstGeom prst="rect">
            <a:avLst/>
          </a:prstGeom>
          <a:noFill/>
          <a:ln w="317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l="9267" t="11081" r="842" b="5045"/>
          <a:stretch>
            <a:fillRect/>
          </a:stretch>
        </p:blipFill>
        <p:spPr>
          <a:xfrm>
            <a:off x="1407160" y="1209040"/>
            <a:ext cx="2033270" cy="771525"/>
          </a:xfrm>
          <a:prstGeom prst="rect">
            <a:avLst/>
          </a:prstGeom>
        </p:spPr>
      </p:pic>
      <p:sp>
        <p:nvSpPr>
          <p:cNvPr id="2" name="标题 1"/>
          <p:cNvSpPr>
            <a:spLocks noGrp="1"/>
          </p:cNvSpPr>
          <p:nvPr>
            <p:ph type="title"/>
          </p:nvPr>
        </p:nvSpPr>
        <p:spPr>
          <a:xfrm>
            <a:off x="1407160" y="875665"/>
            <a:ext cx="8732520" cy="455930"/>
          </a:xfrm>
        </p:spPr>
        <p:txBody>
          <a:bodyPr/>
          <a:lstStyle/>
          <a:p>
            <a:r>
              <a:rPr lang="en-US" altLang="zh-CN"/>
              <a:t>Negative weights in static DID </a:t>
            </a:r>
            <a:r>
              <a:rPr lang="en-US" altLang="zh-CN">
                <a:sym typeface="+mn-ea"/>
              </a:rPr>
              <a:t>-Goodman-Bacon (2021)</a:t>
            </a:r>
            <a:endParaRPr lang="zh-CN" altLang="en-US"/>
          </a:p>
        </p:txBody>
      </p:sp>
      <p:grpSp>
        <p:nvGrpSpPr>
          <p:cNvPr id="4" name="组合 3"/>
          <p:cNvGrpSpPr/>
          <p:nvPr/>
        </p:nvGrpSpPr>
        <p:grpSpPr>
          <a:xfrm>
            <a:off x="1407160" y="2285727"/>
            <a:ext cx="5968365" cy="2945765"/>
            <a:chOff x="958" y="2211"/>
            <a:chExt cx="9399" cy="4639"/>
          </a:xfrm>
        </p:grpSpPr>
        <p:sp>
          <p:nvSpPr>
            <p:cNvPr id="7" name="文本框 6"/>
            <p:cNvSpPr txBox="1"/>
            <p:nvPr/>
          </p:nvSpPr>
          <p:spPr>
            <a:xfrm>
              <a:off x="958" y="2211"/>
              <a:ext cx="8957" cy="1064"/>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t>Weighted sum of treatment effect</a:t>
              </a:r>
              <a:r>
                <a:rPr lang="zh-CN" altLang="en-US" sz="2000"/>
                <a:t>：</a:t>
              </a:r>
              <a:endParaRPr lang="en-US" altLang="zh-CN" dirty="0"/>
            </a:p>
            <a:p>
              <a:pPr marL="285750" indent="-285750">
                <a:buFont typeface="Wingdings" panose="05000000000000000000" pitchFamily="2" charset="2"/>
                <a:buChar char="Ø"/>
              </a:pPr>
              <a:endParaRPr lang="zh-CN" altLang="en-US" dirty="0"/>
            </a:p>
          </p:txBody>
        </p:sp>
        <p:pic>
          <p:nvPicPr>
            <p:cNvPr id="5" name="图片 4"/>
            <p:cNvPicPr>
              <a:picLocks noChangeAspect="1"/>
            </p:cNvPicPr>
            <p:nvPr/>
          </p:nvPicPr>
          <p:blipFill>
            <a:blip r:embed="rId3"/>
            <a:stretch>
              <a:fillRect/>
            </a:stretch>
          </p:blipFill>
          <p:spPr>
            <a:xfrm>
              <a:off x="2363" y="3109"/>
              <a:ext cx="7994" cy="3741"/>
            </a:xfrm>
            <a:prstGeom prst="rect">
              <a:avLst/>
            </a:prstGeom>
          </p:spPr>
        </p:pic>
        <p:sp>
          <p:nvSpPr>
            <p:cNvPr id="10" name="矩形 9"/>
            <p:cNvSpPr/>
            <p:nvPr/>
          </p:nvSpPr>
          <p:spPr>
            <a:xfrm>
              <a:off x="7785" y="5851"/>
              <a:ext cx="1225" cy="908"/>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407160" y="1726927"/>
            <a:ext cx="488061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t>Static DID</a:t>
            </a:r>
            <a:r>
              <a:rPr lang="zh-CN" altLang="en-US" sz="2000" b="1"/>
              <a:t>：</a:t>
            </a:r>
          </a:p>
        </p:txBody>
      </p:sp>
      <p:pic>
        <p:nvPicPr>
          <p:cNvPr id="11" name="图片 10"/>
          <p:cNvPicPr>
            <a:picLocks noChangeAspect="1"/>
          </p:cNvPicPr>
          <p:nvPr/>
        </p:nvPicPr>
        <p:blipFill rotWithShape="1">
          <a:blip r:embed="rId4"/>
          <a:srcRect l="4902" t="20851" r="2276" b="25688"/>
          <a:stretch>
            <a:fillRect/>
          </a:stretch>
        </p:blipFill>
        <p:spPr>
          <a:xfrm>
            <a:off x="4183380" y="1610087"/>
            <a:ext cx="4673600" cy="5441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rcRect l="9267" t="11081" r="842" b="5045"/>
          <a:stretch>
            <a:fillRect/>
          </a:stretch>
        </p:blipFill>
        <p:spPr>
          <a:xfrm>
            <a:off x="1407160" y="1093470"/>
            <a:ext cx="2033270" cy="771525"/>
          </a:xfrm>
          <a:prstGeom prst="rect">
            <a:avLst/>
          </a:prstGeom>
        </p:spPr>
      </p:pic>
      <p:pic>
        <p:nvPicPr>
          <p:cNvPr id="5" name="内容占位符 4"/>
          <p:cNvPicPr>
            <a:picLocks noGrp="1" noChangeAspect="1"/>
          </p:cNvPicPr>
          <p:nvPr>
            <p:ph idx="1"/>
          </p:nvPr>
        </p:nvPicPr>
        <p:blipFill rotWithShape="1">
          <a:blip r:embed="rId4"/>
          <a:srcRect r="2516"/>
          <a:stretch>
            <a:fillRect/>
          </a:stretch>
        </p:blipFill>
        <p:spPr>
          <a:xfrm>
            <a:off x="3533775" y="2370455"/>
            <a:ext cx="5732145" cy="1102360"/>
          </a:xfrm>
        </p:spPr>
      </p:pic>
      <p:pic>
        <p:nvPicPr>
          <p:cNvPr id="7" name="图片 6"/>
          <p:cNvPicPr>
            <a:picLocks noChangeAspect="1"/>
          </p:cNvPicPr>
          <p:nvPr/>
        </p:nvPicPr>
        <p:blipFill rotWithShape="1">
          <a:blip r:embed="rId5"/>
          <a:srcRect l="42509" t="11713"/>
          <a:stretch>
            <a:fillRect/>
          </a:stretch>
        </p:blipFill>
        <p:spPr>
          <a:xfrm>
            <a:off x="3211195" y="3466465"/>
            <a:ext cx="3136900" cy="1167130"/>
          </a:xfrm>
          <a:prstGeom prst="rect">
            <a:avLst/>
          </a:prstGeom>
        </p:spPr>
      </p:pic>
      <p:pic>
        <p:nvPicPr>
          <p:cNvPr id="9" name="图片 8"/>
          <p:cNvPicPr>
            <a:picLocks noChangeAspect="1"/>
          </p:cNvPicPr>
          <p:nvPr/>
        </p:nvPicPr>
        <p:blipFill rotWithShape="1">
          <a:blip r:embed="rId6"/>
          <a:srcRect r="3548"/>
          <a:stretch>
            <a:fillRect/>
          </a:stretch>
        </p:blipFill>
        <p:spPr>
          <a:xfrm>
            <a:off x="3632200" y="1471930"/>
            <a:ext cx="4585335" cy="836930"/>
          </a:xfrm>
          <a:prstGeom prst="rect">
            <a:avLst/>
          </a:prstGeom>
        </p:spPr>
      </p:pic>
      <p:sp>
        <p:nvSpPr>
          <p:cNvPr id="13" name="文本框 12"/>
          <p:cNvSpPr txBox="1"/>
          <p:nvPr/>
        </p:nvSpPr>
        <p:spPr>
          <a:xfrm>
            <a:off x="701675" y="2331295"/>
            <a:ext cx="3084830" cy="769441"/>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    </a:t>
            </a:r>
            <a:r>
              <a:rPr lang="en-US" altLang="zh-CN">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Real data generation process</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p:cNvSpPr txBox="1"/>
          <p:nvPr/>
        </p:nvSpPr>
        <p:spPr>
          <a:xfrm>
            <a:off x="702310" y="3729386"/>
            <a:ext cx="2840990" cy="46037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By OVB：</a:t>
            </a:r>
          </a:p>
        </p:txBody>
      </p:sp>
      <p:grpSp>
        <p:nvGrpSpPr>
          <p:cNvPr id="6" name="组合 5"/>
          <p:cNvGrpSpPr/>
          <p:nvPr/>
        </p:nvGrpSpPr>
        <p:grpSpPr>
          <a:xfrm>
            <a:off x="5049499" y="4809275"/>
            <a:ext cx="3702366" cy="646645"/>
            <a:chOff x="4864" y="8241"/>
            <a:chExt cx="6376" cy="1200"/>
          </a:xfrm>
        </p:grpSpPr>
        <p:pic>
          <p:nvPicPr>
            <p:cNvPr id="15" name="图片 14"/>
            <p:cNvPicPr>
              <a:picLocks noChangeAspect="1"/>
            </p:cNvPicPr>
            <p:nvPr/>
          </p:nvPicPr>
          <p:blipFill>
            <a:blip r:embed="rId7"/>
            <a:stretch>
              <a:fillRect/>
            </a:stretch>
          </p:blipFill>
          <p:spPr>
            <a:xfrm>
              <a:off x="4864" y="8654"/>
              <a:ext cx="816" cy="761"/>
            </a:xfrm>
            <a:prstGeom prst="rect">
              <a:avLst/>
            </a:prstGeom>
          </p:spPr>
        </p:pic>
        <p:pic>
          <p:nvPicPr>
            <p:cNvPr id="16" name="图片 15"/>
            <p:cNvPicPr>
              <a:picLocks noChangeAspect="1"/>
            </p:cNvPicPr>
            <p:nvPr/>
          </p:nvPicPr>
          <p:blipFill>
            <a:blip r:embed="rId8"/>
            <a:stretch>
              <a:fillRect/>
            </a:stretch>
          </p:blipFill>
          <p:spPr>
            <a:xfrm>
              <a:off x="7384" y="8772"/>
              <a:ext cx="1513" cy="642"/>
            </a:xfrm>
            <a:prstGeom prst="rect">
              <a:avLst/>
            </a:prstGeom>
          </p:spPr>
        </p:pic>
        <p:pic>
          <p:nvPicPr>
            <p:cNvPr id="17" name="图片 16"/>
            <p:cNvPicPr>
              <a:picLocks noChangeAspect="1"/>
            </p:cNvPicPr>
            <p:nvPr/>
          </p:nvPicPr>
          <p:blipFill>
            <a:blip r:embed="rId9"/>
            <a:stretch>
              <a:fillRect/>
            </a:stretch>
          </p:blipFill>
          <p:spPr>
            <a:xfrm>
              <a:off x="10062" y="8511"/>
              <a:ext cx="1178" cy="930"/>
            </a:xfrm>
            <a:prstGeom prst="rect">
              <a:avLst/>
            </a:prstGeom>
          </p:spPr>
        </p:pic>
        <p:cxnSp>
          <p:nvCxnSpPr>
            <p:cNvPr id="19" name="直接箭头连接符 18"/>
            <p:cNvCxnSpPr/>
            <p:nvPr/>
          </p:nvCxnSpPr>
          <p:spPr>
            <a:xfrm>
              <a:off x="5895" y="9094"/>
              <a:ext cx="1247" cy="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a:off x="8969" y="9115"/>
              <a:ext cx="1247" cy="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pic>
          <p:nvPicPr>
            <p:cNvPr id="23" name="图片 22"/>
            <p:cNvPicPr>
              <a:picLocks noChangeAspect="1"/>
            </p:cNvPicPr>
            <p:nvPr/>
          </p:nvPicPr>
          <p:blipFill rotWithShape="1">
            <a:blip r:embed="rId10"/>
            <a:srcRect r="-207" b="18682"/>
            <a:stretch>
              <a:fillRect/>
            </a:stretch>
          </p:blipFill>
          <p:spPr>
            <a:xfrm>
              <a:off x="5922" y="8459"/>
              <a:ext cx="1011" cy="553"/>
            </a:xfrm>
            <a:prstGeom prst="rect">
              <a:avLst/>
            </a:prstGeom>
          </p:spPr>
        </p:pic>
        <p:pic>
          <p:nvPicPr>
            <p:cNvPr id="25" name="图片 24"/>
            <p:cNvPicPr>
              <a:picLocks noChangeAspect="1"/>
            </p:cNvPicPr>
            <p:nvPr/>
          </p:nvPicPr>
          <p:blipFill>
            <a:blip r:embed="rId11"/>
            <a:stretch>
              <a:fillRect/>
            </a:stretch>
          </p:blipFill>
          <p:spPr>
            <a:xfrm>
              <a:off x="9138" y="8241"/>
              <a:ext cx="924" cy="779"/>
            </a:xfrm>
            <a:prstGeom prst="rect">
              <a:avLst/>
            </a:prstGeom>
          </p:spPr>
        </p:pic>
      </p:grpSp>
      <p:sp>
        <p:nvSpPr>
          <p:cNvPr id="2" name="标题 1"/>
          <p:cNvSpPr>
            <a:spLocks noGrp="1"/>
          </p:cNvSpPr>
          <p:nvPr>
            <p:ph type="title"/>
          </p:nvPr>
        </p:nvSpPr>
        <p:spPr>
          <a:xfrm>
            <a:off x="1407160" y="918845"/>
            <a:ext cx="10320655" cy="455930"/>
          </a:xfrm>
        </p:spPr>
        <p:txBody>
          <a:bodyPr/>
          <a:lstStyle/>
          <a:p>
            <a:r>
              <a:rPr lang="en-US" altLang="zh-CN" sz="2000"/>
              <a:t>Negative weights in static DID-De Chaisemartin </a:t>
            </a:r>
            <a:r>
              <a:rPr lang="en-US" altLang="zh-CN" sz="2000" dirty="0"/>
              <a:t>and </a:t>
            </a:r>
            <a:r>
              <a:rPr lang="en-US" altLang="zh-CN" sz="2000" dirty="0" err="1"/>
              <a:t>d’Haultfoeuille</a:t>
            </a:r>
            <a:r>
              <a:rPr lang="en-US" altLang="zh-CN" sz="2000" dirty="0"/>
              <a:t>(2020)</a:t>
            </a:r>
          </a:p>
        </p:txBody>
      </p:sp>
      <p:sp>
        <p:nvSpPr>
          <p:cNvPr id="4" name="文本框 3"/>
          <p:cNvSpPr txBox="1"/>
          <p:nvPr/>
        </p:nvSpPr>
        <p:spPr>
          <a:xfrm>
            <a:off x="702310" y="1564005"/>
            <a:ext cx="3084195" cy="46037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 Estimation</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p:cNvSpPr txBox="1"/>
          <p:nvPr/>
        </p:nvSpPr>
        <p:spPr>
          <a:xfrm>
            <a:off x="3613785" y="5068570"/>
            <a:ext cx="1411605" cy="398780"/>
          </a:xfrm>
          <a:prstGeom prst="rect">
            <a:avLst/>
          </a:prstGeom>
          <a:noFill/>
        </p:spPr>
        <p:txBody>
          <a:bodyPr wrap="square" rtlCol="0">
            <a:spAutoFit/>
          </a:bodyPr>
          <a:lstStyle/>
          <a:p>
            <a:pPr indent="0">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估计思路：</a:t>
            </a:r>
            <a:endParaRPr lang="zh-CN" altLang="en-US" sz="2400" b="1" dirty="0"/>
          </a:p>
        </p:txBody>
      </p:sp>
      <p:pic>
        <p:nvPicPr>
          <p:cNvPr id="11" name="图片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26188" y="2280951"/>
            <a:ext cx="6309711" cy="1178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rcRect l="9267" t="11081" r="842" b="5045"/>
          <a:stretch>
            <a:fillRect/>
          </a:stretch>
        </p:blipFill>
        <p:spPr>
          <a:xfrm>
            <a:off x="1407160" y="1086485"/>
            <a:ext cx="2033270" cy="771525"/>
          </a:xfrm>
          <a:prstGeom prst="rect">
            <a:avLst/>
          </a:prstGeom>
        </p:spPr>
      </p:pic>
      <p:grpSp>
        <p:nvGrpSpPr>
          <p:cNvPr id="2" name="组合 1"/>
          <p:cNvGrpSpPr/>
          <p:nvPr/>
        </p:nvGrpSpPr>
        <p:grpSpPr>
          <a:xfrm>
            <a:off x="701040" y="1561380"/>
            <a:ext cx="5941037" cy="3492666"/>
            <a:chOff x="910" y="1890"/>
            <a:chExt cx="9674" cy="6633"/>
          </a:xfrm>
        </p:grpSpPr>
        <p:pic>
          <p:nvPicPr>
            <p:cNvPr id="5" name="图片 4"/>
            <p:cNvPicPr>
              <a:picLocks noChangeAspect="1"/>
            </p:cNvPicPr>
            <p:nvPr/>
          </p:nvPicPr>
          <p:blipFill rotWithShape="1">
            <a:blip r:embed="rId4"/>
            <a:srcRect l="43462" t="16877"/>
            <a:stretch>
              <a:fillRect/>
            </a:stretch>
          </p:blipFill>
          <p:spPr>
            <a:xfrm>
              <a:off x="4659" y="2976"/>
              <a:ext cx="5925" cy="2237"/>
            </a:xfrm>
            <a:prstGeom prst="rect">
              <a:avLst/>
            </a:prstGeom>
          </p:spPr>
        </p:pic>
        <p:pic>
          <p:nvPicPr>
            <p:cNvPr id="10" name="图片 9"/>
            <p:cNvPicPr>
              <a:picLocks noChangeAspect="1"/>
            </p:cNvPicPr>
            <p:nvPr/>
          </p:nvPicPr>
          <p:blipFill rotWithShape="1">
            <a:blip r:embed="rId5"/>
            <a:srcRect r="43222" b="64852"/>
            <a:stretch>
              <a:fillRect/>
            </a:stretch>
          </p:blipFill>
          <p:spPr>
            <a:xfrm>
              <a:off x="4433" y="5213"/>
              <a:ext cx="5925" cy="2035"/>
            </a:xfrm>
            <a:prstGeom prst="rect">
              <a:avLst/>
            </a:prstGeom>
          </p:spPr>
        </p:pic>
        <p:pic>
          <p:nvPicPr>
            <p:cNvPr id="12" name="图片 11"/>
            <p:cNvPicPr>
              <a:picLocks noChangeAspect="1"/>
            </p:cNvPicPr>
            <p:nvPr/>
          </p:nvPicPr>
          <p:blipFill rotWithShape="1">
            <a:blip r:embed="rId6"/>
            <a:srcRect t="12188" r="2304"/>
            <a:stretch>
              <a:fillRect/>
            </a:stretch>
          </p:blipFill>
          <p:spPr>
            <a:xfrm>
              <a:off x="4830" y="7762"/>
              <a:ext cx="5583" cy="761"/>
            </a:xfrm>
            <a:prstGeom prst="rect">
              <a:avLst/>
            </a:prstGeom>
          </p:spPr>
        </p:pic>
        <p:sp>
          <p:nvSpPr>
            <p:cNvPr id="15" name="文本框 14"/>
            <p:cNvSpPr txBox="1"/>
            <p:nvPr/>
          </p:nvSpPr>
          <p:spPr>
            <a:xfrm>
              <a:off x="910" y="1890"/>
              <a:ext cx="4461" cy="1344"/>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Auxiliary Regression </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15"/>
            <p:cNvSpPr txBox="1"/>
            <p:nvPr/>
          </p:nvSpPr>
          <p:spPr>
            <a:xfrm>
              <a:off x="910" y="3717"/>
              <a:ext cx="3920" cy="757"/>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By FWL：</a:t>
              </a:r>
              <a:endParaRPr lang="zh-CN" altLang="en-US" sz="2800" b="1" dirty="0">
                <a:latin typeface="Times New Roman" panose="02020603050405020304" pitchFamily="18" charset="0"/>
                <a:cs typeface="Times New Roman" panose="02020603050405020304" pitchFamily="18" charset="0"/>
              </a:endParaRPr>
            </a:p>
          </p:txBody>
        </p:sp>
      </p:grpSp>
      <p:sp>
        <p:nvSpPr>
          <p:cNvPr id="3" name="标题 2"/>
          <p:cNvSpPr>
            <a:spLocks noGrp="1"/>
          </p:cNvSpPr>
          <p:nvPr>
            <p:ph type="title"/>
          </p:nvPr>
        </p:nvSpPr>
        <p:spPr>
          <a:xfrm>
            <a:off x="1407160" y="912495"/>
            <a:ext cx="10293985" cy="455930"/>
          </a:xfrm>
        </p:spPr>
        <p:txBody>
          <a:bodyPr/>
          <a:lstStyle/>
          <a:p>
            <a:r>
              <a:rPr kumimoji="0" lang="en-US" altLang="zh-CN" sz="2000" b="1" i="0" u="none" strike="noStrike" kern="1200" cap="none" spc="0" normalizeH="0" baseline="0" noProof="0">
                <a:ln>
                  <a:noFill/>
                </a:ln>
                <a:solidFill>
                  <a:srgbClr val="244C89"/>
                </a:solidFill>
                <a:effectLst/>
                <a:uLnTx/>
                <a:uFillTx/>
                <a:latin typeface="微软雅黑"/>
                <a:ea typeface="思源黑体" panose="020B0500000000000000" pitchFamily="34" charset="-122"/>
                <a:cs typeface="+mj-cs"/>
              </a:rPr>
              <a:t>Negative weights in static DID-De Chaisemartin and d’Haultfoeuille(2020)</a:t>
            </a:r>
            <a:endParaRPr lang="en-US" altLang="zh-CN" sz="2000" dirty="0"/>
          </a:p>
        </p:txBody>
      </p:sp>
      <p:pic>
        <p:nvPicPr>
          <p:cNvPr id="6" name="图片 5"/>
          <p:cNvPicPr>
            <a:picLocks noChangeAspect="1"/>
          </p:cNvPicPr>
          <p:nvPr/>
        </p:nvPicPr>
        <p:blipFill>
          <a:blip r:embed="rId7"/>
          <a:stretch>
            <a:fillRect/>
          </a:stretch>
        </p:blipFill>
        <p:spPr>
          <a:xfrm>
            <a:off x="1143112" y="5296620"/>
            <a:ext cx="528096" cy="449580"/>
          </a:xfrm>
          <a:prstGeom prst="rect">
            <a:avLst/>
          </a:prstGeom>
        </p:spPr>
      </p:pic>
      <p:pic>
        <p:nvPicPr>
          <p:cNvPr id="9" name="图片 8"/>
          <p:cNvPicPr>
            <a:picLocks noChangeAspect="1"/>
          </p:cNvPicPr>
          <p:nvPr/>
        </p:nvPicPr>
        <p:blipFill>
          <a:blip r:embed="rId8"/>
          <a:srcRect l="23921" t="18266" r="6218" b="5470"/>
          <a:stretch>
            <a:fillRect/>
          </a:stretch>
        </p:blipFill>
        <p:spPr>
          <a:xfrm>
            <a:off x="5128529" y="5289081"/>
            <a:ext cx="500855" cy="469265"/>
          </a:xfrm>
          <a:prstGeom prst="rect">
            <a:avLst/>
          </a:prstGeom>
        </p:spPr>
      </p:pic>
      <p:sp>
        <p:nvSpPr>
          <p:cNvPr id="11" name="文本框 10"/>
          <p:cNvSpPr txBox="1"/>
          <p:nvPr/>
        </p:nvSpPr>
        <p:spPr>
          <a:xfrm>
            <a:off x="1062278" y="5334518"/>
            <a:ext cx="6913322" cy="707886"/>
          </a:xfrm>
          <a:prstGeom prst="rect">
            <a:avLst/>
          </a:prstGeom>
          <a:noFill/>
        </p:spPr>
        <p:txBody>
          <a:bodyPr wrap="square" rtlCol="0">
            <a:spAutoFit/>
          </a:bodyPr>
          <a:lstStyle/>
          <a:p>
            <a:r>
              <a:rPr lang="en-US" altLang="zh-CN" sz="2000"/>
              <a:t>       could be negative, therefore       could be negative, leading to a negative weighted sum</a:t>
            </a:r>
            <a:endParaRPr lang="zh-CN" altLang="en-US" sz="2000" dirty="0"/>
          </a:p>
        </p:txBody>
      </p:sp>
      <p:pic>
        <p:nvPicPr>
          <p:cNvPr id="13" name="图片 12"/>
          <p:cNvPicPr>
            <a:picLocks noChangeAspect="1"/>
          </p:cNvPicPr>
          <p:nvPr/>
        </p:nvPicPr>
        <p:blipFill>
          <a:blip r:embed="rId9"/>
          <a:stretch>
            <a:fillRect/>
          </a:stretch>
        </p:blipFill>
        <p:spPr>
          <a:xfrm>
            <a:off x="2872976" y="1451333"/>
            <a:ext cx="6144771" cy="3197557"/>
          </a:xfrm>
          <a:prstGeom prst="rect">
            <a:avLst/>
          </a:prstGeom>
        </p:spPr>
      </p:pic>
      <p:sp>
        <p:nvSpPr>
          <p:cNvPr id="7" name="矩形 6"/>
          <p:cNvSpPr/>
          <p:nvPr/>
        </p:nvSpPr>
        <p:spPr>
          <a:xfrm>
            <a:off x="5586586" y="1549622"/>
            <a:ext cx="531495" cy="487680"/>
          </a:xfrm>
          <a:prstGeom prst="rect">
            <a:avLst/>
          </a:prstGeom>
          <a:noFill/>
          <a:ln w="28575">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 name="COMMONDATA" val="eyJoZGlkIjoiMjNiNzk3MjY4OGQ1Y2FkMDM0OTg5ZDRlNmY0NDk0NDUifQ=="/>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b467b66a-b695-436b-a33b-30b1d871ccbb}"/>
  <p:tag name="TABLE_ENDDRAG_ORIGIN_RECT" val="410*256"/>
  <p:tag name="TABLE_ENDDRAG_RECT" val="42*158*410*256"/>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b467b66a-b695-436b-a33b-30b1d871ccbb}"/>
  <p:tag name="TABLE_ENDDRAG_ORIGIN_RECT" val="410*256"/>
  <p:tag name="TABLE_ENDDRAG_RECT" val="42*158*410*256"/>
</p:tagLst>
</file>

<file path=ppt/tags/tag90.xml><?xml version="1.0" encoding="utf-8"?>
<p:tagLst xmlns:p="http://schemas.openxmlformats.org/presentationml/2006/main">
  <p:tag name="KSO_WM_UNIT_TABLE_BEAUTIFY" val="smartTable{b467b66a-b695-436b-a33b-30b1d871ccbb}"/>
  <p:tag name="TABLE_ENDDRAG_ORIGIN_RECT" val="410*256"/>
  <p:tag name="TABLE_ENDDRAG_RECT" val="42*158*410*256"/>
</p:tagLst>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vgjorn4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1577</Words>
  <Application>Microsoft Office PowerPoint</Application>
  <PresentationFormat>宽屏</PresentationFormat>
  <Paragraphs>145</Paragraphs>
  <Slides>17</Slides>
  <Notes>13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t1-gul-regular</vt:lpstr>
      <vt:lpstr>等线</vt:lpstr>
      <vt:lpstr>微软雅黑</vt:lpstr>
      <vt:lpstr>Arial</vt:lpstr>
      <vt:lpstr>Calibri</vt:lpstr>
      <vt:lpstr>Cambria Math</vt:lpstr>
      <vt:lpstr>Consolas</vt:lpstr>
      <vt:lpstr>DejaVu Math TeX Gyre</vt:lpstr>
      <vt:lpstr>Times New Roman</vt:lpstr>
      <vt:lpstr>Wingdings</vt:lpstr>
      <vt:lpstr>第一PPT，www.1ppt.com</vt:lpstr>
      <vt:lpstr>自定义设计方案</vt:lpstr>
      <vt:lpstr>PowerPoint 演示文稿</vt:lpstr>
      <vt:lpstr>Backgroud-The Economic Consequence of Hospital Admisson (2018) </vt:lpstr>
      <vt:lpstr>PowerPoint 演示文稿</vt:lpstr>
      <vt:lpstr>Content</vt:lpstr>
      <vt:lpstr>Negative weights in static DID -Goodman-Bacon (2021)</vt:lpstr>
      <vt:lpstr>Negative weights in static DID -Goodman-Bacon (2021)</vt:lpstr>
      <vt:lpstr>Negative weights in static DID -Goodman-Bacon (2021)</vt:lpstr>
      <vt:lpstr>Negative weights in static DID-De Chaisemartin and d’Haultfoeuille(2020)</vt:lpstr>
      <vt:lpstr>Negative weights in static DID-De Chaisemartin and d’Haultfoeuille(2020)</vt:lpstr>
      <vt:lpstr>Negative weights in static- Goodman-Bacon(2021)</vt:lpstr>
      <vt:lpstr>Negative weights in static DID-De Chaisemartin and d’Haultfoeuille(2020)</vt:lpstr>
      <vt:lpstr>Dynamic DID-Event Study</vt:lpstr>
      <vt:lpstr>PowerPoint 演示文稿</vt:lpstr>
      <vt:lpstr>Dyanmic DID-Event Study</vt:lpstr>
      <vt:lpstr>The MultipleGT Estimator——De Chaisemartin and d’Haultfoeuille (2022)</vt:lpstr>
      <vt:lpstr>The IW Estimator——Sun and Abraham (2021)</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keywords>www.1ppt.com</cp:keywords>
  <dc:description>www.1ppt.com</dc:description>
  <cp:lastModifiedBy/>
  <cp:revision>15</cp:revision>
  <dcterms:created xsi:type="dcterms:W3CDTF">2021-05-12T03:31:00Z</dcterms:created>
  <dcterms:modified xsi:type="dcterms:W3CDTF">2023-12-15T04:01:48Z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D111899541B44AC48C3D3FFCDDA112E6</vt:lpwstr>
  </property>
  <property fmtid="{D5CDD505-2E9C-101B-9397-08002B2CF9AE}" pid="3" name="KSOProductBuildVer">
    <vt:lpwstr>2052-11.1.0.11830</vt:lpwstr>
  </property>
</Properties>
</file>