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5AD02-6138-B517-BBD9-E8B6CF450421}" v="89" dt="2023-05-16T11:42:11.257"/>
    <p1510:client id="{FFE6C124-6C75-4EE4-99D2-BC803AEC4B63}" v="266" dt="2023-05-16T11:01:18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16.05.2023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6271B-DAD8-5655-94BA-275C8B56B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3" r="17727" b="4137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cs typeface="Calibri Light"/>
              </a:rPr>
              <a:t>GIT HUB</a:t>
            </a:r>
            <a:endParaRPr lang="de-DE" sz="480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it-IT" sz="2000">
                <a:latin typeface="Segoe UI"/>
                <a:cs typeface="Segoe UI"/>
              </a:rPr>
              <a:t>Contenuto del modulo:</a:t>
            </a:r>
            <a:endParaRPr lang="it-IT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5F474B-0B97-CC01-6BBA-DA6E63E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endParaRPr lang="it-IT" sz="1800">
              <a:latin typeface="Segoe UI"/>
              <a:cs typeface="Segoe UI"/>
            </a:endParaRPr>
          </a:p>
          <a:p>
            <a:pPr>
              <a:spcBef>
                <a:spcPts val="1000"/>
              </a:spcBef>
            </a:pPr>
            <a:r>
              <a:rPr lang="it-IT" sz="1800" dirty="0">
                <a:latin typeface="Segoe UI"/>
                <a:cs typeface="Segoe UI"/>
              </a:rPr>
              <a:t>Comunicare con la community del progetto tramite i problemi</a:t>
            </a:r>
            <a:endParaRPr lang="it-IT" sz="1800">
              <a:cs typeface="Calibri Light"/>
            </a:endParaRPr>
          </a:p>
          <a:p>
            <a:endParaRPr lang="it-IT" sz="1800"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42861-728E-2062-4DFC-D9FB6498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700" dirty="0">
                <a:latin typeface="Calibri Light"/>
                <a:ea typeface="+mn-lt"/>
                <a:cs typeface="+mn-lt"/>
              </a:rPr>
              <a:t>La sezione dei problemi è quella in cui avviene la maggior parte delle comunicazioni tra gli utenti di un progetto e il team di sviluppo. </a:t>
            </a:r>
            <a:endParaRPr lang="it-IT" dirty="0"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it-IT" sz="1700" dirty="0">
                <a:latin typeface="Calibri Light"/>
                <a:ea typeface="+mn-lt"/>
                <a:cs typeface="+mn-lt"/>
              </a:rPr>
              <a:t>È possibile creare un problema per discutere di un'ampia serie di argomenti. </a:t>
            </a:r>
            <a:endParaRPr lang="it-IT" dirty="0"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it-IT" sz="1700" dirty="0">
                <a:latin typeface="Calibri Light"/>
                <a:ea typeface="+mn-lt"/>
                <a:cs typeface="+mn-lt"/>
              </a:rPr>
              <a:t>Una volta creato, un problema può essere assegnato a proprietari.</a:t>
            </a:r>
            <a:endParaRPr lang="it-IT" sz="1700" dirty="0">
              <a:latin typeface="Calibri Light"/>
              <a:cs typeface="Calibri"/>
            </a:endParaRPr>
          </a:p>
          <a:p>
            <a:endParaRPr lang="it-IT" sz="1700">
              <a:latin typeface="Segoe UI"/>
              <a:cs typeface="Segoe UI"/>
            </a:endParaRPr>
          </a:p>
          <a:p>
            <a:endParaRPr lang="it-IT" sz="1700">
              <a:latin typeface="Segoe UI"/>
              <a:cs typeface="Segoe UI"/>
            </a:endParaRPr>
          </a:p>
          <a:p>
            <a:endParaRPr lang="it-IT" sz="1700">
              <a:latin typeface="Segoe UI"/>
              <a:cs typeface="Segoe UI"/>
            </a:endParaRPr>
          </a:p>
          <a:p>
            <a:endParaRPr lang="it-IT" sz="1700">
              <a:latin typeface="Segoe UI"/>
              <a:cs typeface="Segoe UI"/>
            </a:endParaRPr>
          </a:p>
          <a:p>
            <a:endParaRPr lang="it-IT" sz="1700">
              <a:latin typeface="Segoe UI"/>
              <a:cs typeface="Segoe UI"/>
            </a:endParaRPr>
          </a:p>
          <a:p>
            <a:endParaRPr lang="it-IT" sz="1700">
              <a:latin typeface="Segoe UI"/>
              <a:cs typeface="Segoe U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2968DDD-BB42-48FF-6B42-DAF1B9B4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30632"/>
            <a:ext cx="6922008" cy="48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9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5F474B-0B97-CC01-6BBA-DA6E63E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endParaRPr lang="it-IT" sz="1800">
              <a:latin typeface="Segoe UI"/>
              <a:cs typeface="Segoe UI"/>
            </a:endParaRPr>
          </a:p>
          <a:p>
            <a:pPr>
              <a:spcBef>
                <a:spcPts val="1000"/>
              </a:spcBef>
            </a:pPr>
            <a:r>
              <a:rPr lang="it-IT" sz="1800" dirty="0">
                <a:latin typeface="Segoe UI"/>
                <a:cs typeface="Segoe UI"/>
              </a:rPr>
              <a:t>Gestire le notifiche per gli eventi del progetto</a:t>
            </a:r>
          </a:p>
          <a:p>
            <a:endParaRPr lang="it-IT" sz="1800"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42861-728E-2062-4DFC-D9FB6498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700" dirty="0">
                <a:latin typeface="Calibri Light"/>
                <a:ea typeface="+mn-lt"/>
                <a:cs typeface="+mn-lt"/>
              </a:rPr>
              <a:t>GitHub offre notifiche per ogni evento che si verifica all'interno di un determinato flusso di lavoro. </a:t>
            </a:r>
            <a:endParaRPr lang="it-IT" sz="1700" dirty="0">
              <a:latin typeface="Calibri Light"/>
              <a:ea typeface="+mn-lt"/>
              <a:cs typeface="Segoe UI"/>
            </a:endParaRPr>
          </a:p>
          <a:p>
            <a:pPr marL="0" indent="0">
              <a:buNone/>
            </a:pPr>
            <a:r>
              <a:rPr lang="it-IT" sz="1700" dirty="0">
                <a:latin typeface="Calibri Light"/>
                <a:ea typeface="+mn-lt"/>
                <a:cs typeface="+mn-lt"/>
              </a:rPr>
              <a:t>Queste notifiche possono essere ottimizzate in base a specifiche preferenze.</a:t>
            </a:r>
            <a:endParaRPr lang="it-IT" sz="1700" dirty="0">
              <a:latin typeface="Calibri Light"/>
              <a:cs typeface="Calibr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F9F205-D82C-00CB-D9F5-D0A86192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41" y="1121951"/>
            <a:ext cx="6459124" cy="5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2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5F474B-0B97-CC01-6BBA-DA6E63E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endParaRPr lang="it-IT" sz="1800">
              <a:latin typeface="Segoe UI"/>
              <a:cs typeface="Segoe UI"/>
            </a:endParaRPr>
          </a:p>
          <a:p>
            <a:pPr>
              <a:spcBef>
                <a:spcPts val="1000"/>
              </a:spcBef>
            </a:pPr>
            <a:r>
              <a:rPr lang="it-IT" sz="1800" dirty="0">
                <a:latin typeface="Segoe UI"/>
                <a:cs typeface="Segoe UI"/>
              </a:rPr>
              <a:t>Creare rami per gestire il lavoro in parallelo</a:t>
            </a:r>
          </a:p>
          <a:p>
            <a:endParaRPr lang="it-IT" sz="1800"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42861-728E-2062-4DFC-D9FB6498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700" dirty="0">
                <a:latin typeface="Calibri Light"/>
                <a:ea typeface="+mn-lt"/>
                <a:cs typeface="+mn-lt"/>
              </a:rPr>
              <a:t>I rami rappresentano il modo preferito per creare modifiche nel flusso di GitHub.</a:t>
            </a:r>
            <a:endParaRPr lang="it-IT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700" dirty="0">
                <a:latin typeface="Calibri Light"/>
                <a:ea typeface="+mn-lt"/>
                <a:cs typeface="+mn-lt"/>
              </a:rPr>
              <a:t>Forniscono isolamento, per cui più persone possono lavorare contemporaneamente sullo stesso codice in modo controllato. </a:t>
            </a:r>
            <a:endParaRPr lang="it-IT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1700" dirty="0">
                <a:latin typeface="Calibri Light"/>
                <a:ea typeface="+mn-lt"/>
                <a:cs typeface="+mn-lt"/>
              </a:rPr>
              <a:t>Questo modello assicura stabilità tra rami critici, ad esempio </a:t>
            </a:r>
            <a:r>
              <a:rPr lang="it-IT" sz="1700" dirty="0" err="1">
                <a:latin typeface="Calibri Light"/>
                <a:ea typeface="+mn-lt"/>
                <a:cs typeface="+mn-lt"/>
              </a:rPr>
              <a:t>main</a:t>
            </a:r>
            <a:r>
              <a:rPr lang="it-IT" sz="1700" dirty="0">
                <a:latin typeface="Calibri Light"/>
                <a:ea typeface="+mn-lt"/>
                <a:cs typeface="+mn-lt"/>
              </a:rPr>
              <a:t>, offrendo al tempo stesso la massima libertà agli sviluppatori per eseguire il </a:t>
            </a:r>
            <a:r>
              <a:rPr lang="it-IT" sz="1700" dirty="0" err="1">
                <a:latin typeface="Calibri Light"/>
                <a:ea typeface="+mn-lt"/>
                <a:cs typeface="+mn-lt"/>
              </a:rPr>
              <a:t>commit</a:t>
            </a:r>
            <a:r>
              <a:rPr lang="it-IT" sz="1700" dirty="0">
                <a:latin typeface="Calibri Light"/>
                <a:ea typeface="+mn-lt"/>
                <a:cs typeface="+mn-lt"/>
              </a:rPr>
              <a:t> di tutte le modifiche</a:t>
            </a:r>
            <a:endParaRPr lang="it-IT" sz="1700" dirty="0">
              <a:latin typeface="Calibri Light"/>
              <a:cs typeface="Calibr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4C9AEFCE-AB00-122F-1FBD-ACA24763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290" y="759178"/>
            <a:ext cx="5443125" cy="54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5F474B-0B97-CC01-6BBA-DA6E63E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it-IT" sz="1800" dirty="0">
                <a:latin typeface="Segoe UI"/>
                <a:cs typeface="Segoe UI"/>
              </a:rPr>
              <a:t>Eseguire </a:t>
            </a:r>
            <a:r>
              <a:rPr lang="it-IT" sz="1800" err="1">
                <a:latin typeface="Segoe UI"/>
                <a:cs typeface="Segoe UI"/>
              </a:rPr>
              <a:t>commit</a:t>
            </a:r>
            <a:r>
              <a:rPr lang="it-IT" sz="1800" dirty="0">
                <a:latin typeface="Segoe UI"/>
                <a:cs typeface="Segoe UI"/>
              </a:rPr>
              <a:t> per aggiornare l'origine del progetto</a:t>
            </a:r>
          </a:p>
          <a:p>
            <a:pPr>
              <a:spcBef>
                <a:spcPts val="1000"/>
              </a:spcBef>
            </a:pPr>
            <a:endParaRPr lang="it-IT" sz="1800" dirty="0">
              <a:latin typeface="Segoe UI"/>
              <a:cs typeface="Segoe UI"/>
            </a:endParaRPr>
          </a:p>
          <a:p>
            <a:endParaRPr lang="it-IT" sz="1800"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42861-728E-2062-4DFC-D9FB6498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700" dirty="0">
                <a:latin typeface="Calibri Light"/>
                <a:ea typeface="+mn-lt"/>
                <a:cs typeface="+mn-lt"/>
              </a:rPr>
              <a:t>Un </a:t>
            </a:r>
            <a:r>
              <a:rPr lang="it-IT" sz="1700" err="1">
                <a:latin typeface="Calibri Light"/>
                <a:ea typeface="+mn-lt"/>
                <a:cs typeface="+mn-lt"/>
              </a:rPr>
              <a:t>commit</a:t>
            </a:r>
            <a:r>
              <a:rPr lang="it-IT" sz="1700" dirty="0">
                <a:latin typeface="Calibri Light"/>
                <a:ea typeface="+mn-lt"/>
                <a:cs typeface="+mn-lt"/>
              </a:rPr>
              <a:t> è una modifica apportata a uno o più file di un ramo. </a:t>
            </a:r>
            <a:endParaRPr lang="it-IT"/>
          </a:p>
          <a:p>
            <a:pPr marL="0" indent="0">
              <a:buNone/>
            </a:pPr>
            <a:r>
              <a:rPr lang="it-IT" sz="1700" dirty="0">
                <a:latin typeface="Calibri Light"/>
                <a:ea typeface="+mn-lt"/>
                <a:cs typeface="+mn-lt"/>
              </a:rPr>
              <a:t>Ogni volta che viene creato un </a:t>
            </a:r>
            <a:r>
              <a:rPr lang="it-IT" sz="1700" dirty="0" err="1">
                <a:latin typeface="Calibri Light"/>
                <a:ea typeface="+mn-lt"/>
                <a:cs typeface="+mn-lt"/>
              </a:rPr>
              <a:t>commit</a:t>
            </a:r>
            <a:r>
              <a:rPr lang="it-IT" sz="1700" dirty="0">
                <a:latin typeface="Calibri Light"/>
                <a:ea typeface="+mn-lt"/>
                <a:cs typeface="+mn-lt"/>
              </a:rPr>
              <a:t>, gli viene assegnato un ID </a:t>
            </a:r>
            <a:r>
              <a:rPr lang="it-IT" sz="1700" b="1" dirty="0">
                <a:latin typeface="Calibri Light"/>
                <a:ea typeface="+mn-lt"/>
                <a:cs typeface="+mn-lt"/>
              </a:rPr>
              <a:t>univoco </a:t>
            </a:r>
            <a:r>
              <a:rPr lang="it-IT" sz="1700" dirty="0">
                <a:latin typeface="Calibri Light"/>
                <a:ea typeface="+mn-lt"/>
                <a:cs typeface="+mn-lt"/>
              </a:rPr>
              <a:t>e viene monitorato insieme alla data. </a:t>
            </a:r>
            <a:endParaRPr lang="it-IT" dirty="0"/>
          </a:p>
          <a:p>
            <a:pPr marL="0" indent="0">
              <a:buNone/>
            </a:pPr>
            <a:endParaRPr lang="it-IT" sz="1700">
              <a:cs typeface="Calibr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64DB7258-7EC0-91FE-BBB0-39E9C147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18" y="1781482"/>
            <a:ext cx="6562606" cy="32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1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5F474B-0B97-CC01-6BBA-DA6E63E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641066"/>
            <a:ext cx="3438144" cy="1239012"/>
          </a:xfrm>
        </p:spPr>
        <p:txBody>
          <a:bodyPr anchor="ctr">
            <a:normAutofit/>
          </a:bodyPr>
          <a:lstStyle/>
          <a:p>
            <a:r>
              <a:rPr lang="it-IT" sz="1800" dirty="0">
                <a:solidFill>
                  <a:srgbClr val="161616"/>
                </a:solidFill>
                <a:latin typeface="Segoe UI"/>
                <a:cs typeface="Segoe UI"/>
              </a:rPr>
              <a:t>Introdurre modifiche con le richieste pull</a:t>
            </a:r>
          </a:p>
          <a:p>
            <a:pPr>
              <a:spcBef>
                <a:spcPts val="1000"/>
              </a:spcBef>
            </a:pPr>
            <a:endParaRPr lang="it-IT" sz="1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spcBef>
                <a:spcPts val="1000"/>
              </a:spcBef>
            </a:pPr>
            <a:endParaRPr lang="it-IT" sz="1800" dirty="0">
              <a:latin typeface="Segoe UI"/>
              <a:cs typeface="Segoe UI"/>
            </a:endParaRPr>
          </a:p>
          <a:p>
            <a:endParaRPr lang="it-IT" sz="1800"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42861-728E-2062-4DFC-D9FB6498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it-IT" sz="2700" dirty="0">
                <a:latin typeface="Calibri Light"/>
                <a:ea typeface="+mn-lt"/>
                <a:cs typeface="+mn-lt"/>
              </a:rPr>
              <a:t>La richiesta pull è il meccanismo usato per segnalare che i </a:t>
            </a:r>
            <a:r>
              <a:rPr lang="it-IT" sz="2700" dirty="0" err="1">
                <a:latin typeface="Calibri Light"/>
                <a:ea typeface="+mn-lt"/>
                <a:cs typeface="+mn-lt"/>
              </a:rPr>
              <a:t>commit</a:t>
            </a:r>
            <a:r>
              <a:rPr lang="it-IT" sz="2700" dirty="0">
                <a:latin typeface="Calibri Light"/>
                <a:ea typeface="+mn-lt"/>
                <a:cs typeface="+mn-lt"/>
              </a:rPr>
              <a:t> di un ramo sono pronti per essere uniti a un altro ramo.</a:t>
            </a:r>
            <a:endParaRPr lang="it-IT" dirty="0"/>
          </a:p>
          <a:p>
            <a:pPr marL="0" indent="0">
              <a:buNone/>
            </a:pPr>
            <a:r>
              <a:rPr lang="it-IT" sz="2700" dirty="0">
                <a:latin typeface="Calibri Light"/>
                <a:ea typeface="+mn-lt"/>
                <a:cs typeface="+mn-lt"/>
              </a:rPr>
              <a:t>Lo sviluppatore che invia la richiesta pull richiederà che uno o più revisori verifichino il codice.</a:t>
            </a:r>
            <a:endParaRPr lang="it-IT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2700" dirty="0">
                <a:latin typeface="Calibri Light"/>
                <a:ea typeface="+mn-lt"/>
                <a:cs typeface="+mn-lt"/>
              </a:rPr>
              <a:t>Questi revisori hanno la possibilità di commentare le modifiche, aggiungerne di proprie o usare la richiesta pull per ulteriori discussioni. </a:t>
            </a:r>
            <a:endParaRPr lang="it-IT">
              <a:cs typeface="Calibr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DC2A0A-3C6B-5B16-BC9C-28D6B7F8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41" y="1643457"/>
            <a:ext cx="5076237" cy="38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7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5F474B-0B97-CC01-6BBA-DA6E63E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641066"/>
            <a:ext cx="3438144" cy="1239012"/>
          </a:xfrm>
        </p:spPr>
        <p:txBody>
          <a:bodyPr anchor="ctr">
            <a:normAutofit/>
          </a:bodyPr>
          <a:lstStyle/>
          <a:p>
            <a:r>
              <a:rPr lang="it-IT" sz="1800" dirty="0">
                <a:solidFill>
                  <a:srgbClr val="161616"/>
                </a:solidFill>
                <a:latin typeface="Segoe UI"/>
                <a:cs typeface="Segoe UI"/>
              </a:rPr>
              <a:t>Distribuire una pagina Web in GitHub Pages</a:t>
            </a:r>
          </a:p>
          <a:p>
            <a:pPr>
              <a:spcBef>
                <a:spcPts val="1000"/>
              </a:spcBef>
            </a:pPr>
            <a:endParaRPr lang="it-IT" sz="1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spcBef>
                <a:spcPts val="1000"/>
              </a:spcBef>
            </a:pPr>
            <a:endParaRPr lang="it-IT" sz="1800" dirty="0">
              <a:latin typeface="Segoe UI"/>
              <a:cs typeface="Segoe UI"/>
            </a:endParaRPr>
          </a:p>
          <a:p>
            <a:endParaRPr lang="it-IT" sz="1800"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42861-728E-2062-4DFC-D9FB6498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900" dirty="0">
                <a:latin typeface="Calibri Light"/>
                <a:ea typeface="+mn-lt"/>
                <a:cs typeface="+mn-lt"/>
              </a:rPr>
              <a:t>GitHub Pages è un motore di hosting integrato direttamente nell'account GitHub. Seguendo alcune convenzioni e abilitando la funzionalità, è possibile creare il proprio sito statico generato da codice HTML e </a:t>
            </a:r>
            <a:r>
              <a:rPr lang="it-IT" sz="1900" err="1">
                <a:latin typeface="Calibri Light"/>
                <a:ea typeface="+mn-lt"/>
                <a:cs typeface="+mn-lt"/>
              </a:rPr>
              <a:t>markdown</a:t>
            </a:r>
            <a:r>
              <a:rPr lang="it-IT" sz="1900" dirty="0">
                <a:latin typeface="Calibri Light"/>
                <a:ea typeface="+mn-lt"/>
                <a:cs typeface="+mn-lt"/>
              </a:rPr>
              <a:t> estratti direttamente dal repository.</a:t>
            </a:r>
            <a:r>
              <a:rPr lang="it-IT" sz="2200" dirty="0">
                <a:latin typeface="Calibri Light"/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it-IT" sz="1700">
              <a:cs typeface="Calibr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439060-1EEF-5647-4757-3230CBBA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63" y="1426132"/>
            <a:ext cx="7164679" cy="35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2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5F474B-0B97-CC01-6BBA-DA6E63E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641066"/>
            <a:ext cx="3438144" cy="1239012"/>
          </a:xfrm>
        </p:spPr>
        <p:txBody>
          <a:bodyPr anchor="ctr">
            <a:normAutofit/>
          </a:bodyPr>
          <a:lstStyle/>
          <a:p>
            <a:r>
              <a:rPr lang="it-IT" sz="1800" dirty="0">
                <a:solidFill>
                  <a:srgbClr val="161616"/>
                </a:solidFill>
                <a:latin typeface="Segoe UI"/>
                <a:cs typeface="Segoe UI"/>
              </a:rPr>
              <a:t>Riconoscere le differenze tra </a:t>
            </a:r>
            <a:r>
              <a:rPr lang="it-IT" sz="1800" err="1">
                <a:solidFill>
                  <a:srgbClr val="161616"/>
                </a:solidFill>
                <a:latin typeface="Segoe UI"/>
                <a:cs typeface="Segoe UI"/>
              </a:rPr>
              <a:t>Git</a:t>
            </a:r>
            <a:r>
              <a:rPr lang="it-IT" sz="1800" dirty="0">
                <a:solidFill>
                  <a:srgbClr val="161616"/>
                </a:solidFill>
                <a:latin typeface="Segoe UI"/>
                <a:cs typeface="Segoe UI"/>
              </a:rPr>
              <a:t> e GitHub e i ruoli svolti da ognuno nel ciclo di vita di sviluppo del software</a:t>
            </a:r>
          </a:p>
          <a:p>
            <a:pPr>
              <a:spcBef>
                <a:spcPts val="1000"/>
              </a:spcBef>
            </a:pPr>
            <a:endParaRPr lang="it-IT" sz="1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spcBef>
                <a:spcPts val="1000"/>
              </a:spcBef>
            </a:pPr>
            <a:endParaRPr lang="it-IT" sz="1800" dirty="0">
              <a:latin typeface="Segoe UI"/>
              <a:cs typeface="Segoe UI"/>
            </a:endParaRPr>
          </a:p>
          <a:p>
            <a:endParaRPr lang="it-IT" sz="1800"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42861-728E-2062-4DFC-D9FB6498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16" y="2718054"/>
            <a:ext cx="3410684" cy="39786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it-IT" sz="1400" b="1" err="1">
                <a:latin typeface="Calibri Light"/>
                <a:ea typeface="+mn-lt"/>
                <a:cs typeface="+mn-lt"/>
              </a:rPr>
              <a:t>Git</a:t>
            </a:r>
            <a:r>
              <a:rPr lang="it-IT" sz="1400" b="1" dirty="0">
                <a:latin typeface="Calibri Light"/>
                <a:ea typeface="+mn-lt"/>
                <a:cs typeface="+mn-lt"/>
              </a:rPr>
              <a:t> </a:t>
            </a:r>
            <a:r>
              <a:rPr lang="it-IT" sz="1400" dirty="0">
                <a:latin typeface="Calibri Light"/>
                <a:ea typeface="+mn-lt"/>
                <a:cs typeface="+mn-lt"/>
              </a:rPr>
              <a:t>consente a più sviluppatori o altri collaboratori di </a:t>
            </a:r>
            <a:r>
              <a:rPr lang="it-IT" sz="1400" u="sng" dirty="0">
                <a:latin typeface="Calibri Light"/>
                <a:ea typeface="+mn-lt"/>
                <a:cs typeface="+mn-lt"/>
              </a:rPr>
              <a:t>lavorare a un progetto</a:t>
            </a:r>
            <a:r>
              <a:rPr lang="it-IT" sz="1400" dirty="0">
                <a:latin typeface="Calibri Light"/>
                <a:ea typeface="+mn-lt"/>
                <a:cs typeface="+mn-lt"/>
              </a:rPr>
              <a:t>. Tra le caratteristiche principali di </a:t>
            </a:r>
            <a:r>
              <a:rPr lang="it-IT" sz="1400" err="1">
                <a:latin typeface="Calibri Light"/>
                <a:ea typeface="+mn-lt"/>
                <a:cs typeface="+mn-lt"/>
              </a:rPr>
              <a:t>Git</a:t>
            </a:r>
            <a:r>
              <a:rPr lang="it-IT" sz="1400" dirty="0">
                <a:latin typeface="Calibri Light"/>
                <a:ea typeface="+mn-lt"/>
                <a:cs typeface="+mn-lt"/>
              </a:rPr>
              <a:t> sono incluse le seguenti: </a:t>
            </a:r>
            <a:endParaRPr lang="it-IT">
              <a:latin typeface="Calibri Light"/>
              <a:cs typeface="Calibri" panose="020F0502020204030204"/>
            </a:endParaRPr>
          </a:p>
          <a:p>
            <a:pPr algn="ctr"/>
            <a:r>
              <a:rPr lang="it-IT" sz="1400" dirty="0">
                <a:latin typeface="Calibri Light"/>
                <a:ea typeface="+mn-lt"/>
                <a:cs typeface="+mn-lt"/>
              </a:rPr>
              <a:t>Viene installato e usato nel computer locale, Gestisce il controllo della versione, Supporta la diramazione.</a:t>
            </a:r>
          </a:p>
          <a:p>
            <a:pPr algn="ctr">
              <a:buNone/>
            </a:pPr>
            <a:r>
              <a:rPr lang="it-IT" sz="1400" b="1" dirty="0">
                <a:latin typeface="Calibri Light"/>
                <a:ea typeface="+mn-lt"/>
                <a:cs typeface="+mn-lt"/>
              </a:rPr>
              <a:t>GitHub </a:t>
            </a:r>
            <a:r>
              <a:rPr lang="it-IT" sz="1400" dirty="0">
                <a:latin typeface="Calibri Light"/>
                <a:ea typeface="+mn-lt"/>
                <a:cs typeface="+mn-lt"/>
              </a:rPr>
              <a:t>è una piattaforma cloud che usa </a:t>
            </a:r>
            <a:r>
              <a:rPr lang="it-IT" sz="1400" err="1">
                <a:latin typeface="Calibri Light"/>
                <a:ea typeface="+mn-lt"/>
                <a:cs typeface="+mn-lt"/>
              </a:rPr>
              <a:t>Git</a:t>
            </a:r>
            <a:r>
              <a:rPr lang="it-IT" sz="1400" dirty="0">
                <a:latin typeface="Calibri Light"/>
                <a:ea typeface="+mn-lt"/>
                <a:cs typeface="+mn-lt"/>
              </a:rPr>
              <a:t> come tecnologia di base.</a:t>
            </a:r>
          </a:p>
          <a:p>
            <a:pPr algn="ctr">
              <a:buNone/>
            </a:pPr>
            <a:r>
              <a:rPr lang="it-IT" sz="1400" dirty="0">
                <a:latin typeface="Calibri Light"/>
                <a:ea typeface="+mn-lt"/>
                <a:cs typeface="+mn-lt"/>
              </a:rPr>
              <a:t>Semplifica il processo di collaborazione ai progetti e fornisce un sito Web </a:t>
            </a:r>
          </a:p>
          <a:p>
            <a:pPr algn="ctr">
              <a:buNone/>
            </a:pPr>
            <a:r>
              <a:rPr lang="it-IT" sz="1400" b="1" dirty="0">
                <a:latin typeface="Calibri Light"/>
                <a:ea typeface="+mn-lt"/>
                <a:cs typeface="+mn-lt"/>
              </a:rPr>
              <a:t>caratteristiche principali</a:t>
            </a:r>
            <a:r>
              <a:rPr lang="it-IT" sz="1400" dirty="0">
                <a:latin typeface="Calibri Light"/>
                <a:ea typeface="+mn-lt"/>
                <a:cs typeface="+mn-lt"/>
              </a:rPr>
              <a:t> di </a:t>
            </a:r>
            <a:r>
              <a:rPr lang="it-IT" sz="1400" b="1" dirty="0">
                <a:latin typeface="Calibri Light"/>
                <a:ea typeface="+mn-lt"/>
                <a:cs typeface="+mn-lt"/>
              </a:rPr>
              <a:t>GitHub </a:t>
            </a:r>
            <a:r>
              <a:rPr lang="it-IT" sz="1400" dirty="0">
                <a:latin typeface="Calibri Light"/>
                <a:ea typeface="+mn-lt"/>
                <a:cs typeface="+mn-lt"/>
              </a:rPr>
              <a:t>sono incluse le seguenti: </a:t>
            </a:r>
          </a:p>
          <a:p>
            <a:r>
              <a:rPr lang="it-IT" sz="1400" dirty="0">
                <a:latin typeface="Calibri Light"/>
                <a:ea typeface="+mn-lt"/>
                <a:cs typeface="+mn-lt"/>
              </a:rPr>
              <a:t>Problemi, Discussioni, Richieste pull, Notifiche, Etichette, Azioni, Forks e Progetti.</a:t>
            </a:r>
            <a:endParaRPr lang="it-IT" sz="1400" dirty="0">
              <a:latin typeface="Calibri Light"/>
              <a:cs typeface="Calibri" panose="020F0502020204030204"/>
            </a:endParaRPr>
          </a:p>
          <a:p>
            <a:pPr>
              <a:buNone/>
            </a:pPr>
            <a:endParaRPr lang="it-IT" sz="1400" dirty="0">
              <a:cs typeface="Calibri"/>
            </a:endParaRPr>
          </a:p>
          <a:p>
            <a:pPr marL="0" indent="0">
              <a:buNone/>
            </a:pPr>
            <a:endParaRPr lang="it-IT" dirty="0">
              <a:cs typeface="Calibr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</p:txBody>
      </p:sp>
      <p:pic>
        <p:nvPicPr>
          <p:cNvPr id="4" name="Immagine 5" descr="Immagine che contiene giocattolo&#10;&#10;Descrizione generata automaticamente">
            <a:extLst>
              <a:ext uri="{FF2B5EF4-FFF2-40B4-BE49-F238E27FC236}">
                <a16:creationId xmlns:a16="http://schemas.microsoft.com/office/drawing/2014/main" id="{C2C18144-6055-6E2E-0CE8-41229D37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76" y="1711937"/>
            <a:ext cx="6977876" cy="34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8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5F474B-0B97-CC01-6BBA-DA6E63E1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641066"/>
            <a:ext cx="3438144" cy="1239012"/>
          </a:xfrm>
        </p:spPr>
        <p:txBody>
          <a:bodyPr anchor="ctr">
            <a:normAutofit/>
          </a:bodyPr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it-IT" sz="1800" dirty="0">
                <a:solidFill>
                  <a:srgbClr val="161616"/>
                </a:solidFill>
                <a:latin typeface="Segoe UI"/>
                <a:cs typeface="Segoe UI"/>
              </a:rPr>
              <a:t>Descrivere un </a:t>
            </a:r>
            <a:r>
              <a:rPr lang="it-IT" sz="1800" err="1">
                <a:solidFill>
                  <a:srgbClr val="161616"/>
                </a:solidFill>
                <a:latin typeface="Segoe UI"/>
                <a:cs typeface="Segoe UI"/>
              </a:rPr>
              <a:t>fork</a:t>
            </a:r>
            <a:r>
              <a:rPr lang="it-IT" sz="1800" dirty="0">
                <a:solidFill>
                  <a:srgbClr val="161616"/>
                </a:solidFill>
                <a:latin typeface="Segoe UI"/>
                <a:cs typeface="Segoe UI"/>
              </a:rPr>
              <a:t> di repository e come differisce da un clone</a:t>
            </a:r>
          </a:p>
          <a:p>
            <a:endParaRPr lang="it-IT" sz="1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spcBef>
                <a:spcPts val="1000"/>
              </a:spcBef>
            </a:pPr>
            <a:endParaRPr lang="it-IT" sz="1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spcBef>
                <a:spcPts val="1000"/>
              </a:spcBef>
            </a:pPr>
            <a:endParaRPr lang="it-IT" sz="1800" dirty="0">
              <a:latin typeface="Segoe UI"/>
              <a:cs typeface="Segoe UI"/>
            </a:endParaRPr>
          </a:p>
          <a:p>
            <a:endParaRPr lang="it-IT" sz="1800">
              <a:cs typeface="Calibri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42861-728E-2062-4DFC-D9FB6498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Calibri Light"/>
                <a:ea typeface="+mn-lt"/>
                <a:cs typeface="+mn-lt"/>
              </a:rPr>
              <a:t>La clonazione di un repository crea una copia del repository e della sua cronologia nel computer locale mentre la creazione di una copia tramite </a:t>
            </a:r>
            <a:r>
              <a:rPr lang="it-IT" sz="1400" err="1">
                <a:latin typeface="Calibri Light"/>
                <a:ea typeface="+mn-lt"/>
                <a:cs typeface="+mn-lt"/>
              </a:rPr>
              <a:t>fork</a:t>
            </a:r>
            <a:r>
              <a:rPr lang="it-IT" sz="1400" dirty="0">
                <a:latin typeface="Calibri Light"/>
                <a:ea typeface="+mn-lt"/>
                <a:cs typeface="+mn-lt"/>
              </a:rPr>
              <a:t> di un repository crea una copia del repository nell'account GitHub (viene denominata “origine” la copia). </a:t>
            </a:r>
          </a:p>
          <a:p>
            <a:pPr marL="0" indent="0">
              <a:buNone/>
            </a:pPr>
            <a:endParaRPr lang="it-IT" sz="1700">
              <a:cs typeface="Calibri"/>
            </a:endParaRPr>
          </a:p>
          <a:p>
            <a:pPr marL="0" indent="0">
              <a:buNone/>
            </a:pPr>
            <a:endParaRPr lang="it-IT" sz="1700">
              <a:cs typeface="Calibri"/>
            </a:endParaRP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588C6BFF-A4C4-6FA8-C671-6386F5A3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92" y="1176159"/>
            <a:ext cx="7145866" cy="4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0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GIT HUB</vt:lpstr>
      <vt:lpstr> Comunicare con la community del progetto tramite i problemi </vt:lpstr>
      <vt:lpstr> Gestire le notifiche per gli eventi del progetto </vt:lpstr>
      <vt:lpstr> Creare rami per gestire il lavoro in parallelo </vt:lpstr>
      <vt:lpstr>Eseguire commit per aggiornare l'origine del progetto  </vt:lpstr>
      <vt:lpstr>Introdurre modifiche con le richieste pull   </vt:lpstr>
      <vt:lpstr>Distribuire una pagina Web in GitHub Pages   </vt:lpstr>
      <vt:lpstr>Riconoscere le differenze tra Git e GitHub e i ruoli svolti da ognuno nel ciclo di vita di sviluppo del software   </vt:lpstr>
      <vt:lpstr>Descrivere un fork di repository e come differisce da un clone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186</cp:revision>
  <dcterms:created xsi:type="dcterms:W3CDTF">2023-05-16T09:17:45Z</dcterms:created>
  <dcterms:modified xsi:type="dcterms:W3CDTF">2023-05-16T11:43:13Z</dcterms:modified>
</cp:coreProperties>
</file>