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491" r:id="rId2"/>
    <p:sldId id="503" r:id="rId3"/>
    <p:sldId id="504" r:id="rId4"/>
    <p:sldId id="506" r:id="rId5"/>
    <p:sldId id="507" r:id="rId6"/>
    <p:sldId id="505" r:id="rId7"/>
    <p:sldId id="508" r:id="rId8"/>
    <p:sldId id="509" r:id="rId9"/>
    <p:sldId id="510" r:id="rId10"/>
    <p:sldId id="511" r:id="rId11"/>
    <p:sldId id="512" r:id="rId12"/>
    <p:sldId id="513" r:id="rId13"/>
    <p:sldId id="514" r:id="rId14"/>
    <p:sldId id="515" r:id="rId15"/>
    <p:sldId id="516" r:id="rId16"/>
    <p:sldId id="517" r:id="rId17"/>
    <p:sldId id="518" r:id="rId18"/>
    <p:sldId id="519" r:id="rId19"/>
    <p:sldId id="520" r:id="rId20"/>
  </p:sldIdLst>
  <p:sldSz cx="9144000" cy="5143500" type="screen16x9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9" roundtripDataSignature="AMtx7miDuaWoXABTt26GcRlsm4g7yoA4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FC"/>
    <a:srgbClr val="FE3400"/>
    <a:srgbClr val="178A4E"/>
    <a:srgbClr val="1D0EE2"/>
    <a:srgbClr val="D34B12"/>
    <a:srgbClr val="049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2"/>
    <p:restoredTop sz="83269"/>
  </p:normalViewPr>
  <p:slideViewPr>
    <p:cSldViewPr snapToGrid="0">
      <p:cViewPr>
        <p:scale>
          <a:sx n="175" d="100"/>
          <a:sy n="175" d="100"/>
        </p:scale>
        <p:origin x="2010" y="1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77" d="100"/>
          <a:sy n="177" d="100"/>
        </p:scale>
        <p:origin x="525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89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90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2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8" y="2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8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05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8251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9019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 userDrawn="1">
  <p:cSld name="1_제목 및 내용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body" idx="1" hasCustomPrompt="1"/>
          </p:nvPr>
        </p:nvSpPr>
        <p:spPr>
          <a:xfrm>
            <a:off x="323529" y="573528"/>
            <a:ext cx="8568952" cy="40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304800" algn="just">
              <a:spcBef>
                <a:spcPts val="420"/>
              </a:spcBef>
              <a:spcAft>
                <a:spcPts val="0"/>
              </a:spcAft>
              <a:buClr>
                <a:srgbClr val="002060"/>
              </a:buClr>
              <a:buSzPts val="2800"/>
              <a:buChar char="□"/>
              <a:defRPr sz="2100"/>
            </a:lvl1pPr>
            <a:lvl2pPr marL="685800" lvl="1" indent="-285750" algn="just">
              <a:spcBef>
                <a:spcPts val="360"/>
              </a:spcBef>
              <a:spcAft>
                <a:spcPts val="0"/>
              </a:spcAft>
              <a:buClr>
                <a:srgbClr val="002060"/>
              </a:buClr>
              <a:buSzPts val="2400"/>
              <a:buChar char="■"/>
              <a:defRPr sz="1800"/>
            </a:lvl2pPr>
            <a:lvl3pPr marL="1028700" lvl="2" indent="-266700" algn="just">
              <a:spcBef>
                <a:spcPts val="300"/>
              </a:spcBef>
              <a:spcAft>
                <a:spcPts val="0"/>
              </a:spcAft>
              <a:buClr>
                <a:srgbClr val="002060"/>
              </a:buClr>
              <a:buSzPts val="2000"/>
              <a:buChar char="□"/>
              <a:defRPr sz="1500"/>
            </a:lvl3pPr>
            <a:lvl4pPr marL="1371600" lvl="3" indent="-257175" algn="just">
              <a:spcBef>
                <a:spcPts val="270"/>
              </a:spcBef>
              <a:spcAft>
                <a:spcPts val="0"/>
              </a:spcAft>
              <a:buClr>
                <a:srgbClr val="002060"/>
              </a:buClr>
              <a:buSzPts val="1800"/>
              <a:buChar char="■"/>
              <a:defRPr sz="1350"/>
            </a:lvl4pPr>
            <a:lvl5pPr marL="1714500" lvl="4" indent="-257175" algn="just">
              <a:spcBef>
                <a:spcPts val="270"/>
              </a:spcBef>
              <a:spcAft>
                <a:spcPts val="0"/>
              </a:spcAft>
              <a:buSzPts val="1800"/>
              <a:buChar char="□"/>
              <a:defRPr sz="1350"/>
            </a:lvl5pPr>
            <a:lvl6pPr marL="2057400" lvl="5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US"/>
              <a:t>Level-1</a:t>
            </a:r>
          </a:p>
          <a:p>
            <a:pPr lvl="1"/>
            <a:r>
              <a:rPr lang="en-US"/>
              <a:t>Level-2</a:t>
            </a:r>
          </a:p>
          <a:p>
            <a:pPr lvl="2"/>
            <a:r>
              <a:rPr lang="en-US"/>
              <a:t>Level-3</a:t>
            </a:r>
          </a:p>
          <a:p>
            <a:pPr lvl="3"/>
            <a:r>
              <a:rPr lang="en-US"/>
              <a:t>Level-4</a:t>
            </a:r>
          </a:p>
          <a:p>
            <a:pPr lvl="3"/>
            <a:endParaRPr/>
          </a:p>
        </p:txBody>
      </p:sp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618528"/>
            <a:ext cx="9144000" cy="52816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11" name="Google Shape;14;p17"/>
          <p:cNvSpPr txBox="1"/>
          <p:nvPr userDrawn="1"/>
        </p:nvSpPr>
        <p:spPr>
          <a:xfrm>
            <a:off x="8578064" y="4778748"/>
            <a:ext cx="477544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900" b="1" i="0" u="none" strike="noStrike" cap="none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 sz="9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30" y="-1"/>
            <a:ext cx="7901810" cy="573676"/>
          </a:xfrm>
        </p:spPr>
        <p:txBody>
          <a:bodyPr anchor="ctr"/>
          <a:lstStyle/>
          <a:p>
            <a:r>
              <a:rPr kumimoji="1" lang="ko-KR" altLang="en-US"/>
              <a:t>마스터 제목 스타일 편집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14D8B1-7AF0-4234-1843-2D36F029E9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64111" y="67508"/>
            <a:ext cx="621226" cy="3897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1078511"/>
            <a:ext cx="9144000" cy="129755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rgbClr val="D34B12"/>
                </a:solidFill>
              </a:defRPr>
            </a:lvl1pPr>
          </a:lstStyle>
          <a:p>
            <a:r>
              <a:rPr lang="en-US" dirty="0"/>
              <a:t>Title Here: Tell Your Story</a:t>
            </a:r>
          </a:p>
        </p:txBody>
      </p:sp>
      <p:pic>
        <p:nvPicPr>
          <p:cNvPr id="2" name="그림 1" descr="텍스트, 장치, 게이지이(가) 표시된 사진&#10;&#10;자동 생성된 설명">
            <a:extLst>
              <a:ext uri="{FF2B5EF4-FFF2-40B4-BE49-F238E27FC236}">
                <a16:creationId xmlns:a16="http://schemas.microsoft.com/office/drawing/2014/main" id="{9D31ADCB-666D-B649-FC6B-A31995F8CA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0324"/>
            <a:ext cx="989819" cy="97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2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bg>
      <p:bgPr>
        <a:blipFill dpi="0" rotWithShape="1">
          <a:blip r:embed="rId2">
            <a:alphaModFix amt="4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175657"/>
            <a:ext cx="9144000" cy="139609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 b="1" baseline="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pic>
        <p:nvPicPr>
          <p:cNvPr id="3" name="그림 2" descr="텍스트, 장치, 게이지이(가) 표시된 사진&#10;&#10;자동 생성된 설명">
            <a:extLst>
              <a:ext uri="{FF2B5EF4-FFF2-40B4-BE49-F238E27FC236}">
                <a16:creationId xmlns:a16="http://schemas.microsoft.com/office/drawing/2014/main" id="{DB421077-C396-1339-074E-86A557356B4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70324"/>
            <a:ext cx="989819" cy="979854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D42914-B5C8-99DF-B027-7301E5C493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592856"/>
            <a:ext cx="9144000" cy="546639"/>
          </a:xfrm>
        </p:spPr>
        <p:txBody>
          <a:bodyPr anchor="ctr" anchorCtr="0">
            <a:normAutofit/>
          </a:bodyPr>
          <a:lstStyle>
            <a:lvl1pPr marL="22860" indent="0" algn="ctr">
              <a:buNone/>
              <a:defRPr sz="2800" b="1">
                <a:solidFill>
                  <a:srgbClr val="0070C0"/>
                </a:solidFill>
              </a:defRPr>
            </a:lvl1pPr>
          </a:lstStyle>
          <a:p>
            <a:pPr lvl="0"/>
            <a:r>
              <a:rPr kumimoji="1" lang="en-US" altLang="ko-KR"/>
              <a:t>Subtitle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59F148F-066C-D695-7E63-92C4EA02CA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358672"/>
            <a:ext cx="9144000" cy="1353799"/>
          </a:xfrm>
        </p:spPr>
        <p:txBody>
          <a:bodyPr anchor="ctr" anchorCtr="0">
            <a:normAutofit/>
          </a:bodyPr>
          <a:lstStyle>
            <a:lvl1pPr marL="22860" indent="0" algn="ctr">
              <a:spcBef>
                <a:spcPts val="200"/>
              </a:spcBef>
              <a:buNone/>
              <a:defRPr sz="2000" b="1">
                <a:solidFill>
                  <a:srgbClr val="002060"/>
                </a:solidFill>
              </a:defRPr>
            </a:lvl1pPr>
          </a:lstStyle>
          <a:p>
            <a:pPr lvl="0"/>
            <a:r>
              <a:rPr kumimoji="1" lang="en-US" altLang="ko-Kore-US"/>
              <a:t>Name</a:t>
            </a:r>
          </a:p>
          <a:p>
            <a:pPr lvl="0"/>
            <a:r>
              <a:rPr kumimoji="1" lang="en-US" altLang="ko-Kore-US"/>
              <a:t>Affiliation 1</a:t>
            </a:r>
          </a:p>
          <a:p>
            <a:pPr lvl="0"/>
            <a:r>
              <a:rPr kumimoji="1" lang="en-US" altLang="ko-Kore-US"/>
              <a:t>Affiliation 2</a:t>
            </a:r>
          </a:p>
        </p:txBody>
      </p:sp>
    </p:spTree>
    <p:extLst>
      <p:ext uri="{BB962C8B-B14F-4D97-AF65-F5344CB8AC3E}">
        <p14:creationId xmlns:p14="http://schemas.microsoft.com/office/powerpoint/2010/main" val="397218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0"/>
            <a:ext cx="7560840" cy="519522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000099"/>
                </a:solidFill>
                <a:latin typeface="+mj-lt"/>
                <a:cs typeface="Calibri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100"/>
            </a:lvl1pPr>
            <a:lvl2pPr algn="just">
              <a:defRPr sz="1800"/>
            </a:lvl2pPr>
            <a:lvl3pPr algn="just">
              <a:defRPr sz="1500"/>
            </a:lvl3pPr>
            <a:lvl4pPr algn="just">
              <a:defRPr sz="1350"/>
            </a:lvl4pPr>
            <a:lvl5pPr algn="just">
              <a:defRPr sz="135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0383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323529" y="-1"/>
            <a:ext cx="7192797" cy="573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323529" y="627683"/>
            <a:ext cx="8568952" cy="4320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660033"/>
              </a:buClr>
              <a:buSzPts val="2800"/>
              <a:buFont typeface="Noto Sans Symbols"/>
              <a:buChar char="□"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rgbClr val="660033"/>
              </a:buClr>
              <a:buSzPts val="24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660033"/>
              </a:buClr>
              <a:buSzPts val="2000"/>
              <a:buFont typeface="Noto Sans Symbols"/>
              <a:buChar char="□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660033"/>
              </a:buClr>
              <a:buSzPts val="1800"/>
              <a:buFont typeface="Noto Sans Symbols"/>
              <a:buChar char="□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Level 1</a:t>
            </a:r>
          </a:p>
          <a:p>
            <a:pPr lvl="1"/>
            <a:r>
              <a:rPr lang="en-US" altLang="ko-KR" dirty="0"/>
              <a:t>Level 2</a:t>
            </a:r>
          </a:p>
          <a:p>
            <a:pPr lvl="2"/>
            <a:r>
              <a:rPr lang="en-US" altLang="ko-KR" dirty="0"/>
              <a:t>Level 3</a:t>
            </a:r>
          </a:p>
          <a:p>
            <a:pPr lvl="3"/>
            <a:r>
              <a:rPr lang="en-US" altLang="ko-KR" dirty="0"/>
              <a:t>Level 4</a:t>
            </a:r>
          </a:p>
          <a:p>
            <a:pPr lvl="3"/>
            <a:endParaRPr dirty="0"/>
          </a:p>
        </p:txBody>
      </p:sp>
      <p:sp>
        <p:nvSpPr>
          <p:cNvPr id="3" name="텍스트 상자 2"/>
          <p:cNvSpPr txBox="1"/>
          <p:nvPr userDrawn="1"/>
        </p:nvSpPr>
        <p:spPr>
          <a:xfrm>
            <a:off x="2380423" y="1694622"/>
            <a:ext cx="184731" cy="213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sz="788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5" r:id="rId3"/>
    <p:sldLayoutId id="2147483654" r:id="rId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ysClr val="windowText" lastClr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0800" marR="0" lvl="0" indent="0" algn="just" rtl="0">
        <a:lnSpc>
          <a:spcPct val="100000"/>
        </a:lnSpc>
        <a:spcBef>
          <a:spcPts val="420"/>
        </a:spcBef>
        <a:spcAft>
          <a:spcPts val="0"/>
        </a:spcAft>
        <a:buClr>
          <a:srgbClr val="002060"/>
        </a:buClr>
        <a:buSzPts val="2800"/>
        <a:buFont typeface="Noto Sans Symbols"/>
        <a:buNone/>
        <a:defRPr lang="en-US" sz="2100" b="1" i="0" u="none" strike="noStrike" cap="none" baseline="0">
          <a:solidFill>
            <a:schemeClr val="dk1"/>
          </a:solidFill>
          <a:latin typeface="Calibri"/>
          <a:ea typeface="Calibri"/>
          <a:cs typeface="Calibri"/>
          <a:sym typeface="Calibri"/>
        </a:defRPr>
      </a:lvl1pPr>
      <a:lvl2pPr marL="742950" marR="0" lvl="1" indent="-342900" algn="l" defTabSz="685800" rtl="0" eaLnBrk="1" fontAlgn="auto" latinLnBrk="0" hangingPunct="1">
        <a:lnSpc>
          <a:spcPct val="100000"/>
        </a:lnSpc>
        <a:spcBef>
          <a:spcPts val="360"/>
        </a:spcBef>
        <a:spcAft>
          <a:spcPts val="0"/>
        </a:spcAft>
        <a:buClr>
          <a:srgbClr val="002060"/>
        </a:buClr>
        <a:buSzPts val="2400"/>
        <a:buFont typeface="Noto Sans Symbols"/>
        <a:buChar char="■"/>
        <a:tabLst/>
        <a:defRPr lang="en-US" altLang="ko-KR" sz="1800" b="0" i="0" u="none" strike="noStrike" cap="none">
          <a:solidFill>
            <a:schemeClr val="dk1"/>
          </a:solidFill>
          <a:latin typeface="Calibri"/>
          <a:ea typeface="Calibri"/>
          <a:cs typeface="Calibri"/>
          <a:sym typeface="Calibri"/>
        </a:defRPr>
      </a:lvl2pPr>
      <a:lvl3pPr marL="1104900" marR="0" lvl="2" indent="-342900" algn="l" rtl="0">
        <a:lnSpc>
          <a:spcPct val="100000"/>
        </a:lnSpc>
        <a:spcBef>
          <a:spcPts val="0"/>
        </a:spcBef>
        <a:spcAft>
          <a:spcPts val="0"/>
        </a:spcAft>
        <a:buClr>
          <a:srgbClr val="002060"/>
        </a:buClr>
        <a:buFont typeface="Arial"/>
        <a:defRPr lang="en-US" altLang="ko-KR" sz="1500" b="0" i="0" u="none" strike="noStrike" cap="none" dirty="0">
          <a:solidFill>
            <a:schemeClr val="dk1"/>
          </a:solidFill>
          <a:latin typeface="Calibri"/>
          <a:ea typeface="Calibri"/>
          <a:cs typeface="Calibri"/>
          <a:sym typeface="Calibri"/>
        </a:defRPr>
      </a:lvl3pPr>
      <a:lvl4pPr marL="140017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2060"/>
        </a:buClr>
        <a:buFont typeface="Arial"/>
        <a:defRPr lang="en-US" altLang="ko-KR" sz="1350" b="0" i="0" u="none" strike="noStrike" cap="none" dirty="0">
          <a:solidFill>
            <a:schemeClr val="dk1"/>
          </a:solidFill>
          <a:latin typeface="Calibri"/>
          <a:ea typeface="Calibri"/>
          <a:cs typeface="Calibri"/>
          <a:sym typeface="Calibri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35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6F9E7-4986-5DA1-8857-B312AB849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2335"/>
            <a:ext cx="9144000" cy="1396093"/>
          </a:xfrm>
        </p:spPr>
        <p:txBody>
          <a:bodyPr>
            <a:normAutofit/>
          </a:bodyPr>
          <a:lstStyle/>
          <a:p>
            <a:r>
              <a:rPr kumimoji="1" lang="en-US" altLang="ko-Kore-US" sz="3600" dirty="0">
                <a:solidFill>
                  <a:schemeClr val="tx1"/>
                </a:solidFill>
              </a:rPr>
              <a:t>2025 </a:t>
            </a:r>
            <a:r>
              <a:rPr kumimoji="1" lang="en-US" altLang="ko-KR" sz="3600" dirty="0">
                <a:solidFill>
                  <a:schemeClr val="tx1"/>
                </a:solidFill>
              </a:rPr>
              <a:t>SE</a:t>
            </a:r>
            <a:r>
              <a:rPr kumimoji="1" lang="ko-KR" altLang="en-US" sz="3600" dirty="0">
                <a:solidFill>
                  <a:schemeClr val="tx1"/>
                </a:solidFill>
              </a:rPr>
              <a:t> </a:t>
            </a:r>
            <a:r>
              <a:rPr kumimoji="1" lang="en-US" altLang="ko-KR" sz="3600" dirty="0">
                <a:solidFill>
                  <a:schemeClr val="tx1"/>
                </a:solidFill>
              </a:rPr>
              <a:t>Term Project</a:t>
            </a:r>
            <a:endParaRPr kumimoji="1" lang="ko-Kore-US" altLang="en-US" dirty="0">
              <a:solidFill>
                <a:schemeClr val="tx1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E397A5-6490-12A6-D679-CE04CA4DB3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638807"/>
            <a:ext cx="9144000" cy="546639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Calibri" charset="0"/>
                <a:ea typeface="Calibri" charset="0"/>
                <a:cs typeface="Calibri" charset="0"/>
              </a:rPr>
              <a:t>2025-06-06</a:t>
            </a:r>
            <a:endParaRPr lang="ko-Kore-US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432C9CC-1709-7350-9E33-974EA9B5F7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394265"/>
            <a:ext cx="9144000" cy="1353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u="sng" dirty="0">
                <a:latin typeface="Calibri" charset="0"/>
                <a:ea typeface="Calibri" charset="0"/>
                <a:cs typeface="Calibri" charset="0"/>
              </a:rPr>
              <a:t>Team 2</a:t>
            </a:r>
          </a:p>
          <a:p>
            <a:pPr marL="0" indent="0" algn="ctr">
              <a:buNone/>
            </a:pPr>
            <a:r>
              <a:rPr lang="ko-KR" altLang="en-US" sz="2400" dirty="0">
                <a:latin typeface="Calibri" charset="0"/>
                <a:ea typeface="Calibri" charset="0"/>
                <a:cs typeface="Calibri" charset="0"/>
              </a:rPr>
              <a:t>정인혁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ko-KR" altLang="en-US" sz="2400" dirty="0">
                <a:latin typeface="Calibri" charset="0"/>
                <a:ea typeface="Calibri" charset="0"/>
                <a:cs typeface="Calibri" charset="0"/>
              </a:rPr>
              <a:t>권재민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ko-KR" altLang="en-US" sz="2400" dirty="0" err="1">
                <a:latin typeface="Calibri" charset="0"/>
                <a:ea typeface="Calibri" charset="0"/>
                <a:cs typeface="Calibri" charset="0"/>
              </a:rPr>
              <a:t>김진하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ko-KR" altLang="en-US" sz="2400" dirty="0">
                <a:latin typeface="Calibri" charset="0"/>
                <a:ea typeface="Calibri" charset="0"/>
                <a:cs typeface="Calibri" charset="0"/>
              </a:rPr>
              <a:t>이민규</a:t>
            </a:r>
            <a:r>
              <a:rPr lang="en-US" altLang="ko-KR" sz="2400" dirty="0">
                <a:latin typeface="Calibri" charset="0"/>
                <a:ea typeface="Calibri" charset="0"/>
                <a:cs typeface="Calibri" charset="0"/>
              </a:rPr>
              <a:t>, </a:t>
            </a:r>
            <a:r>
              <a:rPr lang="ko-KR" altLang="en-US" sz="2400" dirty="0">
                <a:latin typeface="Calibri" charset="0"/>
                <a:ea typeface="Calibri" charset="0"/>
                <a:cs typeface="Calibri" charset="0"/>
              </a:rPr>
              <a:t>최정우</a:t>
            </a:r>
            <a:endParaRPr lang="en-US" altLang="zh-CN" sz="2400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890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6BAC33-94A3-B084-1B7D-FA713F17F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Operation Contract</a:t>
            </a:r>
          </a:p>
          <a:p>
            <a:pPr lvl="1"/>
            <a:r>
              <a:rPr lang="en-US" altLang="ko-KR" dirty="0"/>
              <a:t>User’s action</a:t>
            </a:r>
          </a:p>
          <a:p>
            <a:pPr lvl="2"/>
            <a:r>
              <a:rPr lang="en-US" altLang="ko-KR" dirty="0"/>
              <a:t>Input Game info</a:t>
            </a:r>
          </a:p>
          <a:p>
            <a:pPr lvl="2"/>
            <a:r>
              <a:rPr lang="en-US" altLang="ko-KR" dirty="0"/>
              <a:t>Throw Yut</a:t>
            </a:r>
          </a:p>
          <a:p>
            <a:pPr lvl="2"/>
            <a:r>
              <a:rPr lang="en-US" altLang="ko-KR" dirty="0"/>
              <a:t>Select Piece to move</a:t>
            </a:r>
          </a:p>
          <a:p>
            <a:pPr lvl="2"/>
            <a:r>
              <a:rPr lang="en-US" altLang="ko-KR" dirty="0"/>
              <a:t>Determine whether new game or not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9DE5434-D394-5A9E-3FDB-B8105900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Requirement Elicitation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22F66D4-AE9F-BCCA-D12B-E79896991408}"/>
              </a:ext>
            </a:extLst>
          </p:cNvPr>
          <p:cNvGrpSpPr/>
          <p:nvPr/>
        </p:nvGrpSpPr>
        <p:grpSpPr>
          <a:xfrm>
            <a:off x="840524" y="2481942"/>
            <a:ext cx="7462953" cy="2136585"/>
            <a:chOff x="844664" y="2481942"/>
            <a:chExt cx="7462953" cy="21365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583508-275D-74AC-CAEE-3E60C9964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4664" y="2481942"/>
              <a:ext cx="3390775" cy="213658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C775AE2-0F7F-5EE7-0739-C8587FA19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7502" y="2481942"/>
              <a:ext cx="3570115" cy="2128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120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AF8D1774-7B6F-0A22-01FD-DAEDB42D35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MVC Model</a:t>
                </a:r>
              </a:p>
              <a:p>
                <a:pPr lvl="1"/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-apple-system"/>
                  </a:rPr>
                  <a:t>Minimize modification of existing code by adding new UI toolkit</a:t>
                </a:r>
              </a:p>
              <a:p>
                <a:pPr marL="400050" lvl="1" indent="0">
                  <a:buNone/>
                </a:pPr>
                <a:r>
                  <a:rPr lang="en-US" altLang="ko-KR" dirty="0">
                    <a:solidFill>
                      <a:srgbClr val="000000"/>
                    </a:solidFill>
                    <a:latin typeface="-apple-system"/>
                  </a:rPr>
                  <a:t>	</a:t>
                </a:r>
                <a:r>
                  <a:rPr lang="en-US" altLang="ko-KR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Introduce </a:t>
                </a:r>
                <a:r>
                  <a:rPr lang="en-US" altLang="ko-KR" i="1" dirty="0">
                    <a:solidFill>
                      <a:srgbClr val="FF0000"/>
                    </a:solidFill>
                  </a:rPr>
                  <a:t>Interface-based design</a:t>
                </a:r>
                <a:endParaRPr lang="en-US" altLang="ko-KR" b="0" i="0" dirty="0">
                  <a:solidFill>
                    <a:srgbClr val="000000"/>
                  </a:solidFill>
                  <a:effectLst/>
                  <a:latin typeface="-apple-system"/>
                </a:endParaRPr>
              </a:p>
              <a:p>
                <a:pPr marL="400050" lvl="1" indent="0">
                  <a:buNone/>
                </a:pPr>
                <a:endParaRPr lang="en-US" altLang="ko-KR" b="0" i="0" dirty="0">
                  <a:solidFill>
                    <a:srgbClr val="000000"/>
                  </a:solidFill>
                  <a:effectLst/>
                  <a:latin typeface="-apple-system"/>
                </a:endParaRPr>
              </a:p>
              <a:p>
                <a:pPr lvl="2"/>
                <a:endParaRPr lang="en-US" altLang="ko-KR" b="0" i="0" dirty="0">
                  <a:solidFill>
                    <a:srgbClr val="000000"/>
                  </a:solidFill>
                  <a:effectLst/>
                  <a:latin typeface="-apple-system"/>
                </a:endParaRPr>
              </a:p>
              <a:p>
                <a:pPr lvl="1"/>
                <a:endParaRPr lang="en-US" altLang="ko-KR" b="0" i="0" dirty="0">
                  <a:solidFill>
                    <a:srgbClr val="000000"/>
                  </a:solidFill>
                  <a:effectLst/>
                  <a:latin typeface="-apple-system"/>
                </a:endParaRPr>
              </a:p>
              <a:p>
                <a:pPr marL="400050" lvl="1" indent="0">
                  <a:buNone/>
                </a:pPr>
                <a:r>
                  <a:rPr lang="en-US" altLang="ko-KR" dirty="0">
                    <a:solidFill>
                      <a:srgbClr val="000000"/>
                    </a:solidFill>
                    <a:latin typeface="-apple-system"/>
                  </a:rPr>
                  <a:t>	</a:t>
                </a:r>
                <a:endParaRPr lang="en-US" altLang="ko-KR" i="1" dirty="0">
                  <a:solidFill>
                    <a:srgbClr val="FF0000"/>
                  </a:solidFill>
                </a:endParaRPr>
              </a:p>
              <a:p>
                <a:pPr marL="400050" lvl="1" indent="0">
                  <a:buNone/>
                </a:pPr>
                <a:endParaRPr lang="ko-KR" altLang="en-US" i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AF8D1774-7B6F-0A22-01FD-DAEDB42D35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67" t="-2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00D58EE9-679C-7A21-5A64-C3BAEDD2B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7702FE-2EB5-18EE-C728-29C73CB8C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788" y="1736271"/>
            <a:ext cx="1840425" cy="2833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2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D9A7779-144C-BAC0-A135-6A3018704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MVC Model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Store information on objects constituting the game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ViewInterface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bstraction of UI Layer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View, </a:t>
            </a:r>
            <a:r>
              <a:rPr lang="en-US" altLang="ko-KR" dirty="0" err="1"/>
              <a:t>FXView</a:t>
            </a:r>
            <a:endParaRPr lang="en-US" altLang="ko-KR" dirty="0"/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I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mplement Swing and JavaFX-based GUIs, respectively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Process user input and link Model and View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579E4DF-A67C-7411-397C-4673AD12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EB9250-957F-F17F-9CE3-639A075BE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914" y="524972"/>
            <a:ext cx="2589568" cy="398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21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0676A6-8A28-F1D0-3216-ACBB70F0B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Class diagram</a:t>
            </a:r>
          </a:p>
          <a:p>
            <a:pPr lvl="1"/>
            <a:r>
              <a:rPr lang="en-US" altLang="ko-KR" dirty="0"/>
              <a:t>Reflect SOLID principle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1644B30-8BEF-4EC0-3109-4032D107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AE9A90-1B73-A13F-58F1-9BCDC7518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325" y="1336159"/>
            <a:ext cx="7175351" cy="32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624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C2A9D5-0E5A-99F4-19D0-316023C68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Sequence diagram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D5126EE-23AB-1327-0534-581D2C11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609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F05B84-1E1C-CB2C-8775-E788511F2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Test range</a:t>
            </a:r>
          </a:p>
          <a:p>
            <a:pPr lvl="1"/>
            <a:r>
              <a:rPr lang="en-US" altLang="ko-KR" dirty="0"/>
              <a:t>Model</a:t>
            </a:r>
          </a:p>
          <a:p>
            <a:pPr lvl="2"/>
            <a:r>
              <a:rPr lang="en-US" altLang="ko-KR" dirty="0"/>
              <a:t>Board, Cell, Player, Piece, </a:t>
            </a:r>
            <a:r>
              <a:rPr lang="en-US" altLang="ko-KR" dirty="0" err="1"/>
              <a:t>SquareBoard</a:t>
            </a:r>
            <a:r>
              <a:rPr lang="en-US" altLang="ko-KR" dirty="0"/>
              <a:t>, </a:t>
            </a:r>
            <a:r>
              <a:rPr lang="en-US" altLang="ko-KR" dirty="0" err="1"/>
              <a:t>HexagonBoard</a:t>
            </a:r>
            <a:r>
              <a:rPr lang="en-US" altLang="ko-KR" dirty="0"/>
              <a:t>, </a:t>
            </a:r>
            <a:r>
              <a:rPr lang="en-US" altLang="ko-KR" dirty="0" err="1"/>
              <a:t>PentagonBoard</a:t>
            </a:r>
            <a:endParaRPr lang="en-US" altLang="ko-KR" dirty="0"/>
          </a:p>
          <a:p>
            <a:pPr marL="7620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 err="1"/>
              <a:t>GameController</a:t>
            </a:r>
            <a:r>
              <a:rPr lang="en-US" altLang="ko-KR" dirty="0"/>
              <a:t>, </a:t>
            </a:r>
            <a:r>
              <a:rPr lang="en-US" altLang="ko-KR" dirty="0" err="1"/>
              <a:t>PieceMoveController</a:t>
            </a:r>
            <a:r>
              <a:rPr lang="en-US" altLang="ko-KR" dirty="0"/>
              <a:t>, </a:t>
            </a:r>
            <a:r>
              <a:rPr lang="en-US" altLang="ko-KR" dirty="0" err="1"/>
              <a:t>YutController</a:t>
            </a:r>
            <a:endParaRPr lang="en-US" altLang="ko-KR" dirty="0"/>
          </a:p>
          <a:p>
            <a:pPr marL="7620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View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M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anually validated through direct execution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A14A29-ED40-9AE9-6DF3-F28A24A6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380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5FDFDE-C107-46B4-B1E7-6C1F1520BD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Coverage results</a:t>
            </a:r>
          </a:p>
          <a:p>
            <a:pPr lvl="1"/>
            <a:r>
              <a:rPr lang="en-US" altLang="ko-KR" dirty="0"/>
              <a:t>Model </a:t>
            </a:r>
          </a:p>
          <a:p>
            <a:pPr lvl="2"/>
            <a:r>
              <a:rPr lang="en-US" altLang="ko-KR" dirty="0"/>
              <a:t>Class : 100%</a:t>
            </a:r>
          </a:p>
          <a:p>
            <a:pPr lvl="2"/>
            <a:r>
              <a:rPr lang="en-US" altLang="ko-KR" dirty="0"/>
              <a:t>Method : 98%</a:t>
            </a:r>
          </a:p>
          <a:p>
            <a:pPr lvl="2"/>
            <a:r>
              <a:rPr lang="en-US" altLang="ko-KR" dirty="0"/>
              <a:t>Line : 98%</a:t>
            </a:r>
          </a:p>
          <a:p>
            <a:pPr lvl="2"/>
            <a:r>
              <a:rPr lang="en-US" altLang="ko-KR" dirty="0"/>
              <a:t>Branch : 98%</a:t>
            </a:r>
          </a:p>
          <a:p>
            <a:pPr marL="7620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Controller</a:t>
            </a:r>
          </a:p>
          <a:p>
            <a:pPr lvl="2"/>
            <a:r>
              <a:rPr lang="en-US" altLang="ko-KR" dirty="0"/>
              <a:t>Class : 100%</a:t>
            </a:r>
          </a:p>
          <a:p>
            <a:pPr lvl="2"/>
            <a:r>
              <a:rPr lang="en-US" altLang="ko-KR" dirty="0"/>
              <a:t>Method : 95%</a:t>
            </a:r>
          </a:p>
          <a:p>
            <a:pPr lvl="2"/>
            <a:r>
              <a:rPr lang="en-US" altLang="ko-KR" dirty="0"/>
              <a:t>Line : 95%</a:t>
            </a:r>
          </a:p>
          <a:p>
            <a:pPr lvl="2"/>
            <a:r>
              <a:rPr lang="en-US" altLang="ko-KR" dirty="0"/>
              <a:t>Branch : 83%</a:t>
            </a:r>
          </a:p>
          <a:p>
            <a:pPr lvl="2"/>
            <a:endParaRPr lang="en-US" altLang="ko-KR" dirty="0"/>
          </a:p>
          <a:p>
            <a:pPr lvl="2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FB520B-AAA0-D3B1-00A4-4A12FE32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Test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DFEB32-5158-C20A-88DB-47FA993C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355" y="1147204"/>
            <a:ext cx="4296985" cy="2753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74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F9666B1-69C4-5391-0244-F2319DEF3A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Branch</a:t>
            </a:r>
          </a:p>
          <a:p>
            <a:pPr lvl="1"/>
            <a:r>
              <a:rPr lang="en-US" altLang="ko-KR" dirty="0"/>
              <a:t>Based on GitHub Flow</a:t>
            </a:r>
          </a:p>
          <a:p>
            <a:pPr lvl="1"/>
            <a:r>
              <a:rPr lang="en-US" altLang="ko-KR" dirty="0"/>
              <a:t>Structure</a:t>
            </a:r>
          </a:p>
          <a:p>
            <a:pPr lvl="2"/>
            <a:r>
              <a:rPr lang="en-US" altLang="ko-KR" dirty="0"/>
              <a:t>Main</a:t>
            </a:r>
          </a:p>
          <a:p>
            <a:pPr lvl="3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Branch for final submission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Develop</a:t>
            </a:r>
          </a:p>
          <a:p>
            <a:pPr lvl="3"/>
            <a:r>
              <a:rPr lang="en-US" altLang="ko-KR" dirty="0"/>
              <a:t>Merge here after functional develop</a:t>
            </a:r>
          </a:p>
          <a:p>
            <a:pPr lvl="3"/>
            <a:endParaRPr lang="en-US" altLang="ko-KR" dirty="0"/>
          </a:p>
          <a:p>
            <a:pPr lvl="2"/>
            <a:r>
              <a:rPr lang="en-US" altLang="ko-KR" dirty="0"/>
              <a:t>Feature, Fix, Test, Refactor/</a:t>
            </a:r>
            <a:r>
              <a:rPr lang="ko-KR" altLang="en-US" dirty="0" err="1"/>
              <a:t>기능명</a:t>
            </a:r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F8D6968-AE2D-E42D-E0EA-61211C2C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5A6BF1-A286-34C3-4550-325CDCADB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219" y="743823"/>
            <a:ext cx="2096547" cy="365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44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F5B8167-8FA0-AD62-1104-827BEA3044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Commit Convention</a:t>
            </a:r>
          </a:p>
          <a:p>
            <a:pPr lvl="1"/>
            <a:r>
              <a:rPr lang="en-US" altLang="ko-KR" dirty="0"/>
              <a:t>Commit Rule</a:t>
            </a:r>
          </a:p>
          <a:p>
            <a:pPr lvl="2"/>
            <a:r>
              <a:rPr lang="en-US" altLang="ko-KR" dirty="0"/>
              <a:t>Action : Description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F01EAF1-F9CC-DE04-7708-8CB37941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B4F4DA-F085-B14E-94AE-B89A13743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14550"/>
            <a:ext cx="6705600" cy="195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690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C4558E-6AC3-4705-EB90-E78FB11E1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Pull Request</a:t>
            </a:r>
          </a:p>
          <a:p>
            <a:pPr lvl="1"/>
            <a:r>
              <a:rPr lang="en-US" altLang="ko-KR" dirty="0"/>
              <a:t>PR Template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3DD1CFA-DA13-7517-F652-B7A5AA18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GitHub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AADE9B-D871-0F64-8873-1D47C2C64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023" y="1687286"/>
            <a:ext cx="2226038" cy="28826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C7A538-019F-1671-6083-E8470716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125" y="740144"/>
            <a:ext cx="2114911" cy="38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5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B1F4A4-CFEF-325D-921D-543FD7C13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Development Process</a:t>
            </a:r>
          </a:p>
          <a:p>
            <a:endParaRPr lang="en-US" altLang="ko-KR" dirty="0"/>
          </a:p>
          <a:p>
            <a:r>
              <a:rPr lang="en-US" altLang="ko-KR" dirty="0"/>
              <a:t>Requirement Elicitation</a:t>
            </a:r>
          </a:p>
          <a:p>
            <a:endParaRPr lang="en-US" altLang="ko-KR" dirty="0"/>
          </a:p>
          <a:p>
            <a:r>
              <a:rPr lang="en-US" altLang="ko-KR" dirty="0"/>
              <a:t>Design</a:t>
            </a:r>
          </a:p>
          <a:p>
            <a:endParaRPr lang="en-US" altLang="ko-KR" dirty="0"/>
          </a:p>
          <a:p>
            <a:r>
              <a:rPr lang="en-US" altLang="ko-KR" dirty="0"/>
              <a:t>Test</a:t>
            </a:r>
          </a:p>
          <a:p>
            <a:endParaRPr lang="en-US" altLang="ko-KR" dirty="0"/>
          </a:p>
          <a:p>
            <a:r>
              <a:rPr lang="en-US" altLang="ko-KR" dirty="0"/>
              <a:t>GitHub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4211C3C-01B6-C50C-D60B-414A081F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Content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6227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632CE40-96E2-8529-9087-06402924E0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Waterfall model</a:t>
            </a:r>
          </a:p>
          <a:p>
            <a:pPr lvl="1"/>
            <a:r>
              <a:rPr lang="en-US" altLang="ko-KR" dirty="0"/>
              <a:t>Advantage</a:t>
            </a:r>
          </a:p>
          <a:p>
            <a:pPr lvl="2"/>
            <a:r>
              <a:rPr lang="en-US" altLang="ko-KR" dirty="0"/>
              <a:t>Cleanly divide the problem into </a:t>
            </a:r>
            <a:r>
              <a:rPr lang="en-US" altLang="ko-KR" dirty="0">
                <a:solidFill>
                  <a:srgbClr val="FF0000"/>
                </a:solidFill>
              </a:rPr>
              <a:t>distinct phases</a:t>
            </a:r>
          </a:p>
          <a:p>
            <a:pPr marL="762000" lvl="2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Disadvantage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Requirements</a:t>
            </a:r>
            <a:r>
              <a:rPr lang="en-US" altLang="ko-KR" dirty="0">
                <a:solidFill>
                  <a:schemeClr val="tx1"/>
                </a:solidFill>
              </a:rPr>
              <a:t> can be </a:t>
            </a:r>
            <a:r>
              <a:rPr lang="en-US" altLang="ko-KR" dirty="0">
                <a:solidFill>
                  <a:srgbClr val="FF0000"/>
                </a:solidFill>
              </a:rPr>
              <a:t>specified and frozen early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</a:rPr>
              <a:t>Requirement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bloating</a:t>
            </a:r>
          </a:p>
          <a:p>
            <a:pPr lvl="2"/>
            <a:endParaRPr lang="en-US" altLang="ko-KR" dirty="0">
              <a:solidFill>
                <a:schemeClr val="tx1"/>
              </a:solidFill>
            </a:endParaRPr>
          </a:p>
          <a:p>
            <a:pPr lvl="1"/>
            <a:r>
              <a:rPr lang="en-US" altLang="ko-KR" dirty="0"/>
              <a:t>Enable efficient development because requirement is not changed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BEFF5A8-4972-2A46-3CA0-B9FEBB9F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Development Process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F99639-C8BF-8617-46FF-BBA34427F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029" y="852894"/>
            <a:ext cx="2668181" cy="22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12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852368F-CF06-D871-495B-485B2564F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Agile model</a:t>
            </a:r>
          </a:p>
          <a:p>
            <a:pPr lvl="1"/>
            <a:r>
              <a:rPr lang="en-US" altLang="ko-KR" dirty="0"/>
              <a:t>Advantage</a:t>
            </a:r>
          </a:p>
          <a:p>
            <a:pPr lvl="2"/>
            <a:r>
              <a:rPr lang="en-US" altLang="ko-KR" dirty="0"/>
              <a:t>Risk reduction</a:t>
            </a:r>
          </a:p>
          <a:p>
            <a:pPr lvl="2"/>
            <a:r>
              <a:rPr lang="en-US" altLang="ko-KR" dirty="0"/>
              <a:t>Flexibility to modifications</a:t>
            </a:r>
          </a:p>
          <a:p>
            <a:pPr marL="7620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Disadvantage</a:t>
            </a:r>
          </a:p>
          <a:p>
            <a:pPr lvl="2"/>
            <a:r>
              <a:rPr lang="en-US" altLang="ko-KR" dirty="0"/>
              <a:t>Architecture/Design may not be optimal</a:t>
            </a:r>
          </a:p>
          <a:p>
            <a:pPr lvl="2"/>
            <a:r>
              <a:rPr lang="en-US" altLang="ko-KR" dirty="0"/>
              <a:t>Rework may increase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A quick response is possible when requirement is changed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AF06676-ADB7-347D-C319-6E54EA8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Development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969A87-0B19-9770-C2FB-5A135D59A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58" y="718642"/>
            <a:ext cx="4316186" cy="16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93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5749F1-8CDB-AAC3-1128-32A4DF25DB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Our development process</a:t>
            </a:r>
          </a:p>
          <a:p>
            <a:pPr lvl="1"/>
            <a:r>
              <a:rPr lang="en-US" altLang="ko-KR" dirty="0"/>
              <a:t>Agile model</a:t>
            </a:r>
          </a:p>
          <a:p>
            <a:pPr lvl="2"/>
            <a:r>
              <a:rPr lang="en-US" altLang="ko-KR" dirty="0"/>
              <a:t>May have missed requirements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P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entagon, hexagon need to be renewed 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438DB20-B50D-56F4-0484-0833E553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Development Process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7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DE29D402-A5F5-CF57-167D-061A8BD4B9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Use case</a:t>
                </a:r>
              </a:p>
              <a:p>
                <a:pPr lvl="1"/>
                <a:r>
                  <a:rPr lang="en-US" altLang="ko-KR" dirty="0"/>
                  <a:t>Define 9 use cases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., </m:t>
                    </m:r>
                  </m:oMath>
                </a14:m>
                <a:r>
                  <a:rPr lang="en-US" altLang="ko-KR" dirty="0"/>
                  <a:t>UC1 : </a:t>
                </a:r>
                <a:r>
                  <a:rPr lang="ko-KR" altLang="en-US" dirty="0"/>
                  <a:t>게임 시작</a:t>
                </a:r>
                <a:r>
                  <a:rPr lang="en-US" altLang="ko-KR" dirty="0"/>
                  <a:t>, UC2 : </a:t>
                </a:r>
                <a:r>
                  <a:rPr lang="ko-KR" altLang="en-US" dirty="0"/>
                  <a:t>윷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던지기</a:t>
                </a:r>
                <a:r>
                  <a:rPr lang="en-US" altLang="ko-KR" dirty="0"/>
                  <a:t>, … UC9 : </a:t>
                </a:r>
                <a:r>
                  <a:rPr lang="ko-KR" altLang="en-US" dirty="0"/>
                  <a:t>게임 종료</a:t>
                </a:r>
              </a:p>
            </p:txBody>
          </p:sp>
        </mc:Choice>
        <mc:Fallback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DE29D402-A5F5-CF57-167D-061A8BD4B9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67" t="-2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EBD32CCA-CAFA-E125-190D-B12A9901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Requirement Elicitation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F7738-5B5F-1025-2221-7B465B4D3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419" y="1711758"/>
            <a:ext cx="1807163" cy="285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04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BF57778B-3127-8FFF-951A-CC202F8D58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Domain Model</a:t>
                </a:r>
              </a:p>
              <a:p>
                <a:pPr lvl="1"/>
                <a:r>
                  <a:rPr lang="en-US" altLang="ko-KR" dirty="0"/>
                  <a:t>1. Find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conceptual classes</a:t>
                </a:r>
              </a:p>
              <a:p>
                <a:pPr lvl="2"/>
                <a:r>
                  <a:rPr lang="en-US" altLang="ko-KR" dirty="0">
                    <a:solidFill>
                      <a:schemeClr val="tx1"/>
                    </a:solidFill>
                  </a:rPr>
                  <a:t>Reference noun phrases in the use cases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., </m:t>
                    </m:r>
                    <m:r>
                      <a:rPr lang="ko-KR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게</m:t>
                    </m:r>
                  </m:oMath>
                </a14:m>
                <a:r>
                  <a:rPr lang="ko-KR" altLang="en-US" dirty="0">
                    <a:solidFill>
                      <a:schemeClr val="tx1"/>
                    </a:solidFill>
                  </a:rPr>
                  <a:t>임 시스템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Game,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플레이어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Player</a:t>
                </a:r>
              </a:p>
              <a:p>
                <a:pPr lvl="2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ko-KR" dirty="0">
                    <a:solidFill>
                      <a:schemeClr val="tx1"/>
                    </a:solidFill>
                  </a:rPr>
                  <a:t>2. Draw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the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identified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conceptual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classes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in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a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UML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class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diagram</a:t>
                </a:r>
              </a:p>
              <a:p>
                <a:pPr lvl="2"/>
                <a:endParaRPr lang="en-US" altLang="ko-KR" dirty="0">
                  <a:solidFill>
                    <a:schemeClr val="tx1"/>
                  </a:solidFill>
                </a:endParaRPr>
              </a:p>
              <a:p>
                <a:pPr marL="400050" lvl="1" indent="0">
                  <a:buNone/>
                </a:pP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텍스트 개체 틀 1">
                <a:extLst>
                  <a:ext uri="{FF2B5EF4-FFF2-40B4-BE49-F238E27FC236}">
                    <a16:creationId xmlns:a16="http://schemas.microsoft.com/office/drawing/2014/main" id="{BF57778B-3127-8FFF-951A-CC202F8D58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67" t="-2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2FC927F9-1F44-C6EB-0996-F315990F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Requirement Elicitation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C207AF-3A31-752E-075D-9083FB79F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441" y="2472034"/>
            <a:ext cx="2739118" cy="209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2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2EC0D5-E72D-6ADE-0DB4-4E2909C5B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Domain Model</a:t>
            </a:r>
          </a:p>
          <a:p>
            <a:pPr lvl="1"/>
            <a:r>
              <a:rPr lang="en-US" altLang="ko-KR" dirty="0"/>
              <a:t>3. Add </a:t>
            </a:r>
            <a:r>
              <a:rPr lang="en-US" altLang="ko-KR" dirty="0">
                <a:solidFill>
                  <a:srgbClr val="FF0000"/>
                </a:solidFill>
              </a:rPr>
              <a:t>associations</a:t>
            </a:r>
            <a:r>
              <a:rPr lang="en-US" altLang="ko-KR" dirty="0"/>
              <a:t> and </a:t>
            </a:r>
            <a:r>
              <a:rPr lang="en-US" altLang="ko-KR" dirty="0">
                <a:solidFill>
                  <a:srgbClr val="FF0000"/>
                </a:solidFill>
              </a:rPr>
              <a:t>attributes</a:t>
            </a:r>
            <a:r>
              <a:rPr lang="en-US" altLang="ko-KR" dirty="0"/>
              <a:t> to conceptual classes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FCE02AB-38EB-687D-B3F3-9DC84C29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Requirement Elicitation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F6B046-B463-E36F-2700-685ECE1C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01" y="1431320"/>
            <a:ext cx="3857199" cy="313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7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F953A7D-FE7C-8FF4-86BB-62B066191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System Sequence Diagram</a:t>
            </a:r>
          </a:p>
          <a:p>
            <a:pPr lvl="1"/>
            <a:r>
              <a:rPr lang="en-US" altLang="ko-KR" dirty="0"/>
              <a:t>Consist of the interaction between Player and </a:t>
            </a:r>
            <a:r>
              <a:rPr lang="en-US" altLang="ko-KR" dirty="0" err="1"/>
              <a:t>GameSystem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3491336-0CDB-93EC-3E38-7D6776EA3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Requirement Elicitation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B8DB5A-B0E3-069F-7D90-D94D91A2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511" y="1416228"/>
            <a:ext cx="2168978" cy="3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198209"/>
      </p:ext>
    </p:extLst>
  </p:cSld>
  <p:clrMapOvr>
    <a:masterClrMapping/>
  </p:clrMapOvr>
</p:sld>
</file>

<file path=ppt/theme/theme1.xml><?xml version="1.0" encoding="utf-8"?>
<a:theme xmlns:a="http://schemas.openxmlformats.org/drawingml/2006/main" name="테마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47788</TotalTime>
  <Words>388</Words>
  <Application>Microsoft Office PowerPoint</Application>
  <PresentationFormat>화면 슬라이드 쇼(16:9)</PresentationFormat>
  <Paragraphs>134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-apple-system</vt:lpstr>
      <vt:lpstr>Noto Sans Symbols</vt:lpstr>
      <vt:lpstr>Malgun Gothic</vt:lpstr>
      <vt:lpstr>Arial</vt:lpstr>
      <vt:lpstr>Calibri</vt:lpstr>
      <vt:lpstr>Cambria Math</vt:lpstr>
      <vt:lpstr>테마2</vt:lpstr>
      <vt:lpstr>2025 SE Term Project</vt:lpstr>
      <vt:lpstr>Content  </vt:lpstr>
      <vt:lpstr>Development Process</vt:lpstr>
      <vt:lpstr>Development Process</vt:lpstr>
      <vt:lpstr>Development Process</vt:lpstr>
      <vt:lpstr>Requirement Elicitation</vt:lpstr>
      <vt:lpstr>Requirement Elicitation</vt:lpstr>
      <vt:lpstr>Requirement Elicitation</vt:lpstr>
      <vt:lpstr>Requirement Elicitation</vt:lpstr>
      <vt:lpstr>Requirement Elicitation</vt:lpstr>
      <vt:lpstr>Design</vt:lpstr>
      <vt:lpstr>Design</vt:lpstr>
      <vt:lpstr>Design</vt:lpstr>
      <vt:lpstr>Design</vt:lpstr>
      <vt:lpstr>Test</vt:lpstr>
      <vt:lpstr>Test</vt:lpstr>
      <vt:lpstr>GitHub</vt:lpstr>
      <vt:lpstr>GitHub</vt:lpstr>
      <vt:lpstr>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KHAN: Knowledge-Aware Hierarchical Attention Networks  for Accurate Political Stance Prediction</dc:title>
  <dc:creator>Jongwuk</dc:creator>
  <cp:lastModifiedBy>인혁 정</cp:lastModifiedBy>
  <cp:revision>2729</cp:revision>
  <cp:lastPrinted>2023-11-01T03:03:05Z</cp:lastPrinted>
  <dcterms:created xsi:type="dcterms:W3CDTF">2011-03-02T03:38:15Z</dcterms:created>
  <dcterms:modified xsi:type="dcterms:W3CDTF">2025-06-01T08:00:01Z</dcterms:modified>
</cp:coreProperties>
</file>