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23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2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340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404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5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28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537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59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1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13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7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9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2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8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7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36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93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D8DC2B-67BD-4D80-B9AE-BA80A0820E5A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7B00C4-CE69-4C9A-8B6D-F0EA33D078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880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form.asp" TargetMode="External"/><Relationship Id="rId2" Type="http://schemas.openxmlformats.org/officeDocument/2006/relationships/hyperlink" Target="http://localhost:13026/Home/Index?name=defaul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form.asp" TargetMode="External"/><Relationship Id="rId2" Type="http://schemas.openxmlformats.org/officeDocument/2006/relationships/hyperlink" Target="http://localhost:13026/Home/Inde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ajax_ajax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defaul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Ajax Tutorial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日期：</a:t>
            </a:r>
            <a:r>
              <a:rPr lang="en-US" altLang="zh-TW" dirty="0" smtClean="0"/>
              <a:t>2016/12/4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35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33" y="2728546"/>
            <a:ext cx="10353762" cy="970450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29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 Methods</a:t>
            </a:r>
          </a:p>
          <a:p>
            <a:pPr lvl="1"/>
            <a:r>
              <a:rPr lang="en-US" altLang="zh-TW" dirty="0" smtClean="0"/>
              <a:t>GET</a:t>
            </a:r>
          </a:p>
          <a:p>
            <a:pPr lvl="1"/>
            <a:r>
              <a:rPr lang="en-US" altLang="zh-TW" dirty="0" smtClean="0"/>
              <a:t>POST</a:t>
            </a:r>
          </a:p>
          <a:p>
            <a:r>
              <a:rPr lang="en-US" altLang="zh-TW" dirty="0" smtClean="0"/>
              <a:t>Html Form</a:t>
            </a:r>
          </a:p>
          <a:p>
            <a:r>
              <a:rPr lang="en-US" altLang="zh-TW" dirty="0" smtClean="0"/>
              <a:t>JQuery Ajax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50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ffectLst/>
              </a:rPr>
              <a:t> HTTP 1.1 </a:t>
            </a:r>
            <a:r>
              <a:rPr lang="zh-TW" altLang="en-US" dirty="0">
                <a:effectLst/>
              </a:rPr>
              <a:t>的版本中定義了八種 </a:t>
            </a:r>
            <a:r>
              <a:rPr lang="en-US" altLang="zh-TW" dirty="0">
                <a:effectLst/>
              </a:rPr>
              <a:t>Method (</a:t>
            </a:r>
            <a:r>
              <a:rPr lang="zh-TW" altLang="en-US" dirty="0">
                <a:effectLst/>
              </a:rPr>
              <a:t>方法</a:t>
            </a:r>
            <a:r>
              <a:rPr lang="en-US" altLang="zh-TW" dirty="0">
                <a:effectLst/>
              </a:rPr>
              <a:t>)</a:t>
            </a:r>
            <a:r>
              <a:rPr lang="zh-TW" altLang="en-US" dirty="0">
                <a:effectLst/>
              </a:rPr>
              <a:t>，如下所示：</a:t>
            </a:r>
          </a:p>
          <a:p>
            <a:pPr lvl="1"/>
            <a:r>
              <a:rPr lang="en-US" altLang="zh-TW" dirty="0">
                <a:effectLst/>
              </a:rPr>
              <a:t>OPTIONS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ffectLst/>
              </a:rPr>
              <a:t>GET(</a:t>
            </a:r>
            <a:r>
              <a:rPr lang="zh-TW" altLang="en-US" dirty="0" smtClean="0">
                <a:solidFill>
                  <a:srgbClr val="FF0000"/>
                </a:solidFill>
                <a:effectLst/>
              </a:rPr>
              <a:t>常用</a:t>
            </a:r>
            <a:r>
              <a:rPr lang="en-US" altLang="zh-TW" dirty="0" smtClean="0">
                <a:solidFill>
                  <a:srgbClr val="FF0000"/>
                </a:solidFill>
                <a:effectLst/>
              </a:rPr>
              <a:t>)</a:t>
            </a:r>
            <a:endParaRPr lang="en-US" altLang="zh-TW" dirty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  <a:effectLst/>
              </a:rPr>
              <a:t>HEAD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ffectLst/>
              </a:rPr>
              <a:t>POST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(</a:t>
            </a:r>
            <a:r>
              <a:rPr lang="zh-TW" altLang="en-US" dirty="0">
                <a:solidFill>
                  <a:srgbClr val="FF0000"/>
                </a:solidFill>
                <a:effectLst/>
              </a:rPr>
              <a:t>常用</a:t>
            </a:r>
            <a:r>
              <a:rPr lang="en-US" altLang="zh-TW" dirty="0" smtClean="0">
                <a:solidFill>
                  <a:srgbClr val="FF0000"/>
                </a:solidFill>
                <a:effectLst/>
              </a:rPr>
              <a:t>)</a:t>
            </a:r>
            <a:endParaRPr lang="en-US" altLang="zh-TW" dirty="0">
              <a:solidFill>
                <a:srgbClr val="FF0000"/>
              </a:solidFill>
              <a:effectLst/>
            </a:endParaRPr>
          </a:p>
          <a:p>
            <a:pPr lvl="1"/>
            <a:r>
              <a:rPr lang="en-US" altLang="zh-TW" dirty="0">
                <a:effectLst/>
              </a:rPr>
              <a:t>PUT</a:t>
            </a:r>
          </a:p>
          <a:p>
            <a:pPr lvl="1"/>
            <a:r>
              <a:rPr lang="en-US" altLang="zh-TW" dirty="0">
                <a:effectLst/>
              </a:rPr>
              <a:t>DELETE</a:t>
            </a:r>
          </a:p>
          <a:p>
            <a:pPr lvl="1"/>
            <a:r>
              <a:rPr lang="en-US" altLang="zh-TW" dirty="0">
                <a:effectLst/>
              </a:rPr>
              <a:t>TRACE</a:t>
            </a:r>
          </a:p>
          <a:p>
            <a:pPr lvl="1"/>
            <a:r>
              <a:rPr lang="en-US" altLang="zh-TW" dirty="0" smtClean="0">
                <a:effectLst/>
              </a:rPr>
              <a:t>CONNECT</a:t>
            </a:r>
          </a:p>
          <a:p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HTTP = </a:t>
            </a:r>
            <a:r>
              <a:rPr lang="zh-TW" altLang="en-US" dirty="0" smtClean="0">
                <a:effectLst/>
              </a:rPr>
              <a:t>寄信機</a:t>
            </a:r>
            <a:r>
              <a:rPr lang="zh-TW" altLang="en-US" dirty="0">
                <a:effectLst/>
              </a:rPr>
              <a:t>制</a:t>
            </a:r>
            <a:r>
              <a:rPr lang="zh-TW" altLang="en-US" dirty="0" smtClean="0">
                <a:effectLst/>
              </a:rPr>
              <a:t>，</a:t>
            </a:r>
            <a:r>
              <a:rPr lang="en-US" altLang="zh-TW" dirty="0" smtClean="0">
                <a:effectLst/>
              </a:rPr>
              <a:t>HTTP Method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=</a:t>
            </a:r>
            <a:r>
              <a:rPr lang="zh-TW" altLang="en-US" dirty="0" smtClean="0">
                <a:effectLst/>
              </a:rPr>
              <a:t> 指定特定寄信機制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58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zh-TW" altLang="en-US" dirty="0" smtClean="0"/>
              <a:t>以寄信舉例：</a:t>
            </a:r>
            <a:endParaRPr lang="en-US" altLang="zh-TW" dirty="0" smtClean="0"/>
          </a:p>
          <a:p>
            <a:pPr marL="36900" indent="0">
              <a:buNone/>
            </a:pPr>
            <a:r>
              <a:rPr lang="en-US" altLang="zh-TW" dirty="0" smtClean="0"/>
              <a:t>	GET</a:t>
            </a:r>
            <a:r>
              <a:rPr lang="zh-TW" altLang="en-US" dirty="0" smtClean="0"/>
              <a:t>：明信片，不能有</a:t>
            </a:r>
            <a:r>
              <a:rPr lang="en-US" altLang="zh-TW" dirty="0" smtClean="0"/>
              <a:t>Message Body</a:t>
            </a:r>
            <a:r>
              <a:rPr lang="zh-TW" altLang="en-US" dirty="0" smtClean="0"/>
              <a:t>，用於向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要求</a:t>
            </a:r>
            <a:r>
              <a:rPr lang="en-US" altLang="zh-TW" dirty="0" smtClean="0"/>
              <a:t>(Request)</a:t>
            </a:r>
            <a:r>
              <a:rPr lang="zh-TW" altLang="en-US" dirty="0"/>
              <a:t>指定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pPr marL="369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：一般信封，有</a:t>
            </a:r>
            <a:r>
              <a:rPr lang="en-US" altLang="zh-TW" dirty="0" smtClean="0"/>
              <a:t>Message Body</a:t>
            </a:r>
            <a:r>
              <a:rPr lang="zh-TW" altLang="en-US" dirty="0" smtClean="0"/>
              <a:t>，用於回</a:t>
            </a:r>
            <a:r>
              <a:rPr lang="zh-TW" altLang="en-US" dirty="0"/>
              <a:t>傳</a:t>
            </a:r>
            <a:r>
              <a:rPr lang="zh-TW" altLang="en-US" dirty="0" smtClean="0"/>
              <a:t>資料給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18725"/>
              </p:ext>
            </p:extLst>
          </p:nvPr>
        </p:nvGraphicFramePr>
        <p:xfrm>
          <a:off x="4089400" y="3761824"/>
          <a:ext cx="38412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262">
                  <a:extLst>
                    <a:ext uri="{9D8B030D-6E8A-4147-A177-3AD203B41FA5}">
                      <a16:colId xmlns:a16="http://schemas.microsoft.com/office/drawing/2014/main" val="3254812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信件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85458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Message Header</a:t>
                      </a:r>
                      <a:r>
                        <a:rPr lang="zh-TW" altLang="en-US" dirty="0" smtClean="0"/>
                        <a:t>：地址、收件人</a:t>
                      </a:r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38000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Message Body</a:t>
                      </a:r>
                      <a:r>
                        <a:rPr lang="zh-TW" altLang="en-US" dirty="0" smtClean="0"/>
                        <a:t>：內文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3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29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封包格式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00647"/>
              </p:ext>
            </p:extLst>
          </p:nvPr>
        </p:nvGraphicFramePr>
        <p:xfrm>
          <a:off x="2735387" y="1580050"/>
          <a:ext cx="6944945" cy="4549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59">
                  <a:extLst>
                    <a:ext uri="{9D8B030D-6E8A-4147-A177-3AD203B41FA5}">
                      <a16:colId xmlns:a16="http://schemas.microsoft.com/office/drawing/2014/main" val="4076021158"/>
                    </a:ext>
                  </a:extLst>
                </a:gridCol>
                <a:gridCol w="2695216">
                  <a:extLst>
                    <a:ext uri="{9D8B030D-6E8A-4147-A177-3AD203B41FA5}">
                      <a16:colId xmlns:a16="http://schemas.microsoft.com/office/drawing/2014/main" val="2600488290"/>
                    </a:ext>
                  </a:extLst>
                </a:gridCol>
                <a:gridCol w="3578470">
                  <a:extLst>
                    <a:ext uri="{9D8B030D-6E8A-4147-A177-3AD203B41FA5}">
                      <a16:colId xmlns:a16="http://schemas.microsoft.com/office/drawing/2014/main" val="617012582"/>
                    </a:ext>
                  </a:extLst>
                </a:gridCol>
              </a:tblGrid>
              <a:tr h="116597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POST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71043"/>
                  </a:ext>
                </a:extLst>
              </a:tr>
              <a:tr h="6876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&lt;form method="get" action=""&gt;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&lt;input type="text" name="id" /&gt;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&lt;input type="submit" /&gt;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&lt;form method=“post" action=""&gt;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&lt;input type="text" name="id" /&gt;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&lt;input type="submit" /&gt;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&lt;/form&gt;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590803"/>
                  </a:ext>
                </a:extLst>
              </a:tr>
              <a:tr h="188349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封包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 /?id=010101 HTTP/1.1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Host: xxx.toright.com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User-Agent: Mozilla/5.0 (Windows; U; Windows NT 5.1; </a:t>
                      </a:r>
                      <a:r>
                        <a:rPr lang="en-US" altLang="zh-TW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zh</a:t>
                      </a:r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-TW; rv:1.9.2.13) Gecko/20101203 Firefox/3.6.13 GTB7.1 ( .NET CLR 3.5.30729)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Accept: text/</a:t>
                      </a:r>
                      <a:r>
                        <a:rPr lang="en-US" altLang="zh-TW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html,application</a:t>
                      </a:r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xhtml+xml,application</a:t>
                      </a:r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xml;q</a:t>
                      </a:r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=0.9,*/*;q=0.8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Accept-Language: </a:t>
                      </a:r>
                      <a:r>
                        <a:rPr lang="en-US" altLang="zh-TW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zh-tw,en-us;q</a:t>
                      </a:r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=0.7,en;q=0.3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Accept-Encoding: </a:t>
                      </a:r>
                      <a:r>
                        <a:rPr lang="en-US" altLang="zh-TW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gzip,deflate</a:t>
                      </a:r>
                      <a:endParaRPr lang="en-US" altLang="zh-TW" sz="1000" b="0" i="0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Accept-Charset: UTF-8,*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Keep-Alive: 115</a:t>
                      </a:r>
                    </a:p>
                    <a:p>
                      <a:r>
                        <a:rPr lang="en-US" altLang="zh-TW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Connection: keep-alive</a:t>
                      </a:r>
                      <a:endParaRPr lang="zh-TW" altLang="en-US" sz="1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POST / HTTP/1.1</a:t>
                      </a:r>
                    </a:p>
                    <a:p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Host: xxx.toright.com</a:t>
                      </a:r>
                    </a:p>
                    <a:p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User-Agent: Mozilla/5.0 (Windows; U; Windows NT 5.1; </a:t>
                      </a:r>
                      <a:r>
                        <a:rPr lang="en-US" altLang="zh-TW" sz="1000" dirty="0" err="1" smtClean="0">
                          <a:latin typeface="Consolas" panose="020B0609020204030204" pitchFamily="49" charset="0"/>
                        </a:rPr>
                        <a:t>zh</a:t>
                      </a:r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-TW; rv:1.9.2.13) Gecko/20101203 Firefox/3.6.13 GTB7.1 ( .NET CLR 3.5.30729)</a:t>
                      </a:r>
                    </a:p>
                    <a:p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Accept: text/</a:t>
                      </a:r>
                      <a:r>
                        <a:rPr lang="en-US" altLang="zh-TW" sz="1000" dirty="0" err="1" smtClean="0">
                          <a:latin typeface="Consolas" panose="020B0609020204030204" pitchFamily="49" charset="0"/>
                        </a:rPr>
                        <a:t>html,application</a:t>
                      </a:r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zh-TW" sz="1000" dirty="0" err="1" smtClean="0">
                          <a:latin typeface="Consolas" panose="020B0609020204030204" pitchFamily="49" charset="0"/>
                        </a:rPr>
                        <a:t>xhtml+xml,application</a:t>
                      </a:r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zh-TW" sz="1000" dirty="0" err="1" smtClean="0">
                          <a:latin typeface="Consolas" panose="020B0609020204030204" pitchFamily="49" charset="0"/>
                        </a:rPr>
                        <a:t>xml;q</a:t>
                      </a:r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=0.9,*/*;q=0.8</a:t>
                      </a:r>
                    </a:p>
                    <a:p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Accept-Language: </a:t>
                      </a:r>
                      <a:r>
                        <a:rPr lang="en-US" altLang="zh-TW" sz="1000" dirty="0" err="1" smtClean="0">
                          <a:latin typeface="Consolas" panose="020B0609020204030204" pitchFamily="49" charset="0"/>
                        </a:rPr>
                        <a:t>zh-tw,en-us;q</a:t>
                      </a:r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=0.7,en;q=0.3</a:t>
                      </a:r>
                    </a:p>
                    <a:p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Accept-Encoding: </a:t>
                      </a:r>
                      <a:r>
                        <a:rPr lang="en-US" altLang="zh-TW" sz="1000" dirty="0" err="1" smtClean="0">
                          <a:latin typeface="Consolas" panose="020B0609020204030204" pitchFamily="49" charset="0"/>
                        </a:rPr>
                        <a:t>gzip,deflate</a:t>
                      </a:r>
                      <a:endParaRPr lang="en-US" altLang="zh-TW" sz="100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Accept-Charset: UTF-8,*</a:t>
                      </a:r>
                    </a:p>
                    <a:p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Keep-Alive: 115</a:t>
                      </a:r>
                    </a:p>
                    <a:p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Connection: keep-alive</a:t>
                      </a:r>
                    </a:p>
                    <a:p>
                      <a:endParaRPr lang="en-US" altLang="zh-TW" sz="100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Content-Type: application/x-www-form-</a:t>
                      </a:r>
                      <a:r>
                        <a:rPr lang="en-US" altLang="zh-TW" sz="1000" dirty="0" err="1" smtClean="0">
                          <a:latin typeface="Consolas" panose="020B0609020204030204" pitchFamily="49" charset="0"/>
                        </a:rPr>
                        <a:t>urlencoded</a:t>
                      </a:r>
                      <a:endParaRPr lang="en-US" altLang="zh-TW" sz="100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&lt;/code&gt;&lt;code&gt;Content-Length: 9</a:t>
                      </a:r>
                    </a:p>
                    <a:p>
                      <a:r>
                        <a:rPr lang="en-US" altLang="zh-TW" sz="1000" dirty="0" smtClean="0">
                          <a:latin typeface="Consolas" panose="020B0609020204030204" pitchFamily="49" charset="0"/>
                        </a:rPr>
                        <a:t>id=020202</a:t>
                      </a:r>
                      <a:endParaRPr lang="zh-TW" altLang="en-US" sz="1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6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Form - 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&lt;form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zh-TW" sz="1200" dirty="0">
                <a:latin typeface="Consolas" panose="020B0609020204030204" pitchFamily="49" charset="0"/>
              </a:rPr>
              <a:t>="get" 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zh-TW" sz="1200" dirty="0">
                <a:latin typeface="Consolas" panose="020B0609020204030204" pitchFamily="49" charset="0"/>
              </a:rPr>
              <a:t>="/Home/Index"&gt;</a:t>
            </a:r>
          </a:p>
          <a:p>
            <a:pPr marL="3690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   &lt;input type="text" name="name" value="default"/&gt;</a:t>
            </a:r>
          </a:p>
          <a:p>
            <a:pPr marL="3690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   &lt;input type="submit" value="submit"/&gt;</a:t>
            </a:r>
          </a:p>
          <a:p>
            <a:pPr marL="3690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&lt;/form</a:t>
            </a:r>
            <a:r>
              <a:rPr lang="en-US" altLang="zh-TW" sz="1200" dirty="0" smtClean="0">
                <a:latin typeface="Consolas" panose="020B0609020204030204" pitchFamily="49" charset="0"/>
              </a:rPr>
              <a:t>&gt;</a:t>
            </a:r>
          </a:p>
          <a:p>
            <a:pPr marL="36900" indent="0">
              <a:buNone/>
            </a:pPr>
            <a:endParaRPr lang="en-US" altLang="zh-TW" sz="12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zh-TW" altLang="en-US" sz="1400" dirty="0" smtClean="0">
                <a:latin typeface="Consolas" panose="020B0609020204030204" pitchFamily="49" charset="0"/>
              </a:rPr>
              <a:t>產生的</a:t>
            </a:r>
            <a:r>
              <a:rPr lang="en-US" altLang="zh-TW" sz="1400" dirty="0">
                <a:latin typeface="Consolas" panose="020B0609020204030204" pitchFamily="49" charset="0"/>
              </a:rPr>
              <a:t>url: </a:t>
            </a:r>
            <a:r>
              <a:rPr lang="en-US" altLang="zh-TW" sz="1400" dirty="0">
                <a:latin typeface="Consolas" panose="020B0609020204030204" pitchFamily="49" charset="0"/>
                <a:hlinkClick r:id="rId2"/>
              </a:rPr>
              <a:t>http://</a:t>
            </a:r>
            <a:r>
              <a:rPr lang="en-US" altLang="zh-TW" sz="1400" dirty="0" smtClean="0">
                <a:latin typeface="Consolas" panose="020B0609020204030204" pitchFamily="49" charset="0"/>
                <a:hlinkClick r:id="rId2"/>
              </a:rPr>
              <a:t>localhost:13026/Home/Index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?name=default</a:t>
            </a:r>
            <a:endParaRPr lang="en-US" altLang="zh-TW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Request Query String -&gt; ?</a:t>
            </a:r>
            <a:r>
              <a:rPr lang="en-US" altLang="zh-TW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key1=value1</a:t>
            </a:r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key2=value2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040288"/>
            <a:ext cx="18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900" indent="0">
              <a:buNone/>
            </a:pPr>
            <a:r>
              <a:rPr lang="en-US" altLang="zh-TW" dirty="0">
                <a:latin typeface="Consolas" panose="020B0609020204030204" pitchFamily="49" charset="0"/>
                <a:hlinkClick r:id="rId3"/>
              </a:rPr>
              <a:t>Html form tag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82419"/>
              </p:ext>
            </p:extLst>
          </p:nvPr>
        </p:nvGraphicFramePr>
        <p:xfrm>
          <a:off x="1075593" y="3938955"/>
          <a:ext cx="2944448" cy="82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224">
                  <a:extLst>
                    <a:ext uri="{9D8B030D-6E8A-4147-A177-3AD203B41FA5}">
                      <a16:colId xmlns:a16="http://schemas.microsoft.com/office/drawing/2014/main" val="1942617247"/>
                    </a:ext>
                  </a:extLst>
                </a:gridCol>
                <a:gridCol w="1472224">
                  <a:extLst>
                    <a:ext uri="{9D8B030D-6E8A-4147-A177-3AD203B41FA5}">
                      <a16:colId xmlns:a16="http://schemas.microsoft.com/office/drawing/2014/main" val="1293122098"/>
                    </a:ext>
                  </a:extLst>
                </a:gridCol>
              </a:tblGrid>
              <a:tr h="280572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altLang="zh-TW" sz="12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Attribute</a:t>
                      </a:r>
                      <a:endParaRPr lang="zh-TW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Type</a:t>
                      </a:r>
                      <a:endParaRPr lang="zh-TW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98542"/>
                  </a:ext>
                </a:extLst>
              </a:tr>
              <a:tr h="21006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zh-TW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key</a:t>
                      </a:r>
                      <a:endParaRPr lang="zh-TW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42336"/>
                  </a:ext>
                </a:extLst>
              </a:tr>
              <a:tr h="21006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value</a:t>
                      </a:r>
                      <a:endParaRPr lang="zh-TW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value</a:t>
                      </a:r>
                      <a:endParaRPr lang="zh-TW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82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2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Form - </a:t>
            </a:r>
            <a:r>
              <a:rPr lang="en-US" altLang="zh-TW" dirty="0" smtClean="0"/>
              <a:t>POST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&lt;form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zh-TW" sz="1200" dirty="0" smtClean="0">
                <a:latin typeface="Consolas" panose="020B0609020204030204" pitchFamily="49" charset="0"/>
              </a:rPr>
              <a:t>=“post" 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zh-TW" sz="1200" dirty="0">
                <a:latin typeface="Consolas" panose="020B0609020204030204" pitchFamily="49" charset="0"/>
              </a:rPr>
              <a:t>="/Home/Index"&gt;</a:t>
            </a:r>
          </a:p>
          <a:p>
            <a:pPr marL="3690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   &lt;input type="text" name="name" value="default"/&gt;</a:t>
            </a:r>
          </a:p>
          <a:p>
            <a:pPr marL="3690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    &lt;input type="submit" value="submit"/&gt;</a:t>
            </a:r>
          </a:p>
          <a:p>
            <a:pPr marL="36900" indent="0"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&lt;/form</a:t>
            </a:r>
            <a:r>
              <a:rPr lang="en-US" altLang="zh-TW" sz="1200" dirty="0" smtClean="0">
                <a:latin typeface="Consolas" panose="020B0609020204030204" pitchFamily="49" charset="0"/>
              </a:rPr>
              <a:t>&gt;</a:t>
            </a:r>
          </a:p>
          <a:p>
            <a:pPr marL="36900" indent="0">
              <a:buNone/>
            </a:pPr>
            <a:endParaRPr lang="en-US" altLang="zh-TW" sz="12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zh-TW" altLang="en-US" sz="1400" dirty="0">
                <a:latin typeface="Consolas" panose="020B0609020204030204" pitchFamily="49" charset="0"/>
              </a:rPr>
              <a:t>產生的</a:t>
            </a:r>
            <a:r>
              <a:rPr lang="en-US" altLang="zh-TW" sz="1400" dirty="0">
                <a:latin typeface="Consolas" panose="020B0609020204030204" pitchFamily="49" charset="0"/>
              </a:rPr>
              <a:t>url: </a:t>
            </a:r>
            <a:r>
              <a:rPr lang="en-US" altLang="zh-TW" sz="1400" dirty="0">
                <a:latin typeface="Consolas" panose="020B0609020204030204" pitchFamily="49" charset="0"/>
                <a:hlinkClick r:id="rId2"/>
              </a:rPr>
              <a:t>http://</a:t>
            </a:r>
            <a:r>
              <a:rPr lang="en-US" altLang="zh-TW" sz="1400" dirty="0" smtClean="0">
                <a:latin typeface="Consolas" panose="020B0609020204030204" pitchFamily="49" charset="0"/>
                <a:hlinkClick r:id="rId2"/>
              </a:rPr>
              <a:t>localhost:13026/Home/Index</a:t>
            </a:r>
            <a:r>
              <a:rPr lang="zh-TW" altLang="en-US" sz="1400" dirty="0" smtClean="0"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</a:rPr>
              <a:t>(</a:t>
            </a:r>
            <a:r>
              <a:rPr lang="zh-TW" altLang="en-US" sz="1400" dirty="0" smtClean="0">
                <a:latin typeface="Consolas" panose="020B0609020204030204" pitchFamily="49" charset="0"/>
              </a:rPr>
              <a:t>內容藏在封包</a:t>
            </a:r>
            <a:r>
              <a:rPr lang="en-US" altLang="zh-TW" sz="1400" dirty="0" smtClean="0">
                <a:latin typeface="Consolas" panose="020B0609020204030204" pitchFamily="49" charset="0"/>
              </a:rPr>
              <a:t>)</a:t>
            </a:r>
            <a:endParaRPr lang="en-US" altLang="zh-TW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Request Form -&gt; </a:t>
            </a:r>
            <a:r>
              <a:rPr lang="zh-TW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同樣是 </a:t>
            </a:r>
            <a:r>
              <a:rPr lang="en-US" altLang="zh-TW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key:value</a:t>
            </a:r>
            <a:r>
              <a:rPr lang="zh-TW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對應模式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69343"/>
              </p:ext>
            </p:extLst>
          </p:nvPr>
        </p:nvGraphicFramePr>
        <p:xfrm>
          <a:off x="1075593" y="3938955"/>
          <a:ext cx="2944448" cy="82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224">
                  <a:extLst>
                    <a:ext uri="{9D8B030D-6E8A-4147-A177-3AD203B41FA5}">
                      <a16:colId xmlns:a16="http://schemas.microsoft.com/office/drawing/2014/main" val="1942617247"/>
                    </a:ext>
                  </a:extLst>
                </a:gridCol>
                <a:gridCol w="1472224">
                  <a:extLst>
                    <a:ext uri="{9D8B030D-6E8A-4147-A177-3AD203B41FA5}">
                      <a16:colId xmlns:a16="http://schemas.microsoft.com/office/drawing/2014/main" val="1293122098"/>
                    </a:ext>
                  </a:extLst>
                </a:gridCol>
              </a:tblGrid>
              <a:tr h="280572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altLang="zh-TW" sz="12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Attribute</a:t>
                      </a:r>
                      <a:endParaRPr lang="zh-TW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Type</a:t>
                      </a:r>
                      <a:endParaRPr lang="zh-TW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98542"/>
                  </a:ext>
                </a:extLst>
              </a:tr>
              <a:tr h="21006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zh-TW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key</a:t>
                      </a:r>
                      <a:endParaRPr lang="zh-TW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42336"/>
                  </a:ext>
                </a:extLst>
              </a:tr>
              <a:tr h="21006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value</a:t>
                      </a:r>
                      <a:endParaRPr lang="zh-TW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onsolas" panose="020B0609020204030204" pitchFamily="49" charset="0"/>
                        </a:rPr>
                        <a:t>value</a:t>
                      </a:r>
                      <a:endParaRPr lang="zh-TW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82101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0" y="6040288"/>
            <a:ext cx="18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900" indent="0">
              <a:buNone/>
            </a:pPr>
            <a:r>
              <a:rPr lang="en-US" altLang="zh-TW" dirty="0">
                <a:latin typeface="Consolas" panose="020B0609020204030204" pitchFamily="49" charset="0"/>
                <a:hlinkClick r:id="rId3"/>
              </a:rPr>
              <a:t>Html form tag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166160"/>
            <a:ext cx="10353762" cy="970450"/>
          </a:xfrm>
        </p:spPr>
        <p:txBody>
          <a:bodyPr/>
          <a:lstStyle/>
          <a:p>
            <a:r>
              <a:rPr lang="en-US" altLang="zh-TW" dirty="0" smtClean="0"/>
              <a:t>AJAX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136610"/>
            <a:ext cx="10353762" cy="5519167"/>
          </a:xfrm>
        </p:spPr>
        <p:txBody>
          <a:bodyPr/>
          <a:lstStyle/>
          <a:p>
            <a:r>
              <a:rPr lang="en-US" altLang="zh-TW" dirty="0" smtClean="0"/>
              <a:t>AJAX</a:t>
            </a:r>
            <a:r>
              <a:rPr lang="zh-TW" altLang="en-US" dirty="0" smtClean="0"/>
              <a:t>：局部更新</a:t>
            </a:r>
            <a:r>
              <a:rPr lang="zh-TW" altLang="en-US" dirty="0"/>
              <a:t>頁面</a:t>
            </a:r>
            <a:r>
              <a:rPr lang="zh-TW" altLang="en-US" dirty="0" smtClean="0"/>
              <a:t>技術。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傳統：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傳回資料，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收到資料後，</a:t>
            </a:r>
            <a:r>
              <a:rPr lang="zh-TW" altLang="en-US" dirty="0" smtClean="0">
                <a:solidFill>
                  <a:srgbClr val="FF0000"/>
                </a:solidFill>
              </a:rPr>
              <a:t>回傳整個網頁回去，可能有大量</a:t>
            </a:r>
            <a:r>
              <a:rPr lang="en-US" altLang="zh-TW" dirty="0" smtClean="0">
                <a:solidFill>
                  <a:srgbClr val="FF0000"/>
                </a:solidFill>
              </a:rPr>
              <a:t>html</a:t>
            </a:r>
            <a:r>
              <a:rPr lang="zh-TW" altLang="en-US" dirty="0" smtClean="0">
                <a:solidFill>
                  <a:srgbClr val="FF0000"/>
                </a:solidFill>
              </a:rPr>
              <a:t>資料重複，造成網路負擔。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0000" lvl="1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AJAX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TW" dirty="0"/>
              <a:t> Client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傳回</a:t>
            </a:r>
            <a:r>
              <a:rPr lang="zh-TW" altLang="en-US" dirty="0"/>
              <a:t>資料，</a:t>
            </a:r>
            <a:r>
              <a:rPr lang="en-US" altLang="zh-TW" dirty="0"/>
              <a:t>Server</a:t>
            </a:r>
            <a:r>
              <a:rPr lang="zh-TW" altLang="en-US" dirty="0"/>
              <a:t>收到資料後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回傳必要資料，並使用</a:t>
            </a:r>
            <a:r>
              <a:rPr lang="en-US" altLang="zh-TW" dirty="0" err="1" smtClean="0">
                <a:solidFill>
                  <a:srgbClr val="FF0000"/>
                </a:solidFill>
              </a:rPr>
              <a:t>javascript</a:t>
            </a:r>
            <a:r>
              <a:rPr lang="zh-TW" altLang="en-US" dirty="0">
                <a:solidFill>
                  <a:srgbClr val="FF0000"/>
                </a:solidFill>
              </a:rPr>
              <a:t>或</a:t>
            </a:r>
            <a:r>
              <a:rPr lang="en-US" altLang="zh-TW" dirty="0">
                <a:solidFill>
                  <a:srgbClr val="FF0000"/>
                </a:solidFill>
              </a:rPr>
              <a:t>JQuery</a:t>
            </a:r>
            <a:r>
              <a:rPr lang="zh-TW" altLang="en-US" dirty="0" smtClean="0">
                <a:solidFill>
                  <a:srgbClr val="FF0000"/>
                </a:solidFill>
              </a:rPr>
              <a:t>局部</a:t>
            </a:r>
            <a:r>
              <a:rPr lang="zh-TW" altLang="en-US" dirty="0" smtClean="0">
                <a:solidFill>
                  <a:srgbClr val="FF0000"/>
                </a:solidFill>
              </a:rPr>
              <a:t>更新</a:t>
            </a:r>
            <a:r>
              <a:rPr lang="en-US" altLang="zh-TW" dirty="0" smtClean="0">
                <a:solidFill>
                  <a:srgbClr val="FF0000"/>
                </a:solidFill>
              </a:rPr>
              <a:t>html</a:t>
            </a:r>
            <a:r>
              <a:rPr lang="zh-TW" altLang="en-US" dirty="0" smtClean="0">
                <a:solidFill>
                  <a:srgbClr val="FF0000"/>
                </a:solidFill>
              </a:rPr>
              <a:t>內容，不會回傳重複的</a:t>
            </a:r>
            <a:r>
              <a:rPr lang="en-US" altLang="zh-TW" dirty="0" smtClean="0">
                <a:solidFill>
                  <a:srgbClr val="FF0000"/>
                </a:solidFill>
              </a:rPr>
              <a:t>html</a:t>
            </a:r>
            <a:r>
              <a:rPr lang="zh-TW" altLang="en-US" dirty="0" smtClean="0">
                <a:solidFill>
                  <a:srgbClr val="FF0000"/>
                </a:solidFill>
              </a:rPr>
              <a:t>資料，大幅減少網路負擔。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61746" y="2391083"/>
            <a:ext cx="1644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原有：</a:t>
            </a:r>
            <a:endParaRPr lang="en-US" altLang="zh-TW" sz="12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&lt;head&gt;&lt;/head&gt;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&lt;body&gt;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    &lt;p&gt;&lt;/p&gt;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&lt;/body&gt;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&lt;/html&gt;</a:t>
            </a:r>
            <a:endParaRPr lang="zh-TW" alt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62245" y="2391083"/>
            <a:ext cx="2083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Server</a:t>
            </a:r>
            <a:r>
              <a:rPr lang="zh-TW" altLang="en-US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回傳並重載頁面：</a:t>
            </a:r>
            <a:endParaRPr lang="en-US" altLang="zh-TW" sz="12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&lt;head&gt;&lt;/head&gt;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&lt;body&gt;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</a:rPr>
              <a:t>       &lt;p&gt;Jack&lt;/p&gt;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&lt;/body&gt;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&lt;/html&gt;</a:t>
            </a:r>
            <a:endParaRPr lang="zh-TW" alt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640015" y="2925308"/>
            <a:ext cx="1688123" cy="607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679580" y="2701416"/>
            <a:ext cx="181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Consolas" panose="020B0609020204030204" pitchFamily="49" charset="0"/>
              </a:rPr>
              <a:t>要求</a:t>
            </a:r>
            <a:r>
              <a:rPr lang="en-US" altLang="zh-TW" sz="1200" dirty="0" smtClean="0">
                <a:latin typeface="Consolas" panose="020B0609020204030204" pitchFamily="49" charset="0"/>
              </a:rPr>
              <a:t>id=333</a:t>
            </a:r>
            <a:r>
              <a:rPr lang="zh-TW" altLang="en-US" sz="1200" dirty="0" smtClean="0">
                <a:latin typeface="Consolas" panose="020B0609020204030204" pitchFamily="49" charset="0"/>
              </a:rPr>
              <a:t>的</a:t>
            </a:r>
            <a:r>
              <a:rPr lang="en-US" altLang="zh-TW" sz="1200" dirty="0" smtClean="0">
                <a:latin typeface="Consolas" panose="020B0609020204030204" pitchFamily="49" charset="0"/>
              </a:rPr>
              <a:t>name</a:t>
            </a:r>
            <a:endParaRPr lang="zh-TW" alt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6238" y="2268415"/>
            <a:ext cx="5987562" cy="16277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0295" y="4955184"/>
            <a:ext cx="9851782" cy="16277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93345" y="5538239"/>
            <a:ext cx="21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Server</a:t>
            </a:r>
            <a:r>
              <a:rPr lang="zh-TW" altLang="en-US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回傳但不重載頁面：</a:t>
            </a:r>
            <a:endParaRPr lang="en-US" altLang="zh-TW" sz="12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Jack</a:t>
            </a:r>
            <a:endParaRPr lang="zh-TW" altLang="en-US" sz="1200" dirty="0">
              <a:latin typeface="Consolas" panose="020B0609020204030204" pitchFamily="49" charset="0"/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3523883" y="5527086"/>
            <a:ext cx="1688123" cy="607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33041" y="5357084"/>
            <a:ext cx="181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Consolas" panose="020B0609020204030204" pitchFamily="49" charset="0"/>
              </a:rPr>
              <a:t>要求</a:t>
            </a:r>
            <a:r>
              <a:rPr lang="en-US" altLang="zh-TW" sz="1200" dirty="0" smtClean="0">
                <a:latin typeface="Consolas" panose="020B0609020204030204" pitchFamily="49" charset="0"/>
              </a:rPr>
              <a:t>id=333</a:t>
            </a:r>
            <a:r>
              <a:rPr lang="zh-TW" altLang="en-US" sz="1200" dirty="0" smtClean="0">
                <a:latin typeface="Consolas" panose="020B0609020204030204" pitchFamily="49" charset="0"/>
              </a:rPr>
              <a:t>的</a:t>
            </a:r>
            <a:r>
              <a:rPr lang="en-US" altLang="zh-TW" sz="1200" dirty="0" smtClean="0">
                <a:latin typeface="Consolas" panose="020B0609020204030204" pitchFamily="49" charset="0"/>
              </a:rPr>
              <a:t>name</a:t>
            </a:r>
            <a:endParaRPr lang="zh-TW" alt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671271" y="5076575"/>
            <a:ext cx="1644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原有：</a:t>
            </a:r>
            <a:endParaRPr lang="en-US" altLang="zh-TW" sz="12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&lt;head&gt;&lt;/head&gt;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&lt;body&gt;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    &lt;p&gt;&lt;/p&gt;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&lt;/body&gt;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&lt;/html&gt;</a:t>
            </a:r>
            <a:endParaRPr lang="zh-TW" alt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7565413" y="5514486"/>
            <a:ext cx="1688123" cy="607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415827" y="5148627"/>
            <a:ext cx="24677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原有：</a:t>
            </a:r>
            <a:endParaRPr lang="en-US" altLang="zh-TW" sz="12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&lt;head&gt;&lt;/head&gt;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&lt;body&gt;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    &lt;p&gt;</a:t>
            </a:r>
            <a:r>
              <a:rPr lang="en-US" altLang="zh-TW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Jack</a:t>
            </a:r>
            <a:r>
              <a:rPr lang="en-US" altLang="zh-TW" sz="1200" dirty="0" smtClean="0">
                <a:latin typeface="Consolas" panose="020B0609020204030204" pitchFamily="49" charset="0"/>
              </a:rPr>
              <a:t>&lt;/p&gt;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    &lt;/body&gt;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</a:rPr>
              <a:t>&lt;/html&gt;</a:t>
            </a:r>
            <a:endParaRPr lang="zh-TW" altLang="en-US" sz="1200" dirty="0"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-363" y="6138187"/>
            <a:ext cx="149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2"/>
              </a:rPr>
              <a:t>JQuery Ajax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5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Tutorial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90182" y="3025711"/>
            <a:ext cx="5495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hlinkClick r:id="rId2"/>
              </a:rPr>
              <a:t>W3C JQuery Tutorial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07230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118</TotalTime>
  <Words>595</Words>
  <Application>Microsoft Office PowerPoint</Application>
  <PresentationFormat>寬螢幕</PresentationFormat>
  <Paragraphs>139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Calisto MT</vt:lpstr>
      <vt:lpstr>Consolas</vt:lpstr>
      <vt:lpstr>Trebuchet MS</vt:lpstr>
      <vt:lpstr>Wingdings 2</vt:lpstr>
      <vt:lpstr>石板</vt:lpstr>
      <vt:lpstr>Ajax Tutorial</vt:lpstr>
      <vt:lpstr>Outline</vt:lpstr>
      <vt:lpstr>HTTP Methods</vt:lpstr>
      <vt:lpstr>HTTP GET、POST</vt:lpstr>
      <vt:lpstr>GET、POST封包格式</vt:lpstr>
      <vt:lpstr>Html Form - GET</vt:lpstr>
      <vt:lpstr>Html Form - POST</vt:lpstr>
      <vt:lpstr>AJAX</vt:lpstr>
      <vt:lpstr>JQuery Tutorial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Tutorial</dc:title>
  <dc:creator>Windows 使用者</dc:creator>
  <cp:lastModifiedBy>Windows 使用者</cp:lastModifiedBy>
  <cp:revision>44</cp:revision>
  <dcterms:created xsi:type="dcterms:W3CDTF">2016-12-04T05:35:19Z</dcterms:created>
  <dcterms:modified xsi:type="dcterms:W3CDTF">2016-12-04T13:48:30Z</dcterms:modified>
</cp:coreProperties>
</file>