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9" r:id="rId2"/>
    <p:sldId id="260" r:id="rId3"/>
    <p:sldId id="261" r:id="rId4"/>
    <p:sldId id="262" r:id="rId5"/>
    <p:sldId id="280" r:id="rId6"/>
    <p:sldId id="279" r:id="rId7"/>
    <p:sldId id="278" r:id="rId8"/>
    <p:sldId id="285" r:id="rId9"/>
    <p:sldId id="284" r:id="rId10"/>
    <p:sldId id="282" r:id="rId11"/>
    <p:sldId id="283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85590" autoAdjust="0"/>
  </p:normalViewPr>
  <p:slideViewPr>
    <p:cSldViewPr snapToGrid="0" showGuides="1">
      <p:cViewPr varScale="1">
        <p:scale>
          <a:sx n="74" d="100"/>
          <a:sy n="74" d="100"/>
        </p:scale>
        <p:origin x="1051" y="58"/>
      </p:cViewPr>
      <p:guideLst>
        <p:guide orient="horz" pos="2160"/>
        <p:guide pos="3840"/>
        <p:guide orient="horz" pos="216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1" d="100"/>
          <a:sy n="41" d="100"/>
        </p:scale>
        <p:origin x="-253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4A33F-E25C-4642-B896-2495E5CA4D13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BEE8B-5996-4E03-AFF7-2BAC1D715D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82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交易資料排除購買數量為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，我們發現購買數量有破萬筆的資料，與產品資料合併發現都是優惠項目即汽油故將資料刪除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BEE8B-5996-4E03-AFF7-2BAC1D715D1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048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基於用戶的協同過濾是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計算用戶和用戶的相似度找到跟用戶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相似的用戶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 C, D…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再推薦相似顧客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喜歡的內容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給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用戶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用戶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購買牛奶跟香蕉並給予高評分，用戶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購買牛奶、香蕉、草莓並給予高評分，經過計算後用戶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與用戶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具有相似性，故推薦草莓給用戶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zh-TW" altLang="en-US" dirty="0"/>
              <a:t>我們使用四種演算法計算用戶之間的相似度，可以看到使用</a:t>
            </a:r>
            <a:r>
              <a:rPr lang="en-US" altLang="zh-TW" dirty="0"/>
              <a:t>ALS</a:t>
            </a:r>
            <a:r>
              <a:rPr lang="zh-TW" altLang="en-US" dirty="0"/>
              <a:t>分析的誤差較小</a:t>
            </a:r>
            <a:endParaRPr lang="en-US" altLang="zh-TW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因為協同過濾會有冷啟動的問題，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新商品或新顧客沒有足夠的交易記錄，就無法作分析</a:t>
            </a:r>
            <a:endParaRPr lang="en-US" altLang="zh-TW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D7616-5B60-475A-A2AB-1A0A8B0BB33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253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我們最後的推薦系統是以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模型進行協同過濾，將用戶的分析結果存至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，舊用戶於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上按推薦就會推薦前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項商品。</a:t>
            </a:r>
            <a:endParaRPr lang="en-US" altLang="zh-TW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為了避免新用戶無法使用，我們會將</a:t>
            </a:r>
            <a:r>
              <a:rPr lang="zh-TW" altLang="en-US" b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物品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協同過濾，將物品的分析結果存至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，讓用戶輸入產品名稱，並推薦相似產品。</a:t>
            </a:r>
            <a:endParaRPr lang="en-US" altLang="zh-TW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接下來我們會介紹如何預測未來特定時間內，特定產品的銷量。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D7616-5B60-475A-A2AB-1A0A8B0BB33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253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Kibana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將資料視覺化，並顯示交易資料中銷售前十大產品，其中以瓶裝牛奶銷量最高，可以進一步篩選產品分析銷售趨勢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牛奶在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月的銷量較高，看完趨勢後可以篩選特定月份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(2020/04)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分析更詳細的趨勢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月篩選後顯示，月中與月底購買意願較低，假日購買意願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較高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7D7616-5B60-475A-A2AB-1A0A8B0BB33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894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7D7616-5B60-475A-A2AB-1A0A8B0BB33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23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7D7616-5B60-475A-A2AB-1A0A8B0BB33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992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1,2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季來客數最多，以年度營收來看反而是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季營收最高，從月份來看可以顯示來客數與營業額有逐漸上升，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年相較前期明顯增加，藉此想檢視屬於新客戶的比例有多少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3,4,5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：可以看出前四個月新客戶的比例較高，後期幾乎沒有新客戶了，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店家來店的顧客主要是舊客戶，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進一步想看顧客來店的消費頻率，可以發現每月消費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次以上佔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30%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，或許店家可以開發新客戶像是新客戶來店消費折價活動增加新客源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D7616-5B60-475A-A2AB-1A0A8B0BB33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575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D7616-5B60-475A-A2AB-1A0A8B0BB33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575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D7616-5B60-475A-A2AB-1A0A8B0BB33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575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推薦系統其中一種是以內容為基礎的推薦：</a:t>
            </a:r>
            <a:endParaRPr lang="en-US" altLang="zh-TW" dirty="0"/>
          </a:p>
          <a:p>
            <a:r>
              <a:rPr lang="zh-TW" altLang="en-US" dirty="0"/>
              <a:t>我們會先將產品特徵建立相似度模型，以利後續推薦給用戶，當用戶購買蘋果醬則會依照相似度模型推薦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蔓越莓醬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/>
              <a:t>因為內容為基礎的推薦可能對用戶來說會缺乏新鮮感，故我們將使用協同過濾做為推薦依據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D7616-5B60-475A-A2AB-1A0A8B0BB33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253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因為協同過濾</a:t>
            </a:r>
            <a:r>
              <a:rPr lang="zh-TW" altLang="en-US" dirty="0"/>
              <a:t>會需要用戶對商品的評分，我們計算評分的方式為購買某產品總數量</a:t>
            </a:r>
            <a:r>
              <a:rPr lang="en-US" altLang="zh-TW" dirty="0"/>
              <a:t>/</a:t>
            </a:r>
            <a:r>
              <a:rPr lang="zh-TW" altLang="en-US" dirty="0"/>
              <a:t>來變消費總次數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基於物品的協同過濾是當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用戶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購買香蕉及草莓給予評分，計算香蕉與草莓的相似度，當用戶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購買香蕉，因為香蕉與草莓相似，故推薦草莓給用戶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7D7616-5B60-475A-A2AB-1A0A8B0BB33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25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62FF3-71AE-470F-8875-7E6DB1407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765D81C-7376-4677-B017-DB52231A5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BF7A71-16F9-40FA-B87F-766BEE35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F655-AF1C-4772-B061-42F23B50D41C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840BF1-41D4-4F41-8D41-7371D630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6F2775-93A8-4657-BF4B-DEF9D0C5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07FF-4EAC-47E6-A7D4-D80CC4E29A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54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CAC511-0122-4540-A7D4-C47FEFC7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8995D1-0218-4906-8098-994F90997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B7EA64-96D0-47AF-9F2E-E6278A99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F655-AF1C-4772-B061-42F23B50D41C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97A28B-C1DF-4AD3-B955-C9A21A201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F9B01C-6A77-47A7-B8A1-9052B600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07FF-4EAC-47E6-A7D4-D80CC4E29A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3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22F80E0-F980-41BD-A393-8AE8D841E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27108C-1E7B-4B66-B9F8-7740258D1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E46F77-6AC4-49E0-A884-383C68BB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F655-AF1C-4772-B061-42F23B50D41C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0B9DDA-ECB9-49FE-9E79-A8F5533B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4F6C0D-66BA-40A9-97F1-22FC099A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07FF-4EAC-47E6-A7D4-D80CC4E29A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95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92DA2-8E09-4E2A-831F-CDE91EBA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68719F-CE3F-44EF-B63B-7410C5EAD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AF0B7A-4C98-48B3-8BA4-6FAC62A1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F655-AF1C-4772-B061-42F23B50D41C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235A54-2108-421F-8273-2A7350B4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43FE7A-5876-4DD8-94BA-4C2A0535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07FF-4EAC-47E6-A7D4-D80CC4E29A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42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0114F-5CBD-4CD5-AE96-5B02CCF1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DF8737-A258-47D2-990D-804FF1ED3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1EABA7-FE83-48F8-BC93-A561D3BB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F655-AF1C-4772-B061-42F23B50D41C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C2DB41-E6DC-4594-8231-F93DBC4F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8AB3E1-BF2D-4AFB-AA59-2787A9B0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07FF-4EAC-47E6-A7D4-D80CC4E29A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61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BB38BE-343C-4F1F-B835-80CA57A4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DFF316-579E-487E-890C-DB3C64090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D36990-5527-4A5D-9BFC-2AC225EA5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005F68-C09C-43EA-8809-CA8BF6BA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F655-AF1C-4772-B061-42F23B50D41C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74321B-0C51-463F-BF8E-BFF56123E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3A0025-DB73-47BB-9AF2-C9FDBB2E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07FF-4EAC-47E6-A7D4-D80CC4E29A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4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0E013-2ACA-4681-9314-86EF69421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B6D4D7-4EE5-4781-A7A3-1C127E699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07A332-CB46-47D0-BD5A-19E1C966D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50D8A9D-A0E8-426B-9CDB-3EC96219D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61556E-F3E7-4F1A-9F1F-07135532D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9726BBF-1B9D-4891-A175-49F52F462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F655-AF1C-4772-B061-42F23B50D41C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9C077B-CA9F-4F69-B9E5-BCDA8C54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75CF071-7486-4EB1-91EE-B2C25CF9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07FF-4EAC-47E6-A7D4-D80CC4E29A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87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0794A7-A02B-4443-B008-C8C63FED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A8FC50-33F5-46B3-B71A-83C89B24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F655-AF1C-4772-B061-42F23B50D41C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5C3496-A369-480C-98F1-0B08895E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94E52C-4770-4402-A6D4-055D958A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07FF-4EAC-47E6-A7D4-D80CC4E29A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62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35D19DA-4673-4504-9A1C-569AF300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F655-AF1C-4772-B061-42F23B50D41C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F2AC1C2-6105-404B-B9BF-565F8B6D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B99C6C-C813-48CF-8B63-E7C2E86E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07FF-4EAC-47E6-A7D4-D80CC4E29A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25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A88133-1A36-4410-8009-A596362E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6BD1DC-44EA-48D6-80D8-BD62751E7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F330D7-3D5C-42AC-A100-277BA8C62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CFBC39-0CB6-4CD8-8AB8-789AFA9C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F655-AF1C-4772-B061-42F23B50D41C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0CF2E7-CF02-4C2A-A77E-CE286BA8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B59973-2164-4230-A25E-5732B4BE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07FF-4EAC-47E6-A7D4-D80CC4E29A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72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71F3C-1006-47DE-A415-6305DE103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EF8AEB6-5C2E-4A80-A639-BCED5DAA5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BF63C0-E74A-4BA5-9235-25E22BC08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16816B-DE80-4DEA-AB7B-B70D8F56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F655-AF1C-4772-B061-42F23B50D41C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FB18DF-E072-45BA-ABAD-CBFADA6A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6A0409-595A-4F7D-9A8B-2EE2165D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07FF-4EAC-47E6-A7D4-D80CC4E29A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81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2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A4515DF-1DE5-4A6F-9868-97A81BFAC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EDF630-28A2-4EFB-9B90-6175B4120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FFA3DE-C60D-42EB-8166-D041CF382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1F655-AF1C-4772-B061-42F23B50D41C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D3EA85-1457-46C1-82D7-4809C1658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5383DE-8554-4855-804F-0A4EC302D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207FF-4EAC-47E6-A7D4-D80CC4E29A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00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frtgnn/dunnhumby-the-complete-journe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8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s://www.codeheroku.com/static/blog/images/pid14_find_cos_theta.p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FF24DB5-6BBE-494F-9529-123824BFE45A}"/>
              </a:ext>
            </a:extLst>
          </p:cNvPr>
          <p:cNvSpPr txBox="1"/>
          <p:nvPr/>
        </p:nvSpPr>
        <p:spPr>
          <a:xfrm>
            <a:off x="142042" y="219119"/>
            <a:ext cx="2077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資料來源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099A882-1947-4C72-BC14-E3AB07F2998C}"/>
              </a:ext>
            </a:extLst>
          </p:cNvPr>
          <p:cNvSpPr txBox="1"/>
          <p:nvPr/>
        </p:nvSpPr>
        <p:spPr>
          <a:xfrm>
            <a:off x="142042" y="1142211"/>
            <a:ext cx="9474693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Kaggle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家庭零售購物資料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資料來源：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hlinkClick r:id="rId3"/>
              </a:rPr>
              <a:t>https://www.kaggle.com/frtgnn/dunnhumby-the-complete-journey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資料筆數：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2,595,732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日期區間：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年</a:t>
            </a:r>
          </a:p>
        </p:txBody>
      </p: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22E3F8D6-6151-4EDA-A165-5FEA81581012}"/>
              </a:ext>
            </a:extLst>
          </p:cNvPr>
          <p:cNvGraphicFramePr>
            <a:graphicFrameLocks noGrp="1"/>
          </p:cNvGraphicFramePr>
          <p:nvPr/>
        </p:nvGraphicFramePr>
        <p:xfrm>
          <a:off x="142042" y="3030778"/>
          <a:ext cx="9898603" cy="813123"/>
        </p:xfrm>
        <a:graphic>
          <a:graphicData uri="http://schemas.openxmlformats.org/drawingml/2006/table">
            <a:tbl>
              <a:tblPr>
                <a:solidFill>
                  <a:srgbClr val="FF6600"/>
                </a:solidFill>
                <a:tableStyleId>{5C22544A-7EE6-4342-B048-85BDC9FD1C3A}</a:tableStyleId>
              </a:tblPr>
              <a:tblGrid>
                <a:gridCol w="850428">
                  <a:extLst>
                    <a:ext uri="{9D8B030D-6E8A-4147-A177-3AD203B41FA5}">
                      <a16:colId xmlns:a16="http://schemas.microsoft.com/office/drawing/2014/main" val="2688536038"/>
                    </a:ext>
                  </a:extLst>
                </a:gridCol>
                <a:gridCol w="781235">
                  <a:extLst>
                    <a:ext uri="{9D8B030D-6E8A-4147-A177-3AD203B41FA5}">
                      <a16:colId xmlns:a16="http://schemas.microsoft.com/office/drawing/2014/main" val="3224522323"/>
                    </a:ext>
                  </a:extLst>
                </a:gridCol>
                <a:gridCol w="747553">
                  <a:extLst>
                    <a:ext uri="{9D8B030D-6E8A-4147-A177-3AD203B41FA5}">
                      <a16:colId xmlns:a16="http://schemas.microsoft.com/office/drawing/2014/main" val="1171391140"/>
                    </a:ext>
                  </a:extLst>
                </a:gridCol>
                <a:gridCol w="763480">
                  <a:extLst>
                    <a:ext uri="{9D8B030D-6E8A-4147-A177-3AD203B41FA5}">
                      <a16:colId xmlns:a16="http://schemas.microsoft.com/office/drawing/2014/main" val="766345443"/>
                    </a:ext>
                  </a:extLst>
                </a:gridCol>
                <a:gridCol w="736846">
                  <a:extLst>
                    <a:ext uri="{9D8B030D-6E8A-4147-A177-3AD203B41FA5}">
                      <a16:colId xmlns:a16="http://schemas.microsoft.com/office/drawing/2014/main" val="166878528"/>
                    </a:ext>
                  </a:extLst>
                </a:gridCol>
                <a:gridCol w="772640">
                  <a:extLst>
                    <a:ext uri="{9D8B030D-6E8A-4147-A177-3AD203B41FA5}">
                      <a16:colId xmlns:a16="http://schemas.microsoft.com/office/drawing/2014/main" val="1097844513"/>
                    </a:ext>
                  </a:extLst>
                </a:gridCol>
                <a:gridCol w="761651">
                  <a:extLst>
                    <a:ext uri="{9D8B030D-6E8A-4147-A177-3AD203B41FA5}">
                      <a16:colId xmlns:a16="http://schemas.microsoft.com/office/drawing/2014/main" val="3716636471"/>
                    </a:ext>
                  </a:extLst>
                </a:gridCol>
                <a:gridCol w="781235">
                  <a:extLst>
                    <a:ext uri="{9D8B030D-6E8A-4147-A177-3AD203B41FA5}">
                      <a16:colId xmlns:a16="http://schemas.microsoft.com/office/drawing/2014/main" val="2678363488"/>
                    </a:ext>
                  </a:extLst>
                </a:gridCol>
                <a:gridCol w="781235">
                  <a:extLst>
                    <a:ext uri="{9D8B030D-6E8A-4147-A177-3AD203B41FA5}">
                      <a16:colId xmlns:a16="http://schemas.microsoft.com/office/drawing/2014/main" val="3049014872"/>
                    </a:ext>
                  </a:extLst>
                </a:gridCol>
                <a:gridCol w="729515">
                  <a:extLst>
                    <a:ext uri="{9D8B030D-6E8A-4147-A177-3AD203B41FA5}">
                      <a16:colId xmlns:a16="http://schemas.microsoft.com/office/drawing/2014/main" val="3568544327"/>
                    </a:ext>
                  </a:extLst>
                </a:gridCol>
                <a:gridCol w="832955">
                  <a:extLst>
                    <a:ext uri="{9D8B030D-6E8A-4147-A177-3AD203B41FA5}">
                      <a16:colId xmlns:a16="http://schemas.microsoft.com/office/drawing/2014/main" val="202368367"/>
                    </a:ext>
                  </a:extLst>
                </a:gridCol>
                <a:gridCol w="1359830">
                  <a:extLst>
                    <a:ext uri="{9D8B030D-6E8A-4147-A177-3AD203B41FA5}">
                      <a16:colId xmlns:a16="http://schemas.microsoft.com/office/drawing/2014/main" val="1061618928"/>
                    </a:ext>
                  </a:extLst>
                </a:gridCol>
              </a:tblGrid>
              <a:tr h="31791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 err="1">
                          <a:effectLst/>
                        </a:rPr>
                        <a:t>household_key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>
                          <a:effectLst/>
                        </a:rPr>
                        <a:t>BASKET_ID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>
                          <a:effectLst/>
                        </a:rPr>
                        <a:t>DAY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>
                          <a:effectLst/>
                        </a:rPr>
                        <a:t>PRODUCT_ID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>
                          <a:effectLst/>
                        </a:rPr>
                        <a:t>QUANTITY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>
                          <a:effectLst/>
                        </a:rPr>
                        <a:t>SALES_VALUE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>
                          <a:effectLst/>
                        </a:rPr>
                        <a:t>STORE_ID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>
                          <a:effectLst/>
                        </a:rPr>
                        <a:t>RETAIL_DISC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>
                          <a:effectLst/>
                        </a:rPr>
                        <a:t>TRANS_TIME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>
                          <a:effectLst/>
                        </a:rPr>
                        <a:t>WEEK_NO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>
                          <a:effectLst/>
                        </a:rPr>
                        <a:t>COUPON_DISC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>
                          <a:effectLst/>
                        </a:rPr>
                        <a:t>COUPON_MATCH_DISC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23676002"/>
                  </a:ext>
                </a:extLst>
              </a:tr>
              <a:tr h="1650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2035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30217406304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226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866871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0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5.82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298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1342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33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0516014"/>
                  </a:ext>
                </a:extLst>
              </a:tr>
              <a:tr h="1650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1916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34258602842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489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978265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0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2.61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446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2230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71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0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0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0190396"/>
                  </a:ext>
                </a:extLst>
              </a:tr>
              <a:tr h="1650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709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33329943095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431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8090541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0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2.09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401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2.09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1731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62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0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0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937123"/>
                  </a:ext>
                </a:extLst>
              </a:tr>
            </a:tbl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22F742D4-3EBE-488D-A55B-FCA03F4BCF38}"/>
              </a:ext>
            </a:extLst>
          </p:cNvPr>
          <p:cNvGraphicFramePr>
            <a:graphicFrameLocks noGrp="1"/>
          </p:cNvGraphicFramePr>
          <p:nvPr/>
        </p:nvGraphicFramePr>
        <p:xfrm>
          <a:off x="142043" y="3999913"/>
          <a:ext cx="9889724" cy="908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0428">
                  <a:extLst>
                    <a:ext uri="{9D8B030D-6E8A-4147-A177-3AD203B41FA5}">
                      <a16:colId xmlns:a16="http://schemas.microsoft.com/office/drawing/2014/main" val="2346020947"/>
                    </a:ext>
                  </a:extLst>
                </a:gridCol>
                <a:gridCol w="762740">
                  <a:extLst>
                    <a:ext uri="{9D8B030D-6E8A-4147-A177-3AD203B41FA5}">
                      <a16:colId xmlns:a16="http://schemas.microsoft.com/office/drawing/2014/main" val="2748971949"/>
                    </a:ext>
                  </a:extLst>
                </a:gridCol>
                <a:gridCol w="762740">
                  <a:extLst>
                    <a:ext uri="{9D8B030D-6E8A-4147-A177-3AD203B41FA5}">
                      <a16:colId xmlns:a16="http://schemas.microsoft.com/office/drawing/2014/main" val="413271338"/>
                    </a:ext>
                  </a:extLst>
                </a:gridCol>
                <a:gridCol w="762740">
                  <a:extLst>
                    <a:ext uri="{9D8B030D-6E8A-4147-A177-3AD203B41FA5}">
                      <a16:colId xmlns:a16="http://schemas.microsoft.com/office/drawing/2014/main" val="6409563"/>
                    </a:ext>
                  </a:extLst>
                </a:gridCol>
                <a:gridCol w="762740">
                  <a:extLst>
                    <a:ext uri="{9D8B030D-6E8A-4147-A177-3AD203B41FA5}">
                      <a16:colId xmlns:a16="http://schemas.microsoft.com/office/drawing/2014/main" val="1632040648"/>
                    </a:ext>
                  </a:extLst>
                </a:gridCol>
                <a:gridCol w="762740">
                  <a:extLst>
                    <a:ext uri="{9D8B030D-6E8A-4147-A177-3AD203B41FA5}">
                      <a16:colId xmlns:a16="http://schemas.microsoft.com/office/drawing/2014/main" val="2581030671"/>
                    </a:ext>
                  </a:extLst>
                </a:gridCol>
                <a:gridCol w="762740">
                  <a:extLst>
                    <a:ext uri="{9D8B030D-6E8A-4147-A177-3AD203B41FA5}">
                      <a16:colId xmlns:a16="http://schemas.microsoft.com/office/drawing/2014/main" val="3428890868"/>
                    </a:ext>
                  </a:extLst>
                </a:gridCol>
                <a:gridCol w="762740">
                  <a:extLst>
                    <a:ext uri="{9D8B030D-6E8A-4147-A177-3AD203B41FA5}">
                      <a16:colId xmlns:a16="http://schemas.microsoft.com/office/drawing/2014/main" val="142462167"/>
                    </a:ext>
                  </a:extLst>
                </a:gridCol>
                <a:gridCol w="762740">
                  <a:extLst>
                    <a:ext uri="{9D8B030D-6E8A-4147-A177-3AD203B41FA5}">
                      <a16:colId xmlns:a16="http://schemas.microsoft.com/office/drawing/2014/main" val="4230412590"/>
                    </a:ext>
                  </a:extLst>
                </a:gridCol>
                <a:gridCol w="762740">
                  <a:extLst>
                    <a:ext uri="{9D8B030D-6E8A-4147-A177-3AD203B41FA5}">
                      <a16:colId xmlns:a16="http://schemas.microsoft.com/office/drawing/2014/main" val="3033771462"/>
                    </a:ext>
                  </a:extLst>
                </a:gridCol>
                <a:gridCol w="823440">
                  <a:extLst>
                    <a:ext uri="{9D8B030D-6E8A-4147-A177-3AD203B41FA5}">
                      <a16:colId xmlns:a16="http://schemas.microsoft.com/office/drawing/2014/main" val="2987798630"/>
                    </a:ext>
                  </a:extLst>
                </a:gridCol>
                <a:gridCol w="1351196">
                  <a:extLst>
                    <a:ext uri="{9D8B030D-6E8A-4147-A177-3AD203B41FA5}">
                      <a16:colId xmlns:a16="http://schemas.microsoft.com/office/drawing/2014/main" val="3416736433"/>
                    </a:ext>
                  </a:extLst>
                </a:gridCol>
              </a:tblGrid>
              <a:tr h="41315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 err="1">
                          <a:effectLst/>
                        </a:rPr>
                        <a:t>household_key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>
                          <a:effectLst/>
                        </a:rPr>
                        <a:t>BASKET_ID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>
                          <a:effectLst/>
                        </a:rPr>
                        <a:t>DAY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>
                          <a:effectLst/>
                        </a:rPr>
                        <a:t>PRODUCT_ID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>
                          <a:effectLst/>
                        </a:rPr>
                        <a:t>QUANTITY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>
                          <a:effectLst/>
                        </a:rPr>
                        <a:t>SALES_VALUE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>
                          <a:effectLst/>
                        </a:rPr>
                        <a:t>STORE_ID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>
                          <a:effectLst/>
                        </a:rPr>
                        <a:t>RETAIL_DISC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>
                          <a:effectLst/>
                        </a:rPr>
                        <a:t>TRANS_TIME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>
                          <a:effectLst/>
                        </a:rPr>
                        <a:t>WEEK_NO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>
                          <a:effectLst/>
                        </a:rPr>
                        <a:t>COUPON_DISC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>
                          <a:effectLst/>
                        </a:rPr>
                        <a:t>COUPON_MATCH_DISC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28217663"/>
                  </a:ext>
                </a:extLst>
              </a:tr>
              <a:tr h="1650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630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34749153595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503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6534178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89638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250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384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-13.45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1927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73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0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66962536"/>
                  </a:ext>
                </a:extLst>
              </a:tr>
              <a:tr h="1650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2407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29392047893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181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6544236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85055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210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375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-8.51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1606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27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0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14477778"/>
                  </a:ext>
                </a:extLst>
              </a:tr>
              <a:tr h="1650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630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29484790880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185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6534178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61335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150.21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384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-6.13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1056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27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>
                          <a:effectLst/>
                        </a:rPr>
                        <a:t>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u="none" strike="noStrike" dirty="0">
                          <a:effectLst/>
                        </a:rPr>
                        <a:t>0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114" marR="6114" marT="611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198676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F6E7B443-8A2C-413D-9A83-A5814A9BEAB6}"/>
              </a:ext>
            </a:extLst>
          </p:cNvPr>
          <p:cNvGraphicFramePr>
            <a:graphicFrameLocks noGrp="1"/>
          </p:cNvGraphicFramePr>
          <p:nvPr/>
        </p:nvGraphicFramePr>
        <p:xfrm>
          <a:off x="10431262" y="3016933"/>
          <a:ext cx="1414082" cy="982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4082">
                  <a:extLst>
                    <a:ext uri="{9D8B030D-6E8A-4147-A177-3AD203B41FA5}">
                      <a16:colId xmlns:a16="http://schemas.microsoft.com/office/drawing/2014/main" val="12807239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COMMODITY_DESC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1948122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COUPON/MISC ITEMS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498416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zh-TW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6302844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FUEL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7317251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(CORP USE ONLY)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246949"/>
                  </a:ext>
                </a:extLst>
              </a:tr>
            </a:tbl>
          </a:graphicData>
        </a:graphic>
      </p:graphicFrame>
      <p:sp>
        <p:nvSpPr>
          <p:cNvPr id="39" name="文字方塊 38">
            <a:extLst>
              <a:ext uri="{FF2B5EF4-FFF2-40B4-BE49-F238E27FC236}">
                <a16:creationId xmlns:a16="http://schemas.microsoft.com/office/drawing/2014/main" id="{9A52FBAA-1700-49F7-975A-8D78C5875B64}"/>
              </a:ext>
            </a:extLst>
          </p:cNvPr>
          <p:cNvSpPr txBox="1"/>
          <p:nvPr/>
        </p:nvSpPr>
        <p:spPr>
          <a:xfrm>
            <a:off x="142042" y="2650667"/>
            <a:ext cx="94746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交易資料清洗後資料筆數剩餘：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2,551,707 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1A7CA9E-260F-4D7E-B74A-2BF1DDF3D4B7}"/>
              </a:ext>
            </a:extLst>
          </p:cNvPr>
          <p:cNvSpPr txBox="1"/>
          <p:nvPr/>
        </p:nvSpPr>
        <p:spPr>
          <a:xfrm>
            <a:off x="142042" y="5132790"/>
            <a:ext cx="78833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將客戶未購買的產品排除，以利於後續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爬取相關賣場網站使用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資料原始筆數：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92,353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排除後資料筆數：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91,877 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五邊形 10"/>
          <p:cNvSpPr/>
          <p:nvPr/>
        </p:nvSpPr>
        <p:spPr>
          <a:xfrm>
            <a:off x="0" y="6296631"/>
            <a:ext cx="11632557" cy="486136"/>
          </a:xfrm>
          <a:prstGeom prst="homePlat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>
                  <a:lumMod val="75000"/>
                  <a:alpha val="32000"/>
                </a:schemeClr>
              </a:gs>
              <a:gs pos="100000">
                <a:schemeClr val="accent3">
                  <a:lumMod val="75000"/>
                  <a:alpha val="46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============================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我是進度條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============================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57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五邊形 15"/>
          <p:cNvSpPr/>
          <p:nvPr/>
        </p:nvSpPr>
        <p:spPr>
          <a:xfrm>
            <a:off x="0" y="6296631"/>
            <a:ext cx="11632557" cy="486136"/>
          </a:xfrm>
          <a:prstGeom prst="homePlat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>
                  <a:lumMod val="75000"/>
                  <a:alpha val="32000"/>
                </a:schemeClr>
              </a:gs>
              <a:gs pos="100000">
                <a:schemeClr val="accent3">
                  <a:lumMod val="75000"/>
                  <a:alpha val="46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============================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我是進度條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============================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89" y="159686"/>
            <a:ext cx="42891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推薦系統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協同過濾</a:t>
            </a:r>
          </a:p>
        </p:txBody>
      </p:sp>
      <p:sp>
        <p:nvSpPr>
          <p:cNvPr id="12" name="矩形 11"/>
          <p:cNvSpPr/>
          <p:nvPr/>
        </p:nvSpPr>
        <p:spPr>
          <a:xfrm>
            <a:off x="163474" y="784799"/>
            <a:ext cx="28879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以記憶體為基礎的過濾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453259"/>
              </p:ext>
            </p:extLst>
          </p:nvPr>
        </p:nvGraphicFramePr>
        <p:xfrm>
          <a:off x="6133403" y="1931708"/>
          <a:ext cx="4536000" cy="1800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演算法</a:t>
                      </a:r>
                      <a:endParaRPr lang="zh-TW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RMSE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Popularity Model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0.8858244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Cosine Similarity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3.6176062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Pearson Similarity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0.8774369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ALS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0.8326762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254478"/>
              </p:ext>
            </p:extLst>
          </p:nvPr>
        </p:nvGraphicFramePr>
        <p:xfrm>
          <a:off x="6133403" y="4208851"/>
          <a:ext cx="4536000" cy="176368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演算法</a:t>
                      </a:r>
                      <a:endParaRPr lang="zh-TW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RMSE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Popularity Model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0.2253293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Cosine Similarity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0.7126899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Pearson Similarity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0.2231577</a:t>
                      </a:r>
                      <a:endParaRPr lang="en-US" altLang="zh-TW" sz="1400" b="1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6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ALS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0.2190529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6133403" y="1531487"/>
            <a:ext cx="268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評分無標準化：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6133403" y="3758162"/>
            <a:ext cx="268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評分標準化：</a:t>
            </a:r>
          </a:p>
        </p:txBody>
      </p:sp>
      <p:pic>
        <p:nvPicPr>
          <p:cNvPr id="1028" name="Picture 4" descr="C:\Users\Tibame_25\Desktop\AI_Bigdata\TFB102_T4\Team_Topic\PPT\Image\1608724_o_thumbs_up_icon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083" y="5579824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群組 75"/>
          <p:cNvGrpSpPr/>
          <p:nvPr/>
        </p:nvGrpSpPr>
        <p:grpSpPr>
          <a:xfrm>
            <a:off x="377419" y="2397355"/>
            <a:ext cx="5313859" cy="2510608"/>
            <a:chOff x="71008" y="2265651"/>
            <a:chExt cx="5313859" cy="2510608"/>
          </a:xfrm>
        </p:grpSpPr>
        <p:pic>
          <p:nvPicPr>
            <p:cNvPr id="1029" name="Picture 5" descr="C:\Users\Tibame_25\Desktop\AI_Bigdata\TFB102_T4\Team_Topic\PPT\Image\4714994_avatar_people_person_profile_student_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6491" y="3057308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Tibame_25\Desktop\AI_Bigdata\TFB102_T4\Team_Topic\PPT\Image\4715018_avatar_people_person_profile_user_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4076" y="3057308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7" descr="C:\Users\Tibame_25\Desktop\AI_Bigdata\TFB102_T4\Team_Topic\PPT\Image\6643376_diet_drink_fitness_healthy_milk_icon (1)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4867" y="2265651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7" descr="C:\Users\Tibame_25\Desktop\AI_Bigdata\TFB102_T4\Team_Topic\PPT\Image\6643376_diet_drink_fitness_healthy_milk_icon (1)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08" y="233730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8" descr="C:\Users\Tibame_25\Desktop\AI_Bigdata\TFB102_T4\Team_Topic\PPT\Image\56018_banana_fruit_vegetable_ic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4867" y="3158459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8" descr="C:\Users\Tibame_25\Desktop\AI_Bigdata\TFB102_T4\Team_Topic\PPT\Image\56018_banana_fruit_vegetable_ic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08" y="314730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C:\Users\Tibame_25\Desktop\AI_Bigdata\TFB102_T4\Team_Topic\PPT\Image\7603397_strawberry_healthy_organic_food_fruit icon_icon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4867" y="4056259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" name="直線單箭頭接點 30"/>
            <p:cNvCxnSpPr/>
            <p:nvPr/>
          </p:nvCxnSpPr>
          <p:spPr>
            <a:xfrm flipV="1">
              <a:off x="4046335" y="2720130"/>
              <a:ext cx="577435" cy="43832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 flipH="1" flipV="1">
              <a:off x="937989" y="2697308"/>
              <a:ext cx="608257" cy="57668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 flipV="1">
              <a:off x="4035658" y="3505836"/>
              <a:ext cx="577435" cy="14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>
              <a:endCxn id="1029" idx="1"/>
            </p:cNvCxnSpPr>
            <p:nvPr/>
          </p:nvCxnSpPr>
          <p:spPr>
            <a:xfrm>
              <a:off x="2364076" y="3507308"/>
              <a:ext cx="75241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 flipH="1">
              <a:off x="937989" y="3507308"/>
              <a:ext cx="6082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/>
            <p:nvPr/>
          </p:nvCxnSpPr>
          <p:spPr>
            <a:xfrm>
              <a:off x="4046335" y="3957308"/>
              <a:ext cx="577436" cy="45895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肘形接點 67"/>
            <p:cNvCxnSpPr>
              <a:stCxn id="1030" idx="2"/>
            </p:cNvCxnSpPr>
            <p:nvPr/>
          </p:nvCxnSpPr>
          <p:spPr>
            <a:xfrm rot="16200000" flipH="1">
              <a:off x="2953947" y="2917436"/>
              <a:ext cx="619274" cy="2699017"/>
            </a:xfrm>
            <a:prstGeom prst="bentConnector2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字方塊 68"/>
            <p:cNvSpPr txBox="1"/>
            <p:nvPr/>
          </p:nvSpPr>
          <p:spPr>
            <a:xfrm>
              <a:off x="2314064" y="4207250"/>
              <a:ext cx="1593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Recommend</a:t>
              </a:r>
              <a:endPara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2264030" y="3006199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Similar</a:t>
              </a:r>
            </a:p>
          </p:txBody>
        </p:sp>
      </p:grpSp>
      <p:sp>
        <p:nvSpPr>
          <p:cNvPr id="77" name="矩形 76"/>
          <p:cNvSpPr/>
          <p:nvPr/>
        </p:nvSpPr>
        <p:spPr>
          <a:xfrm>
            <a:off x="162428" y="1184909"/>
            <a:ext cx="11307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基於用戶協同過濾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：轉換為最相似的顧客族群，查看他們經常購買的商品，推薦給目前鎖定的顧客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/>
              <p:cNvSpPr/>
              <p:nvPr/>
            </p:nvSpPr>
            <p:spPr>
              <a:xfrm>
                <a:off x="72034" y="5579824"/>
                <a:ext cx="4015662" cy="61388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zh-TW" altLang="en-US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商品評分計算：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zh-TW" altLang="en-US" b="1" i="1">
                            <a:solidFill>
                              <a:schemeClr val="tx1"/>
                            </a:solidFill>
                            <a:latin typeface="Cambria Math"/>
                            <a:ea typeface="微軟正黑體" panose="020B0604030504040204" pitchFamily="34" charset="-120"/>
                          </a:rPr>
                          <m:t>購買</m:t>
                        </m:r>
                        <m:r>
                          <a:rPr lang="zh-TW" altLang="en-US" b="1" i="1" smtClean="0">
                            <a:solidFill>
                              <a:schemeClr val="tx1"/>
                            </a:solidFill>
                            <a:latin typeface="Cambria Math"/>
                            <a:ea typeface="微軟正黑體" panose="020B0604030504040204" pitchFamily="34" charset="-120"/>
                          </a:rPr>
                          <m:t>產品</m:t>
                        </m:r>
                        <m:r>
                          <a:rPr lang="en-US" altLang="zh-TW" b="1" i="1" smtClean="0">
                            <a:solidFill>
                              <a:schemeClr val="tx1"/>
                            </a:solidFill>
                            <a:latin typeface="Cambria Math"/>
                            <a:ea typeface="微軟正黑體" panose="020B0604030504040204" pitchFamily="34" charset="-120"/>
                          </a:rPr>
                          <m:t>𝑨</m:t>
                        </m:r>
                        <m:r>
                          <a:rPr lang="zh-TW" altLang="en-US" b="1" i="1" smtClean="0">
                            <a:solidFill>
                              <a:schemeClr val="tx1"/>
                            </a:solidFill>
                            <a:latin typeface="Cambria Math"/>
                            <a:ea typeface="微軟正黑體" panose="020B0604030504040204" pitchFamily="34" charset="-120"/>
                          </a:rPr>
                          <m:t>的</m:t>
                        </m:r>
                        <m:r>
                          <a:rPr lang="zh-TW" altLang="en-US" b="1" i="1">
                            <a:solidFill>
                              <a:schemeClr val="tx1"/>
                            </a:solidFill>
                            <a:latin typeface="Cambria Math"/>
                            <a:ea typeface="微軟正黑體" panose="020B0604030504040204" pitchFamily="34" charset="-120"/>
                          </a:rPr>
                          <m:t>總數量</m:t>
                        </m:r>
                      </m:num>
                      <m:den>
                        <m:r>
                          <a:rPr lang="zh-TW" altLang="en-US" b="1" i="1">
                            <a:solidFill>
                              <a:schemeClr val="tx1"/>
                            </a:solidFill>
                            <a:latin typeface="Cambria Math"/>
                            <a:ea typeface="微軟正黑體" panose="020B0604030504040204" pitchFamily="34" charset="-120"/>
                          </a:rPr>
                          <m:t>顧客來店消費</m:t>
                        </m:r>
                        <m:r>
                          <a:rPr lang="zh-TW" altLang="en-US" b="1" i="1" smtClean="0">
                            <a:solidFill>
                              <a:schemeClr val="tx1"/>
                            </a:solidFill>
                            <a:latin typeface="Cambria Math"/>
                            <a:ea typeface="微軟正黑體" panose="020B0604030504040204" pitchFamily="34" charset="-120"/>
                          </a:rPr>
                          <m:t>總次數</m:t>
                        </m:r>
                      </m:den>
                    </m:f>
                  </m:oMath>
                </a14:m>
                <a:endParaRPr lang="en-US" altLang="zh-TW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89" name="矩形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4" y="5579824"/>
                <a:ext cx="4015662" cy="613886"/>
              </a:xfrm>
              <a:prstGeom prst="rect">
                <a:avLst/>
              </a:prstGeom>
              <a:blipFill rotWithShape="1">
                <a:blip r:embed="rId9"/>
                <a:stretch>
                  <a:fillRect l="-13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矩形 90"/>
          <p:cNvSpPr/>
          <p:nvPr/>
        </p:nvSpPr>
        <p:spPr>
          <a:xfrm>
            <a:off x="163474" y="1766877"/>
            <a:ext cx="4131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以模型為基礎的過濾：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ALS</a:t>
            </a:r>
          </a:p>
        </p:txBody>
      </p:sp>
    </p:spTree>
    <p:extLst>
      <p:ext uri="{BB962C8B-B14F-4D97-AF65-F5344CB8AC3E}">
        <p14:creationId xmlns:p14="http://schemas.microsoft.com/office/powerpoint/2010/main" val="669312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五邊形 15"/>
          <p:cNvSpPr/>
          <p:nvPr/>
        </p:nvSpPr>
        <p:spPr>
          <a:xfrm>
            <a:off x="0" y="6296631"/>
            <a:ext cx="11632557" cy="486136"/>
          </a:xfrm>
          <a:prstGeom prst="homePlat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>
                  <a:lumMod val="75000"/>
                  <a:alpha val="32000"/>
                </a:schemeClr>
              </a:gs>
              <a:gs pos="100000">
                <a:schemeClr val="accent3">
                  <a:lumMod val="75000"/>
                  <a:alpha val="46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============================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我是進度條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============================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90" y="159686"/>
            <a:ext cx="4288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推薦系統</a:t>
            </a:r>
          </a:p>
        </p:txBody>
      </p:sp>
      <p:grpSp>
        <p:nvGrpSpPr>
          <p:cNvPr id="20" name="群組 19"/>
          <p:cNvGrpSpPr/>
          <p:nvPr/>
        </p:nvGrpSpPr>
        <p:grpSpPr>
          <a:xfrm>
            <a:off x="292269" y="1527329"/>
            <a:ext cx="2484825" cy="1390901"/>
            <a:chOff x="289367" y="1342663"/>
            <a:chExt cx="2484825" cy="1390901"/>
          </a:xfrm>
        </p:grpSpPr>
        <p:pic>
          <p:nvPicPr>
            <p:cNvPr id="2054" name="Picture 6" descr="C:\Users\Tibame_25\Desktop\AI_Bigdata\TFB102_T4\Team_Topic\PPT\Image\SPARKML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51" t="-1162" r="8388" b="1162"/>
            <a:stretch/>
          </p:blipFill>
          <p:spPr bwMode="auto">
            <a:xfrm>
              <a:off x="289367" y="1342663"/>
              <a:ext cx="2095018" cy="1113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1588675" y="2179566"/>
              <a:ext cx="1185517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altLang="zh-TW" sz="3000" b="1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ALS</a:t>
              </a:r>
              <a:endParaRPr lang="zh-TW" altLang="en-US" sz="3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1" name="向右箭號 20"/>
          <p:cNvSpPr/>
          <p:nvPr/>
        </p:nvSpPr>
        <p:spPr>
          <a:xfrm>
            <a:off x="2777094" y="1729089"/>
            <a:ext cx="1197980" cy="80828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782878" y="25488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分析結果</a:t>
            </a:r>
          </a:p>
        </p:txBody>
      </p:sp>
      <p:pic>
        <p:nvPicPr>
          <p:cNvPr id="2055" name="Picture 7" descr="C:\Users\Tibame_25\Desktop\AI_Bigdata\TFB102_T4\Team_Topic\PPT\Image\MySQL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51" b="20145"/>
          <a:stretch/>
        </p:blipFill>
        <p:spPr bwMode="auto">
          <a:xfrm>
            <a:off x="4166882" y="1226916"/>
            <a:ext cx="2291787" cy="134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文字方塊 28"/>
          <p:cNvSpPr txBox="1"/>
          <p:nvPr/>
        </p:nvSpPr>
        <p:spPr>
          <a:xfrm>
            <a:off x="4643361" y="25871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存至資料庫</a:t>
            </a:r>
          </a:p>
        </p:txBody>
      </p:sp>
      <p:pic>
        <p:nvPicPr>
          <p:cNvPr id="30" name="Picture 5" descr="C:\Users\Tibame_25\Desktop\AI_Bigdata\TFB102_T4\Team_Topic\PPT\Image\Pyth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85" y="4081172"/>
            <a:ext cx="1485064" cy="148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/>
          <p:cNvSpPr/>
          <p:nvPr/>
        </p:nvSpPr>
        <p:spPr>
          <a:xfrm>
            <a:off x="289367" y="920244"/>
            <a:ext cx="2392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USER-USER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協同過濾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89367" y="3443288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ITEM-ITEM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協同過濾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853319" y="55662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分析結果</a:t>
            </a:r>
          </a:p>
        </p:txBody>
      </p:sp>
      <p:sp>
        <p:nvSpPr>
          <p:cNvPr id="34" name="向右箭號 33"/>
          <p:cNvSpPr/>
          <p:nvPr/>
        </p:nvSpPr>
        <p:spPr>
          <a:xfrm>
            <a:off x="2681368" y="4419560"/>
            <a:ext cx="1197980" cy="80828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5" name="Picture 7" descr="C:\Users\Tibame_25\Desktop\AI_Bigdata\TFB102_T4\Team_Topic\PPT\Image\MySQL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51" b="20145"/>
          <a:stretch/>
        </p:blipFill>
        <p:spPr bwMode="auto">
          <a:xfrm>
            <a:off x="4166882" y="3882454"/>
            <a:ext cx="2291787" cy="134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文字方塊 35"/>
          <p:cNvSpPr txBox="1"/>
          <p:nvPr/>
        </p:nvSpPr>
        <p:spPr>
          <a:xfrm>
            <a:off x="4643361" y="52673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存至資料庫</a:t>
            </a:r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588" y="744461"/>
            <a:ext cx="2683778" cy="478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285" y="744461"/>
            <a:ext cx="2685600" cy="4787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464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37" y="4864281"/>
            <a:ext cx="4400550" cy="781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文字方塊 16"/>
          <p:cNvSpPr txBox="1"/>
          <p:nvPr/>
        </p:nvSpPr>
        <p:spPr>
          <a:xfrm>
            <a:off x="-426405" y="208874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90" y="159686"/>
            <a:ext cx="35247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敘述統計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</a:t>
            </a: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產品</a:t>
            </a:r>
          </a:p>
        </p:txBody>
      </p:sp>
      <p:sp>
        <p:nvSpPr>
          <p:cNvPr id="46" name="五邊形 45"/>
          <p:cNvSpPr/>
          <p:nvPr/>
        </p:nvSpPr>
        <p:spPr>
          <a:xfrm>
            <a:off x="0" y="6296631"/>
            <a:ext cx="11632557" cy="486136"/>
          </a:xfrm>
          <a:prstGeom prst="homePlat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>
                  <a:lumMod val="75000"/>
                  <a:alpha val="32000"/>
                </a:schemeClr>
              </a:gs>
              <a:gs pos="100000">
                <a:schemeClr val="accent3">
                  <a:lumMod val="75000"/>
                  <a:alpha val="46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============================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我是進度條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============================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229937" y="1007366"/>
            <a:ext cx="11732125" cy="3581944"/>
            <a:chOff x="180181" y="910305"/>
            <a:chExt cx="11732125" cy="3581944"/>
          </a:xfrm>
        </p:grpSpPr>
        <p:pic>
          <p:nvPicPr>
            <p:cNvPr id="14" name="Picture 1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6187" y="1529148"/>
              <a:ext cx="6296119" cy="2353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5" name="群組 14"/>
            <p:cNvGrpSpPr/>
            <p:nvPr/>
          </p:nvGrpSpPr>
          <p:grpSpPr>
            <a:xfrm>
              <a:off x="180181" y="910305"/>
              <a:ext cx="11707448" cy="3581944"/>
              <a:chOff x="180181" y="910305"/>
              <a:chExt cx="11707448" cy="3581944"/>
            </a:xfrm>
          </p:grpSpPr>
          <p:pic>
            <p:nvPicPr>
              <p:cNvPr id="16" name="Picture 1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181" y="910305"/>
                <a:ext cx="5436007" cy="35819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" name="矩形 17"/>
              <p:cNvSpPr/>
              <p:nvPr/>
            </p:nvSpPr>
            <p:spPr>
              <a:xfrm>
                <a:off x="5591510" y="1743827"/>
                <a:ext cx="6296119" cy="25069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892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/>
          <p:cNvSpPr txBox="1"/>
          <p:nvPr/>
        </p:nvSpPr>
        <p:spPr>
          <a:xfrm>
            <a:off x="-426405" y="208874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90" y="159686"/>
            <a:ext cx="35247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敘述統計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</a:t>
            </a: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產品</a:t>
            </a:r>
          </a:p>
        </p:txBody>
      </p:sp>
      <p:sp>
        <p:nvSpPr>
          <p:cNvPr id="46" name="五邊形 45"/>
          <p:cNvSpPr/>
          <p:nvPr/>
        </p:nvSpPr>
        <p:spPr>
          <a:xfrm>
            <a:off x="0" y="6296631"/>
            <a:ext cx="11632557" cy="486136"/>
          </a:xfrm>
          <a:prstGeom prst="homePlat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>
                  <a:lumMod val="75000"/>
                  <a:alpha val="32000"/>
                </a:schemeClr>
              </a:gs>
              <a:gs pos="100000">
                <a:schemeClr val="accent3">
                  <a:lumMod val="75000"/>
                  <a:alpha val="46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============================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我是進度條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============================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30" name="群組 29"/>
          <p:cNvGrpSpPr/>
          <p:nvPr/>
        </p:nvGrpSpPr>
        <p:grpSpPr>
          <a:xfrm>
            <a:off x="94456" y="1207187"/>
            <a:ext cx="12003088" cy="3139584"/>
            <a:chOff x="94456" y="1260516"/>
            <a:chExt cx="12003088" cy="3139584"/>
          </a:xfrm>
        </p:grpSpPr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56" y="1369850"/>
              <a:ext cx="12003088" cy="30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2" name="群組 21"/>
            <p:cNvGrpSpPr/>
            <p:nvPr/>
          </p:nvGrpSpPr>
          <p:grpSpPr>
            <a:xfrm>
              <a:off x="3106314" y="1260516"/>
              <a:ext cx="2058190" cy="918248"/>
              <a:chOff x="2996565" y="650714"/>
              <a:chExt cx="2058190" cy="918248"/>
            </a:xfrm>
          </p:grpSpPr>
          <p:sp>
            <p:nvSpPr>
              <p:cNvPr id="21" name="流程圖: 接點 20"/>
              <p:cNvSpPr/>
              <p:nvPr/>
            </p:nvSpPr>
            <p:spPr>
              <a:xfrm>
                <a:off x="3912243" y="1388962"/>
                <a:ext cx="180000" cy="180000"/>
              </a:xfrm>
              <a:prstGeom prst="flowChartConnector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pic>
            <p:nvPicPr>
              <p:cNvPr id="2058" name="Picture 10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5"/>
              <a:stretch/>
            </p:blipFill>
            <p:spPr bwMode="auto">
              <a:xfrm>
                <a:off x="2996565" y="650714"/>
                <a:ext cx="2058190" cy="657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3" name="群組 22"/>
            <p:cNvGrpSpPr/>
            <p:nvPr/>
          </p:nvGrpSpPr>
          <p:grpSpPr>
            <a:xfrm>
              <a:off x="8989720" y="1263782"/>
              <a:ext cx="2200275" cy="914982"/>
              <a:chOff x="8899720" y="650714"/>
              <a:chExt cx="2200275" cy="914982"/>
            </a:xfrm>
          </p:grpSpPr>
          <p:sp>
            <p:nvSpPr>
              <p:cNvPr id="32" name="流程圖: 接點 31"/>
              <p:cNvSpPr/>
              <p:nvPr/>
            </p:nvSpPr>
            <p:spPr>
              <a:xfrm>
                <a:off x="9909858" y="1385696"/>
                <a:ext cx="180000" cy="180000"/>
              </a:xfrm>
              <a:prstGeom prst="flowChartConnector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pic>
            <p:nvPicPr>
              <p:cNvPr id="2059" name="Picture 1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99720" y="650714"/>
                <a:ext cx="2200275" cy="619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pic>
        <p:nvPicPr>
          <p:cNvPr id="34" name="Picture 14">
            <a:extLst>
              <a:ext uri="{FF2B5EF4-FFF2-40B4-BE49-F238E27FC236}">
                <a16:creationId xmlns:a16="http://schemas.microsoft.com/office/drawing/2014/main" id="{0EAEEA38-27B4-48CD-A4BC-F20B050EF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60" y="4631806"/>
            <a:ext cx="44005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228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/>
          <p:cNvSpPr txBox="1"/>
          <p:nvPr/>
        </p:nvSpPr>
        <p:spPr>
          <a:xfrm>
            <a:off x="-426405" y="208874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90" y="159686"/>
            <a:ext cx="35247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敘述統計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</a:t>
            </a: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產品</a:t>
            </a:r>
          </a:p>
        </p:txBody>
      </p:sp>
      <p:sp>
        <p:nvSpPr>
          <p:cNvPr id="46" name="五邊形 45"/>
          <p:cNvSpPr/>
          <p:nvPr/>
        </p:nvSpPr>
        <p:spPr>
          <a:xfrm>
            <a:off x="0" y="6296631"/>
            <a:ext cx="11632557" cy="486136"/>
          </a:xfrm>
          <a:prstGeom prst="homePlat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>
                  <a:lumMod val="75000"/>
                  <a:alpha val="32000"/>
                </a:schemeClr>
              </a:gs>
              <a:gs pos="100000">
                <a:schemeClr val="accent3">
                  <a:lumMod val="75000"/>
                  <a:alpha val="46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============================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我是進度條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============================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202789" y="953905"/>
            <a:ext cx="8914385" cy="800100"/>
            <a:chOff x="94456" y="860264"/>
            <a:chExt cx="8914385" cy="800100"/>
          </a:xfrm>
        </p:grpSpPr>
        <p:pic>
          <p:nvPicPr>
            <p:cNvPr id="60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56" y="879314"/>
              <a:ext cx="4400550" cy="781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7"/>
            <a:stretch/>
          </p:blipFill>
          <p:spPr bwMode="auto">
            <a:xfrm>
              <a:off x="4625171" y="860264"/>
              <a:ext cx="4383670" cy="800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1" name="群組 30"/>
          <p:cNvGrpSpPr/>
          <p:nvPr/>
        </p:nvGrpSpPr>
        <p:grpSpPr>
          <a:xfrm>
            <a:off x="103981" y="1435630"/>
            <a:ext cx="11984038" cy="4770523"/>
            <a:chOff x="94456" y="1350072"/>
            <a:chExt cx="11984038" cy="4770523"/>
          </a:xfrm>
        </p:grpSpPr>
        <p:pic>
          <p:nvPicPr>
            <p:cNvPr id="6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56" y="1672420"/>
              <a:ext cx="11984038" cy="444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4" name="群組 63"/>
            <p:cNvGrpSpPr/>
            <p:nvPr/>
          </p:nvGrpSpPr>
          <p:grpSpPr>
            <a:xfrm>
              <a:off x="2408855" y="1815833"/>
              <a:ext cx="2449130" cy="628650"/>
              <a:chOff x="2419109" y="1786761"/>
              <a:chExt cx="2449130" cy="628650"/>
            </a:xfrm>
          </p:grpSpPr>
          <p:pic>
            <p:nvPicPr>
              <p:cNvPr id="65" name="Picture 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414" y="1786761"/>
                <a:ext cx="2028825" cy="6286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66" name="直線單箭頭接點 65"/>
              <p:cNvCxnSpPr/>
              <p:nvPr/>
            </p:nvCxnSpPr>
            <p:spPr>
              <a:xfrm flipH="1">
                <a:off x="2419109" y="2089511"/>
                <a:ext cx="312516" cy="12181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群組 66"/>
            <p:cNvGrpSpPr/>
            <p:nvPr/>
          </p:nvGrpSpPr>
          <p:grpSpPr>
            <a:xfrm>
              <a:off x="9687527" y="1350072"/>
              <a:ext cx="2095500" cy="931521"/>
              <a:chOff x="9676538" y="1316455"/>
              <a:chExt cx="2095500" cy="931521"/>
            </a:xfrm>
          </p:grpSpPr>
          <p:pic>
            <p:nvPicPr>
              <p:cNvPr id="68" name="Picture 5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6538" y="1316455"/>
                <a:ext cx="2095500" cy="6286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69" name="直線單箭頭接點 68"/>
              <p:cNvCxnSpPr/>
              <p:nvPr/>
            </p:nvCxnSpPr>
            <p:spPr>
              <a:xfrm>
                <a:off x="10724288" y="1985336"/>
                <a:ext cx="0" cy="26264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8107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95" y="749968"/>
            <a:ext cx="3441307" cy="277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94" y="3569557"/>
            <a:ext cx="3441307" cy="2727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490" y="159686"/>
            <a:ext cx="4288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敘述統計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顧客分析</a:t>
            </a:r>
          </a:p>
        </p:txBody>
      </p:sp>
      <p:sp>
        <p:nvSpPr>
          <p:cNvPr id="20" name="五邊形 19"/>
          <p:cNvSpPr/>
          <p:nvPr/>
        </p:nvSpPr>
        <p:spPr>
          <a:xfrm>
            <a:off x="0" y="6296631"/>
            <a:ext cx="11632557" cy="486136"/>
          </a:xfrm>
          <a:prstGeom prst="homePlat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>
                  <a:lumMod val="75000"/>
                  <a:alpha val="32000"/>
                </a:schemeClr>
              </a:gs>
              <a:gs pos="100000">
                <a:schemeClr val="accent3">
                  <a:lumMod val="75000"/>
                  <a:alpha val="46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============================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我是進度條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============================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932" y="810542"/>
            <a:ext cx="7412038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882" y="3520813"/>
            <a:ext cx="7431088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文字方塊 13"/>
          <p:cNvSpPr txBox="1"/>
          <p:nvPr/>
        </p:nvSpPr>
        <p:spPr>
          <a:xfrm>
            <a:off x="4692767" y="3105835"/>
            <a:ext cx="280646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zh-TW" alt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新客戶比例</a:t>
            </a:r>
            <a:r>
              <a:rPr lang="en-US" altLang="zh-TW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291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490" y="159686"/>
            <a:ext cx="4288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敘述統計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顧客分析</a:t>
            </a:r>
          </a:p>
        </p:txBody>
      </p:sp>
      <p:sp>
        <p:nvSpPr>
          <p:cNvPr id="20" name="五邊形 19"/>
          <p:cNvSpPr/>
          <p:nvPr/>
        </p:nvSpPr>
        <p:spPr>
          <a:xfrm>
            <a:off x="0" y="6296631"/>
            <a:ext cx="11632557" cy="486136"/>
          </a:xfrm>
          <a:prstGeom prst="homePlat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>
                  <a:lumMod val="75000"/>
                  <a:alpha val="32000"/>
                </a:schemeClr>
              </a:gs>
              <a:gs pos="100000">
                <a:schemeClr val="accent3">
                  <a:lumMod val="75000"/>
                  <a:alpha val="46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============================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我是進度條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============================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175674" y="468444"/>
            <a:ext cx="11840652" cy="5921113"/>
            <a:chOff x="225225" y="331057"/>
            <a:chExt cx="11840652" cy="5921113"/>
          </a:xfrm>
        </p:grpSpPr>
        <p:pic>
          <p:nvPicPr>
            <p:cNvPr id="4108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3840" y="331057"/>
              <a:ext cx="7412037" cy="3238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225" y="810542"/>
              <a:ext cx="4463976" cy="2710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4569" y="3569557"/>
              <a:ext cx="7962863" cy="2682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" name="矩形 14"/>
          <p:cNvSpPr/>
          <p:nvPr/>
        </p:nvSpPr>
        <p:spPr>
          <a:xfrm>
            <a:off x="4673976" y="3136613"/>
            <a:ext cx="2844048" cy="5847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zh-TW" altLang="en-US" sz="3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顧客消費頻率</a:t>
            </a:r>
            <a:r>
              <a:rPr lang="en-US" altLang="zh-TW" sz="3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3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877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490" y="159686"/>
            <a:ext cx="4288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敘述統計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顧客分析</a:t>
            </a:r>
          </a:p>
        </p:txBody>
      </p:sp>
      <p:sp>
        <p:nvSpPr>
          <p:cNvPr id="20" name="五邊形 19"/>
          <p:cNvSpPr/>
          <p:nvPr/>
        </p:nvSpPr>
        <p:spPr>
          <a:xfrm>
            <a:off x="0" y="6296631"/>
            <a:ext cx="11632557" cy="486136"/>
          </a:xfrm>
          <a:prstGeom prst="homePlat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>
                  <a:lumMod val="75000"/>
                  <a:alpha val="32000"/>
                </a:schemeClr>
              </a:gs>
              <a:gs pos="100000">
                <a:schemeClr val="accent3">
                  <a:lumMod val="75000"/>
                  <a:alpha val="46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============================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我是進度條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============================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269" y="1433513"/>
            <a:ext cx="8907462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8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五邊形 15"/>
          <p:cNvSpPr/>
          <p:nvPr/>
        </p:nvSpPr>
        <p:spPr>
          <a:xfrm>
            <a:off x="0" y="6296631"/>
            <a:ext cx="11632557" cy="486136"/>
          </a:xfrm>
          <a:prstGeom prst="homePlat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>
                  <a:lumMod val="75000"/>
                  <a:alpha val="32000"/>
                </a:schemeClr>
              </a:gs>
              <a:gs pos="100000">
                <a:schemeClr val="accent3">
                  <a:lumMod val="75000"/>
                  <a:alpha val="46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============================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我是進度條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============================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90" y="159686"/>
            <a:ext cx="4288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推薦系統</a:t>
            </a:r>
          </a:p>
        </p:txBody>
      </p:sp>
      <p:sp>
        <p:nvSpPr>
          <p:cNvPr id="2" name="矩形 1"/>
          <p:cNvSpPr/>
          <p:nvPr/>
        </p:nvSpPr>
        <p:spPr>
          <a:xfrm>
            <a:off x="79262" y="873475"/>
            <a:ext cx="55649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以內容為基礎的過濾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(Content Based Filtering)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103781" y="3265537"/>
            <a:ext cx="4601563" cy="3031094"/>
            <a:chOff x="209423" y="2824275"/>
            <a:chExt cx="4601563" cy="3031094"/>
          </a:xfrm>
        </p:grpSpPr>
        <p:pic>
          <p:nvPicPr>
            <p:cNvPr id="1025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285" y="2824275"/>
              <a:ext cx="3959839" cy="2780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209423" y="5593759"/>
              <a:ext cx="460156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100" dirty="0">
                  <a:hlinkClick r:id="rId4"/>
                </a:rPr>
                <a:t>https://www.codeheroku.com/static/blog/images/pid14_find_cos_theta.png</a:t>
              </a:r>
              <a:endParaRPr lang="zh-TW" altLang="en-US" sz="1100" dirty="0"/>
            </a:p>
          </p:txBody>
        </p:sp>
      </p:grp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052217"/>
              </p:ext>
            </p:extLst>
          </p:nvPr>
        </p:nvGraphicFramePr>
        <p:xfrm>
          <a:off x="4705344" y="2467273"/>
          <a:ext cx="5615940" cy="8283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2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1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PRODUCT_ID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COMBINED_FEATURES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12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P26190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GROCERY Private FRUIT - SHELF STABLE APPLE SAUCE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2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P27503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33" marR="6633" marT="663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1" u="none" strike="noStrike" dirty="0">
                          <a:solidFill>
                            <a:srgbClr val="0070C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GROCERY Private FRUIT - SHELF STABLE CRANBERRY SAUCE</a:t>
                      </a:r>
                      <a:endParaRPr lang="en-US" altLang="zh-TW" sz="1200" b="1" i="0" u="none" strike="noStrike" dirty="0">
                        <a:solidFill>
                          <a:srgbClr val="0070C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33" marR="6633" marT="663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648262"/>
              </p:ext>
            </p:extLst>
          </p:nvPr>
        </p:nvGraphicFramePr>
        <p:xfrm>
          <a:off x="4705344" y="3463015"/>
          <a:ext cx="6896100" cy="14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PRODUCT_ID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DEPARTMENT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BRAND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COMMODITY_DESC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SUB_COMMODITY_DESC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P27503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GROCERY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Private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FRUIT - SHELF STABLE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CRANBERRY SAUCE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P45218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GROCERY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Private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FRUIT - SHELF STABLE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PEARS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P45607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GROCERY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Private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FRUIT - SHELF STABLE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PINEAPPLE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P59994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GROCERY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Private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FRUIT - SHELF STABLE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PEACHES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P62438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GROCERY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Private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FRUIT - SHELF STABLE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PINEAPPLE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4634224" y="5076428"/>
            <a:ext cx="6901889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優點：有產品的特性即可推薦給用戶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缺點：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只會推銷用戶購買產品屬性相近的商品，不考慮商品暢銷與否，也不考慮使用者的偏好，可能會造成使用者對推薦的內容不信任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建立模型時，取得商品特性如果沒有產業知識其推薦效果會較差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3055878" y="14002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相似度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377203" y="1551535"/>
            <a:ext cx="4014257" cy="1520162"/>
            <a:chOff x="619967" y="1273585"/>
            <a:chExt cx="4014257" cy="1520162"/>
          </a:xfrm>
        </p:grpSpPr>
        <p:grpSp>
          <p:nvGrpSpPr>
            <p:cNvPr id="35" name="群組 34"/>
            <p:cNvGrpSpPr/>
            <p:nvPr/>
          </p:nvGrpSpPr>
          <p:grpSpPr>
            <a:xfrm>
              <a:off x="619967" y="1273585"/>
              <a:ext cx="4014257" cy="1520162"/>
              <a:chOff x="6819219" y="225508"/>
              <a:chExt cx="4014257" cy="1520162"/>
            </a:xfrm>
          </p:grpSpPr>
          <p:pic>
            <p:nvPicPr>
              <p:cNvPr id="1027" name="Picture 3" descr="C:\Users\Tibame_25\Desktop\AI_Bigdata\TFB102_T4\Team_Topic\PPT\Image\grinning-face-icon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305" t="10196" r="15340" b="10480"/>
              <a:stretch/>
            </p:blipFill>
            <p:spPr bwMode="auto">
              <a:xfrm>
                <a:off x="6819219" y="869169"/>
                <a:ext cx="689610" cy="788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8" name="直線單箭頭接點 37"/>
              <p:cNvCxnSpPr/>
              <p:nvPr/>
            </p:nvCxnSpPr>
            <p:spPr>
              <a:xfrm>
                <a:off x="9255130" y="683377"/>
                <a:ext cx="824593" cy="580162"/>
              </a:xfrm>
              <a:prstGeom prst="straightConnector1">
                <a:avLst/>
              </a:prstGeom>
              <a:ln w="38100">
                <a:headEnd type="triangl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31" name="Picture 7" descr="C:\Users\Tibame_25\Desktop\AI_Bigdata\TFB102_T4\Team_Topic\PPT\Image\Cranberry-Sauce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13476" y="819571"/>
                <a:ext cx="720000" cy="9260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C:\Users\Tibame_25\Desktop\AI_Bigdata\TFB102_T4\Team_Topic\PPT\Image\apple_sauce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36" b="1806"/>
              <a:stretch/>
            </p:blipFill>
            <p:spPr bwMode="auto">
              <a:xfrm>
                <a:off x="8451152" y="225508"/>
                <a:ext cx="720000" cy="915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4" name="直線單箭頭接點 43"/>
              <p:cNvCxnSpPr/>
              <p:nvPr/>
            </p:nvCxnSpPr>
            <p:spPr>
              <a:xfrm flipH="1">
                <a:off x="7508829" y="683377"/>
                <a:ext cx="824593" cy="580162"/>
              </a:xfrm>
              <a:prstGeom prst="straightConnector1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" name="直線單箭頭接點 4"/>
            <p:cNvCxnSpPr/>
            <p:nvPr/>
          </p:nvCxnSpPr>
          <p:spPr>
            <a:xfrm>
              <a:off x="1351899" y="2453640"/>
              <a:ext cx="241580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92102"/>
              </p:ext>
            </p:extLst>
          </p:nvPr>
        </p:nvGraphicFramePr>
        <p:xfrm>
          <a:off x="4705344" y="1493196"/>
          <a:ext cx="6896100" cy="70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PRODUCT_ID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DEPARTMENT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BRAND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COMMODITY_DESC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SUB_COMMODITY_DESC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P26190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GROCERY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Private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FRUIT - SHELF STABLE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APPLE SAUCE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P27503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GROCERY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Private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FRUIT - SHELF STABLE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CRANBERRY SAUCE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823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五邊形 15"/>
          <p:cNvSpPr/>
          <p:nvPr/>
        </p:nvSpPr>
        <p:spPr>
          <a:xfrm>
            <a:off x="0" y="6296631"/>
            <a:ext cx="11632557" cy="486136"/>
          </a:xfrm>
          <a:prstGeom prst="homePlat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>
                  <a:lumMod val="75000"/>
                  <a:alpha val="32000"/>
                </a:schemeClr>
              </a:gs>
              <a:gs pos="100000">
                <a:schemeClr val="accent3">
                  <a:lumMod val="75000"/>
                  <a:alpha val="46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============================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我是進度條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============================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89" y="159686"/>
            <a:ext cx="97274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推薦系統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協同過濾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3474" y="984854"/>
            <a:ext cx="28879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以記憶體為基礎的過濾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3474" y="1382397"/>
            <a:ext cx="11307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基於</a:t>
            </a:r>
            <a:r>
              <a:rPr lang="zh-TW" altLang="en-US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物品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協同過濾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找出與目前瀏覽的商品最相似的商品族群，推薦給顧客</a:t>
            </a:r>
            <a:endParaRPr lang="en-US" altLang="zh-TW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716685"/>
              </p:ext>
            </p:extLst>
          </p:nvPr>
        </p:nvGraphicFramePr>
        <p:xfrm>
          <a:off x="3829769" y="2608215"/>
          <a:ext cx="8284240" cy="2230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04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Product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Recommend_1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Recommend_2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Recommend_3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Recommend_4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Recommend_5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APPLES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468" marR="4468" marT="44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TROPICAL FRUIT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468" marR="4468" marT="44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EGGS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468" marR="4468" marT="44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CHEESE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468" marR="4468" marT="44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FLUID MILK PRODUCTS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468" marR="4468" marT="44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BAKED BREAD/</a:t>
                      </a:r>
                    </a:p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BUNS/ROLLS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YOGURT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468" marR="4468" marT="44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FLUID MILK PRODUCTS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468" marR="4468" marT="44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CHEESE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468" marR="4468" marT="44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BAKED</a:t>
                      </a:r>
                      <a:r>
                        <a:rPr lang="en-US" sz="1200" b="1" u="none" strike="noStrike" baseline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BREAD/</a:t>
                      </a:r>
                    </a:p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BUNS/ROLLS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468" marR="4468" marT="44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EGGS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468" marR="4468" marT="44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TROPICAL FRUIT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COFFEE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468" marR="4468" marT="44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FLUID MILK PRODUCTS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468" marR="4468" marT="44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BAKED BREAD/</a:t>
                      </a:r>
                    </a:p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BUNS/ROLLS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468" marR="4468" marT="44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EGGS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468" marR="4468" marT="44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CHEESE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468" marR="4468" marT="44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SOUP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CAT FOOD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468" marR="4468" marT="44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CAT LITTER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468" marR="4468" marT="44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MILK BY-PRODUCTS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468" marR="4468" marT="44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CHEESE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468" marR="4468" marT="44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BAKED BREAD/</a:t>
                      </a:r>
                    </a:p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BUNS/ROLLS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468" marR="4468" marT="44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BAG SNACKS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HOT DOGS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468" marR="4468" marT="44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LUNCHMEAT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468" marR="4468" marT="44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BEEF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468" marR="4468" marT="44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BAKED BREAD/</a:t>
                      </a:r>
                    </a:p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BUNS/ROLLS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468" marR="4468" marT="44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CHEESE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468" marR="4468" marT="446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CONDIMENTS/</a:t>
                      </a:r>
                    </a:p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SAUCES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20" name="群組 119"/>
          <p:cNvGrpSpPr/>
          <p:nvPr/>
        </p:nvGrpSpPr>
        <p:grpSpPr>
          <a:xfrm>
            <a:off x="72034" y="1986694"/>
            <a:ext cx="3589926" cy="3377821"/>
            <a:chOff x="163474" y="2661412"/>
            <a:chExt cx="3589926" cy="3377821"/>
          </a:xfrm>
        </p:grpSpPr>
        <p:pic>
          <p:nvPicPr>
            <p:cNvPr id="13" name="Picture 5" descr="C:\Users\Tibame_25\Desktop\AI_Bigdata\TFB102_T4\Team_Topic\PPT\Image\4714994_avatar_people_person_profile_student_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474" y="4754880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8" descr="C:\Users\Tibame_25\Desktop\AI_Bigdata\TFB102_T4\Team_Topic\PPT\Image\56018_banana_fruit_vegetable_ic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4188" y="2751412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9" descr="C:\Users\Tibame_25\Desktop\AI_Bigdata\TFB102_T4\Team_Topic\PPT\Image\7603397_strawberry_healthy_organic_food_fruit icon_ic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9854" y="4978622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直線單箭頭接點 20"/>
            <p:cNvCxnSpPr/>
            <p:nvPr/>
          </p:nvCxnSpPr>
          <p:spPr>
            <a:xfrm>
              <a:off x="2659854" y="3561412"/>
              <a:ext cx="7146" cy="11934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/>
            <p:cNvSpPr txBox="1"/>
            <p:nvPr/>
          </p:nvSpPr>
          <p:spPr>
            <a:xfrm>
              <a:off x="2800895" y="3973480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Similar</a:t>
              </a:r>
            </a:p>
          </p:txBody>
        </p:sp>
        <p:cxnSp>
          <p:nvCxnSpPr>
            <p:cNvPr id="27" name="直線單箭頭接點 26"/>
            <p:cNvCxnSpPr/>
            <p:nvPr/>
          </p:nvCxnSpPr>
          <p:spPr>
            <a:xfrm>
              <a:off x="1069431" y="5475782"/>
              <a:ext cx="111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/>
            <p:cNvSpPr txBox="1"/>
            <p:nvPr/>
          </p:nvSpPr>
          <p:spPr>
            <a:xfrm>
              <a:off x="830790" y="5669901"/>
              <a:ext cx="1593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Recommend</a:t>
              </a:r>
              <a:endPara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52" name="Picture 6" descr="C:\Users\Tibame_25\Desktop\AI_Bigdata\TFB102_T4\Team_Topic\PPT\Image\4715018_avatar_people_person_profile_user_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431" y="2661412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7" name="直線單箭頭接點 56"/>
            <p:cNvCxnSpPr/>
            <p:nvPr/>
          </p:nvCxnSpPr>
          <p:spPr>
            <a:xfrm flipV="1">
              <a:off x="1022482" y="3443288"/>
              <a:ext cx="1111118" cy="153533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/>
            <p:cNvCxnSpPr/>
            <p:nvPr/>
          </p:nvCxnSpPr>
          <p:spPr>
            <a:xfrm>
              <a:off x="1069431" y="3471412"/>
              <a:ext cx="1018449" cy="15072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/>
            <p:cNvCxnSpPr/>
            <p:nvPr/>
          </p:nvCxnSpPr>
          <p:spPr>
            <a:xfrm flipV="1">
              <a:off x="1154914" y="3111411"/>
              <a:ext cx="93296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矩形 122"/>
              <p:cNvSpPr/>
              <p:nvPr/>
            </p:nvSpPr>
            <p:spPr>
              <a:xfrm>
                <a:off x="72034" y="5579824"/>
                <a:ext cx="4015662" cy="61388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zh-TW" altLang="en-US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商品評分計算：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zh-TW" altLang="en-US" b="1" i="1">
                            <a:solidFill>
                              <a:schemeClr val="tx1"/>
                            </a:solidFill>
                            <a:latin typeface="Cambria Math"/>
                            <a:ea typeface="微軟正黑體" panose="020B0604030504040204" pitchFamily="34" charset="-120"/>
                          </a:rPr>
                          <m:t>購買</m:t>
                        </m:r>
                        <m:r>
                          <a:rPr lang="zh-TW" altLang="en-US" b="1" i="1" smtClean="0">
                            <a:solidFill>
                              <a:schemeClr val="tx1"/>
                            </a:solidFill>
                            <a:latin typeface="Cambria Math"/>
                            <a:ea typeface="微軟正黑體" panose="020B0604030504040204" pitchFamily="34" charset="-120"/>
                          </a:rPr>
                          <m:t>產品</m:t>
                        </m:r>
                        <m:r>
                          <a:rPr lang="en-US" altLang="zh-TW" b="1" i="1" smtClean="0">
                            <a:solidFill>
                              <a:schemeClr val="tx1"/>
                            </a:solidFill>
                            <a:latin typeface="Cambria Math"/>
                            <a:ea typeface="微軟正黑體" panose="020B0604030504040204" pitchFamily="34" charset="-120"/>
                          </a:rPr>
                          <m:t>𝑨</m:t>
                        </m:r>
                        <m:r>
                          <a:rPr lang="zh-TW" altLang="en-US" b="1" i="1" smtClean="0">
                            <a:solidFill>
                              <a:schemeClr val="tx1"/>
                            </a:solidFill>
                            <a:latin typeface="Cambria Math"/>
                            <a:ea typeface="微軟正黑體" panose="020B0604030504040204" pitchFamily="34" charset="-120"/>
                          </a:rPr>
                          <m:t>的</m:t>
                        </m:r>
                        <m:r>
                          <a:rPr lang="zh-TW" altLang="en-US" b="1" i="1">
                            <a:solidFill>
                              <a:schemeClr val="tx1"/>
                            </a:solidFill>
                            <a:latin typeface="Cambria Math"/>
                            <a:ea typeface="微軟正黑體" panose="020B0604030504040204" pitchFamily="34" charset="-120"/>
                          </a:rPr>
                          <m:t>總數量</m:t>
                        </m:r>
                      </m:num>
                      <m:den>
                        <m:r>
                          <a:rPr lang="zh-TW" altLang="en-US" b="1" i="1">
                            <a:solidFill>
                              <a:schemeClr val="tx1"/>
                            </a:solidFill>
                            <a:latin typeface="Cambria Math"/>
                            <a:ea typeface="微軟正黑體" panose="020B0604030504040204" pitchFamily="34" charset="-120"/>
                          </a:rPr>
                          <m:t>顧客來店消費</m:t>
                        </m:r>
                        <m:r>
                          <a:rPr lang="zh-TW" altLang="en-US" b="1" i="1" smtClean="0">
                            <a:solidFill>
                              <a:schemeClr val="tx1"/>
                            </a:solidFill>
                            <a:latin typeface="Cambria Math"/>
                            <a:ea typeface="微軟正黑體" panose="020B0604030504040204" pitchFamily="34" charset="-120"/>
                          </a:rPr>
                          <m:t>總次數</m:t>
                        </m:r>
                      </m:den>
                    </m:f>
                  </m:oMath>
                </a14:m>
                <a:endParaRPr lang="en-US" altLang="zh-TW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23" name="矩形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4" y="5579824"/>
                <a:ext cx="4015662" cy="613886"/>
              </a:xfrm>
              <a:prstGeom prst="rect">
                <a:avLst/>
              </a:prstGeom>
              <a:blipFill rotWithShape="1">
                <a:blip r:embed="rId7"/>
                <a:stretch>
                  <a:fillRect l="-13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7511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2724</TotalTime>
  <Words>1425</Words>
  <Application>Microsoft Office PowerPoint</Application>
  <PresentationFormat>寬螢幕</PresentationFormat>
  <Paragraphs>302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Microsoft JhengHei</vt:lpstr>
      <vt:lpstr>Microsoft JhengHei</vt:lpstr>
      <vt:lpstr>Arial</vt:lpstr>
      <vt:lpstr>Calibri</vt:lpstr>
      <vt:lpstr>Calibri Light</vt:lpstr>
      <vt:lpstr>Cambria Math</vt:lpstr>
      <vt:lpstr>1_Office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芷如 林</dc:creator>
  <cp:lastModifiedBy>芷如 林</cp:lastModifiedBy>
  <cp:revision>68</cp:revision>
  <dcterms:created xsi:type="dcterms:W3CDTF">2021-08-26T03:33:13Z</dcterms:created>
  <dcterms:modified xsi:type="dcterms:W3CDTF">2021-08-28T16:42:00Z</dcterms:modified>
</cp:coreProperties>
</file>