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hyrECyRACxioQJmsZvH4ABKZ+F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4"/>
    <p:restoredTop sz="94659"/>
  </p:normalViewPr>
  <p:slideViewPr>
    <p:cSldViewPr snapToGrid="0">
      <p:cViewPr varScale="1">
        <p:scale>
          <a:sx n="82" d="100"/>
          <a:sy n="82" d="100"/>
        </p:scale>
        <p:origin x="128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34" Type="http://schemas.openxmlformats.org/officeDocument/2006/relationships/presProps" Target="presProps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37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4" Type="http://schemas.openxmlformats.org/officeDocument/2006/relationships/slide" Target="slides/slide3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98792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2168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080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6868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ctrTitle"/>
          </p:nvPr>
        </p:nvSpPr>
        <p:spPr>
          <a:xfrm>
            <a:off x="2286000" y="1340768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Calibri"/>
              <a:buNone/>
              <a:defRPr sz="3500" b="0" i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subTitle" idx="1"/>
          </p:nvPr>
        </p:nvSpPr>
        <p:spPr>
          <a:xfrm>
            <a:off x="2286000" y="3933056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224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ftr" idx="11"/>
          </p:nvPr>
        </p:nvSpPr>
        <p:spPr>
          <a:xfrm rot="5400000">
            <a:off x="7077269" y="4181669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10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0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0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0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" name="Google Shape;29;p10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>
                <a:alpha val="7294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10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FEDE7">
                <a:alpha val="82745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10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" name="Google Shape;32;p10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w="28575" cap="flat" cmpd="sng">
            <a:solidFill>
              <a:srgbClr val="FEC2AC">
                <a:alpha val="8196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10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10"/>
          <p:cNvCxnSpPr/>
          <p:nvPr/>
        </p:nvCxnSpPr>
        <p:spPr>
          <a:xfrm>
            <a:off x="9113856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" name="Google Shape;35;p10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0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0"/>
          <p:cNvSpPr/>
          <p:nvPr/>
        </p:nvSpPr>
        <p:spPr>
          <a:xfrm>
            <a:off x="1309632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0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0"/>
          <p:cNvSpPr/>
          <p:nvPr/>
        </p:nvSpPr>
        <p:spPr>
          <a:xfrm>
            <a:off x="1664208" y="5788152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0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1325544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2" name="Google Shape;42;p10" descr="mir_logo.gi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91442" y="278112"/>
            <a:ext cx="1295400" cy="579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 rot="5400000">
            <a:off x="1754124" y="303276"/>
            <a:ext cx="4873752" cy="74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5280" algn="l">
              <a:spcBef>
                <a:spcPts val="600"/>
              </a:spcBef>
              <a:spcAft>
                <a:spcPts val="0"/>
              </a:spcAft>
              <a:buSzPts val="1680"/>
              <a:buChar char="🞆"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marL="914400" lvl="1" indent="-335280" algn="l">
              <a:spcBef>
                <a:spcPts val="420"/>
              </a:spcBef>
              <a:spcAft>
                <a:spcPts val="0"/>
              </a:spcAft>
              <a:buSzPts val="1680"/>
              <a:buChar char="⚫"/>
              <a:defRPr>
                <a:latin typeface="DFKai-SB"/>
                <a:ea typeface="DFKai-SB"/>
                <a:cs typeface="DFKai-SB"/>
                <a:sym typeface="DFKai-SB"/>
              </a:defRPr>
            </a:lvl2pPr>
            <a:lvl3pPr marL="1371600" lvl="2" indent="-300989" algn="l">
              <a:spcBef>
                <a:spcPts val="380"/>
              </a:spcBef>
              <a:spcAft>
                <a:spcPts val="0"/>
              </a:spcAft>
              <a:buSzPts val="1140"/>
              <a:buChar char="🞆"/>
              <a:defRPr>
                <a:latin typeface="DFKai-SB"/>
                <a:ea typeface="DFKai-SB"/>
                <a:cs typeface="DFKai-SB"/>
                <a:sym typeface="DFKai-SB"/>
              </a:defRPr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>
                <a:latin typeface="DFKai-SB"/>
                <a:ea typeface="DFKai-SB"/>
                <a:cs typeface="DFKai-SB"/>
                <a:sym typeface="DFKai-SB"/>
              </a:defRPr>
            </a:lvl4pPr>
            <a:lvl5pPr marL="2286000" lvl="4" indent="-297688" algn="l">
              <a:spcBef>
                <a:spcPts val="320"/>
              </a:spcBef>
              <a:spcAft>
                <a:spcPts val="0"/>
              </a:spcAft>
              <a:buSzPts val="1088"/>
              <a:buChar char="⚫"/>
              <a:defRPr>
                <a:latin typeface="DFKai-SB"/>
                <a:ea typeface="DFKai-SB"/>
                <a:cs typeface="DFKai-SB"/>
                <a:sym typeface="DFKai-SB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 rot="5400000">
            <a:off x="4541837" y="2362202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5280" algn="l">
              <a:spcBef>
                <a:spcPts val="600"/>
              </a:spcBef>
              <a:spcAft>
                <a:spcPts val="0"/>
              </a:spcAft>
              <a:buSzPts val="1680"/>
              <a:buChar char="🞆"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marL="914400" lvl="1" indent="-335280" algn="l">
              <a:spcBef>
                <a:spcPts val="420"/>
              </a:spcBef>
              <a:spcAft>
                <a:spcPts val="0"/>
              </a:spcAft>
              <a:buSzPts val="1680"/>
              <a:buChar char="⚫"/>
              <a:defRPr>
                <a:latin typeface="DFKai-SB"/>
                <a:ea typeface="DFKai-SB"/>
                <a:cs typeface="DFKai-SB"/>
                <a:sym typeface="DFKai-SB"/>
              </a:defRPr>
            </a:lvl2pPr>
            <a:lvl3pPr marL="1371600" lvl="2" indent="-300989" algn="l">
              <a:spcBef>
                <a:spcPts val="380"/>
              </a:spcBef>
              <a:spcAft>
                <a:spcPts val="0"/>
              </a:spcAft>
              <a:buSzPts val="1140"/>
              <a:buChar char="🞆"/>
              <a:defRPr>
                <a:latin typeface="DFKai-SB"/>
                <a:ea typeface="DFKai-SB"/>
                <a:cs typeface="DFKai-SB"/>
                <a:sym typeface="DFKai-SB"/>
              </a:defRPr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>
                <a:latin typeface="DFKai-SB"/>
                <a:ea typeface="DFKai-SB"/>
                <a:cs typeface="DFKai-SB"/>
                <a:sym typeface="DFKai-SB"/>
              </a:defRPr>
            </a:lvl4pPr>
            <a:lvl5pPr marL="2286000" lvl="4" indent="-297688" algn="l">
              <a:spcBef>
                <a:spcPts val="320"/>
              </a:spcBef>
              <a:spcAft>
                <a:spcPts val="0"/>
              </a:spcAft>
              <a:buSzPts val="1088"/>
              <a:buChar char="⚫"/>
              <a:defRPr>
                <a:latin typeface="DFKai-SB"/>
                <a:ea typeface="DFKai-SB"/>
                <a:cs typeface="DFKai-SB"/>
                <a:sym typeface="DFKai-SB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>
  <p:cSld name="標題及物件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457200" y="1714488"/>
            <a:ext cx="7467600" cy="4759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5280" algn="l">
              <a:spcBef>
                <a:spcPts val="600"/>
              </a:spcBef>
              <a:spcAft>
                <a:spcPts val="0"/>
              </a:spcAft>
              <a:buSzPts val="1680"/>
              <a:buChar char="🞆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35280" algn="l">
              <a:spcBef>
                <a:spcPts val="420"/>
              </a:spcBef>
              <a:spcAft>
                <a:spcPts val="0"/>
              </a:spcAft>
              <a:buSzPts val="1680"/>
              <a:buChar char="⚫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00989" algn="l">
              <a:spcBef>
                <a:spcPts val="380"/>
              </a:spcBef>
              <a:spcAft>
                <a:spcPts val="0"/>
              </a:spcAft>
              <a:buSzPts val="1140"/>
              <a:buChar char="🞆"/>
              <a:defRPr sz="19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7688" algn="l">
              <a:spcBef>
                <a:spcPts val="320"/>
              </a:spcBef>
              <a:spcAft>
                <a:spcPts val="0"/>
              </a:spcAft>
              <a:buSzPts val="1088"/>
              <a:buChar char="⚫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6" name="Google Shape;46;p11" descr="mir_logo.gi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86644" y="135236"/>
            <a:ext cx="1295400" cy="57912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區段標題" type="secHead">
  <p:cSld name="SECTION_HEADER">
    <p:bg>
      <p:bgPr>
        <a:solidFill>
          <a:schemeClr val="dk2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 sz="3000" b="1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>
                <a:solidFill>
                  <a:schemeClr val="lt2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52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 rot="5400000">
            <a:off x="7763256" y="1170432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 rot="5400000">
            <a:off x="7077456" y="4178808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2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2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2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" name="Google Shape;57;p12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>
                <a:alpha val="7294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58;p12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FEDE7">
                <a:alpha val="82745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" name="Google Shape;59;p12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Google Shape;60;p12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w="28575" cap="flat" cmpd="sng">
            <a:solidFill>
              <a:srgbClr val="FEC2AC">
                <a:alpha val="8196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12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12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2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2"/>
          <p:cNvSpPr/>
          <p:nvPr/>
        </p:nvSpPr>
        <p:spPr>
          <a:xfrm>
            <a:off x="1324704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2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2"/>
          <p:cNvSpPr/>
          <p:nvPr/>
        </p:nvSpPr>
        <p:spPr>
          <a:xfrm>
            <a:off x="1664208" y="5791200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2"/>
          <p:cNvSpPr/>
          <p:nvPr/>
        </p:nvSpPr>
        <p:spPr>
          <a:xfrm>
            <a:off x="1879040" y="4479888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" name="Google Shape;68;p12"/>
          <p:cNvCxnSpPr/>
          <p:nvPr/>
        </p:nvCxnSpPr>
        <p:spPr>
          <a:xfrm>
            <a:off x="9097944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1340616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Calibri"/>
              <a:buNone/>
              <a:defRPr b="0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5280" algn="l">
              <a:spcBef>
                <a:spcPts val="600"/>
              </a:spcBef>
              <a:spcAft>
                <a:spcPts val="0"/>
              </a:spcAft>
              <a:buSzPts val="1680"/>
              <a:buChar char="🞆"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marL="914400" lvl="1" indent="-335280" algn="l">
              <a:spcBef>
                <a:spcPts val="420"/>
              </a:spcBef>
              <a:spcAft>
                <a:spcPts val="0"/>
              </a:spcAft>
              <a:buSzPts val="1680"/>
              <a:buChar char="⚫"/>
              <a:defRPr>
                <a:latin typeface="DFKai-SB"/>
                <a:ea typeface="DFKai-SB"/>
                <a:cs typeface="DFKai-SB"/>
                <a:sym typeface="DFKai-SB"/>
              </a:defRPr>
            </a:lvl2pPr>
            <a:lvl3pPr marL="1371600" lvl="2" indent="-300989" algn="l">
              <a:spcBef>
                <a:spcPts val="380"/>
              </a:spcBef>
              <a:spcAft>
                <a:spcPts val="0"/>
              </a:spcAft>
              <a:buSzPts val="1140"/>
              <a:buChar char="🞆"/>
              <a:defRPr>
                <a:latin typeface="DFKai-SB"/>
                <a:ea typeface="DFKai-SB"/>
                <a:cs typeface="DFKai-SB"/>
                <a:sym typeface="DFKai-SB"/>
              </a:defRPr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>
                <a:latin typeface="DFKai-SB"/>
                <a:ea typeface="DFKai-SB"/>
                <a:cs typeface="DFKai-SB"/>
                <a:sym typeface="DFKai-SB"/>
              </a:defRPr>
            </a:lvl4pPr>
            <a:lvl5pPr marL="2286000" lvl="4" indent="-297688" algn="l">
              <a:spcBef>
                <a:spcPts val="320"/>
              </a:spcBef>
              <a:spcAft>
                <a:spcPts val="0"/>
              </a:spcAft>
              <a:buSzPts val="1088"/>
              <a:buChar char="⚫"/>
              <a:defRPr>
                <a:latin typeface="DFKai-SB"/>
                <a:ea typeface="DFKai-SB"/>
                <a:cs typeface="DFKai-SB"/>
                <a:sym typeface="DFKai-SB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2"/>
          </p:nvPr>
        </p:nvSpPr>
        <p:spPr>
          <a:xfrm>
            <a:off x="4270248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5280" algn="l">
              <a:spcBef>
                <a:spcPts val="600"/>
              </a:spcBef>
              <a:spcAft>
                <a:spcPts val="0"/>
              </a:spcAft>
              <a:buSzPts val="1680"/>
              <a:buChar char="🞆"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marL="914400" lvl="1" indent="-335280" algn="l">
              <a:spcBef>
                <a:spcPts val="420"/>
              </a:spcBef>
              <a:spcAft>
                <a:spcPts val="0"/>
              </a:spcAft>
              <a:buSzPts val="1680"/>
              <a:buChar char="⚫"/>
              <a:defRPr>
                <a:latin typeface="DFKai-SB"/>
                <a:ea typeface="DFKai-SB"/>
                <a:cs typeface="DFKai-SB"/>
                <a:sym typeface="DFKai-SB"/>
              </a:defRPr>
            </a:lvl2pPr>
            <a:lvl3pPr marL="1371600" lvl="2" indent="-300989" algn="l">
              <a:spcBef>
                <a:spcPts val="380"/>
              </a:spcBef>
              <a:spcAft>
                <a:spcPts val="0"/>
              </a:spcAft>
              <a:buSzPts val="1140"/>
              <a:buChar char="🞆"/>
              <a:defRPr>
                <a:latin typeface="DFKai-SB"/>
                <a:ea typeface="DFKai-SB"/>
                <a:cs typeface="DFKai-SB"/>
                <a:sym typeface="DFKai-SB"/>
              </a:defRPr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>
                <a:latin typeface="DFKai-SB"/>
                <a:ea typeface="DFKai-SB"/>
                <a:cs typeface="DFKai-SB"/>
                <a:sym typeface="DFKai-SB"/>
              </a:defRPr>
            </a:lvl4pPr>
            <a:lvl5pPr marL="2286000" lvl="4" indent="-297688" algn="l">
              <a:spcBef>
                <a:spcPts val="320"/>
              </a:spcBef>
              <a:spcAft>
                <a:spcPts val="0"/>
              </a:spcAft>
              <a:buSzPts val="1088"/>
              <a:buChar char="⚫"/>
              <a:defRPr>
                <a:latin typeface="DFKai-SB"/>
                <a:ea typeface="DFKai-SB"/>
                <a:cs typeface="DFKai-SB"/>
                <a:sym typeface="DFKai-SB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Calibri"/>
              <a:buNone/>
              <a:defRPr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body" idx="1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5280" algn="l">
              <a:spcBef>
                <a:spcPts val="600"/>
              </a:spcBef>
              <a:spcAft>
                <a:spcPts val="0"/>
              </a:spcAft>
              <a:buSzPts val="1680"/>
              <a:buChar char="🞆"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marL="914400" lvl="1" indent="-335280" algn="l">
              <a:spcBef>
                <a:spcPts val="420"/>
              </a:spcBef>
              <a:spcAft>
                <a:spcPts val="0"/>
              </a:spcAft>
              <a:buSzPts val="1680"/>
              <a:buChar char="⚫"/>
              <a:defRPr>
                <a:latin typeface="DFKai-SB"/>
                <a:ea typeface="DFKai-SB"/>
                <a:cs typeface="DFKai-SB"/>
                <a:sym typeface="DFKai-SB"/>
              </a:defRPr>
            </a:lvl2pPr>
            <a:lvl3pPr marL="1371600" lvl="2" indent="-300989" algn="l">
              <a:spcBef>
                <a:spcPts val="380"/>
              </a:spcBef>
              <a:spcAft>
                <a:spcPts val="0"/>
              </a:spcAft>
              <a:buSzPts val="1140"/>
              <a:buChar char="🞆"/>
              <a:defRPr>
                <a:latin typeface="DFKai-SB"/>
                <a:ea typeface="DFKai-SB"/>
                <a:cs typeface="DFKai-SB"/>
                <a:sym typeface="DFKai-SB"/>
              </a:defRPr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>
                <a:latin typeface="DFKai-SB"/>
                <a:ea typeface="DFKai-SB"/>
                <a:cs typeface="DFKai-SB"/>
                <a:sym typeface="DFKai-SB"/>
              </a:defRPr>
            </a:lvl4pPr>
            <a:lvl5pPr marL="2286000" lvl="4" indent="-297688" algn="l">
              <a:spcBef>
                <a:spcPts val="320"/>
              </a:spcBef>
              <a:spcAft>
                <a:spcPts val="0"/>
              </a:spcAft>
              <a:buSzPts val="1088"/>
              <a:buChar char="⚫"/>
              <a:defRPr>
                <a:latin typeface="DFKai-SB"/>
                <a:ea typeface="DFKai-SB"/>
                <a:cs typeface="DFKai-SB"/>
                <a:sym typeface="DFKai-SB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body" idx="2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5280" algn="l">
              <a:spcBef>
                <a:spcPts val="600"/>
              </a:spcBef>
              <a:spcAft>
                <a:spcPts val="0"/>
              </a:spcAft>
              <a:buSzPts val="1680"/>
              <a:buChar char="🞆"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marL="914400" lvl="1" indent="-335280" algn="l">
              <a:spcBef>
                <a:spcPts val="420"/>
              </a:spcBef>
              <a:spcAft>
                <a:spcPts val="0"/>
              </a:spcAft>
              <a:buSzPts val="1680"/>
              <a:buChar char="⚫"/>
              <a:defRPr>
                <a:latin typeface="DFKai-SB"/>
                <a:ea typeface="DFKai-SB"/>
                <a:cs typeface="DFKai-SB"/>
                <a:sym typeface="DFKai-SB"/>
              </a:defRPr>
            </a:lvl2pPr>
            <a:lvl3pPr marL="1371600" lvl="2" indent="-300989" algn="l">
              <a:spcBef>
                <a:spcPts val="380"/>
              </a:spcBef>
              <a:spcAft>
                <a:spcPts val="0"/>
              </a:spcAft>
              <a:buSzPts val="1140"/>
              <a:buChar char="🞆"/>
              <a:defRPr>
                <a:latin typeface="DFKai-SB"/>
                <a:ea typeface="DFKai-SB"/>
                <a:cs typeface="DFKai-SB"/>
                <a:sym typeface="DFKai-SB"/>
              </a:defRPr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>
                <a:latin typeface="DFKai-SB"/>
                <a:ea typeface="DFKai-SB"/>
                <a:cs typeface="DFKai-SB"/>
                <a:sym typeface="DFKai-SB"/>
              </a:defRPr>
            </a:lvl4pPr>
            <a:lvl5pPr marL="2286000" lvl="4" indent="-297688" algn="l">
              <a:spcBef>
                <a:spcPts val="320"/>
              </a:spcBef>
              <a:spcAft>
                <a:spcPts val="0"/>
              </a:spcAft>
              <a:buSzPts val="1088"/>
              <a:buChar char="⚫"/>
              <a:defRPr>
                <a:latin typeface="DFKai-SB"/>
                <a:ea typeface="DFKai-SB"/>
                <a:cs typeface="DFKai-SB"/>
                <a:sym typeface="DFKai-SB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>
            <a:spLocks noGrp="1"/>
          </p:cNvSpPr>
          <p:nvPr>
            <p:ph type="body" idx="3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Font typeface="DFKai-SB"/>
              <a:buNone/>
              <a:defRPr sz="2000" b="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>
            <a:spLocks noGrp="1"/>
          </p:cNvSpPr>
          <p:nvPr>
            <p:ph type="body" idx="4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Font typeface="DFKai-SB"/>
              <a:buNone/>
              <a:defRPr sz="2000" b="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Calibri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17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>
                <a:alpha val="9294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1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6812280" y="274320"/>
            <a:ext cx="1527048" cy="498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84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99" name="Google Shape;99;p17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" name="Google Shape;100;p17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101;p17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2" name="Google Shape;102;p17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17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" name="Google Shape;104;p17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2"/>
          </p:nvPr>
        </p:nvSpPr>
        <p:spPr>
          <a:xfrm>
            <a:off x="304800" y="274320"/>
            <a:ext cx="5638800" cy="632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5280" algn="l">
              <a:spcBef>
                <a:spcPts val="600"/>
              </a:spcBef>
              <a:spcAft>
                <a:spcPts val="0"/>
              </a:spcAft>
              <a:buSzPts val="1680"/>
              <a:buChar char="🞆"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marL="914400" lvl="1" indent="-335280" algn="l">
              <a:spcBef>
                <a:spcPts val="420"/>
              </a:spcBef>
              <a:spcAft>
                <a:spcPts val="0"/>
              </a:spcAft>
              <a:buSzPts val="1680"/>
              <a:buChar char="⚫"/>
              <a:defRPr>
                <a:latin typeface="DFKai-SB"/>
                <a:ea typeface="DFKai-SB"/>
                <a:cs typeface="DFKai-SB"/>
                <a:sym typeface="DFKai-SB"/>
              </a:defRPr>
            </a:lvl2pPr>
            <a:lvl3pPr marL="1371600" lvl="2" indent="-300989" algn="l">
              <a:spcBef>
                <a:spcPts val="380"/>
              </a:spcBef>
              <a:spcAft>
                <a:spcPts val="0"/>
              </a:spcAft>
              <a:buSzPts val="1140"/>
              <a:buChar char="🞆"/>
              <a:defRPr>
                <a:latin typeface="DFKai-SB"/>
                <a:ea typeface="DFKai-SB"/>
                <a:cs typeface="DFKai-SB"/>
                <a:sym typeface="DFKai-SB"/>
              </a:defRPr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>
                <a:latin typeface="DFKai-SB"/>
                <a:ea typeface="DFKai-SB"/>
                <a:cs typeface="DFKai-SB"/>
                <a:sym typeface="DFKai-SB"/>
              </a:defRPr>
            </a:lvl4pPr>
            <a:lvl5pPr marL="2286000" lvl="4" indent="-297688" algn="l">
              <a:spcBef>
                <a:spcPts val="320"/>
              </a:spcBef>
              <a:spcAft>
                <a:spcPts val="0"/>
              </a:spcAft>
              <a:buSzPts val="1088"/>
              <a:buChar char="⚫"/>
              <a:defRPr>
                <a:latin typeface="DFKai-SB"/>
                <a:ea typeface="DFKai-SB"/>
                <a:cs typeface="DFKai-SB"/>
                <a:sym typeface="DFKai-SB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18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p18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>
            <a:spLocks noGrp="1"/>
          </p:cNvSpPr>
          <p:nvPr>
            <p:ph type="pic" idx="2"/>
          </p:nvPr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380"/>
              </a:spcBef>
              <a:spcAft>
                <a:spcPts val="0"/>
              </a:spcAft>
              <a:buClr>
                <a:srgbClr val="DE7530"/>
              </a:buClr>
              <a:buSzPts val="1140"/>
              <a:buFont typeface="Noto Sans Symbols"/>
              <a:buChar char="🞆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•"/>
              <a:defRPr sz="1400" b="0" i="0" u="none" strike="noStrike" cap="small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alibri"/>
              <a:buChar char="•"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6765798" y="264795"/>
            <a:ext cx="1524000" cy="495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SzPts val="840"/>
              <a:buFont typeface="Calibri"/>
              <a:buNone/>
              <a:defRPr sz="1200"/>
            </a:lvl1pPr>
            <a:lvl2pPr marL="914400" lvl="1" indent="-289560" algn="l">
              <a:spcBef>
                <a:spcPts val="400"/>
              </a:spcBef>
              <a:spcAft>
                <a:spcPts val="0"/>
              </a:spcAft>
              <a:buSzPts val="960"/>
              <a:buChar char="⚫"/>
              <a:defRPr sz="1200"/>
            </a:lvl2pPr>
            <a:lvl3pPr marL="1371600" lvl="2" indent="-266700" algn="l">
              <a:spcBef>
                <a:spcPts val="200"/>
              </a:spcBef>
              <a:spcAft>
                <a:spcPts val="0"/>
              </a:spcAft>
              <a:buSzPts val="600"/>
              <a:buChar char="🞆"/>
              <a:defRPr sz="1000"/>
            </a:lvl3pPr>
            <a:lvl4pPr marL="1828800" lvl="3" indent="-262889" algn="l">
              <a:spcBef>
                <a:spcPts val="180"/>
              </a:spcBef>
              <a:spcAft>
                <a:spcPts val="0"/>
              </a:spcAft>
              <a:buSzPts val="540"/>
              <a:buChar char="🞆"/>
              <a:defRPr sz="900"/>
            </a:lvl4pPr>
            <a:lvl5pPr marL="2286000" lvl="4" indent="-267461" algn="l">
              <a:spcBef>
                <a:spcPts val="180"/>
              </a:spcBef>
              <a:spcAft>
                <a:spcPts val="0"/>
              </a:spcAft>
              <a:buSzPts val="612"/>
              <a:buChar char="⚫"/>
              <a:defRPr sz="9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15" name="Google Shape;115;p18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6" name="Google Shape;116;p18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18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8" name="Google Shape;118;p18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9" name="Google Shape;119;p18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0" name="Google Shape;120;p18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9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>
                <a:alpha val="9294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Calibri"/>
              <a:buNone/>
              <a:defRPr sz="3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528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528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0989" algn="l" rtl="0">
              <a:spcBef>
                <a:spcPts val="380"/>
              </a:spcBef>
              <a:spcAft>
                <a:spcPts val="0"/>
              </a:spcAft>
              <a:buClr>
                <a:srgbClr val="DE7530"/>
              </a:buClr>
              <a:buSzPts val="1140"/>
              <a:buFont typeface="Noto Sans Symbols"/>
              <a:buChar char="🞆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7180" algn="l" rtl="0"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7688" algn="l" rtl="0"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81939" algn="l" rtl="0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•"/>
              <a:defRPr sz="1400" b="0" i="0" u="none" strike="noStrike" cap="small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alibri"/>
              <a:buChar char="•"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3" name="Google Shape;13;p9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14;p9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p9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16;p9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" name="Google Shape;17;p9"/>
          <p:cNvCxnSpPr/>
          <p:nvPr/>
        </p:nvCxnSpPr>
        <p:spPr>
          <a:xfrm>
            <a:off x="214282" y="1500174"/>
            <a:ext cx="8429684" cy="1588"/>
          </a:xfrm>
          <a:prstGeom prst="straightConnector1">
            <a:avLst/>
          </a:prstGeom>
          <a:noFill/>
          <a:ln w="12700" cap="flat" cmpd="sng">
            <a:solidFill>
              <a:srgbClr val="FF680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9"/>
          <p:cNvCxnSpPr/>
          <p:nvPr/>
        </p:nvCxnSpPr>
        <p:spPr>
          <a:xfrm>
            <a:off x="214282" y="1571612"/>
            <a:ext cx="8429684" cy="1588"/>
          </a:xfrm>
          <a:prstGeom prst="straightConnector1">
            <a:avLst/>
          </a:prstGeom>
          <a:noFill/>
          <a:ln w="12700" cap="flat" cmpd="sng">
            <a:solidFill>
              <a:srgbClr val="FFB58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9"/>
          <p:cNvSpPr/>
          <p:nvPr/>
        </p:nvSpPr>
        <p:spPr>
          <a:xfrm>
            <a:off x="8635396" y="6286520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9"/>
          <p:cNvSpPr/>
          <p:nvPr/>
        </p:nvSpPr>
        <p:spPr>
          <a:xfrm>
            <a:off x="8394774" y="6290270"/>
            <a:ext cx="82758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800" b="0" i="0" u="none" strike="noStrike" cap="none">
                <a:solidFill>
                  <a:srgbClr val="86211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zh-TW" sz="1800" b="0" i="0" u="none" strike="noStrike" cap="none" dirty="0">
                <a:solidFill>
                  <a:srgbClr val="86211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altLang="zh-TW" sz="1800" b="0" i="0" u="none" strike="noStrike" cap="none" dirty="0">
                <a:solidFill>
                  <a:srgbClr val="86211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a4FinTech@mirlab.or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ctrTitle"/>
          </p:nvPr>
        </p:nvSpPr>
        <p:spPr>
          <a:xfrm>
            <a:off x="2050730" y="906690"/>
            <a:ext cx="6622504" cy="2542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zh-TW" altLang="en-US" b="1" dirty="0"/>
              <a:t>金融科技導論 </a:t>
            </a:r>
            <a:r>
              <a:rPr lang="en-US" altLang="zh-TW" b="1" dirty="0"/>
              <a:t>HW1</a:t>
            </a:r>
            <a:endParaRPr sz="2400" dirty="0"/>
          </a:p>
        </p:txBody>
      </p:sp>
      <p:sp>
        <p:nvSpPr>
          <p:cNvPr id="140" name="Google Shape;140;p1"/>
          <p:cNvSpPr txBox="1">
            <a:spLocks noGrp="1"/>
          </p:cNvSpPr>
          <p:nvPr>
            <p:ph type="subTitle" idx="1"/>
          </p:nvPr>
        </p:nvSpPr>
        <p:spPr>
          <a:xfrm>
            <a:off x="2286000" y="3851756"/>
            <a:ext cx="6172200" cy="194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sv" altLang="zh-TW" dirty="0"/>
              <a:t>TAs email</a:t>
            </a:r>
          </a:p>
          <a:p>
            <a:r>
              <a:rPr lang="sv" altLang="zh-TW" u="sng" dirty="0">
                <a:hlinkClick r:id="rId3"/>
              </a:rPr>
              <a:t>ta4FinTech@mirlab.org</a:t>
            </a:r>
            <a:endParaRPr lang="sv" altLang="zh-TW" dirty="0"/>
          </a:p>
          <a:p>
            <a:br>
              <a:rPr lang="sv" altLang="zh-TW" dirty="0"/>
            </a:br>
            <a:br>
              <a:rPr lang="sv" altLang="zh-TW" dirty="0"/>
            </a:b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"/>
          <p:cNvSpPr txBox="1">
            <a:spLocks noGrp="1"/>
          </p:cNvSpPr>
          <p:nvPr>
            <p:ph type="body" idx="1"/>
          </p:nvPr>
        </p:nvSpPr>
        <p:spPr>
          <a:xfrm>
            <a:off x="457200" y="1714488"/>
            <a:ext cx="8283040" cy="502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TW" altLang="en-US" dirty="0">
                <a:latin typeface="Helvetica Neue"/>
                <a:ea typeface="Helvetica Neue"/>
                <a:cs typeface="Helvetica Neue"/>
                <a:sym typeface="Helvetica Neue"/>
              </a:rPr>
              <a:t>線上平台實作投資組合（投組）</a:t>
            </a:r>
            <a:endParaRPr lang="en-US" altLang="zh-TW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dirty="0">
                <a:latin typeface="Helvetica Neue"/>
                <a:ea typeface="Helvetica Neue"/>
                <a:cs typeface="Helvetica Neue"/>
                <a:sym typeface="Helvetica Neue"/>
              </a:rPr>
              <a:t>請以</a:t>
            </a:r>
            <a:r>
              <a:rPr lang="zh-TW" altLang="en-US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學校信箱</a:t>
            </a:r>
            <a:r>
              <a:rPr lang="zh-TW" altLang="en-US" dirty="0">
                <a:latin typeface="Helvetica Neue"/>
                <a:ea typeface="Helvetica Neue"/>
                <a:cs typeface="Helvetica Neue"/>
                <a:sym typeface="Helvetica Neue"/>
              </a:rPr>
              <a:t>註冊帳號登入投資組合大擂台（</a:t>
            </a:r>
            <a:r>
              <a:rPr lang="en-US" altLang="zh-TW" dirty="0">
                <a:latin typeface="Helvetica Neue"/>
                <a:ea typeface="Helvetica Neue"/>
                <a:cs typeface="Helvetica Neue"/>
                <a:sym typeface="Helvetica Neue"/>
              </a:rPr>
              <a:t>http://qffers.qf.nthu.edu.tw:8002</a:t>
            </a:r>
            <a:r>
              <a:rPr lang="zh-TW" altLang="en-US" dirty="0">
                <a:latin typeface="Helvetica Neue"/>
                <a:ea typeface="Helvetica Neue"/>
                <a:cs typeface="Helvetica Neue"/>
                <a:sym typeface="Helvetica Neue"/>
              </a:rPr>
              <a:t>），建立自己的投組</a:t>
            </a:r>
            <a:endParaRPr lang="en-US" altLang="zh-TW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dirty="0">
                <a:latin typeface="Helvetica Neue"/>
                <a:ea typeface="Helvetica Neue"/>
                <a:cs typeface="Helvetica Neue"/>
                <a:sym typeface="Helvetica Neue"/>
              </a:rPr>
              <a:t>投組中至少要包括</a:t>
            </a:r>
            <a:r>
              <a:rPr lang="zh-TW" altLang="en-US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三檔</a:t>
            </a:r>
            <a:r>
              <a:rPr lang="zh-TW" altLang="en-US" dirty="0">
                <a:latin typeface="Helvetica Neue"/>
                <a:ea typeface="Helvetica Neue"/>
                <a:cs typeface="Helvetica Neue"/>
                <a:sym typeface="Helvetica Neue"/>
              </a:rPr>
              <a:t>標的資產，如果是使用自行上傳的資料，回測至少</a:t>
            </a:r>
            <a:r>
              <a:rPr lang="zh-TW" altLang="en-US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三年</a:t>
            </a:r>
            <a:r>
              <a:rPr lang="zh-TW" altLang="en-US" dirty="0">
                <a:latin typeface="Helvetica Neue"/>
                <a:ea typeface="Helvetica Neue"/>
                <a:cs typeface="Helvetica Neue"/>
                <a:sym typeface="Helvetica Neue"/>
              </a:rPr>
              <a:t>的歷史資料，並在備註欄註明資料來源以及標的名稱。例如，</a:t>
            </a:r>
            <a:r>
              <a:rPr lang="en-US" altLang="zh-TW" dirty="0">
                <a:latin typeface="Helvetica Neue"/>
                <a:ea typeface="Helvetica Neue"/>
                <a:cs typeface="Helvetica Neue"/>
                <a:sym typeface="Helvetica Neue"/>
              </a:rPr>
              <a:t>GameStop </a:t>
            </a:r>
            <a:r>
              <a:rPr lang="zh-TW" altLang="en-US" dirty="0">
                <a:latin typeface="Helvetica Neue"/>
                <a:ea typeface="Helvetica Neue"/>
                <a:cs typeface="Helvetica Neue"/>
                <a:sym typeface="Helvetica Neue"/>
              </a:rPr>
              <a:t>每日的收盤價（建議 </a:t>
            </a:r>
            <a:r>
              <a:rPr lang="en-US" altLang="zh-TW" dirty="0" err="1">
                <a:latin typeface="Helvetica Neue"/>
                <a:ea typeface="Helvetica Neue"/>
                <a:cs typeface="Helvetica Neue"/>
                <a:sym typeface="Helvetica Neue"/>
              </a:rPr>
              <a:t>adj</a:t>
            </a:r>
            <a:r>
              <a:rPr lang="en-US" altLang="zh-TW" dirty="0">
                <a:latin typeface="Helvetica Neue"/>
                <a:ea typeface="Helvetica Neue"/>
                <a:cs typeface="Helvetica Neue"/>
                <a:sym typeface="Helvetica Neue"/>
              </a:rPr>
              <a:t> close</a:t>
            </a:r>
            <a:r>
              <a:rPr lang="zh-TW" altLang="en-US" dirty="0">
                <a:latin typeface="Helvetica Neue"/>
                <a:ea typeface="Helvetica Neue"/>
                <a:cs typeface="Helvetica Neue"/>
                <a:sym typeface="Helvetica Neue"/>
              </a:rPr>
              <a:t>）可以在 </a:t>
            </a:r>
            <a:r>
              <a:rPr lang="en-US" altLang="zh-TW" dirty="0">
                <a:latin typeface="Helvetica Neue"/>
                <a:ea typeface="Helvetica Neue"/>
                <a:cs typeface="Helvetica Neue"/>
                <a:sym typeface="Helvetica Neue"/>
              </a:rPr>
              <a:t>Yahoo Finance </a:t>
            </a:r>
            <a:r>
              <a:rPr lang="zh-TW" altLang="en-US" dirty="0">
                <a:latin typeface="Helvetica Neue"/>
                <a:ea typeface="Helvetica Neue"/>
                <a:cs typeface="Helvetica Neue"/>
                <a:sym typeface="Helvetica Neue"/>
              </a:rPr>
              <a:t>中下載（</a:t>
            </a:r>
            <a:r>
              <a:rPr lang="en-US" altLang="zh-TW" dirty="0">
                <a:latin typeface="Helvetica Neue"/>
                <a:ea typeface="Helvetica Neue"/>
                <a:cs typeface="Helvetica Neue"/>
                <a:sym typeface="Helvetica Neue"/>
              </a:rPr>
              <a:t> https://</a:t>
            </a:r>
            <a:r>
              <a:rPr lang="en-US" altLang="zh-TW" dirty="0" err="1">
                <a:latin typeface="Helvetica Neue"/>
                <a:ea typeface="Helvetica Neue"/>
                <a:cs typeface="Helvetica Neue"/>
                <a:sym typeface="Helvetica Neue"/>
              </a:rPr>
              <a:t>finance.yahoo.com</a:t>
            </a:r>
            <a:r>
              <a:rPr lang="en-US" altLang="zh-TW" dirty="0">
                <a:latin typeface="Helvetica Neue"/>
                <a:ea typeface="Helvetica Neue"/>
                <a:cs typeface="Helvetica Neue"/>
                <a:sym typeface="Helvetica Neue"/>
              </a:rPr>
              <a:t>/quote/GME/</a:t>
            </a:r>
            <a:r>
              <a:rPr lang="en-US" altLang="zh-TW" dirty="0" err="1">
                <a:latin typeface="Helvetica Neue"/>
                <a:ea typeface="Helvetica Neue"/>
                <a:cs typeface="Helvetica Neue"/>
                <a:sym typeface="Helvetica Neue"/>
              </a:rPr>
              <a:t>history?p</a:t>
            </a:r>
            <a:r>
              <a:rPr lang="en-US" altLang="zh-TW" dirty="0">
                <a:latin typeface="Helvetica Neue"/>
                <a:ea typeface="Helvetica Neue"/>
                <a:cs typeface="Helvetica Neue"/>
                <a:sym typeface="Helvetica Neue"/>
              </a:rPr>
              <a:t>=GME </a:t>
            </a:r>
            <a:r>
              <a:rPr lang="zh-TW" altLang="en-US" dirty="0">
                <a:latin typeface="Helvetica Neue"/>
                <a:ea typeface="Helvetica Neue"/>
                <a:cs typeface="Helvetica Neue"/>
                <a:sym typeface="Helvetica Neue"/>
              </a:rPr>
              <a:t>；</a:t>
            </a:r>
            <a:r>
              <a:rPr lang="en-US" altLang="zh-TW" dirty="0">
                <a:latin typeface="Helvetica Neue"/>
                <a:ea typeface="Helvetica Neue"/>
                <a:cs typeface="Helvetica Neue"/>
                <a:sym typeface="Helvetica Neue"/>
              </a:rPr>
              <a:t>GME </a:t>
            </a:r>
            <a:r>
              <a:rPr lang="zh-TW" altLang="en-US" dirty="0">
                <a:latin typeface="Helvetica Neue"/>
                <a:ea typeface="Helvetica Neue"/>
                <a:cs typeface="Helvetica Neue"/>
                <a:sym typeface="Helvetica Neue"/>
              </a:rPr>
              <a:t>是代號）</a:t>
            </a:r>
          </a:p>
          <a:p>
            <a:pPr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dirty="0">
                <a:latin typeface="Helvetica Neue"/>
                <a:ea typeface="Helvetica Neue"/>
                <a:cs typeface="Helvetica Neue"/>
                <a:sym typeface="Helvetica Neue"/>
              </a:rPr>
              <a:t>投組績效以大擂台所計算出的 </a:t>
            </a:r>
            <a:r>
              <a:rPr lang="en-US" altLang="zh-TW" dirty="0">
                <a:latin typeface="Helvetica Neue"/>
                <a:ea typeface="Helvetica Neue"/>
                <a:cs typeface="Helvetica Neue"/>
                <a:sym typeface="Helvetica Neue"/>
              </a:rPr>
              <a:t>Sharpe ratio (SR) </a:t>
            </a:r>
            <a:r>
              <a:rPr lang="zh-TW" altLang="en-US" dirty="0">
                <a:latin typeface="Helvetica Neue"/>
                <a:ea typeface="Helvetica Neue"/>
                <a:cs typeface="Helvetica Neue"/>
                <a:sym typeface="Helvetica Neue"/>
              </a:rPr>
              <a:t>做評分參考。</a:t>
            </a:r>
          </a:p>
          <a:p>
            <a:pPr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TW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TW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TW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en-US" altLang="zh-TW" dirty="0">
                <a:latin typeface="Helvetica Neue"/>
                <a:ea typeface="Helvetica Neue"/>
                <a:cs typeface="Helvetica Neue"/>
                <a:sym typeface="Helvetica Neue"/>
              </a:rPr>
            </a:br>
            <a:endParaRPr dirty="0"/>
          </a:p>
          <a:p>
            <a:pPr marL="815340" lvl="1" indent="-342900" algn="l" rtl="0">
              <a:spcBef>
                <a:spcPts val="420"/>
              </a:spcBef>
              <a:spcAft>
                <a:spcPts val="0"/>
              </a:spcAft>
              <a:buSzPts val="1680"/>
              <a:buFont typeface="Wingdings" panose="05000000000000000000" pitchFamily="2" charset="2"/>
              <a:buChar char="l"/>
            </a:pPr>
            <a:endParaRPr dirty="0"/>
          </a:p>
        </p:txBody>
      </p:sp>
      <p:sp>
        <p:nvSpPr>
          <p:cNvPr id="147" name="Google Shape;147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Calibri"/>
              <a:buNone/>
            </a:pPr>
            <a:r>
              <a:rPr lang="zh-CN" altLang="en-US" dirty="0"/>
              <a:t>作業說明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"/>
          <p:cNvSpPr txBox="1">
            <a:spLocks noGrp="1"/>
          </p:cNvSpPr>
          <p:nvPr>
            <p:ph type="body" idx="1"/>
          </p:nvPr>
        </p:nvSpPr>
        <p:spPr>
          <a:xfrm>
            <a:off x="457200" y="1714488"/>
            <a:ext cx="8366166" cy="502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Helvetica Neue"/>
                <a:ea typeface="Helvetica Neue"/>
                <a:cs typeface="Helvetica Neue"/>
                <a:sym typeface="Helvetica Neue"/>
              </a:rPr>
              <a:t>以學校信箱註冊帳號</a:t>
            </a:r>
            <a:endParaRPr lang="en-US" altLang="zh-CN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Helvetica Neue"/>
                <a:ea typeface="Helvetica Neue"/>
                <a:cs typeface="Helvetica Neue"/>
                <a:sym typeface="Helvetica Neue"/>
              </a:rPr>
              <a:t>所參加的課程欄位，請選取</a:t>
            </a:r>
            <a:r>
              <a:rPr lang="en-US" altLang="zh-CN" dirty="0">
                <a:latin typeface="Helvetica Neue"/>
                <a:ea typeface="Helvetica Neue"/>
                <a:cs typeface="Helvetica Neue"/>
                <a:sym typeface="Helvetica Neue"/>
              </a:rPr>
              <a:t> Fintech( NTU, 2021 spring) </a:t>
            </a: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Helvetica Neue"/>
                <a:ea typeface="Helvetica Neue"/>
                <a:cs typeface="Helvetica Neue"/>
                <a:sym typeface="Helvetica Neue"/>
              </a:rPr>
              <a:t>每天上傳次數限制：十次</a:t>
            </a:r>
            <a:endParaRPr lang="en-US" altLang="zh-CN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TW" altLang="en-US" dirty="0">
                <a:latin typeface="Helvetica Neue"/>
                <a:ea typeface="Helvetica Neue"/>
                <a:cs typeface="Helvetica Neue"/>
                <a:sym typeface="Helvetica Neue"/>
              </a:rPr>
              <a:t>作業期間：</a:t>
            </a:r>
            <a:r>
              <a:rPr lang="en-US" altLang="zh-TW" dirty="0">
                <a:latin typeface="Helvetica Neue"/>
                <a:ea typeface="Helvetica Neue"/>
                <a:cs typeface="Helvetica Neue"/>
                <a:sym typeface="Helvetica Neue"/>
              </a:rPr>
              <a:t>3/3 ~ 3/24</a:t>
            </a: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Helvetica Neue"/>
                <a:ea typeface="Helvetica Neue"/>
                <a:cs typeface="Helvetica Neue"/>
                <a:sym typeface="Helvetica Neue"/>
              </a:rPr>
              <a:t>本作業不需要上傳</a:t>
            </a:r>
            <a:r>
              <a:rPr lang="en-US" altLang="zh-CN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altLang="zh-CN" dirty="0" err="1">
                <a:latin typeface="Helvetica Neue"/>
                <a:ea typeface="Helvetica Neue"/>
                <a:cs typeface="Helvetica Neue"/>
                <a:sym typeface="Helvetica Neue"/>
              </a:rPr>
              <a:t>ceiba</a:t>
            </a:r>
            <a:r>
              <a:rPr lang="en-US" altLang="zh-CN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zh-CN" altLang="en-US" dirty="0">
                <a:latin typeface="Helvetica Neue"/>
                <a:ea typeface="Helvetica Neue"/>
                <a:cs typeface="Helvetica Neue"/>
                <a:sym typeface="Helvetica Neue"/>
              </a:rPr>
              <a:t>，</a:t>
            </a:r>
            <a:r>
              <a:rPr lang="zh-TW" altLang="en-US" dirty="0">
                <a:latin typeface="Helvetica Neue"/>
                <a:ea typeface="Helvetica Neue"/>
                <a:cs typeface="Helvetica Neue"/>
                <a:sym typeface="Helvetica Neue"/>
              </a:rPr>
              <a:t>作業</a:t>
            </a:r>
            <a:r>
              <a:rPr lang="zh-CN" altLang="en-US" dirty="0">
                <a:latin typeface="Helvetica Neue"/>
                <a:ea typeface="Helvetica Neue"/>
                <a:cs typeface="Helvetica Neue"/>
                <a:sym typeface="Helvetica Neue"/>
              </a:rPr>
              <a:t>成績</a:t>
            </a:r>
            <a:r>
              <a:rPr lang="zh-TW" altLang="en-US" dirty="0">
                <a:latin typeface="Helvetica Neue"/>
                <a:ea typeface="Helvetica Neue"/>
                <a:cs typeface="Helvetica Neue"/>
                <a:sym typeface="Helvetica Neue"/>
              </a:rPr>
              <a:t>將</a:t>
            </a:r>
            <a:r>
              <a:rPr lang="zh-CN" altLang="en-US" dirty="0">
                <a:latin typeface="Helvetica Neue"/>
                <a:ea typeface="Helvetica Neue"/>
                <a:cs typeface="Helvetica Neue"/>
                <a:sym typeface="Helvetica Neue"/>
              </a:rPr>
              <a:t>以</a:t>
            </a:r>
            <a:r>
              <a:rPr lang="zh-TW" altLang="en-US" dirty="0">
                <a:latin typeface="Helvetica Neue"/>
                <a:ea typeface="Helvetica Neue"/>
                <a:cs typeface="Helvetica Neue"/>
                <a:sym typeface="Helvetica Neue"/>
              </a:rPr>
              <a:t>大擂台的</a:t>
            </a:r>
            <a:r>
              <a:rPr lang="zh-CN" altLang="en-US" dirty="0">
                <a:latin typeface="Helvetica Neue"/>
                <a:ea typeface="Helvetica Neue"/>
                <a:cs typeface="Helvetica Neue"/>
                <a:sym typeface="Helvetica Neue"/>
              </a:rPr>
              <a:t>投組</a:t>
            </a:r>
            <a:r>
              <a:rPr lang="zh-TW" altLang="en-US" dirty="0">
                <a:latin typeface="Helvetica Neue"/>
                <a:ea typeface="Helvetica Neue"/>
                <a:cs typeface="Helvetica Neue"/>
                <a:sym typeface="Helvetica Neue"/>
              </a:rPr>
              <a:t>紀錄</a:t>
            </a:r>
            <a:r>
              <a:rPr lang="zh-CN" altLang="en-US" dirty="0">
                <a:latin typeface="Helvetica Neue"/>
                <a:ea typeface="Helvetica Neue"/>
                <a:cs typeface="Helvetica Neue"/>
                <a:sym typeface="Helvetica Neue"/>
              </a:rPr>
              <a:t>中</a:t>
            </a:r>
            <a:r>
              <a:rPr lang="zh-TW" altLang="en-US" dirty="0">
                <a:latin typeface="Helvetica Neue"/>
                <a:ea typeface="Helvetica Neue"/>
                <a:cs typeface="Helvetica Neue"/>
                <a:sym typeface="Helvetica Neue"/>
              </a:rPr>
              <a:t>，選擇</a:t>
            </a:r>
            <a:r>
              <a:rPr lang="en-US" altLang="zh-CN" dirty="0">
                <a:latin typeface="Helvetica Neue"/>
                <a:ea typeface="Helvetica Neue"/>
                <a:cs typeface="Helvetica Neue"/>
                <a:sym typeface="Helvetica Neue"/>
              </a:rPr>
              <a:t>SR</a:t>
            </a:r>
            <a:r>
              <a:rPr lang="zh-CN" altLang="en-US" dirty="0">
                <a:latin typeface="Helvetica Neue"/>
                <a:ea typeface="Helvetica Neue"/>
                <a:cs typeface="Helvetica Neue"/>
                <a:sym typeface="Helvetica Neue"/>
              </a:rPr>
              <a:t>最高的一個</a:t>
            </a:r>
            <a:r>
              <a:rPr lang="zh-TW" altLang="en-US" dirty="0">
                <a:latin typeface="Helvetica Neue"/>
                <a:ea typeface="Helvetica Neue"/>
                <a:cs typeface="Helvetica Neue"/>
                <a:sym typeface="Helvetica Neue"/>
              </a:rPr>
              <a:t>做為參考。</a:t>
            </a:r>
            <a:endParaRPr lang="en-US" altLang="zh-TW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br>
              <a:rPr lang="en-US" altLang="zh-TW" dirty="0">
                <a:latin typeface="Helvetica Neue"/>
                <a:ea typeface="Helvetica Neue"/>
                <a:cs typeface="Helvetica Neue"/>
                <a:sym typeface="Helvetica Neue"/>
              </a:rPr>
            </a:br>
            <a:endParaRPr dirty="0"/>
          </a:p>
          <a:p>
            <a:pPr marL="815340" lvl="1" indent="-342900" algn="l" rtl="0">
              <a:spcBef>
                <a:spcPts val="420"/>
              </a:spcBef>
              <a:spcAft>
                <a:spcPts val="0"/>
              </a:spcAft>
              <a:buSzPts val="1680"/>
              <a:buFont typeface="Wingdings" panose="05000000000000000000" pitchFamily="2" charset="2"/>
              <a:buChar char="l"/>
            </a:pPr>
            <a:endParaRPr dirty="0"/>
          </a:p>
        </p:txBody>
      </p:sp>
      <p:sp>
        <p:nvSpPr>
          <p:cNvPr id="147" name="Google Shape;147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Calibri"/>
              <a:buNone/>
            </a:pPr>
            <a:r>
              <a:rPr lang="zh-CN" altLang="en-US" dirty="0"/>
              <a:t>作業注意事項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979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壁窗">
  <a:themeElements>
    <a:clrScheme name="壁窗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221</Words>
  <Application>Microsoft Office PowerPoint</Application>
  <PresentationFormat>如螢幕大小 (4:3)</PresentationFormat>
  <Paragraphs>20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Helvetica Neue</vt:lpstr>
      <vt:lpstr>Noto Sans Symbols</vt:lpstr>
      <vt:lpstr>DFKai-SB</vt:lpstr>
      <vt:lpstr>Arial</vt:lpstr>
      <vt:lpstr>Calibri</vt:lpstr>
      <vt:lpstr>Wingdings</vt:lpstr>
      <vt:lpstr>壁窗</vt:lpstr>
      <vt:lpstr>金融科技導論 HW1</vt:lpstr>
      <vt:lpstr>作業說明</vt:lpstr>
      <vt:lpstr>作業注意事項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國防部110年度「國防科技學術合作研究計畫」 植基於電腦視覺之無人機避障研究計畫  DJI Windows SDK</dc:title>
  <dc:creator>heycat</dc:creator>
  <cp:lastModifiedBy>user</cp:lastModifiedBy>
  <cp:revision>61</cp:revision>
  <dcterms:created xsi:type="dcterms:W3CDTF">2008-11-09T17:03:56Z</dcterms:created>
  <dcterms:modified xsi:type="dcterms:W3CDTF">2021-03-05T23:58:04Z</dcterms:modified>
</cp:coreProperties>
</file>