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D7A0F5-9CB2-4A51-8D40-EF4D1D7A9974}"/>
              </a:ext>
            </a:extLst>
          </p:cNvPr>
          <p:cNvSpPr>
            <a:spLocks noGrp="1"/>
          </p:cNvSpPr>
          <p:nvPr>
            <p:ph type="ctrTitle"/>
          </p:nvPr>
        </p:nvSpPr>
        <p:spPr/>
        <p:txBody>
          <a:bodyPr/>
          <a:lstStyle/>
          <a:p>
            <a:r>
              <a:rPr lang="zh-TW" altLang="en-US" dirty="0"/>
              <a:t>最小花費最大流</a:t>
            </a:r>
          </a:p>
        </p:txBody>
      </p:sp>
      <p:sp>
        <p:nvSpPr>
          <p:cNvPr id="3" name="副標題 2">
            <a:extLst>
              <a:ext uri="{FF2B5EF4-FFF2-40B4-BE49-F238E27FC236}">
                <a16:creationId xmlns:a16="http://schemas.microsoft.com/office/drawing/2014/main" id="{E8D1BC83-8BA5-484C-9B70-548D8F5D1C82}"/>
              </a:ext>
            </a:extLst>
          </p:cNvPr>
          <p:cNvSpPr>
            <a:spLocks noGrp="1"/>
          </p:cNvSpPr>
          <p:nvPr>
            <p:ph type="subTitle" idx="1"/>
          </p:nvPr>
        </p:nvSpPr>
        <p:spPr/>
        <p:txBody>
          <a:bodyPr>
            <a:normAutofit fontScale="92500" lnSpcReduction="20000"/>
          </a:bodyPr>
          <a:lstStyle/>
          <a:p>
            <a:r>
              <a:rPr lang="en-US" altLang="zh-TW" dirty="0">
                <a:solidFill>
                  <a:schemeClr val="tx1"/>
                </a:solidFill>
              </a:rPr>
              <a:t>B07902034</a:t>
            </a:r>
            <a:r>
              <a:rPr lang="zh-TW" altLang="en-US" dirty="0">
                <a:solidFill>
                  <a:schemeClr val="tx1"/>
                </a:solidFill>
              </a:rPr>
              <a:t> 王昱凱</a:t>
            </a:r>
            <a:endParaRPr lang="en-US" altLang="zh-TW" dirty="0">
              <a:solidFill>
                <a:schemeClr val="tx1"/>
              </a:solidFill>
            </a:endParaRPr>
          </a:p>
          <a:p>
            <a:r>
              <a:rPr lang="en-US" altLang="zh-TW" dirty="0">
                <a:solidFill>
                  <a:schemeClr val="tx1"/>
                </a:solidFill>
              </a:rPr>
              <a:t>B07902126</a:t>
            </a:r>
            <a:r>
              <a:rPr lang="zh-TW" altLang="en-US" dirty="0">
                <a:solidFill>
                  <a:schemeClr val="tx1"/>
                </a:solidFill>
              </a:rPr>
              <a:t> 謝宗儒</a:t>
            </a:r>
            <a:endParaRPr lang="en-US" altLang="zh-TW" dirty="0">
              <a:solidFill>
                <a:schemeClr val="tx1"/>
              </a:solidFill>
            </a:endParaRPr>
          </a:p>
          <a:p>
            <a:r>
              <a:rPr lang="en-US" altLang="zh-TW" dirty="0">
                <a:solidFill>
                  <a:schemeClr val="tx1"/>
                </a:solidFill>
              </a:rPr>
              <a:t>B06902136 </a:t>
            </a:r>
            <a:r>
              <a:rPr lang="zh-TW" altLang="en-US" dirty="0">
                <a:solidFill>
                  <a:schemeClr val="tx1"/>
                </a:solidFill>
              </a:rPr>
              <a:t>賴冠毓</a:t>
            </a:r>
            <a:endParaRPr lang="en-US" altLang="zh-TW" dirty="0">
              <a:solidFill>
                <a:schemeClr val="tx1"/>
              </a:solidFill>
            </a:endParaRPr>
          </a:p>
          <a:p>
            <a:r>
              <a:rPr lang="en-US" altLang="zh-TW" dirty="0">
                <a:solidFill>
                  <a:schemeClr val="tx1"/>
                </a:solidFill>
              </a:rPr>
              <a:t>B06902071 </a:t>
            </a:r>
            <a:r>
              <a:rPr lang="zh-TW" altLang="en-US" dirty="0">
                <a:solidFill>
                  <a:schemeClr val="tx1"/>
                </a:solidFill>
              </a:rPr>
              <a:t>賴億泓</a:t>
            </a:r>
          </a:p>
        </p:txBody>
      </p:sp>
    </p:spTree>
    <p:extLst>
      <p:ext uri="{BB962C8B-B14F-4D97-AF65-F5344CB8AC3E}">
        <p14:creationId xmlns:p14="http://schemas.microsoft.com/office/powerpoint/2010/main" val="112441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C0B1B-E058-441F-9AD3-650DA679A4D4}"/>
              </a:ext>
            </a:extLst>
          </p:cNvPr>
          <p:cNvSpPr>
            <a:spLocks noGrp="1"/>
          </p:cNvSpPr>
          <p:nvPr>
            <p:ph type="title"/>
          </p:nvPr>
        </p:nvSpPr>
        <p:spPr/>
        <p:txBody>
          <a:bodyPr/>
          <a:lstStyle/>
          <a:p>
            <a:r>
              <a:rPr lang="zh-TW" altLang="en-US" dirty="0"/>
              <a:t>問題</a:t>
            </a:r>
          </a:p>
        </p:txBody>
      </p:sp>
      <p:sp>
        <p:nvSpPr>
          <p:cNvPr id="3" name="內容版面配置區 2">
            <a:extLst>
              <a:ext uri="{FF2B5EF4-FFF2-40B4-BE49-F238E27FC236}">
                <a16:creationId xmlns:a16="http://schemas.microsoft.com/office/drawing/2014/main" id="{D97EE162-BE02-4F8F-BD45-0F74A17AFD45}"/>
              </a:ext>
            </a:extLst>
          </p:cNvPr>
          <p:cNvSpPr>
            <a:spLocks noGrp="1"/>
          </p:cNvSpPr>
          <p:nvPr>
            <p:ph idx="1"/>
          </p:nvPr>
        </p:nvSpPr>
        <p:spPr>
          <a:xfrm>
            <a:off x="1141412" y="1805603"/>
            <a:ext cx="9905999" cy="3541714"/>
          </a:xfrm>
        </p:spPr>
        <p:txBody>
          <a:bodyPr/>
          <a:lstStyle/>
          <a:p>
            <a:r>
              <a:rPr lang="zh-TW" altLang="en-US" dirty="0"/>
              <a:t>有足夠多輛卡車要將數量無限的某種物品從地點</a:t>
            </a:r>
            <a:r>
              <a:rPr lang="en-US" altLang="zh-TW" dirty="0">
                <a:latin typeface="Arial" panose="020B0604020202020204" pitchFamily="34" charset="0"/>
                <a:cs typeface="Arial" panose="020B0604020202020204" pitchFamily="34" charset="0"/>
              </a:rPr>
              <a:t>s</a:t>
            </a:r>
            <a:r>
              <a:rPr lang="zh-TW" altLang="en-US" dirty="0"/>
              <a:t>運輸到地點</a:t>
            </a:r>
            <a:r>
              <a:rPr lang="en-US" altLang="zh-TW" dirty="0">
                <a:latin typeface="Arial" panose="020B0604020202020204" pitchFamily="34" charset="0"/>
                <a:cs typeface="Arial" panose="020B0604020202020204" pitchFamily="34" charset="0"/>
              </a:rPr>
              <a:t>t</a:t>
            </a:r>
            <a:r>
              <a:rPr lang="zh-TW" altLang="en-US" dirty="0"/>
              <a:t>，現在有有限條單向行駛道路直接或者間接地連接了這兩地。但是每一條道路都有運輸通過總數量的限制</a:t>
            </a:r>
            <a:r>
              <a:rPr lang="en-US" altLang="zh-TW" dirty="0"/>
              <a:t>(</a:t>
            </a:r>
            <a:r>
              <a:rPr lang="zh-TW" altLang="en-US" dirty="0"/>
              <a:t>容量</a:t>
            </a:r>
            <a:r>
              <a:rPr lang="en-US" altLang="zh-TW" dirty="0"/>
              <a:t>)</a:t>
            </a:r>
            <a:r>
              <a:rPr lang="zh-TW" altLang="en-US" dirty="0"/>
              <a:t>，且都會按照物品數量收取相應的</a:t>
            </a:r>
            <a:r>
              <a:rPr lang="zh-TW" altLang="en-US" b="1" dirty="0"/>
              <a:t>費用</a:t>
            </a:r>
            <a:r>
              <a:rPr lang="zh-TW" altLang="en-US" dirty="0"/>
              <a:t>。如何合理地安排每輛車的行駛路線，使得在運輸的貨物總量達最大的情況下，交付的總費盡可能少？</a:t>
            </a:r>
          </a:p>
        </p:txBody>
      </p:sp>
    </p:spTree>
    <p:extLst>
      <p:ext uri="{BB962C8B-B14F-4D97-AF65-F5344CB8AC3E}">
        <p14:creationId xmlns:p14="http://schemas.microsoft.com/office/powerpoint/2010/main" val="391197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B2338F-EBF5-4F5C-8134-3AA05BC5C5FC}"/>
              </a:ext>
            </a:extLst>
          </p:cNvPr>
          <p:cNvSpPr>
            <a:spLocks noGrp="1"/>
          </p:cNvSpPr>
          <p:nvPr>
            <p:ph type="title"/>
          </p:nvPr>
        </p:nvSpPr>
        <p:spPr/>
        <p:txBody>
          <a:bodyPr/>
          <a:lstStyle/>
          <a:p>
            <a:r>
              <a:rPr lang="zh-TW" altLang="en-US" dirty="0"/>
              <a:t>定義</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F3B8A68-E8D9-495B-ACD0-A287590A5270}"/>
                  </a:ext>
                </a:extLst>
              </p:cNvPr>
              <p:cNvSpPr>
                <a:spLocks noGrp="1"/>
              </p:cNvSpPr>
              <p:nvPr>
                <p:ph idx="1"/>
              </p:nvPr>
            </p:nvSpPr>
            <p:spPr>
              <a:xfrm>
                <a:off x="1141412" y="1908176"/>
                <a:ext cx="9905999" cy="4969537"/>
              </a:xfrm>
            </p:spPr>
            <p:txBody>
              <a:bodyPr>
                <a:normAutofit/>
              </a:bodyPr>
              <a:lstStyle/>
              <a:p>
                <a:r>
                  <a:rPr lang="zh-TW" altLang="en-US" dirty="0">
                    <a:latin typeface="Arial" panose="020B0604020202020204" pitchFamily="34" charset="0"/>
                    <a:cs typeface="Arial" panose="020B0604020202020204" pitchFamily="34" charset="0"/>
                  </a:rPr>
                  <a:t>如果帶權有限的有向圖</a:t>
                </a:r>
                <a:r>
                  <a:rPr lang="en-US" altLang="zh-TW" dirty="0">
                    <a:latin typeface="Arial" panose="020B0604020202020204" pitchFamily="34" charset="0"/>
                    <a:cs typeface="Arial" panose="020B0604020202020204" pitchFamily="34" charset="0"/>
                  </a:rPr>
                  <a:t>G=(V,</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E)</a:t>
                </a:r>
                <a:r>
                  <a:rPr lang="zh-TW" altLang="en-US" dirty="0">
                    <a:latin typeface="Arial" panose="020B0604020202020204" pitchFamily="34" charset="0"/>
                    <a:cs typeface="Arial" panose="020B0604020202020204" pitchFamily="34" charset="0"/>
                  </a:rPr>
                  <a:t>滿足下列條件，則稱之為網路流圖</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容量網路</a:t>
                </a:r>
                <a:r>
                  <a:rPr lang="en-US" altLang="zh-TW" dirty="0">
                    <a:latin typeface="Arial" panose="020B0604020202020204" pitchFamily="34" charset="0"/>
                    <a:cs typeface="Arial" panose="020B0604020202020204" pitchFamily="34" charset="0"/>
                  </a:rPr>
                  <a:t>)</a:t>
                </a:r>
              </a:p>
              <a:p>
                <a:pPr lvl="1"/>
                <a:r>
                  <a:rPr lang="zh-TW" altLang="en-US" dirty="0"/>
                  <a:t>有且僅有一個節點</a:t>
                </a:r>
                <a:r>
                  <a:rPr lang="en-US" altLang="zh-TW" dirty="0"/>
                  <a:t>s</a:t>
                </a:r>
                <a:r>
                  <a:rPr lang="zh-TW" altLang="en-US" dirty="0">
                    <a:latin typeface="Arial" panose="020B0604020202020204" pitchFamily="34" charset="0"/>
                    <a:cs typeface="Arial" panose="020B0604020202020204" pitchFamily="34" charset="0"/>
                  </a:rPr>
                  <a:t> </a:t>
                </a:r>
                <a14:m>
                  <m:oMath xmlns:m="http://schemas.openxmlformats.org/officeDocument/2006/math">
                    <m:r>
                      <a:rPr lang="zh-TW" altLang="en-US" i="1">
                        <a:latin typeface="Cambria Math" panose="02040503050406030204" pitchFamily="18" charset="0"/>
                        <a:cs typeface="Arial" panose="020B0604020202020204" pitchFamily="34" charset="0"/>
                      </a:rPr>
                      <m:t>∈</m:t>
                    </m:r>
                  </m:oMath>
                </a14:m>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V,</a:t>
                </a:r>
                <a:r>
                  <a:rPr lang="zh-TW" altLang="en-US" dirty="0">
                    <a:latin typeface="Arial" panose="020B0604020202020204" pitchFamily="34" charset="0"/>
                    <a:cs typeface="Arial" panose="020B0604020202020204" pitchFamily="34" charset="0"/>
                  </a:rPr>
                  <a:t> 其</a:t>
                </a:r>
                <a:r>
                  <a:rPr lang="en-US" altLang="zh-TW" dirty="0">
                    <a:latin typeface="Arial" panose="020B0604020202020204" pitchFamily="34" charset="0"/>
                    <a:cs typeface="Arial" panose="020B0604020202020204" pitchFamily="34" charset="0"/>
                  </a:rPr>
                  <a:t>indegree</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0</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源點</a:t>
                </a:r>
                <a:r>
                  <a:rPr lang="en-US" altLang="zh-TW" dirty="0">
                    <a:latin typeface="Arial" panose="020B0604020202020204" pitchFamily="34" charset="0"/>
                    <a:cs typeface="Arial" panose="020B0604020202020204" pitchFamily="34" charset="0"/>
                  </a:rPr>
                  <a:t>)</a:t>
                </a:r>
              </a:p>
              <a:p>
                <a:pPr lvl="1"/>
                <a:r>
                  <a:rPr lang="zh-TW" altLang="en-US" dirty="0">
                    <a:latin typeface="Arial" panose="020B0604020202020204" pitchFamily="34" charset="0"/>
                    <a:cs typeface="Arial" panose="020B0604020202020204" pitchFamily="34" charset="0"/>
                  </a:rPr>
                  <a:t>有且僅有一個節點</a:t>
                </a:r>
                <a:r>
                  <a:rPr lang="en-US" altLang="zh-TW" dirty="0">
                    <a:latin typeface="Arial" panose="020B0604020202020204" pitchFamily="34" charset="0"/>
                    <a:cs typeface="Arial" panose="020B0604020202020204" pitchFamily="34" charset="0"/>
                  </a:rPr>
                  <a:t>t</a:t>
                </a:r>
                <a:r>
                  <a:rPr lang="zh-TW" altLang="en-US" dirty="0">
                    <a:latin typeface="Arial" panose="020B0604020202020204" pitchFamily="34" charset="0"/>
                    <a:cs typeface="Arial" panose="020B0604020202020204" pitchFamily="34" charset="0"/>
                  </a:rPr>
                  <a:t> </a:t>
                </a:r>
                <a14:m>
                  <m:oMath xmlns:m="http://schemas.openxmlformats.org/officeDocument/2006/math">
                    <m:r>
                      <a:rPr lang="zh-TW" altLang="en-US" i="1">
                        <a:latin typeface="Cambria Math" panose="02040503050406030204" pitchFamily="18" charset="0"/>
                        <a:cs typeface="Arial" panose="020B0604020202020204" pitchFamily="34" charset="0"/>
                      </a:rPr>
                      <m:t>∈</m:t>
                    </m:r>
                  </m:oMath>
                </a14:m>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V,</a:t>
                </a:r>
                <a:r>
                  <a:rPr lang="zh-TW" altLang="en-US" dirty="0">
                    <a:latin typeface="Arial" panose="020B0604020202020204" pitchFamily="34" charset="0"/>
                    <a:cs typeface="Arial" panose="020B0604020202020204" pitchFamily="34" charset="0"/>
                  </a:rPr>
                  <a:t> 其</a:t>
                </a:r>
                <a:r>
                  <a:rPr lang="en-US" altLang="zh-TW" dirty="0">
                    <a:latin typeface="Arial" panose="020B0604020202020204" pitchFamily="34" charset="0"/>
                    <a:cs typeface="Arial" panose="020B0604020202020204" pitchFamily="34" charset="0"/>
                  </a:rPr>
                  <a:t>outdegree</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0</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匯點</a:t>
                </a:r>
                <a:r>
                  <a:rPr lang="en-US" altLang="zh-TW" dirty="0">
                    <a:latin typeface="Arial" panose="020B0604020202020204" pitchFamily="34" charset="0"/>
                    <a:cs typeface="Arial" panose="020B0604020202020204" pitchFamily="34" charset="0"/>
                  </a:rPr>
                  <a:t>)</a:t>
                </a:r>
              </a:p>
              <a:p>
                <a:pPr lvl="1"/>
                <a:r>
                  <a:rPr lang="en-US" altLang="zh-TW" dirty="0">
                    <a:latin typeface="Arial" panose="020B0604020202020204" pitchFamily="34" charset="0"/>
                    <a:cs typeface="Arial" panose="020B0604020202020204" pitchFamily="34" charset="0"/>
                  </a:rPr>
                  <a:t>C(u, v) = the capacity of the edge</a:t>
                </a:r>
                <a:r>
                  <a:rPr lang="zh-TW" altLang="en-US" dirty="0">
                    <a:latin typeface="Arial" panose="020B0604020202020204" pitchFamily="34" charset="0"/>
                    <a:cs typeface="Arial" panose="020B0604020202020204" pitchFamily="34" charset="0"/>
                  </a:rPr>
                  <a:t> </a:t>
                </a:r>
                <a14:m>
                  <m:oMath xmlns:m="http://schemas.openxmlformats.org/officeDocument/2006/math">
                    <m:r>
                      <a:rPr lang="zh-TW" altLang="en-US" i="1">
                        <a:latin typeface="Cambria Math" panose="02040503050406030204" pitchFamily="18" charset="0"/>
                        <a:cs typeface="Arial" panose="020B0604020202020204" pitchFamily="34" charset="0"/>
                      </a:rPr>
                      <m:t>∈</m:t>
                    </m:r>
                  </m:oMath>
                </a14:m>
                <a:r>
                  <a:rPr lang="en-US" altLang="zh-TW" dirty="0">
                    <a:latin typeface="Arial" panose="020B0604020202020204" pitchFamily="34" charset="0"/>
                    <a:cs typeface="Arial" panose="020B0604020202020204" pitchFamily="34" charset="0"/>
                  </a:rPr>
                  <a:t> E</a:t>
                </a:r>
              </a:p>
              <a:p>
                <a:pPr lvl="1"/>
                <a:r>
                  <a:rPr lang="en-US" altLang="zh-TW" dirty="0">
                    <a:latin typeface="Arial" panose="020B0604020202020204" pitchFamily="34" charset="0"/>
                    <a:cs typeface="Arial" panose="020B0604020202020204" pitchFamily="34" charset="0"/>
                  </a:rPr>
                  <a:t>W(u, v) = the cost of the edge</a:t>
                </a:r>
                <a:r>
                  <a:rPr lang="zh-TW" altLang="en-US" dirty="0">
                    <a:latin typeface="Arial" panose="020B0604020202020204" pitchFamily="34" charset="0"/>
                    <a:cs typeface="Arial" panose="020B0604020202020204" pitchFamily="34" charset="0"/>
                  </a:rPr>
                  <a:t> </a:t>
                </a:r>
                <a14:m>
                  <m:oMath xmlns:m="http://schemas.openxmlformats.org/officeDocument/2006/math">
                    <m:r>
                      <a:rPr lang="zh-TW" altLang="en-US" i="1">
                        <a:latin typeface="Cambria Math" panose="02040503050406030204" pitchFamily="18" charset="0"/>
                        <a:cs typeface="Arial" panose="020B0604020202020204" pitchFamily="34" charset="0"/>
                      </a:rPr>
                      <m:t>∈</m:t>
                    </m:r>
                  </m:oMath>
                </a14:m>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E</a:t>
                </a:r>
              </a:p>
              <a:p>
                <a:pPr lvl="1"/>
                <a:r>
                  <a:rPr lang="en-US" altLang="zh-TW" dirty="0">
                    <a:latin typeface="Arial" panose="020B0604020202020204" pitchFamily="34" charset="0"/>
                    <a:cs typeface="Arial" panose="020B0604020202020204" pitchFamily="34" charset="0"/>
                  </a:rPr>
                  <a:t>F(u,</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v)</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the</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temporary</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residual</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capacity</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of</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the</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edge</a:t>
                </a:r>
                <a:r>
                  <a:rPr lang="zh-TW" altLang="en-US" dirty="0">
                    <a:latin typeface="Arial" panose="020B0604020202020204" pitchFamily="34" charset="0"/>
                    <a:cs typeface="Arial" panose="020B0604020202020204" pitchFamily="34" charset="0"/>
                  </a:rPr>
                  <a:t> </a:t>
                </a:r>
                <a14:m>
                  <m:oMath xmlns:m="http://schemas.openxmlformats.org/officeDocument/2006/math">
                    <m:r>
                      <a:rPr lang="zh-TW" altLang="en-US" i="1">
                        <a:latin typeface="Cambria Math" panose="02040503050406030204" pitchFamily="18" charset="0"/>
                        <a:cs typeface="Arial" panose="020B0604020202020204" pitchFamily="34" charset="0"/>
                      </a:rPr>
                      <m:t>∈</m:t>
                    </m:r>
                  </m:oMath>
                </a14:m>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E</a:t>
                </a:r>
                <a:r>
                  <a:rPr lang="zh-TW" altLang="en-US" dirty="0">
                    <a:latin typeface="Arial" panose="020B0604020202020204" pitchFamily="34" charset="0"/>
                    <a:cs typeface="Arial" panose="020B0604020202020204" pitchFamily="34" charset="0"/>
                  </a:rPr>
                  <a:t> </a:t>
                </a:r>
                <a:endParaRPr lang="en-US" altLang="zh-TW" dirty="0">
                  <a:latin typeface="Arial" panose="020B0604020202020204" pitchFamily="34" charset="0"/>
                  <a:cs typeface="Arial" panose="020B0604020202020204" pitchFamily="34" charset="0"/>
                </a:endParaRPr>
              </a:p>
              <a:p>
                <a:pPr lvl="1"/>
                <a:r>
                  <a:rPr lang="zh-TW" altLang="en-US" dirty="0">
                    <a:latin typeface="Arial" panose="020B0604020202020204" pitchFamily="34" charset="0"/>
                    <a:cs typeface="Arial" panose="020B0604020202020204" pitchFamily="34" charset="0"/>
                  </a:rPr>
                  <a:t>增廣路：滿足從</a:t>
                </a:r>
                <a:r>
                  <a:rPr lang="en-US" altLang="zh-TW" dirty="0">
                    <a:latin typeface="Arial" panose="020B0604020202020204" pitchFamily="34" charset="0"/>
                    <a:cs typeface="Arial" panose="020B0604020202020204" pitchFamily="34" charset="0"/>
                  </a:rPr>
                  <a:t>s</a:t>
                </a:r>
                <a:r>
                  <a:rPr lang="zh-TW" altLang="en-US" dirty="0">
                    <a:latin typeface="Arial" panose="020B0604020202020204" pitchFamily="34" charset="0"/>
                    <a:cs typeface="Arial" panose="020B0604020202020204" pitchFamily="34" charset="0"/>
                  </a:rPr>
                  <a:t>到</a:t>
                </a:r>
                <a:r>
                  <a:rPr lang="en-US" altLang="zh-TW" dirty="0">
                    <a:latin typeface="Arial" panose="020B0604020202020204" pitchFamily="34" charset="0"/>
                    <a:cs typeface="Arial" panose="020B0604020202020204" pitchFamily="34" charset="0"/>
                  </a:rPr>
                  <a:t>t</a:t>
                </a:r>
                <a:r>
                  <a:rPr lang="zh-TW" altLang="en-US" dirty="0">
                    <a:latin typeface="Arial" panose="020B0604020202020204" pitchFamily="34" charset="0"/>
                    <a:cs typeface="Arial" panose="020B0604020202020204" pitchFamily="34" charset="0"/>
                  </a:rPr>
                  <a:t>的所有</a:t>
                </a:r>
                <a:r>
                  <a:rPr lang="en-US" altLang="zh-TW" dirty="0">
                    <a:latin typeface="Arial" panose="020B0604020202020204" pitchFamily="34" charset="0"/>
                    <a:cs typeface="Arial" panose="020B0604020202020204" pitchFamily="34" charset="0"/>
                  </a:rPr>
                  <a:t>F(u,</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v)</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&gt;</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0</a:t>
                </a:r>
                <a:r>
                  <a:rPr lang="zh-TW" altLang="en-US" dirty="0">
                    <a:latin typeface="Arial" panose="020B0604020202020204" pitchFamily="34" charset="0"/>
                    <a:cs typeface="Arial" panose="020B0604020202020204" pitchFamily="34" charset="0"/>
                  </a:rPr>
                  <a:t>，即此路徑可能傳送更多流量。</a:t>
                </a:r>
                <a:endParaRPr lang="en-US" altLang="zh-TW" dirty="0">
                  <a:latin typeface="Arial" panose="020B0604020202020204" pitchFamily="34" charset="0"/>
                  <a:cs typeface="Arial" panose="020B0604020202020204" pitchFamily="34" charset="0"/>
                </a:endParaRPr>
              </a:p>
              <a:p>
                <a:pPr marL="457200" lvl="1" indent="0">
                  <a:buNone/>
                </a:pPr>
                <a:endParaRPr lang="en-US" altLang="zh-TW" dirty="0">
                  <a:latin typeface="Arial" panose="020B0604020202020204" pitchFamily="34" charset="0"/>
                  <a:cs typeface="Arial" panose="020B0604020202020204" pitchFamily="34" charset="0"/>
                </a:endParaRPr>
              </a:p>
              <a:p>
                <a:pPr lvl="1"/>
                <a:endParaRPr lang="en-US" altLang="zh-TW" dirty="0">
                  <a:latin typeface="Arial" panose="020B0604020202020204" pitchFamily="34" charset="0"/>
                  <a:cs typeface="Arial" panose="020B0604020202020204" pitchFamily="34" charset="0"/>
                </a:endParaRPr>
              </a:p>
              <a:p>
                <a:pPr marL="457200" lvl="1" indent="0">
                  <a:buNone/>
                </a:pPr>
                <a:endParaRPr lang="en-US" altLang="zh-TW" dirty="0">
                  <a:latin typeface="Arial" panose="020B0604020202020204" pitchFamily="34" charset="0"/>
                  <a:cs typeface="Arial" panose="020B0604020202020204" pitchFamily="34" charset="0"/>
                </a:endParaRPr>
              </a:p>
              <a:p>
                <a:pPr marL="457200" lvl="1" indent="0">
                  <a:buNone/>
                </a:pPr>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pPr marL="0" indent="0">
                  <a:buNone/>
                </a:pPr>
                <a:endParaRPr lang="en-US" altLang="zh-TW" dirty="0">
                  <a:latin typeface="Arial" panose="020B0604020202020204" pitchFamily="34" charset="0"/>
                  <a:cs typeface="Arial" panose="020B0604020202020204" pitchFamily="34" charset="0"/>
                </a:endParaRPr>
              </a:p>
              <a:p>
                <a:pPr marL="0" indent="0">
                  <a:buNone/>
                </a:pPr>
                <a:endParaRPr lang="zh-TW" altLang="en-US" dirty="0"/>
              </a:p>
              <a:p>
                <a:endParaRPr lang="en-US" altLang="zh-TW" dirty="0"/>
              </a:p>
              <a:p>
                <a:endParaRPr lang="en-US" altLang="zh-TW" dirty="0"/>
              </a:p>
              <a:p>
                <a:endParaRPr lang="en-US" altLang="zh-TW" dirty="0"/>
              </a:p>
            </p:txBody>
          </p:sp>
        </mc:Choice>
        <mc:Fallback xmlns="">
          <p:sp>
            <p:nvSpPr>
              <p:cNvPr id="3" name="內容版面配置區 2">
                <a:extLst>
                  <a:ext uri="{FF2B5EF4-FFF2-40B4-BE49-F238E27FC236}">
                    <a16:creationId xmlns:a16="http://schemas.microsoft.com/office/drawing/2014/main" id="{1F3B8A68-E8D9-495B-ACD0-A287590A5270}"/>
                  </a:ext>
                </a:extLst>
              </p:cNvPr>
              <p:cNvSpPr>
                <a:spLocks noGrp="1" noRot="1" noChangeAspect="1" noMove="1" noResize="1" noEditPoints="1" noAdjustHandles="1" noChangeArrowheads="1" noChangeShapeType="1" noTextEdit="1"/>
              </p:cNvSpPr>
              <p:nvPr>
                <p:ph idx="1"/>
              </p:nvPr>
            </p:nvSpPr>
            <p:spPr>
              <a:xfrm>
                <a:off x="1141412" y="1908176"/>
                <a:ext cx="9905999" cy="4969537"/>
              </a:xfrm>
              <a:blipFill>
                <a:blip r:embed="rId2"/>
                <a:stretch>
                  <a:fillRect l="-1231" t="-159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5651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0BBDF-CFCD-4809-990D-70355D654EAB}"/>
              </a:ext>
            </a:extLst>
          </p:cNvPr>
          <p:cNvSpPr>
            <a:spLocks noGrp="1"/>
          </p:cNvSpPr>
          <p:nvPr>
            <p:ph type="title"/>
          </p:nvPr>
        </p:nvSpPr>
        <p:spPr/>
        <p:txBody>
          <a:bodyPr/>
          <a:lstStyle/>
          <a:p>
            <a:r>
              <a:rPr lang="zh-TW" altLang="en-US" dirty="0"/>
              <a:t>想法</a:t>
            </a:r>
          </a:p>
        </p:txBody>
      </p:sp>
      <p:sp>
        <p:nvSpPr>
          <p:cNvPr id="3" name="內容版面配置區 2">
            <a:extLst>
              <a:ext uri="{FF2B5EF4-FFF2-40B4-BE49-F238E27FC236}">
                <a16:creationId xmlns:a16="http://schemas.microsoft.com/office/drawing/2014/main" id="{A03BFF63-11B1-48B6-A3B1-37B4B580A5E7}"/>
              </a:ext>
            </a:extLst>
          </p:cNvPr>
          <p:cNvSpPr>
            <a:spLocks noGrp="1"/>
          </p:cNvSpPr>
          <p:nvPr>
            <p:ph idx="1"/>
          </p:nvPr>
        </p:nvSpPr>
        <p:spPr>
          <a:xfrm>
            <a:off x="1141412" y="1850429"/>
            <a:ext cx="9905999" cy="4328867"/>
          </a:xfrm>
        </p:spPr>
        <p:txBody>
          <a:bodyPr/>
          <a:lstStyle/>
          <a:p>
            <a:r>
              <a:rPr lang="zh-TW" altLang="en-US" dirty="0"/>
              <a:t>求解最小費用最大流可以用</a:t>
            </a:r>
            <a:r>
              <a:rPr lang="en-US" altLang="zh-TW" dirty="0"/>
              <a:t>greedy</a:t>
            </a:r>
            <a:r>
              <a:rPr lang="zh-TW" altLang="en-US" dirty="0"/>
              <a:t>的想法，即每次找一條從起點</a:t>
            </a:r>
            <a:r>
              <a:rPr lang="en-US" altLang="zh-TW" dirty="0">
                <a:latin typeface="Arial" panose="020B0604020202020204" pitchFamily="34" charset="0"/>
                <a:cs typeface="Arial" panose="020B0604020202020204" pitchFamily="34" charset="0"/>
              </a:rPr>
              <a:t>s</a:t>
            </a:r>
            <a:r>
              <a:rPr lang="zh-TW" altLang="en-US" dirty="0"/>
              <a:t>到終點</a:t>
            </a:r>
            <a:r>
              <a:rPr lang="en-US" altLang="zh-TW" dirty="0">
                <a:latin typeface="Arial" panose="020B0604020202020204" pitchFamily="34" charset="0"/>
                <a:cs typeface="Arial" panose="020B0604020202020204" pitchFamily="34" charset="0"/>
              </a:rPr>
              <a:t>t</a:t>
            </a:r>
            <a:r>
              <a:rPr lang="zh-TW" altLang="en-US" dirty="0"/>
              <a:t>的路徑</a:t>
            </a:r>
            <a:r>
              <a:rPr lang="en-US" altLang="zh-TW" dirty="0"/>
              <a:t>(</a:t>
            </a:r>
            <a:r>
              <a:rPr lang="zh-TW" altLang="en-US" dirty="0"/>
              <a:t>增廣路</a:t>
            </a:r>
            <a:r>
              <a:rPr lang="en-US" altLang="zh-TW" dirty="0"/>
              <a:t>)</a:t>
            </a:r>
            <a:r>
              <a:rPr lang="zh-TW" altLang="en-US" dirty="0"/>
              <a:t>，同時保證這條路徑</a:t>
            </a:r>
            <a:r>
              <a:rPr lang="en-US" altLang="zh-TW" dirty="0"/>
              <a:t>(</a:t>
            </a:r>
            <a:r>
              <a:rPr lang="zh-TW" altLang="en-US" dirty="0"/>
              <a:t>增廣路</a:t>
            </a:r>
            <a:r>
              <a:rPr lang="en-US" altLang="zh-TW" dirty="0"/>
              <a:t>)</a:t>
            </a:r>
            <a:r>
              <a:rPr lang="zh-TW" altLang="en-US" dirty="0"/>
              <a:t>是目前所有路徑</a:t>
            </a:r>
            <a:r>
              <a:rPr lang="en-US" altLang="zh-TW" dirty="0"/>
              <a:t>(</a:t>
            </a:r>
            <a:r>
              <a:rPr lang="zh-TW" altLang="en-US" dirty="0"/>
              <a:t>增廣路</a:t>
            </a:r>
            <a:r>
              <a:rPr lang="en-US" altLang="zh-TW" dirty="0"/>
              <a:t>)</a:t>
            </a:r>
            <a:r>
              <a:rPr lang="zh-TW" altLang="en-US" dirty="0"/>
              <a:t>中運輸單位物品費用最小的。</a:t>
            </a:r>
            <a:endParaRPr lang="en-US" altLang="zh-TW" dirty="0"/>
          </a:p>
          <a:p>
            <a:r>
              <a:rPr lang="zh-TW" altLang="en-US" dirty="0"/>
              <a:t>因為對於一個</a:t>
            </a:r>
            <a:r>
              <a:rPr lang="zh-TW" altLang="en-US" dirty="0">
                <a:latin typeface="Arial" panose="020B0604020202020204" pitchFamily="34" charset="0"/>
                <a:cs typeface="Arial" panose="020B0604020202020204" pitchFamily="34" charset="0"/>
              </a:rPr>
              <a:t>網路流圖</a:t>
            </a:r>
            <a:r>
              <a:rPr lang="zh-TW" altLang="en-US" dirty="0"/>
              <a:t>，它的最大流有限且固定，所以必定存在某一時刻無法再在當前殘量網絡中找到增廣路，此時總流量等於最大流，而又由於每一次增廣的單位花費都是最小的，所以總花費也必定是所有方案中最少的。</a:t>
            </a:r>
            <a:endParaRPr lang="en-US" altLang="zh-TW" dirty="0"/>
          </a:p>
          <a:p>
            <a:pPr marL="0" indent="0">
              <a:buNone/>
            </a:pPr>
            <a:endParaRPr lang="en-US" altLang="zh-TW" dirty="0"/>
          </a:p>
        </p:txBody>
      </p:sp>
    </p:spTree>
    <p:extLst>
      <p:ext uri="{BB962C8B-B14F-4D97-AF65-F5344CB8AC3E}">
        <p14:creationId xmlns:p14="http://schemas.microsoft.com/office/powerpoint/2010/main" val="313352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9330A9-0B4B-4AAB-895B-02D273C5BD21}"/>
              </a:ext>
            </a:extLst>
          </p:cNvPr>
          <p:cNvSpPr>
            <a:spLocks noGrp="1"/>
          </p:cNvSpPr>
          <p:nvPr>
            <p:ph type="title"/>
          </p:nvPr>
        </p:nvSpPr>
        <p:spPr>
          <a:xfrm>
            <a:off x="1141413" y="618518"/>
            <a:ext cx="9905998" cy="1478570"/>
          </a:xfrm>
        </p:spPr>
        <p:txBody>
          <a:bodyPr/>
          <a:lstStyle/>
          <a:p>
            <a:r>
              <a:rPr lang="zh-TW" altLang="en-US" dirty="0"/>
              <a:t>求解演算法</a:t>
            </a:r>
          </a:p>
        </p:txBody>
      </p:sp>
      <p:sp>
        <p:nvSpPr>
          <p:cNvPr id="3" name="內容版面配置區 2">
            <a:extLst>
              <a:ext uri="{FF2B5EF4-FFF2-40B4-BE49-F238E27FC236}">
                <a16:creationId xmlns:a16="http://schemas.microsoft.com/office/drawing/2014/main" id="{75CF5796-3244-4CAB-8731-DE8B13C9B379}"/>
              </a:ext>
            </a:extLst>
          </p:cNvPr>
          <p:cNvSpPr>
            <a:spLocks noGrp="1"/>
          </p:cNvSpPr>
          <p:nvPr>
            <p:ph idx="1"/>
          </p:nvPr>
        </p:nvSpPr>
        <p:spPr>
          <a:xfrm>
            <a:off x="1141413" y="1832236"/>
            <a:ext cx="9905999" cy="5025764"/>
          </a:xfrm>
        </p:spPr>
        <p:txBody>
          <a:bodyPr/>
          <a:lstStyle/>
          <a:p>
            <a:r>
              <a:rPr lang="zh-TW" altLang="en-US" dirty="0"/>
              <a:t>在最短路問題中，我們可以利用</a:t>
            </a:r>
            <a:r>
              <a:rPr lang="en-US" altLang="zh-TW" dirty="0">
                <a:latin typeface="Arial" panose="020B0604020202020204" pitchFamily="34" charset="0"/>
                <a:cs typeface="Arial" panose="020B0604020202020204" pitchFamily="34" charset="0"/>
              </a:rPr>
              <a:t>Bellman-Ford</a:t>
            </a:r>
            <a:r>
              <a:rPr lang="zh-TW" altLang="en-US" dirty="0"/>
              <a:t>演算法求得起點到終點的最短路徑</a:t>
            </a:r>
            <a:r>
              <a:rPr lang="en-US" altLang="zh-TW" dirty="0"/>
              <a:t>(</a:t>
            </a:r>
            <a:r>
              <a:rPr lang="zh-TW" altLang="en-US" dirty="0"/>
              <a:t>因為此演算法可以處理負邊和環</a:t>
            </a:r>
            <a:r>
              <a:rPr lang="en-US" altLang="zh-TW" dirty="0"/>
              <a:t>)</a:t>
            </a:r>
            <a:r>
              <a:rPr lang="zh-TW" altLang="en-US" dirty="0"/>
              <a:t>，並同時維護可以從源點到每個點的最大流量，得到從源點</a:t>
            </a:r>
            <a:r>
              <a:rPr lang="en-US" altLang="zh-TW" dirty="0">
                <a:latin typeface="Arial" panose="020B0604020202020204" pitchFamily="34" charset="0"/>
                <a:cs typeface="Arial" panose="020B0604020202020204" pitchFamily="34" charset="0"/>
              </a:rPr>
              <a:t>s</a:t>
            </a:r>
            <a:r>
              <a:rPr lang="zh-TW" altLang="en-US" dirty="0"/>
              <a:t>到匯點</a:t>
            </a:r>
            <a:r>
              <a:rPr lang="en-US" altLang="zh-TW" dirty="0">
                <a:latin typeface="Arial" panose="020B0604020202020204" pitchFamily="34" charset="0"/>
                <a:cs typeface="Arial" panose="020B0604020202020204" pitchFamily="34" charset="0"/>
              </a:rPr>
              <a:t>t</a:t>
            </a:r>
            <a:r>
              <a:rPr lang="zh-TW" altLang="en-US" dirty="0"/>
              <a:t>一條費用最小的增廣路。重複此過程，直到找不到增廣路，此時的總流量和總費用即為所求答案。</a:t>
            </a:r>
            <a:endParaRPr lang="en-US" altLang="zh-TW" dirty="0"/>
          </a:p>
          <a:p>
            <a:endParaRPr lang="en-US" altLang="zh-TW" dirty="0"/>
          </a:p>
          <a:p>
            <a:r>
              <a:rPr lang="zh-TW" altLang="en-US" dirty="0"/>
              <a:t>時間複雜度：</a:t>
            </a:r>
            <a:r>
              <a:rPr lang="en-US" altLang="zh-TW" dirty="0"/>
              <a:t>O(F</a:t>
            </a:r>
            <a:r>
              <a:rPr lang="zh-TW" altLang="en-US" dirty="0"/>
              <a:t>*</a:t>
            </a:r>
            <a:r>
              <a:rPr lang="en-US" altLang="zh-TW" dirty="0"/>
              <a:t>E</a:t>
            </a:r>
            <a:r>
              <a:rPr lang="zh-TW" altLang="en-US" dirty="0"/>
              <a:t>*</a:t>
            </a:r>
            <a:r>
              <a:rPr lang="en-US" altLang="zh-TW" dirty="0"/>
              <a:t>V),</a:t>
            </a:r>
            <a:r>
              <a:rPr lang="zh-TW" altLang="en-US" dirty="0"/>
              <a:t> </a:t>
            </a:r>
            <a:r>
              <a:rPr lang="en-US" altLang="zh-TW" dirty="0"/>
              <a:t>F=</a:t>
            </a:r>
            <a:r>
              <a:rPr lang="zh-TW" altLang="en-US" dirty="0"/>
              <a:t>最大流量，</a:t>
            </a:r>
            <a:r>
              <a:rPr lang="en-US" altLang="zh-TW" dirty="0"/>
              <a:t>E=</a:t>
            </a:r>
            <a:r>
              <a:rPr lang="zh-TW" altLang="en-US" dirty="0"/>
              <a:t>邊的個數，</a:t>
            </a:r>
            <a:r>
              <a:rPr lang="en-US" altLang="zh-TW" dirty="0"/>
              <a:t>V=</a:t>
            </a:r>
            <a:r>
              <a:rPr lang="zh-TW" altLang="en-US" dirty="0"/>
              <a:t>節點的個數</a:t>
            </a:r>
            <a:endParaRPr lang="en-US" altLang="zh-TW" dirty="0"/>
          </a:p>
          <a:p>
            <a:endParaRPr lang="en-US" altLang="zh-TW" dirty="0"/>
          </a:p>
          <a:p>
            <a:r>
              <a:rPr lang="en-US" altLang="zh-TW" dirty="0"/>
              <a:t>PS</a:t>
            </a:r>
            <a:r>
              <a:rPr lang="zh-TW" altLang="en-US" dirty="0"/>
              <a:t>：如果沒有負邊，可以改用</a:t>
            </a:r>
            <a:r>
              <a:rPr lang="en-US" altLang="zh-TW" dirty="0"/>
              <a:t>Dijkstra</a:t>
            </a:r>
            <a:r>
              <a:rPr lang="zh-TW" altLang="en-US" dirty="0"/>
              <a:t>將時間複雜度壓在</a:t>
            </a:r>
            <a:r>
              <a:rPr lang="en-US" altLang="zh-TW" dirty="0"/>
              <a:t>O(F*</a:t>
            </a:r>
            <a:r>
              <a:rPr lang="en-US" altLang="zh-TW" dirty="0" err="1"/>
              <a:t>ElogV</a:t>
            </a:r>
            <a:r>
              <a:rPr lang="en-US" altLang="zh-TW" dirty="0"/>
              <a:t>)</a:t>
            </a:r>
          </a:p>
        </p:txBody>
      </p:sp>
    </p:spTree>
    <p:extLst>
      <p:ext uri="{BB962C8B-B14F-4D97-AF65-F5344CB8AC3E}">
        <p14:creationId xmlns:p14="http://schemas.microsoft.com/office/powerpoint/2010/main" val="56488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E441CA-C712-4622-828F-C284017A7024}"/>
              </a:ext>
            </a:extLst>
          </p:cNvPr>
          <p:cNvSpPr>
            <a:spLocks noGrp="1"/>
          </p:cNvSpPr>
          <p:nvPr>
            <p:ph type="title"/>
          </p:nvPr>
        </p:nvSpPr>
        <p:spPr/>
        <p:txBody>
          <a:bodyPr/>
          <a:lstStyle/>
          <a:p>
            <a:r>
              <a:rPr lang="zh-TW" altLang="en-US" dirty="0"/>
              <a:t>求解演算法</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0875CFF-523E-4587-905F-6749E260DEA8}"/>
                  </a:ext>
                </a:extLst>
              </p:cNvPr>
              <p:cNvSpPr>
                <a:spLocks noGrp="1"/>
              </p:cNvSpPr>
              <p:nvPr>
                <p:ph idx="1"/>
              </p:nvPr>
            </p:nvSpPr>
            <p:spPr>
              <a:xfrm>
                <a:off x="1141412" y="1885503"/>
                <a:ext cx="9905999" cy="3541714"/>
              </a:xfrm>
            </p:spPr>
            <p:txBody>
              <a:bodyPr/>
              <a:lstStyle/>
              <a:p>
                <a:r>
                  <a:rPr lang="zh-TW" altLang="en-US" dirty="0">
                    <a:latin typeface="Arial" panose="020B0604020202020204" pitchFamily="34" charset="0"/>
                    <a:cs typeface="Arial" panose="020B0604020202020204" pitchFamily="34" charset="0"/>
                  </a:rPr>
                  <a:t>具體而言，令源點為</a:t>
                </a:r>
                <a:r>
                  <a:rPr lang="en-US" altLang="zh-TW" dirty="0">
                    <a:latin typeface="Arial" panose="020B0604020202020204" pitchFamily="34" charset="0"/>
                    <a:cs typeface="Arial" panose="020B0604020202020204" pitchFamily="34" charset="0"/>
                  </a:rPr>
                  <a:t>s</a:t>
                </a:r>
                <a:r>
                  <a:rPr lang="zh-TW" altLang="en-US" dirty="0">
                    <a:latin typeface="Arial" panose="020B0604020202020204" pitchFamily="34" charset="0"/>
                    <a:cs typeface="Arial" panose="020B0604020202020204" pitchFamily="34" charset="0"/>
                  </a:rPr>
                  <a:t>，匯點為</a:t>
                </a:r>
                <a:r>
                  <a:rPr lang="en-US" altLang="zh-TW" dirty="0">
                    <a:latin typeface="Arial" panose="020B0604020202020204" pitchFamily="34" charset="0"/>
                    <a:cs typeface="Arial" panose="020B0604020202020204" pitchFamily="34" charset="0"/>
                  </a:rPr>
                  <a:t>t</a:t>
                </a:r>
                <a:r>
                  <a:rPr lang="zh-TW" altLang="en-US" dirty="0">
                    <a:latin typeface="Arial" panose="020B0604020202020204" pitchFamily="34" charset="0"/>
                    <a:cs typeface="Arial" panose="020B0604020202020204" pitchFamily="34" charset="0"/>
                  </a:rPr>
                  <a:t>，設</a:t>
                </a:r>
                <a:r>
                  <a:rPr lang="en-US" altLang="zh-TW" dirty="0">
                    <a:latin typeface="Arial" panose="020B0604020202020204" pitchFamily="34" charset="0"/>
                    <a:cs typeface="Arial" panose="020B0604020202020204" pitchFamily="34" charset="0"/>
                  </a:rPr>
                  <a:t>u</a:t>
                </a:r>
                <a14:m>
                  <m:oMath xmlns:m="http://schemas.openxmlformats.org/officeDocument/2006/math">
                    <m:r>
                      <a:rPr lang="zh-TW" altLang="en-US" i="1">
                        <a:latin typeface="Cambria Math" panose="02040503050406030204" pitchFamily="18" charset="0"/>
                        <a:cs typeface="Arial" panose="020B0604020202020204" pitchFamily="34" charset="0"/>
                      </a:rPr>
                      <m:t>∈</m:t>
                    </m:r>
                  </m:oMath>
                </a14:m>
                <a:r>
                  <a:rPr lang="en-US" altLang="zh-TW" dirty="0">
                    <a:latin typeface="Arial" panose="020B0604020202020204" pitchFamily="34" charset="0"/>
                    <a:cs typeface="Arial" panose="020B0604020202020204" pitchFamily="34" charset="0"/>
                  </a:rPr>
                  <a:t>V</a:t>
                </a:r>
                <a:r>
                  <a:rPr lang="zh-TW" altLang="en-US" dirty="0">
                    <a:latin typeface="Arial" panose="020B0604020202020204" pitchFamily="34" charset="0"/>
                    <a:cs typeface="Arial" panose="020B0604020202020204" pitchFamily="34" charset="0"/>
                  </a:rPr>
                  <a:t>，</a:t>
                </a:r>
                <a:r>
                  <a:rPr lang="en-US" altLang="zh-TW" dirty="0">
                    <a:latin typeface="Arial" panose="020B0604020202020204" pitchFamily="34" charset="0"/>
                    <a:cs typeface="Arial" panose="020B0604020202020204" pitchFamily="34" charset="0"/>
                  </a:rPr>
                  <a:t>d(u)</a:t>
                </a:r>
                <a:r>
                  <a:rPr lang="zh-TW" altLang="en-US" dirty="0">
                    <a:latin typeface="Arial" panose="020B0604020202020204" pitchFamily="34" charset="0"/>
                    <a:cs typeface="Arial" panose="020B0604020202020204" pitchFamily="34" charset="0"/>
                  </a:rPr>
                  <a:t>代表從</a:t>
                </a:r>
                <a:r>
                  <a:rPr lang="en-US" altLang="zh-TW" dirty="0">
                    <a:latin typeface="Arial" panose="020B0604020202020204" pitchFamily="34" charset="0"/>
                    <a:cs typeface="Arial" panose="020B0604020202020204" pitchFamily="34" charset="0"/>
                  </a:rPr>
                  <a:t>s</a:t>
                </a:r>
                <a:r>
                  <a:rPr lang="zh-TW" altLang="en-US" dirty="0">
                    <a:latin typeface="Arial" panose="020B0604020202020204" pitchFamily="34" charset="0"/>
                    <a:cs typeface="Arial" panose="020B0604020202020204" pitchFamily="34" charset="0"/>
                  </a:rPr>
                  <a:t>到</a:t>
                </a:r>
                <a:r>
                  <a:rPr lang="en-US" altLang="zh-TW" dirty="0">
                    <a:latin typeface="Arial" panose="020B0604020202020204" pitchFamily="34" charset="0"/>
                    <a:cs typeface="Arial" panose="020B0604020202020204" pitchFamily="34" charset="0"/>
                  </a:rPr>
                  <a:t>u</a:t>
                </a:r>
                <a:r>
                  <a:rPr lang="zh-TW" altLang="en-US" dirty="0">
                    <a:latin typeface="Arial" panose="020B0604020202020204" pitchFamily="34" charset="0"/>
                    <a:cs typeface="Arial" panose="020B0604020202020204" pitchFamily="34" charset="0"/>
                  </a:rPr>
                  <a:t>每單位流量花費的最小費用，</a:t>
                </a:r>
                <a:r>
                  <a:rPr lang="en-US" altLang="zh-TW" dirty="0">
                    <a:latin typeface="Arial" panose="020B0604020202020204" pitchFamily="34" charset="0"/>
                    <a:cs typeface="Arial" panose="020B0604020202020204" pitchFamily="34" charset="0"/>
                  </a:rPr>
                  <a:t>g(u)</a:t>
                </a:r>
                <a:r>
                  <a:rPr lang="zh-TW" altLang="en-US" dirty="0">
                    <a:latin typeface="Arial" panose="020B0604020202020204" pitchFamily="34" charset="0"/>
                    <a:cs typeface="Arial" panose="020B0604020202020204" pitchFamily="34" charset="0"/>
                  </a:rPr>
                  <a:t>代表使用上述每單位流量花費費用最小的路徑能夠讓多少流量從源點流到</a:t>
                </a:r>
                <a:r>
                  <a:rPr lang="en-US" altLang="zh-TW" dirty="0">
                    <a:latin typeface="Arial" panose="020B0604020202020204" pitchFamily="34" charset="0"/>
                    <a:cs typeface="Arial" panose="020B0604020202020204" pitchFamily="34" charset="0"/>
                  </a:rPr>
                  <a:t>u</a:t>
                </a:r>
                <a:r>
                  <a:rPr lang="zh-TW" altLang="en-US" dirty="0">
                    <a:latin typeface="Arial" panose="020B0604020202020204" pitchFamily="34" charset="0"/>
                    <a:cs typeface="Arial" panose="020B0604020202020204" pitchFamily="34" charset="0"/>
                  </a:rPr>
                  <a:t>，在每一輪</a:t>
                </a:r>
                <a:r>
                  <a:rPr lang="en-US" altLang="zh-TW" dirty="0">
                    <a:latin typeface="Arial" panose="020B0604020202020204" pitchFamily="34" charset="0"/>
                    <a:cs typeface="Arial" panose="020B0604020202020204" pitchFamily="34" charset="0"/>
                  </a:rPr>
                  <a:t>Bellman-Ford</a:t>
                </a:r>
                <a:r>
                  <a:rPr lang="zh-TW" altLang="en-US" dirty="0">
                    <a:latin typeface="Arial" panose="020B0604020202020204" pitchFamily="34" charset="0"/>
                    <a:cs typeface="Arial" panose="020B0604020202020204" pitchFamily="34" charset="0"/>
                  </a:rPr>
                  <a:t>中，如果滿足</a:t>
                </a:r>
                <a:r>
                  <a:rPr lang="en-US" altLang="zh-TW" dirty="0">
                    <a:latin typeface="Arial" panose="020B0604020202020204" pitchFamily="34" charset="0"/>
                    <a:cs typeface="Arial" panose="020B0604020202020204" pitchFamily="34" charset="0"/>
                  </a:rPr>
                  <a:t>d(v)</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&gt;</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d(u)</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+w(u,</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v)</a:t>
                </a:r>
                <a:r>
                  <a:rPr lang="zh-TW" altLang="en-US" dirty="0">
                    <a:latin typeface="Arial" panose="020B0604020202020204" pitchFamily="34" charset="0"/>
                    <a:cs typeface="Arial" panose="020B0604020202020204" pitchFamily="34" charset="0"/>
                  </a:rPr>
                  <a:t>則</a:t>
                </a:r>
                <a:r>
                  <a:rPr lang="en-US" altLang="zh-TW" dirty="0">
                    <a:latin typeface="Arial" panose="020B0604020202020204" pitchFamily="34" charset="0"/>
                    <a:cs typeface="Arial" panose="020B0604020202020204" pitchFamily="34" charset="0"/>
                  </a:rPr>
                  <a:t>d(v)</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d(u)</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w(u,</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v)</a:t>
                </a:r>
                <a:r>
                  <a:rPr lang="zh-TW" altLang="en-US" dirty="0">
                    <a:latin typeface="Arial" panose="020B0604020202020204" pitchFamily="34" charset="0"/>
                    <a:cs typeface="Arial" panose="020B0604020202020204" pitchFamily="34" charset="0"/>
                  </a:rPr>
                  <a:t>且</a:t>
                </a:r>
                <a:r>
                  <a:rPr lang="en-US" altLang="zh-TW" dirty="0">
                    <a:latin typeface="Arial" panose="020B0604020202020204" pitchFamily="34" charset="0"/>
                    <a:cs typeface="Arial" panose="020B0604020202020204" pitchFamily="34" charset="0"/>
                  </a:rPr>
                  <a:t>g(v)</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min{g(u),</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F(u,</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v)}</a:t>
                </a:r>
                <a:r>
                  <a:rPr lang="zh-TW" altLang="en-US" dirty="0">
                    <a:latin typeface="Arial" panose="020B0604020202020204" pitchFamily="34" charset="0"/>
                    <a:cs typeface="Arial" panose="020B0604020202020204" pitchFamily="34" charset="0"/>
                  </a:rPr>
                  <a:t>，求出單源最短路後，就等同於找到了一條增廣路，花費</a:t>
                </a:r>
                <a:r>
                  <a:rPr lang="en-US" altLang="zh-TW" dirty="0">
                    <a:latin typeface="Arial" panose="020B0604020202020204" pitchFamily="34" charset="0"/>
                    <a:cs typeface="Arial" panose="020B0604020202020204" pitchFamily="34" charset="0"/>
                  </a:rPr>
                  <a:t>g(t)</a:t>
                </a:r>
                <a:r>
                  <a:rPr lang="zh-TW" altLang="en-US" dirty="0">
                    <a:latin typeface="Arial" panose="020B0604020202020204" pitchFamily="34" charset="0"/>
                    <a:cs typeface="Arial" panose="020B0604020202020204" pitchFamily="34" charset="0"/>
                  </a:rPr>
                  <a:t>*</a:t>
                </a:r>
                <a:r>
                  <a:rPr lang="en-US" altLang="zh-TW" dirty="0">
                    <a:latin typeface="Arial" panose="020B0604020202020204" pitchFamily="34" charset="0"/>
                    <a:cs typeface="Arial" panose="020B0604020202020204" pitchFamily="34" charset="0"/>
                  </a:rPr>
                  <a:t>d(t)</a:t>
                </a:r>
                <a:r>
                  <a:rPr lang="zh-TW" altLang="en-US" dirty="0">
                    <a:latin typeface="Arial" panose="020B0604020202020204" pitchFamily="34" charset="0"/>
                    <a:cs typeface="Arial" panose="020B0604020202020204" pitchFamily="34" charset="0"/>
                  </a:rPr>
                  <a:t>將流量增大</a:t>
                </a:r>
                <a:r>
                  <a:rPr lang="en-US" altLang="zh-TW" dirty="0">
                    <a:latin typeface="Arial" panose="020B0604020202020204" pitchFamily="34" charset="0"/>
                    <a:cs typeface="Arial" panose="020B0604020202020204" pitchFamily="34" charset="0"/>
                  </a:rPr>
                  <a:t>g(t)</a:t>
                </a:r>
                <a:r>
                  <a:rPr lang="zh-TW" altLang="en-US" dirty="0">
                    <a:latin typeface="Arial" panose="020B0604020202020204" pitchFamily="34" charset="0"/>
                    <a:cs typeface="Arial" panose="020B0604020202020204" pitchFamily="34" charset="0"/>
                  </a:rPr>
                  <a:t>，每次增廣都必須更新</a:t>
                </a:r>
                <a:r>
                  <a:rPr lang="en-US" altLang="zh-TW" dirty="0">
                    <a:latin typeface="Arial" panose="020B0604020202020204" pitchFamily="34" charset="0"/>
                    <a:cs typeface="Arial" panose="020B0604020202020204" pitchFamily="34" charset="0"/>
                  </a:rPr>
                  <a:t>F(u,</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v)</a:t>
                </a:r>
                <a:r>
                  <a:rPr lang="zh-TW" altLang="en-US" dirty="0">
                    <a:latin typeface="Arial" panose="020B0604020202020204" pitchFamily="34" charset="0"/>
                    <a:cs typeface="Arial" panose="020B0604020202020204" pitchFamily="34" charset="0"/>
                  </a:rPr>
                  <a:t>。</a:t>
                </a:r>
              </a:p>
            </p:txBody>
          </p:sp>
        </mc:Choice>
        <mc:Fallback xmlns="">
          <p:sp>
            <p:nvSpPr>
              <p:cNvPr id="3" name="內容版面配置區 2">
                <a:extLst>
                  <a:ext uri="{FF2B5EF4-FFF2-40B4-BE49-F238E27FC236}">
                    <a16:creationId xmlns:a16="http://schemas.microsoft.com/office/drawing/2014/main" id="{F0875CFF-523E-4587-905F-6749E260DEA8}"/>
                  </a:ext>
                </a:extLst>
              </p:cNvPr>
              <p:cNvSpPr>
                <a:spLocks noGrp="1" noRot="1" noChangeAspect="1" noMove="1" noResize="1" noEditPoints="1" noAdjustHandles="1" noChangeArrowheads="1" noChangeShapeType="1" noTextEdit="1"/>
              </p:cNvSpPr>
              <p:nvPr>
                <p:ph idx="1"/>
              </p:nvPr>
            </p:nvSpPr>
            <p:spPr>
              <a:xfrm>
                <a:off x="1141412" y="1885503"/>
                <a:ext cx="9905999" cy="3541714"/>
              </a:xfrm>
              <a:blipFill>
                <a:blip r:embed="rId2"/>
                <a:stretch>
                  <a:fillRect l="-1231" t="-223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3146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13A5D3-5FB6-429E-9ED0-65452061951F}"/>
              </a:ext>
            </a:extLst>
          </p:cNvPr>
          <p:cNvSpPr>
            <a:spLocks noGrp="1"/>
          </p:cNvSpPr>
          <p:nvPr>
            <p:ph type="title"/>
          </p:nvPr>
        </p:nvSpPr>
        <p:spPr>
          <a:xfrm>
            <a:off x="8036041" y="618518"/>
            <a:ext cx="3281003" cy="1478570"/>
          </a:xfrm>
        </p:spPr>
        <p:txBody>
          <a:bodyPr anchor="b">
            <a:normAutofit/>
          </a:bodyPr>
          <a:lstStyle/>
          <a:p>
            <a:endParaRPr lang="zh-TW" altLang="en-US" sz="2800" dirty="0"/>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內容版面配置區 4">
            <a:extLst>
              <a:ext uri="{FF2B5EF4-FFF2-40B4-BE49-F238E27FC236}">
                <a16:creationId xmlns:a16="http://schemas.microsoft.com/office/drawing/2014/main" id="{542696DF-9403-45E7-B7DB-A1B578F0D872}"/>
              </a:ext>
            </a:extLst>
          </p:cNvPr>
          <p:cNvPicPr>
            <a:picLocks noChangeAspect="1"/>
          </p:cNvPicPr>
          <p:nvPr/>
        </p:nvPicPr>
        <p:blipFill>
          <a:blip r:embed="rId3"/>
          <a:stretch>
            <a:fillRect/>
          </a:stretch>
        </p:blipFill>
        <p:spPr>
          <a:xfrm>
            <a:off x="1118988" y="1166410"/>
            <a:ext cx="6112382" cy="4519719"/>
          </a:xfrm>
          <a:prstGeom prst="rect">
            <a:avLst/>
          </a:prstGeom>
        </p:spPr>
      </p:pic>
      <p:sp>
        <p:nvSpPr>
          <p:cNvPr id="9" name="Content Placeholder 8">
            <a:extLst>
              <a:ext uri="{FF2B5EF4-FFF2-40B4-BE49-F238E27FC236}">
                <a16:creationId xmlns:a16="http://schemas.microsoft.com/office/drawing/2014/main" id="{FE42B3F2-A49B-45A8-9112-931EEF2D6038}"/>
              </a:ext>
            </a:extLst>
          </p:cNvPr>
          <p:cNvSpPr>
            <a:spLocks noGrp="1"/>
          </p:cNvSpPr>
          <p:nvPr>
            <p:ph idx="1"/>
          </p:nvPr>
        </p:nvSpPr>
        <p:spPr>
          <a:xfrm>
            <a:off x="8036041" y="2249487"/>
            <a:ext cx="3281004" cy="3541714"/>
          </a:xfrm>
        </p:spPr>
        <p:txBody>
          <a:bodyPr>
            <a:normAutofit/>
          </a:bodyPr>
          <a:lstStyle/>
          <a:p>
            <a:r>
              <a:rPr lang="zh-TW" altLang="en-US" sz="1800" dirty="0"/>
              <a:t>黑字 </a:t>
            </a:r>
            <a:r>
              <a:rPr lang="en-US" altLang="zh-TW" sz="1800" dirty="0"/>
              <a:t>=</a:t>
            </a:r>
            <a:r>
              <a:rPr lang="zh-TW" altLang="en-US" sz="1800" dirty="0"/>
              <a:t> 容量</a:t>
            </a:r>
            <a:endParaRPr lang="en-US" altLang="zh-TW" sz="1800" dirty="0"/>
          </a:p>
          <a:p>
            <a:r>
              <a:rPr lang="zh-TW" altLang="en-US" sz="1800" dirty="0"/>
              <a:t>黃字 </a:t>
            </a:r>
            <a:r>
              <a:rPr lang="en-US" altLang="zh-TW" sz="1800" dirty="0"/>
              <a:t>=</a:t>
            </a:r>
            <a:r>
              <a:rPr lang="zh-TW" altLang="en-US" sz="1800" dirty="0"/>
              <a:t> 花費</a:t>
            </a:r>
            <a:endParaRPr lang="en-US" altLang="zh-TW" sz="1800" dirty="0"/>
          </a:p>
          <a:p>
            <a:r>
              <a:rPr lang="zh-TW" altLang="en-US" sz="1800" dirty="0"/>
              <a:t>藍字 </a:t>
            </a:r>
            <a:r>
              <a:rPr lang="en-US" altLang="zh-TW" sz="1800" dirty="0"/>
              <a:t>=</a:t>
            </a:r>
            <a:r>
              <a:rPr lang="zh-TW" altLang="en-US" sz="1800" dirty="0"/>
              <a:t> 流量</a:t>
            </a:r>
            <a:endParaRPr lang="en-US" sz="1800" dirty="0"/>
          </a:p>
        </p:txBody>
      </p:sp>
    </p:spTree>
    <p:extLst>
      <p:ext uri="{BB962C8B-B14F-4D97-AF65-F5344CB8AC3E}">
        <p14:creationId xmlns:p14="http://schemas.microsoft.com/office/powerpoint/2010/main" val="5849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A2F2F-19D6-4890-8154-DE717F8B310E}"/>
              </a:ext>
            </a:extLst>
          </p:cNvPr>
          <p:cNvSpPr>
            <a:spLocks noGrp="1"/>
          </p:cNvSpPr>
          <p:nvPr>
            <p:ph type="title"/>
          </p:nvPr>
        </p:nvSpPr>
        <p:spPr/>
        <p:txBody>
          <a:bodyPr/>
          <a:lstStyle/>
          <a:p>
            <a:r>
              <a:rPr lang="zh-TW" altLang="en-US" dirty="0"/>
              <a:t>實際應用與推廣</a:t>
            </a:r>
          </a:p>
        </p:txBody>
      </p:sp>
      <p:sp>
        <p:nvSpPr>
          <p:cNvPr id="3" name="內容版面配置區 2">
            <a:extLst>
              <a:ext uri="{FF2B5EF4-FFF2-40B4-BE49-F238E27FC236}">
                <a16:creationId xmlns:a16="http://schemas.microsoft.com/office/drawing/2014/main" id="{0988D6F1-F5E4-4388-862D-E53BD7123FA9}"/>
              </a:ext>
            </a:extLst>
          </p:cNvPr>
          <p:cNvSpPr>
            <a:spLocks noGrp="1"/>
          </p:cNvSpPr>
          <p:nvPr>
            <p:ph idx="1"/>
          </p:nvPr>
        </p:nvSpPr>
        <p:spPr>
          <a:xfrm>
            <a:off x="1141412" y="1814481"/>
            <a:ext cx="9905999" cy="3541714"/>
          </a:xfrm>
        </p:spPr>
        <p:txBody>
          <a:bodyPr>
            <a:normAutofit/>
          </a:bodyPr>
          <a:lstStyle/>
          <a:p>
            <a:r>
              <a:rPr lang="zh-TW" altLang="en-US" dirty="0"/>
              <a:t>最小費用最大流問題是經濟學和管理學中的一類典型問題。在一個網路中每段路徑都有“容量”和“費用”兩個限制的條件下，此類問題的研究試圖尋找出：流量從</a:t>
            </a:r>
            <a:r>
              <a:rPr lang="en-US" altLang="zh-TW" dirty="0"/>
              <a:t>A</a:t>
            </a:r>
            <a:r>
              <a:rPr lang="zh-TW" altLang="en-US" dirty="0"/>
              <a:t>到</a:t>
            </a:r>
            <a:r>
              <a:rPr lang="en-US" altLang="zh-TW" dirty="0"/>
              <a:t>B</a:t>
            </a:r>
            <a:r>
              <a:rPr lang="zh-TW" altLang="en-US" dirty="0"/>
              <a:t>，如何選擇路徑、分配經過路徑的流量，可以達到所用的費用最小的要求。</a:t>
            </a:r>
            <a:endParaRPr lang="en-US" altLang="zh-TW" dirty="0"/>
          </a:p>
          <a:p>
            <a:r>
              <a:rPr lang="en-US" altLang="zh-TW" dirty="0"/>
              <a:t>Ex. </a:t>
            </a:r>
            <a:r>
              <a:rPr lang="zh-TW" altLang="en-US" dirty="0"/>
              <a:t>網路流量控管、運輸網路模型</a:t>
            </a:r>
            <a:endParaRPr lang="en-US" altLang="zh-TW" dirty="0"/>
          </a:p>
        </p:txBody>
      </p:sp>
    </p:spTree>
    <p:extLst>
      <p:ext uri="{BB962C8B-B14F-4D97-AF65-F5344CB8AC3E}">
        <p14:creationId xmlns:p14="http://schemas.microsoft.com/office/powerpoint/2010/main" val="836549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20</TotalTime>
  <Words>777</Words>
  <Application>Microsoft Office PowerPoint</Application>
  <PresentationFormat>寬螢幕</PresentationFormat>
  <Paragraphs>42</Paragraphs>
  <Slides>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新細明體</vt:lpstr>
      <vt:lpstr>Arial</vt:lpstr>
      <vt:lpstr>Cambria Math</vt:lpstr>
      <vt:lpstr>Trebuchet MS</vt:lpstr>
      <vt:lpstr>Tw Cen MT</vt:lpstr>
      <vt:lpstr>電路</vt:lpstr>
      <vt:lpstr>最小花費最大流</vt:lpstr>
      <vt:lpstr>問題</vt:lpstr>
      <vt:lpstr>定義</vt:lpstr>
      <vt:lpstr>想法</vt:lpstr>
      <vt:lpstr>求解演算法</vt:lpstr>
      <vt:lpstr>求解演算法</vt:lpstr>
      <vt:lpstr>PowerPoint 簡報</vt:lpstr>
      <vt:lpstr>實際應用與推廣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最小花費最大流</dc:title>
  <dc:creator>User</dc:creator>
  <cp:lastModifiedBy>User</cp:lastModifiedBy>
  <cp:revision>13</cp:revision>
  <dcterms:created xsi:type="dcterms:W3CDTF">2019-12-25T08:43:18Z</dcterms:created>
  <dcterms:modified xsi:type="dcterms:W3CDTF">2020-01-01T02:23:06Z</dcterms:modified>
</cp:coreProperties>
</file>