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12b2e2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12b2e2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3dc3d4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3dc3d4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3dc3d49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3dc3d4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12b2e2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12b2e2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3dc3d4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3dc3d4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3dc3d49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3dc3d49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2b2e22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2b2e2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12b2e2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12b2e2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94915e0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94915e0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12b2e2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12b2e2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3dc3d4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3dc3d4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12b2e2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12b2e2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12b2e2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12b2e2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12b2e2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12b2e2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12b2e2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12b2e2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20ec3d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20ec3d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12b2e2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12b2e2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ebd7c6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1ebd7c6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12b2e22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e12b2e2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e12b2e2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e12b2e2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12b2e2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12b2e2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3dc3d4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3dc3d4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e12b2e22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e12b2e22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e12b2e2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e12b2e2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94915e0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94915e0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b3dc3d4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b3dc3d4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12b2e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12b2e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3dc3d4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3dc3d4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防火牆測試 壓力測試 檢查網路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3dc3d4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3dc3d4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3dc3d49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3dc3d4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3dc3d49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3dc3d49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3dc3d49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3dc3d49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ilibili.com/read/cv3580712/" TargetMode="External"/><Relationship Id="rId4" Type="http://schemas.openxmlformats.org/officeDocument/2006/relationships/hyperlink" Target="https://tools.kali.org/information-gathering/hping3" TargetMode="External"/><Relationship Id="rId5" Type="http://schemas.openxmlformats.org/officeDocument/2006/relationships/hyperlink" Target="https://mochazz.github.io/2017/07/23/hping3/#Syn-Flood%E6%94%BB%E5%87%B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CNLAB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Detect DDoS Attacks via SDN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B07902002 </a:t>
            </a:r>
            <a:r>
              <a:rPr lang="zh-TW"/>
              <a:t>連崇安	B07902034 王昱凱	B07902126 謝宗儒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of DDoS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Simulation ( on our virtual machine 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Dataset  ( on an open source dataset 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of DDoS Attacks by Simulation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Entropy-Based Detection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SVM Detection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Entropy-Based Detection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48300" y="3429225"/>
            <a:ext cx="38631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Reference: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Mousavi, S.M.; St-Hilaire, M. Early detection of DDoS attacks against SDN controllers.</a:t>
            </a:r>
            <a:endParaRPr sz="14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25" y="626800"/>
            <a:ext cx="3420224" cy="4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Drawbacks of Entropy-Based Detection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Entropy detection cares not about time factor. (Could raise false alarm when sending packets at low rate.)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Determine a “good” threshold value could be problematic. (We could use ML to help us find a good threshold value.)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It’s pretty straight foward and non-flexible as a binary classifier.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Detection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77000" y="1789200"/>
            <a:ext cx="84144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Reference 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Jin Ye, Xiangyang Cheng, Jian Zhu, Luting Feng, Ling Song, "A DDoS Attack Detection Method Based on SVM in Software Defined Network"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950" y="2316525"/>
            <a:ext cx="5379999" cy="16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</a:t>
            </a:r>
            <a:r>
              <a:rPr lang="zh-TW"/>
              <a:t>Detection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08050" y="1853850"/>
            <a:ext cx="28368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D</a:t>
            </a:r>
            <a:r>
              <a:rPr lang="zh-TW" sz="1600"/>
              <a:t>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( flow table )</a:t>
            </a:r>
            <a:endParaRPr sz="1600"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0" y="2921854"/>
            <a:ext cx="4486849" cy="138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575" y="2445950"/>
            <a:ext cx="4212800" cy="23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335575" y="1853850"/>
            <a:ext cx="28368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SVM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Collect Data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7650" y="1853850"/>
            <a:ext cx="76887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24292E"/>
                </a:solidFill>
                <a:highlight>
                  <a:srgbClr val="FFFFFF"/>
                </a:highlight>
              </a:rPr>
              <a:t>$ sudo ovs-ofctl dump-flows  ( execute this command every 5 seconds )</a:t>
            </a:r>
            <a:endParaRPr sz="2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</a:rPr>
              <a:t>1. SSIP  (speed of source IP)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</a:rPr>
              <a:t>2. SDFP  (standard deviation of flow packets)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</a:rPr>
              <a:t>3. SDFB  (standard deviation of flow bytes)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</a:rPr>
              <a:t>4. SFE   (speed of flow entries)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</a:rPr>
              <a:t>5. RPF   (ratio of pair flow)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Advantages and Disadvantages of SVM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131475"/>
            <a:ext cx="82101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Advantages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higher accuracy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Disadvantages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need to collect data for training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spend more time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Mitigation of DDoS Attack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when DDoS attack is detected: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delete the dataflow  ( not very effective 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517275" y="2041500"/>
            <a:ext cx="20043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840"/>
              <a:t>DEMO</a:t>
            </a:r>
            <a:endParaRPr sz="4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65475" y="2078875"/>
            <a:ext cx="83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1600">
                <a:solidFill>
                  <a:srgbClr val="000000"/>
                </a:solidFill>
              </a:rPr>
              <a:t>emergence of DDoS attacks can lead to abnormalities in the related network services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detection of DDoS attacks is an important topic in the field of network security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software defined network (SDN) brings up some novel methods to this topic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of DDoS Attacks on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609750" y="2026300"/>
            <a:ext cx="87972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Creates ten topologies in mininet and collects data from switches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DDoS Attack : </a:t>
            </a:r>
            <a:r>
              <a:rPr lang="zh-TW" sz="1600">
                <a:solidFill>
                  <a:srgbClr val="505050"/>
                </a:solidFill>
              </a:rPr>
              <a:t>TCP Syn attack, UDP Flood attack, ICMP attack</a:t>
            </a:r>
            <a:endParaRPr sz="1600">
              <a:solidFill>
                <a:srgbClr val="50505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Extracted Features from Switches : </a:t>
            </a:r>
            <a:r>
              <a:rPr lang="zh-TW" sz="1600">
                <a:solidFill>
                  <a:srgbClr val="505050"/>
                </a:solidFill>
              </a:rPr>
              <a:t>Switch-id, Packet_count, byte_count, duration_sec, </a:t>
            </a:r>
            <a:r>
              <a:rPr lang="zh-TW" sz="1600">
                <a:solidFill>
                  <a:srgbClr val="505050"/>
                </a:solidFill>
              </a:rPr>
              <a:t>...</a:t>
            </a:r>
            <a:endParaRPr sz="1600">
              <a:solidFill>
                <a:srgbClr val="50505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600"/>
              <a:buChar char="●"/>
            </a:pPr>
            <a:r>
              <a:rPr lang="zh-TW" sz="1600">
                <a:solidFill>
                  <a:srgbClr val="505050"/>
                </a:solidFill>
              </a:rPr>
              <a:t>Calculated features : Packet per flow, Byte per flow, Packet Rate, number of Packet_ins messages, total flow entries, ...</a:t>
            </a:r>
            <a:endParaRPr sz="1600">
              <a:solidFill>
                <a:srgbClr val="50505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Reference : https://data.mendeley.com/datasets/jxpfjc64kr/1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Features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3" y="2019350"/>
            <a:ext cx="8927374" cy="2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Works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71475" y="3824925"/>
            <a:ext cx="75531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Limitation :    cost much time to train and predict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Reference : </a:t>
            </a:r>
            <a:r>
              <a:rPr lang="zh-TW" sz="1600">
                <a:solidFill>
                  <a:schemeClr val="dk2"/>
                </a:solidFill>
              </a:rPr>
              <a:t>N. Ahuja;</a:t>
            </a:r>
            <a:r>
              <a:rPr lang="zh-TW" sz="1600">
                <a:solidFill>
                  <a:srgbClr val="231F20"/>
                </a:solidFill>
                <a:highlight>
                  <a:srgbClr val="FFFFFF"/>
                </a:highlight>
              </a:rPr>
              <a:t>G. Singal;D. Mukhopadhyay. DLSDN: Deep Learning for DDOS attack detection in Software Deﬁned Networking</a:t>
            </a:r>
            <a:endParaRPr sz="18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75" y="1912150"/>
            <a:ext cx="4458950" cy="17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975" y="1318649"/>
            <a:ext cx="3285176" cy="243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of DDoS Attacks on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- Based Methods: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SVM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KNN ( K-nearest neighbors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Decision Tree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Random Forest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KNN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2072938"/>
            <a:ext cx="503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The k-nearest neighbors (</a:t>
            </a:r>
            <a:r>
              <a:rPr b="1" lang="zh-TW" sz="1600">
                <a:highlight>
                  <a:srgbClr val="FFFFFF"/>
                </a:highlight>
              </a:rPr>
              <a:t>KNN</a:t>
            </a:r>
            <a:r>
              <a:rPr lang="zh-TW" sz="1600">
                <a:highlight>
                  <a:srgbClr val="FFFFFF"/>
                </a:highlight>
              </a:rPr>
              <a:t>) </a:t>
            </a:r>
            <a:r>
              <a:rPr b="1" lang="zh-TW" sz="1600">
                <a:highlight>
                  <a:srgbClr val="FFFFFF"/>
                </a:highlight>
              </a:rPr>
              <a:t>algorithm</a:t>
            </a:r>
            <a:r>
              <a:rPr lang="zh-TW" sz="1600">
                <a:highlight>
                  <a:srgbClr val="FFFFFF"/>
                </a:highlight>
              </a:rPr>
              <a:t> is a simple, supervised </a:t>
            </a:r>
            <a:r>
              <a:rPr b="1" lang="zh-TW" sz="1600">
                <a:highlight>
                  <a:srgbClr val="FFFFFF"/>
                </a:highlight>
              </a:rPr>
              <a:t>machine learning algorithm</a:t>
            </a:r>
            <a:r>
              <a:rPr lang="zh-TW" sz="1600">
                <a:highlight>
                  <a:srgbClr val="FFFFFF"/>
                </a:highlight>
              </a:rPr>
              <a:t> to solve classification problems.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 Each prediction is decided by the voting result of its k- nearest neighbors.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 It's easy to implement and understand, but would be significantly slows if the size of that data in use is large.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758" y="1852150"/>
            <a:ext cx="2988086" cy="27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231275"/>
            <a:ext cx="573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Decision Tree is a </a:t>
            </a:r>
            <a:r>
              <a:rPr b="1" lang="zh-TW" sz="1600">
                <a:highlight>
                  <a:srgbClr val="FFFFFF"/>
                </a:highlight>
              </a:rPr>
              <a:t>Supervised learning technique in machine learning </a:t>
            </a:r>
            <a:r>
              <a:rPr lang="zh-TW" sz="1600">
                <a:highlight>
                  <a:srgbClr val="FFFFFF"/>
                </a:highlight>
              </a:rPr>
              <a:t>that can be used for classification.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highlight>
                  <a:srgbClr val="FFFFFF"/>
                </a:highlight>
              </a:rPr>
              <a:t>Internal nodes</a:t>
            </a:r>
            <a:r>
              <a:rPr lang="zh-TW" sz="1600">
                <a:highlight>
                  <a:srgbClr val="FFFFFF"/>
                </a:highlight>
              </a:rPr>
              <a:t> represent the features of a dataset,</a:t>
            </a:r>
            <a:r>
              <a:rPr b="1" lang="zh-TW" sz="1600">
                <a:highlight>
                  <a:srgbClr val="FFFFFF"/>
                </a:highlight>
              </a:rPr>
              <a:t> branches</a:t>
            </a:r>
            <a:r>
              <a:rPr lang="zh-TW" sz="1600">
                <a:highlight>
                  <a:srgbClr val="FFFFFF"/>
                </a:highlight>
              </a:rPr>
              <a:t> represent the decision rules and each</a:t>
            </a:r>
            <a:r>
              <a:rPr b="1" lang="zh-TW" sz="1600">
                <a:highlight>
                  <a:srgbClr val="FFFFFF"/>
                </a:highlight>
              </a:rPr>
              <a:t> leaf node </a:t>
            </a:r>
            <a:r>
              <a:rPr lang="zh-TW" sz="1600">
                <a:highlight>
                  <a:srgbClr val="FFFFFF"/>
                </a:highlight>
              </a:rPr>
              <a:t>represents the classified outcome.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00" y="572325"/>
            <a:ext cx="4057099" cy="2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729450" y="2231275"/>
            <a:ext cx="35406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strengths: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highlight>
                  <a:srgbClr val="FFFFFF"/>
                </a:highlight>
              </a:rPr>
              <a:t>classifying  rules are readable and explainable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highlight>
                  <a:srgbClr val="FFFFFF"/>
                </a:highlight>
              </a:rPr>
              <a:t>easy to visualize the process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highlight>
                  <a:srgbClr val="FFFFFF"/>
                </a:highlight>
              </a:rPr>
              <a:t>easy to analyze the results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4800600" y="2231275"/>
            <a:ext cx="37881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highlight>
                  <a:srgbClr val="FFFFFF"/>
                </a:highlight>
              </a:rPr>
              <a:t>weaknesse</a:t>
            </a:r>
            <a:r>
              <a:rPr lang="zh-TW" sz="1700">
                <a:highlight>
                  <a:srgbClr val="FFFFFF"/>
                </a:highlight>
              </a:rPr>
              <a:t>s: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highlight>
                  <a:srgbClr val="FFFFFF"/>
                </a:highlight>
              </a:rPr>
              <a:t>tend to overfit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highlight>
                  <a:srgbClr val="FFFFFF"/>
                </a:highlight>
              </a:rPr>
              <a:t>tend to ignore correlation between features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highlight>
                  <a:srgbClr val="FFFFFF"/>
                </a:highlight>
              </a:rPr>
              <a:t>bad performance on imbalanced data set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727650" y="3229500"/>
            <a:ext cx="76887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Random forests is an ensemble learning method for classification by refering to multiple decision tree outcomes to “democratically” decide the final classification. 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300"/>
              </a:spcAft>
              <a:buNone/>
            </a:pPr>
            <a:r>
              <a:rPr lang="zh-TW" sz="1600">
                <a:highlight>
                  <a:srgbClr val="FFFFFF"/>
                </a:highlight>
              </a:rPr>
              <a:t>It can largely reduces the overfitting phenomenon in decision trees and helps to improve the accuracy.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01" y="536900"/>
            <a:ext cx="4704100" cy="2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Comparing Performance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50" y="1853850"/>
            <a:ext cx="7610699" cy="30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Analysis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50" y="1769700"/>
            <a:ext cx="6179799" cy="32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Functions of the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Create Environment by Mininet and Ryu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Generate </a:t>
            </a:r>
            <a:r>
              <a:rPr lang="zh-TW" sz="1800"/>
              <a:t>DDoS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Implement Detection of DDoS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Implement Mitigatation of DDoS Attacks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Compare Results Between  Different Methods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Analysis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729450" y="2078875"/>
            <a:ext cx="7688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byteperflow: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Under normal circumstances: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sending the data packets is relatively large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Under attack: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in order to achieve the attack effect, usually sends data as soon as possible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data packets are relatively small and unchanged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byte per flow will be relatively small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Find out better methods for DDoS attack detection, which improves detection performance and requires less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The results of different detection methods would be more reliable if performing on data which is closer to reality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Mitigation is as important as detection </a:t>
            </a:r>
            <a:r>
              <a:rPr lang="zh-TW" sz="1800"/>
              <a:t> of DDoS attack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Structure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Network Topology ( Mininet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Controller Modules ( Ryu 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Learning Module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DDoS Detection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Mitigation Technique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Results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compare the correctness of detection between different methods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successfully mitigate DDoS attack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Environment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Network Topology ( Mininet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Controller Modules ( Ryu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Learning Module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DDoS Detection Algorithm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DDoS Attack : </a:t>
            </a:r>
            <a:r>
              <a:rPr lang="zh-TW"/>
              <a:t>使用工具 </a:t>
            </a:r>
            <a:r>
              <a:rPr lang="zh-TW"/>
              <a:t>hping3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hping3 is a TCP / IP packet assembler / analyzer for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Firewall testing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Advanced port scanning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Network testing, using different protocols, TOS, fragmentation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Advanced traceroute, under all the supported protocols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Remote uptime guessing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TCP/IP stacks auditing.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DDoS Attack : TCP flood example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hping3 -SARUPF -p [dst_port] --flood –rand-source [dst_ip]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-p  --destport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--flood    sent packets as fast as possible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--rand-source    random source address mode.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-SARUPF: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</a:rPr>
              <a:t>S =SYN,    A =ACK,    F =FIN,    R  =RST,    P =PUSH,    U =URG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DDoS Attack : UDP flood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hping3 –udp -s [src_port] -p [dst_port] -a [fake_src_ip] --flood [dst_ip]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-p  destination 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-s source 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--flood    sent packets as fast as possible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</a:rPr>
              <a:t>-a  spoof source address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DDoS Attack : ICMP flood example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hping3 –icmp </a:t>
            </a:r>
            <a:r>
              <a:rPr lang="zh-TW">
                <a:solidFill>
                  <a:srgbClr val="000000"/>
                </a:solidFill>
              </a:rPr>
              <a:t>-p [dst_port] </a:t>
            </a:r>
            <a:r>
              <a:rPr lang="zh-TW">
                <a:solidFill>
                  <a:srgbClr val="000000"/>
                </a:solidFill>
              </a:rPr>
              <a:t> --flood -a [fake_src_ip] [dst_ip]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-p  destination 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--flood    sent packets as fast as possible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</a:rPr>
              <a:t>-a  spoof source address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DDoS Attack resource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https://www.bilibili.com/read/cv3580712/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https://tools.kali.org/information-gathering/hping3</a:t>
            </a:r>
            <a:r>
              <a:rPr lang="zh-TW">
                <a:solidFill>
                  <a:srgbClr val="4C4948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4C49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https://mochazz.github.io/2017/07/23/hping3/#Syn-Flood%E6%94%BB%E5%87%BB</a:t>
            </a:r>
            <a:endParaRPr>
              <a:solidFill>
                <a:srgbClr val="4C49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C49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