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tiff" ContentType="image/tiff"/>
  <Default Extension="wmf" ContentType="image/x-wmf"/>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5"/>
  </p:handoutMasterIdLst>
  <p:sldIdLst>
    <p:sldId id="257" r:id="rId3"/>
    <p:sldId id="258" r:id="rId5"/>
    <p:sldId id="260" r:id="rId6"/>
    <p:sldId id="261" r:id="rId7"/>
    <p:sldId id="263" r:id="rId8"/>
    <p:sldId id="287" r:id="rId9"/>
    <p:sldId id="289" r:id="rId10"/>
    <p:sldId id="288" r:id="rId11"/>
    <p:sldId id="309" r:id="rId12"/>
    <p:sldId id="290" r:id="rId13"/>
    <p:sldId id="298" r:id="rId14"/>
    <p:sldId id="291" r:id="rId15"/>
    <p:sldId id="292" r:id="rId16"/>
    <p:sldId id="299" r:id="rId17"/>
    <p:sldId id="296" r:id="rId18"/>
    <p:sldId id="301" r:id="rId19"/>
    <p:sldId id="302" r:id="rId20"/>
    <p:sldId id="295" r:id="rId21"/>
    <p:sldId id="300" r:id="rId22"/>
    <p:sldId id="293" r:id="rId23"/>
    <p:sldId id="28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196" autoAdjust="0"/>
  </p:normalViewPr>
  <p:slideViewPr>
    <p:cSldViewPr snapToGrid="0" showGuides="1">
      <p:cViewPr varScale="1">
        <p:scale>
          <a:sx n="110" d="100"/>
          <a:sy n="110" d="100"/>
        </p:scale>
        <p:origin x="-594" y="78"/>
      </p:cViewPr>
      <p:guideLst>
        <p:guide orient="horz" pos="2154"/>
        <p:guide pos="3803"/>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istrator\Desktop\&#22810;&#26426;&#35843;&#2423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1"/>
          <c:order val="0"/>
          <c:tx>
            <c:strRef>
              <c:f>[多机调度.xlsx]Sheet1!$B$5</c:f>
              <c:strCache>
                <c:ptCount val="1"/>
                <c:pt idx="0">
                  <c:v>开始时间</c:v>
                </c:pt>
              </c:strCache>
            </c:strRef>
          </c:tx>
          <c:spPr>
            <a:noFill/>
          </c:spPr>
          <c:invertIfNegative val="0"/>
          <c:dLbls>
            <c:delete val="1"/>
          </c:dLbls>
          <c:val>
            <c:numRef>
              <c:f>[多机调度.xlsx]Sheet1!$C$5:$R$5</c:f>
              <c:numCache>
                <c:formatCode>General</c:formatCode>
                <c:ptCount val="16"/>
                <c:pt idx="0">
                  <c:v>1</c:v>
                </c:pt>
                <c:pt idx="1">
                  <c:v>1</c:v>
                </c:pt>
                <c:pt idx="2">
                  <c:v>2</c:v>
                </c:pt>
                <c:pt idx="3">
                  <c:v>4</c:v>
                </c:pt>
                <c:pt idx="4">
                  <c:v>1</c:v>
                </c:pt>
                <c:pt idx="5">
                  <c:v>1</c:v>
                </c:pt>
                <c:pt idx="6">
                  <c:v>7</c:v>
                </c:pt>
                <c:pt idx="7">
                  <c:v>7</c:v>
                </c:pt>
                <c:pt idx="8">
                  <c:v>13</c:v>
                </c:pt>
                <c:pt idx="9">
                  <c:v>1</c:v>
                </c:pt>
                <c:pt idx="10">
                  <c:v>1</c:v>
                </c:pt>
                <c:pt idx="11">
                  <c:v>7</c:v>
                </c:pt>
                <c:pt idx="12">
                  <c:v>7</c:v>
                </c:pt>
                <c:pt idx="13">
                  <c:v>7</c:v>
                </c:pt>
                <c:pt idx="14">
                  <c:v>4</c:v>
                </c:pt>
                <c:pt idx="15">
                  <c:v>1</c:v>
                </c:pt>
              </c:numCache>
            </c:numRef>
          </c:val>
        </c:ser>
        <c:ser>
          <c:idx val="2"/>
          <c:order val="1"/>
          <c:tx>
            <c:strRef>
              <c:f>[多机调度.xlsx]Sheet1!$B$6</c:f>
              <c:strCache>
                <c:ptCount val="1"/>
                <c:pt idx="0">
                  <c:v>处理时间</c:v>
                </c:pt>
              </c:strCache>
            </c:strRef>
          </c:tx>
          <c:invertIfNegative val="0"/>
          <c:dPt>
            <c:idx val="0"/>
            <c:invertIfNegative val="0"/>
            <c:bubble3D val="0"/>
            <c:spPr>
              <a:solidFill>
                <a:schemeClr val="accent5"/>
              </a:solidFill>
            </c:spPr>
          </c:dPt>
          <c:dPt>
            <c:idx val="1"/>
            <c:invertIfNegative val="0"/>
            <c:bubble3D val="0"/>
            <c:spPr>
              <a:solidFill>
                <a:srgbClr val="FFFF00"/>
              </a:solidFill>
            </c:spPr>
          </c:dPt>
          <c:dPt>
            <c:idx val="2"/>
            <c:invertIfNegative val="0"/>
            <c:bubble3D val="0"/>
            <c:spPr>
              <a:solidFill>
                <a:srgbClr val="FFFF00"/>
              </a:solidFill>
            </c:spPr>
          </c:dPt>
          <c:dPt>
            <c:idx val="3"/>
            <c:invertIfNegative val="0"/>
            <c:bubble3D val="0"/>
            <c:spPr>
              <a:solidFill>
                <a:srgbClr val="FFFF00"/>
              </a:solidFill>
            </c:spPr>
          </c:dPt>
          <c:dPt>
            <c:idx val="4"/>
            <c:invertIfNegative val="0"/>
            <c:bubble3D val="0"/>
            <c:spPr>
              <a:solidFill>
                <a:schemeClr val="accent5"/>
              </a:solidFill>
            </c:spPr>
          </c:dPt>
          <c:dPt>
            <c:idx val="5"/>
            <c:invertIfNegative val="0"/>
            <c:bubble3D val="0"/>
            <c:spPr>
              <a:solidFill>
                <a:schemeClr val="accent5"/>
              </a:solidFill>
            </c:spPr>
          </c:dPt>
          <c:dPt>
            <c:idx val="6"/>
            <c:invertIfNegative val="0"/>
            <c:bubble3D val="0"/>
            <c:spPr>
              <a:solidFill>
                <a:srgbClr val="FFFF00"/>
              </a:solidFill>
            </c:spPr>
          </c:dPt>
          <c:dPt>
            <c:idx val="7"/>
            <c:invertIfNegative val="0"/>
            <c:bubble3D val="0"/>
            <c:spPr>
              <a:solidFill>
                <a:srgbClr val="FFFF00"/>
              </a:solidFill>
            </c:spPr>
          </c:dPt>
          <c:dPt>
            <c:idx val="8"/>
            <c:invertIfNegative val="0"/>
            <c:bubble3D val="0"/>
            <c:spPr>
              <a:solidFill>
                <a:srgbClr val="FFFF00"/>
              </a:solidFill>
            </c:spPr>
          </c:dPt>
          <c:dPt>
            <c:idx val="9"/>
            <c:invertIfNegative val="0"/>
            <c:bubble3D val="0"/>
            <c:spPr>
              <a:solidFill>
                <a:srgbClr val="FFFF00"/>
              </a:solidFill>
            </c:spPr>
          </c:dPt>
          <c:dPt>
            <c:idx val="10"/>
            <c:invertIfNegative val="0"/>
            <c:bubble3D val="0"/>
            <c:spPr>
              <a:solidFill>
                <a:schemeClr val="accent5"/>
              </a:solidFill>
            </c:spPr>
          </c:dPt>
          <c:dPt>
            <c:idx val="11"/>
            <c:invertIfNegative val="0"/>
            <c:bubble3D val="0"/>
            <c:spPr>
              <a:solidFill>
                <a:srgbClr val="FFFF00"/>
              </a:solidFill>
            </c:spPr>
          </c:dPt>
          <c:dPt>
            <c:idx val="12"/>
            <c:invertIfNegative val="0"/>
            <c:bubble3D val="0"/>
            <c:spPr>
              <a:solidFill>
                <a:srgbClr val="FFFF00"/>
              </a:solidFill>
            </c:spPr>
          </c:dPt>
          <c:dPt>
            <c:idx val="13"/>
            <c:invertIfNegative val="0"/>
            <c:bubble3D val="0"/>
            <c:spPr>
              <a:solidFill>
                <a:srgbClr val="FFFF00"/>
              </a:solidFill>
            </c:spPr>
          </c:dPt>
          <c:dPt>
            <c:idx val="14"/>
            <c:invertIfNegative val="0"/>
            <c:bubble3D val="0"/>
            <c:spPr>
              <a:solidFill>
                <a:srgbClr val="FFFF00"/>
              </a:solidFill>
            </c:spPr>
          </c:dPt>
          <c:dPt>
            <c:idx val="15"/>
            <c:invertIfNegative val="0"/>
            <c:bubble3D val="0"/>
            <c:spPr>
              <a:solidFill>
                <a:srgbClr val="FFFF00"/>
              </a:solidFill>
            </c:spPr>
          </c:dPt>
          <c:dLbls>
            <c:delete val="1"/>
          </c:dLbls>
          <c:val>
            <c:numRef>
              <c:f>[多机调度.xlsx]Sheet1!$C$6:$R$6</c:f>
              <c:numCache>
                <c:formatCode>General</c:formatCode>
                <c:ptCount val="16"/>
                <c:pt idx="0">
                  <c:v>6</c:v>
                </c:pt>
                <c:pt idx="1">
                  <c:v>2</c:v>
                </c:pt>
                <c:pt idx="2">
                  <c:v>1</c:v>
                </c:pt>
                <c:pt idx="3">
                  <c:v>3</c:v>
                </c:pt>
                <c:pt idx="4">
                  <c:v>4</c:v>
                </c:pt>
                <c:pt idx="5">
                  <c:v>5</c:v>
                </c:pt>
                <c:pt idx="6">
                  <c:v>3</c:v>
                </c:pt>
                <c:pt idx="7">
                  <c:v>4</c:v>
                </c:pt>
                <c:pt idx="8">
                  <c:v>6</c:v>
                </c:pt>
                <c:pt idx="9">
                  <c:v>10</c:v>
                </c:pt>
                <c:pt idx="10">
                  <c:v>4</c:v>
                </c:pt>
                <c:pt idx="11">
                  <c:v>5</c:v>
                </c:pt>
                <c:pt idx="12">
                  <c:v>6</c:v>
                </c:pt>
                <c:pt idx="13">
                  <c:v>4</c:v>
                </c:pt>
                <c:pt idx="14">
                  <c:v>3</c:v>
                </c:pt>
                <c:pt idx="15">
                  <c:v>8</c:v>
                </c:pt>
              </c:numCache>
            </c:numRef>
          </c:val>
        </c:ser>
        <c:dLbls>
          <c:showLegendKey val="0"/>
          <c:showVal val="0"/>
          <c:showCatName val="0"/>
          <c:showSerName val="0"/>
          <c:showPercent val="0"/>
          <c:showBubbleSize val="0"/>
        </c:dLbls>
        <c:gapWidth val="150"/>
        <c:overlap val="100"/>
        <c:axId val="244658176"/>
        <c:axId val="244659712"/>
      </c:barChart>
      <c:catAx>
        <c:axId val="244658176"/>
        <c:scaling>
          <c:orientation val="minMax"/>
        </c:scaling>
        <c:delete val="0"/>
        <c:axPos val="l"/>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244659712"/>
        <c:crosses val="autoZero"/>
        <c:auto val="1"/>
        <c:lblAlgn val="ctr"/>
        <c:lblOffset val="100"/>
        <c:noMultiLvlLbl val="0"/>
      </c:catAx>
      <c:valAx>
        <c:axId val="244659712"/>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244658176"/>
        <c:crosses val="autoZero"/>
        <c:crossBetween val="between"/>
      </c:valAx>
    </c:plotArea>
    <c:plotVisOnly val="1"/>
    <c:dispBlanksAs val="gap"/>
    <c:showDLblsOverMax val="0"/>
  </c:chart>
  <c:spPr>
    <a:solidFill>
      <a:schemeClr val="bg1"/>
    </a:solidFill>
  </c:spPr>
  <c:txPr>
    <a:bodyPr/>
    <a:lstStyle/>
    <a:p>
      <a:pPr>
        <a:defRPr lang="zh-CN"/>
      </a:pPr>
    </a:p>
  </c:txPr>
  <c:externalData r:id="rId1">
    <c:autoUpdate val="0"/>
  </c:externalData>
</c:chartSpace>
</file>

<file path=ppt/drawings/_rels/vmlDrawing1.vml.rels><?xml version="1.0" encoding="UTF-8" standalone="yes"?>
<Relationships xmlns="http://schemas.openxmlformats.org/package/2006/relationships"><Relationship Id="rId9" Type="http://schemas.openxmlformats.org/officeDocument/2006/relationships/image" Target="../media/image10.wmf"/><Relationship Id="rId8" Type="http://schemas.openxmlformats.org/officeDocument/2006/relationships/image" Target="../media/image9.wmf"/><Relationship Id="rId7" Type="http://schemas.openxmlformats.org/officeDocument/2006/relationships/image" Target="../media/image8.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wmf"/><Relationship Id="rId7" Type="http://schemas.openxmlformats.org/officeDocument/2006/relationships/image" Target="../media/image17.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40.wmf"/><Relationship Id="rId8" Type="http://schemas.openxmlformats.org/officeDocument/2006/relationships/image" Target="../media/image39.wmf"/><Relationship Id="rId7" Type="http://schemas.openxmlformats.org/officeDocument/2006/relationships/image" Target="../media/image38.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 Id="rId3" Type="http://schemas.openxmlformats.org/officeDocument/2006/relationships/image" Target="../media/image34.wmf"/><Relationship Id="rId2" Type="http://schemas.openxmlformats.org/officeDocument/2006/relationships/image" Target="../media/image33.wmf"/><Relationship Id="rId10" Type="http://schemas.openxmlformats.org/officeDocument/2006/relationships/image" Target="../media/image41.wmf"/><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8CA0C-5D78-42EF-8631-11C59E2559B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A44E7-FAC2-422E-842C-00402AF6F4B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BAA3E62-3EEE-485A-A4F8-D49D93367E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895976-36AA-4FD5-923C-2900D8FD306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BAA3E62-3EEE-485A-A4F8-D49D93367E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895976-36AA-4FD5-923C-2900D8FD306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BAA3E62-3EEE-485A-A4F8-D49D93367E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895976-36AA-4FD5-923C-2900D8FD306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8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BAA3E62-3EEE-485A-A4F8-D49D93367E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895976-36AA-4FD5-923C-2900D8FD306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BAA3E62-3EEE-485A-A4F8-D49D93367E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895976-36AA-4FD5-923C-2900D8FD306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BAA3E62-3EEE-485A-A4F8-D49D93367E9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895976-36AA-4FD5-923C-2900D8FD306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BAA3E62-3EEE-485A-A4F8-D49D93367E9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895976-36AA-4FD5-923C-2900D8FD306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BAA3E62-3EEE-485A-A4F8-D49D93367E9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895976-36AA-4FD5-923C-2900D8FD306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AA3E62-3EEE-485A-A4F8-D49D93367E9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895976-36AA-4FD5-923C-2900D8FD306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BAA3E62-3EEE-485A-A4F8-D49D93367E9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895976-36AA-4FD5-923C-2900D8FD306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BAA3E62-3EEE-485A-A4F8-D49D93367E9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895976-36AA-4FD5-923C-2900D8FD306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A3E62-3EEE-485A-A4F8-D49D93367E9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95976-36AA-4FD5-923C-2900D8FD306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20.bin"/></Relationships>
</file>

<file path=ppt/slides/_rels/slide12.xml.rels><?xml version="1.0" encoding="UTF-8" standalone="yes"?>
<Relationships xmlns="http://schemas.openxmlformats.org/package/2006/relationships"><Relationship Id="rId7" Type="http://schemas.openxmlformats.org/officeDocument/2006/relationships/vmlDrawing" Target="../drawings/vmlDrawing5.vml"/><Relationship Id="rId6"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oleObject" Target="../embeddings/oleObject23.bin"/><Relationship Id="rId3" Type="http://schemas.openxmlformats.org/officeDocument/2006/relationships/oleObject" Target="../embeddings/oleObject22.bin"/><Relationship Id="rId2" Type="http://schemas.openxmlformats.org/officeDocument/2006/relationships/image" Target="../media/image24.wmf"/><Relationship Id="rId1" Type="http://schemas.openxmlformats.org/officeDocument/2006/relationships/oleObject" Target="../embeddings/oleObject2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6.wmf"/><Relationship Id="rId1" Type="http://schemas.openxmlformats.org/officeDocument/2006/relationships/oleObject" Target="../embeddings/oleObject24.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29.bin"/><Relationship Id="rId8" Type="http://schemas.openxmlformats.org/officeDocument/2006/relationships/image" Target="../media/image30.wmf"/><Relationship Id="rId7" Type="http://schemas.openxmlformats.org/officeDocument/2006/relationships/oleObject" Target="../embeddings/oleObject28.bin"/><Relationship Id="rId6" Type="http://schemas.openxmlformats.org/officeDocument/2006/relationships/image" Target="../media/image29.wmf"/><Relationship Id="rId5" Type="http://schemas.openxmlformats.org/officeDocument/2006/relationships/oleObject" Target="../embeddings/oleObject27.bin"/><Relationship Id="rId4" Type="http://schemas.openxmlformats.org/officeDocument/2006/relationships/image" Target="../media/image28.wmf"/><Relationship Id="rId3" Type="http://schemas.openxmlformats.org/officeDocument/2006/relationships/oleObject" Target="../embeddings/oleObject26.bin"/><Relationship Id="rId2" Type="http://schemas.openxmlformats.org/officeDocument/2006/relationships/image" Target="../media/image27.wmf"/><Relationship Id="rId14" Type="http://schemas.openxmlformats.org/officeDocument/2006/relationships/vmlDrawing" Target="../drawings/vmlDrawing7.vml"/><Relationship Id="rId13" Type="http://schemas.openxmlformats.org/officeDocument/2006/relationships/slideLayout" Target="../slideLayouts/slideLayout2.xml"/><Relationship Id="rId12" Type="http://schemas.openxmlformats.org/officeDocument/2006/relationships/oleObject" Target="../embeddings/oleObject31.bin"/><Relationship Id="rId11" Type="http://schemas.openxmlformats.org/officeDocument/2006/relationships/image" Target="../media/image31.wmf"/><Relationship Id="rId10" Type="http://schemas.openxmlformats.org/officeDocument/2006/relationships/oleObject" Target="../embeddings/oleObject30.bin"/><Relationship Id="rId1" Type="http://schemas.openxmlformats.org/officeDocument/2006/relationships/oleObject" Target="../embeddings/oleObject25.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36.bin"/><Relationship Id="rId8" Type="http://schemas.openxmlformats.org/officeDocument/2006/relationships/image" Target="../media/image35.wmf"/><Relationship Id="rId7" Type="http://schemas.openxmlformats.org/officeDocument/2006/relationships/oleObject" Target="../embeddings/oleObject35.bin"/><Relationship Id="rId6" Type="http://schemas.openxmlformats.org/officeDocument/2006/relationships/image" Target="../media/image34.wmf"/><Relationship Id="rId5" Type="http://schemas.openxmlformats.org/officeDocument/2006/relationships/oleObject" Target="../embeddings/oleObject34.bin"/><Relationship Id="rId4" Type="http://schemas.openxmlformats.org/officeDocument/2006/relationships/image" Target="../media/image33.wmf"/><Relationship Id="rId3" Type="http://schemas.openxmlformats.org/officeDocument/2006/relationships/oleObject" Target="../embeddings/oleObject33.bin"/><Relationship Id="rId22" Type="http://schemas.openxmlformats.org/officeDocument/2006/relationships/vmlDrawing" Target="../drawings/vmlDrawing8.vml"/><Relationship Id="rId21" Type="http://schemas.openxmlformats.org/officeDocument/2006/relationships/slideLayout" Target="../slideLayouts/slideLayout2.xml"/><Relationship Id="rId20" Type="http://schemas.openxmlformats.org/officeDocument/2006/relationships/image" Target="../media/image41.wmf"/><Relationship Id="rId2" Type="http://schemas.openxmlformats.org/officeDocument/2006/relationships/image" Target="../media/image32.wmf"/><Relationship Id="rId19" Type="http://schemas.openxmlformats.org/officeDocument/2006/relationships/oleObject" Target="../embeddings/oleObject41.bin"/><Relationship Id="rId18" Type="http://schemas.openxmlformats.org/officeDocument/2006/relationships/image" Target="../media/image40.wmf"/><Relationship Id="rId17" Type="http://schemas.openxmlformats.org/officeDocument/2006/relationships/oleObject" Target="../embeddings/oleObject40.bin"/><Relationship Id="rId16" Type="http://schemas.openxmlformats.org/officeDocument/2006/relationships/image" Target="../media/image39.wmf"/><Relationship Id="rId15" Type="http://schemas.openxmlformats.org/officeDocument/2006/relationships/oleObject" Target="../embeddings/oleObject39.bin"/><Relationship Id="rId14" Type="http://schemas.openxmlformats.org/officeDocument/2006/relationships/image" Target="../media/image38.wmf"/><Relationship Id="rId13" Type="http://schemas.openxmlformats.org/officeDocument/2006/relationships/oleObject" Target="../embeddings/oleObject38.bin"/><Relationship Id="rId12" Type="http://schemas.openxmlformats.org/officeDocument/2006/relationships/image" Target="../media/image37.wmf"/><Relationship Id="rId11" Type="http://schemas.openxmlformats.org/officeDocument/2006/relationships/oleObject" Target="../embeddings/oleObject37.bin"/><Relationship Id="rId10" Type="http://schemas.openxmlformats.org/officeDocument/2006/relationships/image" Target="../media/image36.wmf"/><Relationship Id="rId1" Type="http://schemas.openxmlformats.org/officeDocument/2006/relationships/oleObject" Target="../embeddings/oleObject32.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42.wmf"/><Relationship Id="rId1" Type="http://schemas.openxmlformats.org/officeDocument/2006/relationships/oleObject" Target="../embeddings/oleObject42.bin"/></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e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www.cqvip.com/qk/91549x/201602/667997149.html" TargetMode="External"/><Relationship Id="rId5" Type="http://schemas.openxmlformats.org/officeDocument/2006/relationships/hyperlink" Target="http://drops.dagstuhl.de/opus/volltexte/2011/3028/" TargetMode="External"/><Relationship Id="rId4" Type="http://schemas.openxmlformats.org/officeDocument/2006/relationships/hyperlink" Target="https://link.springer.com/article/10.1007/BF00264533" TargetMode="External"/><Relationship Id="rId3" Type="http://schemas.openxmlformats.org/officeDocument/2006/relationships/hyperlink" Target="http://www.airitilibrary.com/Publication/alDetailedMesh?docid=jsjgcykx201701005" TargetMode="External"/><Relationship Id="rId2" Type="http://schemas.openxmlformats.org/officeDocument/2006/relationships/hyperlink" Target="https://epubs.siam.org/doi/pdf/10.1137/0218048" TargetMode="Externa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5.wmf"/><Relationship Id="rId7" Type="http://schemas.openxmlformats.org/officeDocument/2006/relationships/oleObject" Target="../embeddings/oleObject4.bin"/><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0" Type="http://schemas.openxmlformats.org/officeDocument/2006/relationships/vmlDrawing" Target="../drawings/vmlDrawing1.vml"/><Relationship Id="rId2" Type="http://schemas.openxmlformats.org/officeDocument/2006/relationships/image" Target="../media/image2.wmf"/><Relationship Id="rId19" Type="http://schemas.openxmlformats.org/officeDocument/2006/relationships/slideLayout" Target="../slideLayouts/slideLayout12.xml"/><Relationship Id="rId18" Type="http://schemas.openxmlformats.org/officeDocument/2006/relationships/image" Target="../media/image10.wmf"/><Relationship Id="rId17" Type="http://schemas.openxmlformats.org/officeDocument/2006/relationships/oleObject" Target="../embeddings/oleObject9.bin"/><Relationship Id="rId16" Type="http://schemas.openxmlformats.org/officeDocument/2006/relationships/image" Target="../media/image9.wmf"/><Relationship Id="rId15" Type="http://schemas.openxmlformats.org/officeDocument/2006/relationships/oleObject" Target="../embeddings/oleObject8.bin"/><Relationship Id="rId14" Type="http://schemas.openxmlformats.org/officeDocument/2006/relationships/image" Target="../media/image8.wmf"/><Relationship Id="rId13" Type="http://schemas.openxmlformats.org/officeDocument/2006/relationships/oleObject" Target="../embeddings/oleObject7.bin"/><Relationship Id="rId12" Type="http://schemas.openxmlformats.org/officeDocument/2006/relationships/image" Target="../media/image7.wmf"/><Relationship Id="rId11" Type="http://schemas.openxmlformats.org/officeDocument/2006/relationships/oleObject" Target="../embeddings/oleObject6.bin"/><Relationship Id="rId10" Type="http://schemas.openxmlformats.org/officeDocument/2006/relationships/image" Target="../media/image6.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14.wmf"/><Relationship Id="rId7" Type="http://schemas.openxmlformats.org/officeDocument/2006/relationships/oleObject" Target="../embeddings/oleObject13.bin"/><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 Id="rId3" Type="http://schemas.openxmlformats.org/officeDocument/2006/relationships/oleObject" Target="../embeddings/oleObject11.bin"/><Relationship Id="rId2" Type="http://schemas.openxmlformats.org/officeDocument/2006/relationships/image" Target="../media/image11.wmf"/><Relationship Id="rId18" Type="http://schemas.openxmlformats.org/officeDocument/2006/relationships/vmlDrawing" Target="../drawings/vmlDrawing2.vml"/><Relationship Id="rId17" Type="http://schemas.openxmlformats.org/officeDocument/2006/relationships/slideLayout" Target="../slideLayouts/slideLayout2.xml"/><Relationship Id="rId16" Type="http://schemas.openxmlformats.org/officeDocument/2006/relationships/image" Target="../media/image18.wmf"/><Relationship Id="rId15" Type="http://schemas.openxmlformats.org/officeDocument/2006/relationships/oleObject" Target="../embeddings/oleObject17.bin"/><Relationship Id="rId14" Type="http://schemas.openxmlformats.org/officeDocument/2006/relationships/image" Target="../media/image17.wmf"/><Relationship Id="rId13" Type="http://schemas.openxmlformats.org/officeDocument/2006/relationships/oleObject" Target="../embeddings/oleObject16.bin"/><Relationship Id="rId12" Type="http://schemas.openxmlformats.org/officeDocument/2006/relationships/image" Target="../media/image16.wmf"/><Relationship Id="rId11" Type="http://schemas.openxmlformats.org/officeDocument/2006/relationships/oleObject" Target="../embeddings/oleObject15.bin"/><Relationship Id="rId10" Type="http://schemas.openxmlformats.org/officeDocument/2006/relationships/image" Target="../media/image15.wmf"/><Relationship Id="rId1"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20.wmf"/><Relationship Id="rId3" Type="http://schemas.openxmlformats.org/officeDocument/2006/relationships/oleObject" Target="../embeddings/oleObject19.bin"/><Relationship Id="rId2" Type="http://schemas.openxmlformats.org/officeDocument/2006/relationships/image" Target="../media/image19.wmf"/><Relationship Id="rId1" Type="http://schemas.openxmlformats.org/officeDocument/2006/relationships/oleObject" Target="../embeddings/oleObject18.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tif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GI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5457264" y="1425388"/>
            <a:ext cx="1277471" cy="127747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5"/>
          <p:cNvSpPr txBox="1"/>
          <p:nvPr/>
        </p:nvSpPr>
        <p:spPr>
          <a:xfrm>
            <a:off x="672465" y="2943225"/>
            <a:ext cx="10764520" cy="922020"/>
          </a:xfrm>
          <a:prstGeom prst="rect">
            <a:avLst/>
          </a:prstGeom>
          <a:noFill/>
        </p:spPr>
        <p:txBody>
          <a:bodyPr wrap="square" rtlCol="0">
            <a:spAutoFit/>
          </a:bodyPr>
          <a:lstStyle/>
          <a:p>
            <a:pPr algn="ctr"/>
            <a:r>
              <a:rPr lang="zh-CN" altLang="en-US" sz="5400" spc="200" dirty="0" smtClean="0">
                <a:solidFill>
                  <a:srgbClr val="FFFFFF"/>
                </a:solidFill>
                <a:sym typeface="+mn-ea"/>
              </a:rPr>
              <a:t>有限数量机器上的繁忙时间调度</a:t>
            </a:r>
            <a:endParaRPr lang="zh-CN" altLang="en-US" sz="5400" b="1" dirty="0">
              <a:solidFill>
                <a:schemeClr val="bg1"/>
              </a:solidFill>
              <a:latin typeface="幼圆" panose="02010509060101010101" pitchFamily="49" charset="-122"/>
              <a:ea typeface="幼圆" panose="02010509060101010101" pitchFamily="49" charset="-122"/>
            </a:endParaRPr>
          </a:p>
        </p:txBody>
      </p:sp>
      <p:sp>
        <p:nvSpPr>
          <p:cNvPr id="7" name="文本框 6"/>
          <p:cNvSpPr txBox="1"/>
          <p:nvPr/>
        </p:nvSpPr>
        <p:spPr>
          <a:xfrm>
            <a:off x="1915795" y="3950335"/>
            <a:ext cx="8360410" cy="460375"/>
          </a:xfrm>
          <a:prstGeom prst="rect">
            <a:avLst/>
          </a:prstGeom>
          <a:noFill/>
        </p:spPr>
        <p:txBody>
          <a:bodyPr wrap="square" rtlCol="0">
            <a:spAutoFit/>
          </a:bodyPr>
          <a:lstStyle/>
          <a:p>
            <a:pPr algn="ctr"/>
            <a:r>
              <a:rPr lang="en-US" altLang="zh-CN" sz="2400" b="1" dirty="0" smtClean="0">
                <a:solidFill>
                  <a:schemeClr val="bg1"/>
                </a:solidFill>
                <a:sym typeface="+mn-ea"/>
              </a:rPr>
              <a:t>Busy-Time Scheduling on a Bounded Number of Machines</a:t>
            </a:r>
            <a:endParaRPr lang="en-US" altLang="zh-CN" sz="2400" b="1"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8" name="Freeform 5"/>
          <p:cNvSpPr>
            <a:spLocks noEditPoints="1"/>
          </p:cNvSpPr>
          <p:nvPr/>
        </p:nvSpPr>
        <p:spPr bwMode="auto">
          <a:xfrm>
            <a:off x="5692775" y="1760538"/>
            <a:ext cx="806450" cy="606425"/>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chemeClr val="bg1"/>
          </a:solidFill>
          <a:ln w="9525">
            <a:solidFill>
              <a:schemeClr val="bg1"/>
            </a:solidFill>
            <a:round/>
          </a:ln>
        </p:spPr>
        <p:txBody>
          <a:bodyPr vert="horz" wrap="square" lIns="91440" tIns="45720" rIns="91440" bIns="45720" numCol="1" anchor="t" anchorCtr="0" compatLnSpc="1"/>
          <a:lstStyle/>
          <a:p>
            <a:endParaRPr lang="zh-CN" alt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340614" y="404078"/>
            <a:ext cx="2531727"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主要内容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0" y="404078"/>
            <a:ext cx="226314" cy="390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26314" y="404078"/>
            <a:ext cx="114300" cy="390904"/>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801370" y="4167505"/>
            <a:ext cx="10588625" cy="1322070"/>
          </a:xfrm>
          <a:prstGeom prst="rect">
            <a:avLst/>
          </a:prstGeom>
        </p:spPr>
        <p:txBody>
          <a:bodyPr wrap="square">
            <a:spAutoFit/>
          </a:bodyPr>
          <a:p>
            <a:pP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按照最迟开始时间最小优先原则，可以得出各个时刻运行的作业的序号。</a:t>
            </a:r>
            <a:endParaRPr lang="zh-CN" altLang="en-US" sz="2000" dirty="0" smtClean="0">
              <a:solidFill>
                <a:schemeClr val="bg1"/>
              </a:solidFill>
              <a:latin typeface="微软雅黑" panose="020B0503020204020204" pitchFamily="34" charset="-122"/>
              <a:ea typeface="微软雅黑" panose="020B0503020204020204" pitchFamily="34" charset="-122"/>
            </a:endParaRPr>
          </a:p>
          <a:p>
            <a:pP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10</a:t>
            </a:r>
            <a:r>
              <a:rPr lang="zh-CN" altLang="en-US" sz="2000" dirty="0" smtClean="0">
                <a:solidFill>
                  <a:schemeClr val="bg1"/>
                </a:solidFill>
                <a:latin typeface="微软雅黑" panose="020B0503020204020204" pitchFamily="34" charset="-122"/>
                <a:ea typeface="微软雅黑" panose="020B0503020204020204" pitchFamily="34" charset="-122"/>
              </a:rPr>
              <a:t>个作业开始时间分别为：</a:t>
            </a:r>
            <a:r>
              <a:rPr lang="en-US" altLang="zh-CN" sz="2000" dirty="0" smtClean="0">
                <a:solidFill>
                  <a:schemeClr val="bg1"/>
                </a:solidFill>
                <a:latin typeface="微软雅黑" panose="020B0503020204020204" pitchFamily="34" charset="-122"/>
                <a:ea typeface="微软雅黑" panose="020B0503020204020204" pitchFamily="34" charset="-122"/>
              </a:rPr>
              <a:t>5     </a:t>
            </a:r>
            <a:r>
              <a:rPr lang="en-US" altLang="zh-CN" sz="2000" dirty="0">
                <a:solidFill>
                  <a:schemeClr val="bg1"/>
                </a:solidFill>
                <a:latin typeface="微软雅黑" panose="020B0503020204020204" pitchFamily="34" charset="-122"/>
                <a:ea typeface="微软雅黑" panose="020B0503020204020204" pitchFamily="34" charset="-122"/>
              </a:rPr>
              <a:t>1     3     2     2     4     5     8     7     6  </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aphicFrame>
        <p:nvGraphicFramePr>
          <p:cNvPr id="5" name="表格 4"/>
          <p:cNvGraphicFramePr/>
          <p:nvPr/>
        </p:nvGraphicFramePr>
        <p:xfrm>
          <a:off x="2008505" y="2242820"/>
          <a:ext cx="8176260" cy="1671320"/>
        </p:xfrm>
        <a:graphic>
          <a:graphicData uri="http://schemas.openxmlformats.org/drawingml/2006/table">
            <a:tbl>
              <a:tblPr firstRow="1" bandRow="1">
                <a:tableStyleId>{5C22544A-7EE6-4342-B048-85BDC9FD1C3A}</a:tableStyleId>
              </a:tblPr>
              <a:tblGrid>
                <a:gridCol w="664210"/>
                <a:gridCol w="504825"/>
                <a:gridCol w="505460"/>
                <a:gridCol w="504825"/>
                <a:gridCol w="504825"/>
                <a:gridCol w="506095"/>
                <a:gridCol w="504825"/>
                <a:gridCol w="505460"/>
                <a:gridCol w="568325"/>
                <a:gridCol w="567690"/>
                <a:gridCol w="567690"/>
                <a:gridCol w="568325"/>
                <a:gridCol w="567690"/>
                <a:gridCol w="568325"/>
                <a:gridCol w="567690"/>
              </a:tblGrid>
              <a:tr h="417830">
                <a:tc>
                  <a:txBody>
                    <a:bodyPr/>
                    <a:p>
                      <a:pPr algn="ctr">
                        <a:buNone/>
                      </a:pPr>
                      <a:r>
                        <a:rPr lang="zh-CN" altLang="en-US"/>
                        <a:t>1</a:t>
                      </a:r>
                      <a:endParaRPr lang="zh-CN" altLang="en-US"/>
                    </a:p>
                  </a:txBody>
                  <a:tcPr anchor="ctr" anchorCtr="0"/>
                </a:tc>
                <a:tc>
                  <a:txBody>
                    <a:bodyPr/>
                    <a:p>
                      <a:pPr algn="ctr">
                        <a:buNone/>
                      </a:pPr>
                      <a:r>
                        <a:rPr lang="zh-CN" altLang="en-US"/>
                        <a:t>2</a:t>
                      </a:r>
                      <a:endParaRPr lang="zh-CN" altLang="en-US"/>
                    </a:p>
                  </a:txBody>
                  <a:tcPr anchor="ctr" anchorCtr="0"/>
                </a:tc>
                <a:tc>
                  <a:txBody>
                    <a:bodyPr/>
                    <a:p>
                      <a:pPr algn="ctr">
                        <a:buNone/>
                      </a:pPr>
                      <a:r>
                        <a:rPr lang="zh-CN" altLang="en-US"/>
                        <a:t>3</a:t>
                      </a:r>
                      <a:endParaRPr lang="zh-CN" altLang="en-US"/>
                    </a:p>
                  </a:txBody>
                  <a:tcPr anchor="ctr" anchorCtr="0"/>
                </a:tc>
                <a:tc>
                  <a:txBody>
                    <a:bodyPr/>
                    <a:p>
                      <a:pPr algn="ctr">
                        <a:buNone/>
                      </a:pPr>
                      <a:r>
                        <a:rPr lang="zh-CN" altLang="en-US"/>
                        <a:t>4</a:t>
                      </a:r>
                      <a:endParaRPr lang="zh-CN" altLang="en-US"/>
                    </a:p>
                  </a:txBody>
                  <a:tcPr anchor="ctr" anchorCtr="0"/>
                </a:tc>
                <a:tc>
                  <a:txBody>
                    <a:bodyPr/>
                    <a:p>
                      <a:pPr algn="ctr">
                        <a:buNone/>
                      </a:pPr>
                      <a:r>
                        <a:rPr lang="zh-CN" altLang="en-US"/>
                        <a:t>5</a:t>
                      </a:r>
                      <a:endParaRPr lang="zh-CN" altLang="en-US"/>
                    </a:p>
                  </a:txBody>
                  <a:tcPr anchor="ctr" anchorCtr="0"/>
                </a:tc>
                <a:tc>
                  <a:txBody>
                    <a:bodyPr/>
                    <a:p>
                      <a:pPr algn="ctr">
                        <a:buNone/>
                      </a:pPr>
                      <a:r>
                        <a:rPr lang="zh-CN" altLang="en-US"/>
                        <a:t>6</a:t>
                      </a:r>
                      <a:endParaRPr lang="zh-CN" altLang="en-US"/>
                    </a:p>
                  </a:txBody>
                  <a:tcPr anchor="ctr" anchorCtr="0"/>
                </a:tc>
                <a:tc>
                  <a:txBody>
                    <a:bodyPr/>
                    <a:p>
                      <a:pPr algn="ctr">
                        <a:buNone/>
                      </a:pPr>
                      <a:r>
                        <a:rPr lang="zh-CN" altLang="en-US"/>
                        <a:t>7</a:t>
                      </a:r>
                      <a:endParaRPr lang="zh-CN" altLang="en-US"/>
                    </a:p>
                  </a:txBody>
                  <a:tcPr anchor="ctr" anchorCtr="0"/>
                </a:tc>
                <a:tc>
                  <a:txBody>
                    <a:bodyPr/>
                    <a:p>
                      <a:pPr algn="ctr">
                        <a:buNone/>
                      </a:pPr>
                      <a:r>
                        <a:rPr lang="zh-CN" altLang="en-US"/>
                        <a:t>8</a:t>
                      </a:r>
                      <a:endParaRPr lang="zh-CN" altLang="en-US"/>
                    </a:p>
                  </a:txBody>
                  <a:tcPr anchor="ctr" anchorCtr="0"/>
                </a:tc>
                <a:tc>
                  <a:txBody>
                    <a:bodyPr/>
                    <a:p>
                      <a:pPr algn="ctr">
                        <a:buNone/>
                      </a:pPr>
                      <a:r>
                        <a:rPr lang="zh-CN" altLang="en-US"/>
                        <a:t>9</a:t>
                      </a:r>
                      <a:endParaRPr lang="zh-CN" altLang="en-US"/>
                    </a:p>
                  </a:txBody>
                  <a:tcPr anchor="ctr" anchorCtr="0"/>
                </a:tc>
                <a:tc>
                  <a:txBody>
                    <a:bodyPr/>
                    <a:p>
                      <a:pPr algn="ctr">
                        <a:buNone/>
                      </a:pPr>
                      <a:r>
                        <a:rPr lang="zh-CN" altLang="en-US"/>
                        <a:t>10</a:t>
                      </a:r>
                      <a:endParaRPr lang="zh-CN" altLang="en-US"/>
                    </a:p>
                  </a:txBody>
                  <a:tcPr anchor="ctr" anchorCtr="0"/>
                </a:tc>
                <a:tc>
                  <a:txBody>
                    <a:bodyPr/>
                    <a:p>
                      <a:pPr algn="ctr">
                        <a:buNone/>
                      </a:pPr>
                      <a:r>
                        <a:rPr lang="zh-CN" altLang="en-US"/>
                        <a:t>11</a:t>
                      </a:r>
                      <a:endParaRPr lang="zh-CN" altLang="en-US"/>
                    </a:p>
                  </a:txBody>
                  <a:tcPr anchor="ctr" anchorCtr="0"/>
                </a:tc>
                <a:tc>
                  <a:txBody>
                    <a:bodyPr/>
                    <a:p>
                      <a:pPr algn="ctr">
                        <a:buNone/>
                      </a:pPr>
                      <a:r>
                        <a:rPr lang="zh-CN" altLang="en-US"/>
                        <a:t>12</a:t>
                      </a:r>
                      <a:endParaRPr lang="zh-CN" altLang="en-US"/>
                    </a:p>
                  </a:txBody>
                  <a:tcPr anchor="ctr" anchorCtr="0"/>
                </a:tc>
                <a:tc>
                  <a:txBody>
                    <a:bodyPr/>
                    <a:p>
                      <a:pPr algn="ctr">
                        <a:buNone/>
                      </a:pPr>
                      <a:r>
                        <a:rPr lang="zh-CN" altLang="en-US"/>
                        <a:t>13</a:t>
                      </a:r>
                      <a:endParaRPr lang="zh-CN" altLang="en-US"/>
                    </a:p>
                  </a:txBody>
                  <a:tcPr anchor="ctr" anchorCtr="0"/>
                </a:tc>
                <a:tc>
                  <a:txBody>
                    <a:bodyPr/>
                    <a:p>
                      <a:pPr algn="ctr">
                        <a:buNone/>
                      </a:pPr>
                      <a:r>
                        <a:rPr lang="zh-CN" altLang="en-US"/>
                        <a:t>14</a:t>
                      </a:r>
                      <a:endParaRPr lang="zh-CN" altLang="en-US"/>
                    </a:p>
                  </a:txBody>
                  <a:tcPr anchor="ctr" anchorCtr="0"/>
                </a:tc>
                <a:tc>
                  <a:txBody>
                    <a:bodyPr/>
                    <a:p>
                      <a:pPr algn="ctr">
                        <a:buNone/>
                      </a:pPr>
                      <a:r>
                        <a:rPr lang="zh-CN" altLang="en-US"/>
                        <a:t>15</a:t>
                      </a:r>
                      <a:endParaRPr lang="zh-CN" altLang="en-US"/>
                    </a:p>
                  </a:txBody>
                  <a:tcPr anchor="ctr" anchorCtr="0"/>
                </a:tc>
              </a:tr>
              <a:tr h="417830">
                <a:tc>
                  <a:txBody>
                    <a:bodyPr/>
                    <a:p>
                      <a:pPr algn="ctr">
                        <a:buNone/>
                      </a:pPr>
                      <a:r>
                        <a:rPr lang="zh-CN" altLang="en-US"/>
                        <a:t>-10</a:t>
                      </a:r>
                      <a:endParaRPr lang="zh-CN" altLang="en-US"/>
                    </a:p>
                  </a:txBody>
                  <a:tcPr anchor="ctr" anchorCtr="0"/>
                </a:tc>
                <a:tc>
                  <a:txBody>
                    <a:bodyPr/>
                    <a:p>
                      <a:pPr algn="ctr">
                        <a:buNone/>
                      </a:pPr>
                      <a:r>
                        <a:rPr lang="zh-CN" altLang="en-US"/>
                        <a:t>-9</a:t>
                      </a:r>
                      <a:endParaRPr lang="zh-CN" altLang="en-US"/>
                    </a:p>
                  </a:txBody>
                  <a:tcPr anchor="ctr" anchorCtr="0"/>
                </a:tc>
                <a:tc>
                  <a:txBody>
                    <a:bodyPr/>
                    <a:p>
                      <a:pPr algn="ctr">
                        <a:buNone/>
                      </a:pPr>
                      <a:r>
                        <a:rPr lang="zh-CN" altLang="en-US"/>
                        <a:t>-7</a:t>
                      </a:r>
                      <a:endParaRPr lang="zh-CN" altLang="en-US"/>
                    </a:p>
                  </a:txBody>
                  <a:tcPr anchor="ctr" anchorCtr="0"/>
                </a:tc>
                <a:tc>
                  <a:txBody>
                    <a:bodyPr/>
                    <a:p>
                      <a:pPr algn="ctr">
                        <a:buNone/>
                      </a:pPr>
                      <a:r>
                        <a:rPr lang="zh-CN" altLang="en-US"/>
                        <a:t>-6</a:t>
                      </a:r>
                      <a:endParaRPr lang="zh-CN" altLang="en-US"/>
                    </a:p>
                  </a:txBody>
                  <a:tcPr anchor="ctr" anchorCtr="0"/>
                </a:tc>
                <a:tc>
                  <a:txBody>
                    <a:bodyPr/>
                    <a:p>
                      <a:pPr algn="ctr">
                        <a:buNone/>
                      </a:pPr>
                      <a:r>
                        <a:rPr lang="zh-CN" altLang="en-US"/>
                        <a:t>-5</a:t>
                      </a:r>
                      <a:endParaRPr lang="zh-CN" altLang="en-US"/>
                    </a:p>
                  </a:txBody>
                  <a:tcPr anchor="ctr" anchorCtr="0"/>
                </a:tc>
                <a:tc>
                  <a:txBody>
                    <a:bodyPr/>
                    <a:p>
                      <a:pPr algn="ctr">
                        <a:buNone/>
                      </a:pPr>
                      <a:r>
                        <a:rPr lang="zh-CN" altLang="en-US"/>
                        <a:t>-3</a:t>
                      </a:r>
                      <a:endParaRPr lang="zh-CN" altLang="en-US"/>
                    </a:p>
                  </a:txBody>
                  <a:tcPr anchor="ctr" anchorCtr="0"/>
                </a:tc>
                <a:tc>
                  <a:txBody>
                    <a:bodyPr/>
                    <a:p>
                      <a:pPr algn="ctr">
                        <a:buNone/>
                      </a:pPr>
                      <a:r>
                        <a:rPr lang="zh-CN" altLang="en-US"/>
                        <a:t>-2</a:t>
                      </a:r>
                      <a:endParaRPr lang="zh-CN" altLang="en-US"/>
                    </a:p>
                  </a:txBody>
                  <a:tcPr anchor="ctr" anchorCtr="0"/>
                </a:tc>
                <a:tc>
                  <a:txBody>
                    <a:bodyPr/>
                    <a:p>
                      <a:pPr algn="ctr">
                        <a:buNone/>
                      </a:pPr>
                      <a:r>
                        <a:rPr lang="zh-CN" altLang="en-US"/>
                        <a:t>-1</a:t>
                      </a:r>
                      <a:endParaRPr lang="zh-CN" altLang="en-US"/>
                    </a:p>
                  </a:txBody>
                  <a:tcPr anchor="ctr" anchorCtr="0"/>
                </a:tc>
                <a:tc>
                  <a:txBody>
                    <a:bodyPr/>
                    <a:p>
                      <a:pPr algn="ctr">
                        <a:buNone/>
                      </a:pPr>
                      <a:r>
                        <a:rPr lang="zh-CN" altLang="en-US"/>
                        <a:t>0</a:t>
                      </a:r>
                      <a:endParaRPr lang="zh-CN" altLang="en-US"/>
                    </a:p>
                  </a:txBody>
                  <a:tcPr anchor="ctr" anchorCtr="0"/>
                </a:tc>
                <a:tc>
                  <a:txBody>
                    <a:bodyPr/>
                    <a:p>
                      <a:pPr algn="ctr">
                        <a:buNone/>
                      </a:pPr>
                      <a:r>
                        <a:rPr lang="zh-CN" altLang="en-US"/>
                        <a:t>0</a:t>
                      </a:r>
                      <a:endParaRPr lang="zh-CN" altLang="en-US"/>
                    </a:p>
                  </a:txBody>
                  <a:tcPr anchor="ctr" anchorCtr="0"/>
                </a:tc>
                <a:tc>
                  <a:txBody>
                    <a:bodyPr/>
                    <a:p>
                      <a:pPr algn="ctr">
                        <a:buNone/>
                      </a:pPr>
                      <a:r>
                        <a:rPr lang="zh-CN" altLang="en-US"/>
                        <a:t>0</a:t>
                      </a:r>
                      <a:endParaRPr lang="zh-CN" altLang="en-US"/>
                    </a:p>
                  </a:txBody>
                  <a:tcPr anchor="ctr" anchorCtr="0"/>
                </a:tc>
                <a:tc>
                  <a:txBody>
                    <a:bodyPr/>
                    <a:p>
                      <a:pPr algn="ctr">
                        <a:buNone/>
                      </a:pPr>
                      <a:r>
                        <a:rPr lang="zh-CN" altLang="en-US"/>
                        <a:t>0</a:t>
                      </a:r>
                      <a:endParaRPr lang="zh-CN" altLang="en-US"/>
                    </a:p>
                  </a:txBody>
                  <a:tcPr anchor="ctr" anchorCtr="0"/>
                </a:tc>
                <a:tc>
                  <a:txBody>
                    <a:bodyPr/>
                    <a:p>
                      <a:pPr algn="ctr">
                        <a:buNone/>
                      </a:pPr>
                      <a:r>
                        <a:rPr lang="zh-CN" altLang="en-US"/>
                        <a:t>0</a:t>
                      </a:r>
                      <a:endParaRPr lang="zh-CN" altLang="en-US"/>
                    </a:p>
                  </a:txBody>
                  <a:tcPr anchor="ctr" anchorCtr="0"/>
                </a:tc>
                <a:tc>
                  <a:txBody>
                    <a:bodyPr/>
                    <a:p>
                      <a:pPr algn="ctr">
                        <a:buNone/>
                      </a:pPr>
                      <a:r>
                        <a:rPr lang="zh-CN" altLang="en-US"/>
                        <a:t>0</a:t>
                      </a:r>
                      <a:endParaRPr lang="zh-CN" altLang="en-US"/>
                    </a:p>
                  </a:txBody>
                  <a:tcPr anchor="ctr" anchorCtr="0"/>
                </a:tc>
                <a:tc>
                  <a:txBody>
                    <a:bodyPr/>
                    <a:p>
                      <a:pPr algn="ctr">
                        <a:buNone/>
                      </a:pPr>
                      <a:r>
                        <a:rPr lang="zh-CN" altLang="en-US"/>
                        <a:t>0</a:t>
                      </a:r>
                      <a:endParaRPr lang="zh-CN" altLang="en-US"/>
                    </a:p>
                  </a:txBody>
                  <a:tcPr anchor="ctr" anchorCtr="0"/>
                </a:tc>
              </a:tr>
              <a:tr h="417830">
                <a:tc>
                  <a:txBody>
                    <a:bodyPr/>
                    <a:p>
                      <a:pPr algn="ctr">
                        <a:buNone/>
                      </a:pPr>
                      <a:r>
                        <a:rPr lang="zh-CN" altLang="en-US"/>
                        <a:t>0</a:t>
                      </a:r>
                      <a:endParaRPr lang="zh-CN" altLang="en-US"/>
                    </a:p>
                  </a:txBody>
                  <a:tcPr anchor="ctr" anchorCtr="0"/>
                </a:tc>
                <a:tc>
                  <a:txBody>
                    <a:bodyPr/>
                    <a:p>
                      <a:pPr algn="ctr">
                        <a:buNone/>
                      </a:pPr>
                      <a:r>
                        <a:rPr lang="zh-CN" altLang="en-US"/>
                        <a:t>1</a:t>
                      </a:r>
                      <a:endParaRPr lang="zh-CN" altLang="en-US"/>
                    </a:p>
                  </a:txBody>
                  <a:tcPr anchor="ctr" anchorCtr="0"/>
                </a:tc>
                <a:tc>
                  <a:txBody>
                    <a:bodyPr/>
                    <a:p>
                      <a:pPr algn="ctr">
                        <a:buNone/>
                      </a:pPr>
                      <a:r>
                        <a:rPr lang="zh-CN" altLang="en-US"/>
                        <a:t>3</a:t>
                      </a:r>
                      <a:endParaRPr lang="zh-CN" altLang="en-US"/>
                    </a:p>
                  </a:txBody>
                  <a:tcPr anchor="ctr" anchorCtr="0"/>
                </a:tc>
                <a:tc>
                  <a:txBody>
                    <a:bodyPr/>
                    <a:p>
                      <a:pPr algn="ctr">
                        <a:buNone/>
                      </a:pPr>
                      <a:r>
                        <a:rPr lang="zh-CN" altLang="en-US"/>
                        <a:t>4</a:t>
                      </a:r>
                      <a:endParaRPr lang="zh-CN" altLang="en-US"/>
                    </a:p>
                  </a:txBody>
                  <a:tcPr anchor="ctr" anchorCtr="0"/>
                </a:tc>
                <a:tc>
                  <a:txBody>
                    <a:bodyPr/>
                    <a:p>
                      <a:pPr algn="ctr">
                        <a:buNone/>
                      </a:pPr>
                      <a:r>
                        <a:rPr lang="zh-CN" altLang="en-US"/>
                        <a:t>5</a:t>
                      </a:r>
                      <a:endParaRPr lang="zh-CN" altLang="en-US"/>
                    </a:p>
                  </a:txBody>
                  <a:tcPr anchor="ctr" anchorCtr="0"/>
                </a:tc>
                <a:tc>
                  <a:txBody>
                    <a:bodyPr/>
                    <a:p>
                      <a:pPr algn="ctr">
                        <a:buNone/>
                      </a:pPr>
                      <a:r>
                        <a:rPr lang="zh-CN" altLang="en-US"/>
                        <a:t>7</a:t>
                      </a:r>
                      <a:endParaRPr lang="zh-CN" altLang="en-US"/>
                    </a:p>
                  </a:txBody>
                  <a:tcPr anchor="ctr" anchorCtr="0"/>
                </a:tc>
                <a:tc>
                  <a:txBody>
                    <a:bodyPr/>
                    <a:p>
                      <a:pPr algn="ctr">
                        <a:buNone/>
                      </a:pPr>
                      <a:r>
                        <a:rPr lang="zh-CN" altLang="en-US"/>
                        <a:t>8</a:t>
                      </a:r>
                      <a:endParaRPr lang="zh-CN" altLang="en-US"/>
                    </a:p>
                  </a:txBody>
                  <a:tcPr anchor="ctr" anchorCtr="0"/>
                </a:tc>
                <a:tc>
                  <a:txBody>
                    <a:bodyPr/>
                    <a:p>
                      <a:pPr algn="ctr">
                        <a:buNone/>
                      </a:pPr>
                      <a:r>
                        <a:rPr lang="zh-CN" altLang="en-US"/>
                        <a:t>9</a:t>
                      </a:r>
                      <a:endParaRPr lang="zh-CN" altLang="en-US"/>
                    </a:p>
                  </a:txBody>
                  <a:tcPr anchor="ctr" anchorCtr="0"/>
                </a:tc>
                <a:tc>
                  <a:txBody>
                    <a:bodyPr/>
                    <a:p>
                      <a:pPr algn="ctr">
                        <a:buNone/>
                      </a:pPr>
                      <a:r>
                        <a:rPr lang="zh-CN" altLang="en-US"/>
                        <a:t>10</a:t>
                      </a:r>
                      <a:endParaRPr lang="zh-CN" altLang="en-US"/>
                    </a:p>
                  </a:txBody>
                  <a:tcPr anchor="ctr" anchorCtr="0"/>
                </a:tc>
                <a:tc>
                  <a:txBody>
                    <a:bodyPr/>
                    <a:p>
                      <a:pPr algn="ctr">
                        <a:buNone/>
                      </a:pPr>
                      <a:r>
                        <a:rPr lang="zh-CN" altLang="en-US"/>
                        <a:t>10</a:t>
                      </a:r>
                      <a:endParaRPr lang="zh-CN" altLang="en-US"/>
                    </a:p>
                  </a:txBody>
                  <a:tcPr anchor="ctr" anchorCtr="0"/>
                </a:tc>
                <a:tc>
                  <a:txBody>
                    <a:bodyPr/>
                    <a:p>
                      <a:pPr algn="ctr">
                        <a:buNone/>
                      </a:pPr>
                      <a:r>
                        <a:rPr lang="zh-CN" altLang="en-US"/>
                        <a:t>10</a:t>
                      </a:r>
                      <a:endParaRPr lang="zh-CN" altLang="en-US"/>
                    </a:p>
                  </a:txBody>
                  <a:tcPr anchor="ctr" anchorCtr="0"/>
                </a:tc>
                <a:tc>
                  <a:txBody>
                    <a:bodyPr/>
                    <a:p>
                      <a:pPr algn="ctr">
                        <a:buNone/>
                      </a:pPr>
                      <a:r>
                        <a:rPr lang="zh-CN" altLang="en-US"/>
                        <a:t>10</a:t>
                      </a:r>
                      <a:endParaRPr lang="zh-CN" altLang="en-US"/>
                    </a:p>
                  </a:txBody>
                  <a:tcPr anchor="ctr" anchorCtr="0"/>
                </a:tc>
                <a:tc>
                  <a:txBody>
                    <a:bodyPr/>
                    <a:p>
                      <a:pPr algn="ctr">
                        <a:buNone/>
                      </a:pPr>
                      <a:r>
                        <a:rPr lang="zh-CN" altLang="en-US"/>
                        <a:t>10</a:t>
                      </a:r>
                      <a:endParaRPr lang="zh-CN" altLang="en-US"/>
                    </a:p>
                  </a:txBody>
                  <a:tcPr anchor="ctr" anchorCtr="0"/>
                </a:tc>
                <a:tc>
                  <a:txBody>
                    <a:bodyPr/>
                    <a:p>
                      <a:pPr algn="ctr">
                        <a:buNone/>
                      </a:pPr>
                      <a:r>
                        <a:rPr lang="zh-CN" altLang="en-US"/>
                        <a:t>10</a:t>
                      </a:r>
                      <a:endParaRPr lang="zh-CN" altLang="en-US"/>
                    </a:p>
                  </a:txBody>
                  <a:tcPr anchor="ctr" anchorCtr="0"/>
                </a:tc>
                <a:tc>
                  <a:txBody>
                    <a:bodyPr/>
                    <a:p>
                      <a:pPr algn="ctr">
                        <a:buNone/>
                      </a:pPr>
                      <a:r>
                        <a:rPr lang="zh-CN" altLang="en-US"/>
                        <a:t>10</a:t>
                      </a:r>
                      <a:endParaRPr lang="zh-CN" altLang="en-US"/>
                    </a:p>
                  </a:txBody>
                  <a:tcPr anchor="ctr" anchorCtr="0"/>
                </a:tc>
              </a:tr>
              <a:tr h="417830">
                <a:tc>
                  <a:txBody>
                    <a:bodyPr/>
                    <a:p>
                      <a:pPr algn="ctr">
                        <a:buNone/>
                      </a:pPr>
                      <a:r>
                        <a:rPr lang="zh-CN" altLang="en-US"/>
                        <a:t>1</a:t>
                      </a:r>
                      <a:endParaRPr lang="zh-CN" altLang="en-US"/>
                    </a:p>
                  </a:txBody>
                  <a:tcPr anchor="ctr" anchorCtr="0"/>
                </a:tc>
                <a:tc>
                  <a:txBody>
                    <a:bodyPr/>
                    <a:p>
                      <a:pPr algn="ctr">
                        <a:buNone/>
                      </a:pPr>
                      <a:r>
                        <a:rPr lang="zh-CN" altLang="en-US"/>
                        <a:t>2</a:t>
                      </a:r>
                      <a:endParaRPr lang="zh-CN" altLang="en-US"/>
                    </a:p>
                  </a:txBody>
                  <a:tcPr anchor="ctr" anchorCtr="0"/>
                </a:tc>
                <a:tc>
                  <a:txBody>
                    <a:bodyPr/>
                    <a:p>
                      <a:pPr algn="ctr">
                        <a:buNone/>
                      </a:pPr>
                      <a:r>
                        <a:rPr lang="zh-CN" altLang="en-US"/>
                        <a:t>1</a:t>
                      </a:r>
                      <a:endParaRPr lang="zh-CN" altLang="en-US"/>
                    </a:p>
                  </a:txBody>
                  <a:tcPr anchor="ctr" anchorCtr="0"/>
                </a:tc>
                <a:tc>
                  <a:txBody>
                    <a:bodyPr/>
                    <a:p>
                      <a:pPr algn="ctr">
                        <a:buNone/>
                      </a:pPr>
                      <a:r>
                        <a:rPr lang="zh-CN" altLang="en-US"/>
                        <a:t>1</a:t>
                      </a:r>
                      <a:endParaRPr lang="zh-CN" altLang="en-US"/>
                    </a:p>
                  </a:txBody>
                  <a:tcPr anchor="ctr" anchorCtr="0"/>
                </a:tc>
                <a:tc>
                  <a:txBody>
                    <a:bodyPr/>
                    <a:p>
                      <a:pPr algn="ctr">
                        <a:buNone/>
                      </a:pPr>
                      <a:r>
                        <a:rPr lang="zh-CN" altLang="en-US"/>
                        <a:t>2</a:t>
                      </a:r>
                      <a:endParaRPr lang="zh-CN" altLang="en-US"/>
                    </a:p>
                  </a:txBody>
                  <a:tcPr anchor="ctr" anchorCtr="0"/>
                </a:tc>
                <a:tc>
                  <a:txBody>
                    <a:bodyPr/>
                    <a:p>
                      <a:pPr algn="ctr">
                        <a:buNone/>
                      </a:pPr>
                      <a:r>
                        <a:rPr lang="zh-CN" altLang="en-US"/>
                        <a:t>1</a:t>
                      </a:r>
                      <a:endParaRPr lang="zh-CN" altLang="en-US"/>
                    </a:p>
                  </a:txBody>
                  <a:tcPr anchor="ctr" anchorCtr="0"/>
                </a:tc>
                <a:tc>
                  <a:txBody>
                    <a:bodyPr/>
                    <a:p>
                      <a:pPr algn="ctr">
                        <a:buNone/>
                      </a:pPr>
                      <a:r>
                        <a:rPr lang="zh-CN" altLang="en-US"/>
                        <a:t>1</a:t>
                      </a:r>
                      <a:endParaRPr lang="zh-CN" altLang="en-US"/>
                    </a:p>
                  </a:txBody>
                  <a:tcPr anchor="ctr" anchorCtr="0"/>
                </a:tc>
                <a:tc>
                  <a:txBody>
                    <a:bodyPr/>
                    <a:p>
                      <a:pPr algn="ctr">
                        <a:buNone/>
                      </a:pPr>
                      <a:r>
                        <a:rPr lang="zh-CN" altLang="en-US"/>
                        <a:t>1</a:t>
                      </a:r>
                      <a:endParaRPr lang="zh-CN" altLang="en-US"/>
                    </a:p>
                  </a:txBody>
                  <a:tcPr anchor="ctr" anchorCtr="0"/>
                </a:tc>
                <a:tc>
                  <a:txBody>
                    <a:bodyPr/>
                    <a:p>
                      <a:pPr algn="ctr">
                        <a:buNone/>
                      </a:pPr>
                      <a:r>
                        <a:rPr lang="zh-CN" altLang="en-US"/>
                        <a:t>0</a:t>
                      </a:r>
                      <a:endParaRPr lang="zh-CN" altLang="en-US"/>
                    </a:p>
                  </a:txBody>
                  <a:tcPr anchor="ctr" anchorCtr="0"/>
                </a:tc>
                <a:tc>
                  <a:txBody>
                    <a:bodyPr/>
                    <a:p>
                      <a:pPr algn="ctr">
                        <a:buNone/>
                      </a:pPr>
                      <a:r>
                        <a:rPr lang="zh-CN" altLang="en-US"/>
                        <a:t>0</a:t>
                      </a:r>
                      <a:endParaRPr lang="zh-CN" altLang="en-US"/>
                    </a:p>
                  </a:txBody>
                  <a:tcPr anchor="ctr" anchorCtr="0"/>
                </a:tc>
                <a:tc>
                  <a:txBody>
                    <a:bodyPr/>
                    <a:p>
                      <a:pPr algn="ctr">
                        <a:buNone/>
                      </a:pPr>
                      <a:r>
                        <a:rPr lang="zh-CN" altLang="en-US"/>
                        <a:t>0</a:t>
                      </a:r>
                      <a:endParaRPr lang="zh-CN" altLang="en-US"/>
                    </a:p>
                  </a:txBody>
                  <a:tcPr anchor="ctr" anchorCtr="0"/>
                </a:tc>
                <a:tc>
                  <a:txBody>
                    <a:bodyPr/>
                    <a:p>
                      <a:pPr algn="ctr">
                        <a:buNone/>
                      </a:pPr>
                      <a:r>
                        <a:rPr lang="zh-CN" altLang="en-US"/>
                        <a:t>0</a:t>
                      </a:r>
                      <a:endParaRPr lang="zh-CN" altLang="en-US"/>
                    </a:p>
                  </a:txBody>
                  <a:tcPr anchor="ctr" anchorCtr="0"/>
                </a:tc>
                <a:tc>
                  <a:txBody>
                    <a:bodyPr/>
                    <a:p>
                      <a:pPr algn="ctr">
                        <a:buNone/>
                      </a:pPr>
                      <a:r>
                        <a:rPr lang="zh-CN" altLang="en-US"/>
                        <a:t>0</a:t>
                      </a:r>
                      <a:endParaRPr lang="zh-CN" altLang="en-US"/>
                    </a:p>
                  </a:txBody>
                  <a:tcPr anchor="ctr" anchorCtr="0"/>
                </a:tc>
                <a:tc>
                  <a:txBody>
                    <a:bodyPr/>
                    <a:p>
                      <a:pPr algn="ctr">
                        <a:buNone/>
                      </a:pPr>
                      <a:r>
                        <a:rPr lang="zh-CN" altLang="en-US"/>
                        <a:t>0</a:t>
                      </a:r>
                      <a:endParaRPr lang="zh-CN" altLang="en-US"/>
                    </a:p>
                  </a:txBody>
                  <a:tcPr anchor="ctr" anchorCtr="0"/>
                </a:tc>
                <a:tc>
                  <a:txBody>
                    <a:bodyPr/>
                    <a:p>
                      <a:pPr algn="ctr">
                        <a:buNone/>
                      </a:pPr>
                      <a:r>
                        <a:rPr lang="zh-CN" altLang="en-US"/>
                        <a:t>0</a:t>
                      </a:r>
                      <a:endParaRPr lang="zh-CN" altLang="en-US"/>
                    </a:p>
                  </a:txBody>
                  <a:tcPr anchor="ctr" anchorCtr="0"/>
                </a:tc>
              </a:tr>
            </a:tbl>
          </a:graphicData>
        </a:graphic>
      </p:graphicFrame>
      <p:sp>
        <p:nvSpPr>
          <p:cNvPr id="3" name="矩形 2"/>
          <p:cNvSpPr/>
          <p:nvPr/>
        </p:nvSpPr>
        <p:spPr>
          <a:xfrm>
            <a:off x="802005" y="996315"/>
            <a:ext cx="10588625" cy="706755"/>
          </a:xfrm>
          <a:prstGeom prst="rect">
            <a:avLst/>
          </a:prstGeom>
        </p:spPr>
        <p:txBody>
          <a:bodyPr wrap="square">
            <a:spAutoFit/>
          </a:bodyPr>
          <a:p>
            <a:pP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求出结果如下表所示。</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340614" y="404078"/>
            <a:ext cx="2531727"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主要内容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0" y="404078"/>
            <a:ext cx="226314" cy="390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26314" y="404078"/>
            <a:ext cx="114300" cy="390904"/>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742950" y="1412875"/>
            <a:ext cx="10589260" cy="553085"/>
          </a:xfrm>
          <a:prstGeom prst="rect">
            <a:avLst/>
          </a:prstGeom>
        </p:spPr>
        <p:txBody>
          <a:bodyPr wrap="square">
            <a:spAutoFit/>
          </a:bodyPr>
          <a:p>
            <a:pPr eaLnBrk="1" hangingPunct="1">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rgbClr val="FF0000"/>
                </a:solidFill>
                <a:latin typeface="微软雅黑" panose="020B0503020204020204" pitchFamily="34" charset="-122"/>
                <a:ea typeface="微软雅黑" panose="020B0503020204020204" pitchFamily="34" charset="-122"/>
              </a:rPr>
              <a:t>讨论</a:t>
            </a:r>
            <a:r>
              <a:rPr lang="en-US" altLang="zh-CN" sz="2000" b="1" dirty="0" smtClean="0">
                <a:solidFill>
                  <a:srgbClr val="FF0000"/>
                </a:solidFill>
                <a:latin typeface="微软雅黑" panose="020B0503020204020204" pitchFamily="34" charset="-122"/>
                <a:ea typeface="微软雅黑" panose="020B0503020204020204" pitchFamily="34" charset="-122"/>
              </a:rPr>
              <a:t>2</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g&gt;1</a:t>
            </a:r>
            <a:r>
              <a:rPr lang="zh-CN" altLang="en-US" sz="2000" dirty="0" smtClean="0">
                <a:solidFill>
                  <a:schemeClr val="bg1"/>
                </a:solidFill>
                <a:latin typeface="微软雅黑" panose="020B0503020204020204" pitchFamily="34" charset="-122"/>
                <a:ea typeface="微软雅黑" panose="020B0503020204020204" pitchFamily="34" charset="-122"/>
              </a:rPr>
              <a:t>，各个作业处理时间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相等的情况，即多</a:t>
            </a:r>
            <a:r>
              <a:rPr lang="zh-CN" altLang="en-US" sz="2000" dirty="0">
                <a:solidFill>
                  <a:schemeClr val="bg1"/>
                </a:solidFill>
                <a:latin typeface="微软雅黑" panose="020B0503020204020204" pitchFamily="34" charset="-122"/>
                <a:ea typeface="微软雅黑" panose="020B0503020204020204" pitchFamily="34" charset="-122"/>
              </a:rPr>
              <a:t>台机器上的等长</a:t>
            </a:r>
            <a:r>
              <a:rPr lang="zh-CN" altLang="en-US" sz="2000" dirty="0" smtClean="0">
                <a:solidFill>
                  <a:schemeClr val="bg1"/>
                </a:solidFill>
                <a:latin typeface="微软雅黑" panose="020B0503020204020204" pitchFamily="34" charset="-122"/>
                <a:ea typeface="微软雅黑" panose="020B0503020204020204" pitchFamily="34" charset="-122"/>
              </a:rPr>
              <a:t>作业调度问题。</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nvGraphicFramePr>
        <p:xfrm>
          <a:off x="5166995" y="1551305"/>
          <a:ext cx="687705" cy="373380"/>
        </p:xfrm>
        <a:graphic>
          <a:graphicData uri="http://schemas.openxmlformats.org/presentationml/2006/ole">
            <mc:AlternateContent xmlns:mc="http://schemas.openxmlformats.org/markup-compatibility/2006">
              <mc:Choice xmlns:v="urn:schemas-microsoft-com:vml" Requires="v">
                <p:oleObj spid="_x0000_s25459" name="Equation" r:id="rId1" imgW="457200" imgH="241300" progId="Equation.DSMT4">
                  <p:embed/>
                </p:oleObj>
              </mc:Choice>
              <mc:Fallback>
                <p:oleObj name="Equation" r:id="rId1" imgW="457200" imgH="241300" progId="Equation.DSMT4">
                  <p:embed/>
                  <p:pic>
                    <p:nvPicPr>
                      <p:cNvPr id="0" name="图片 25458"/>
                      <p:cNvPicPr/>
                      <p:nvPr/>
                    </p:nvPicPr>
                    <p:blipFill>
                      <a:blip r:embed="rId2"/>
                      <a:stretch>
                        <a:fillRect/>
                      </a:stretch>
                    </p:blipFill>
                    <p:spPr>
                      <a:xfrm>
                        <a:off x="5166995" y="1551305"/>
                        <a:ext cx="687705" cy="373380"/>
                      </a:xfrm>
                      <a:prstGeom prst="rect">
                        <a:avLst/>
                      </a:prstGeom>
                      <a:solidFill>
                        <a:schemeClr val="bg1"/>
                      </a:solidFill>
                    </p:spPr>
                  </p:pic>
                </p:oleObj>
              </mc:Fallback>
            </mc:AlternateContent>
          </a:graphicData>
        </a:graphic>
      </p:graphicFrame>
      <p:sp>
        <p:nvSpPr>
          <p:cNvPr id="4" name="矩形 3"/>
          <p:cNvSpPr/>
          <p:nvPr/>
        </p:nvSpPr>
        <p:spPr>
          <a:xfrm>
            <a:off x="801370" y="2456180"/>
            <a:ext cx="10588625" cy="1322070"/>
          </a:xfrm>
          <a:prstGeom prst="rect">
            <a:avLst/>
          </a:prstGeom>
        </p:spPr>
        <p:txBody>
          <a:bodyPr wrap="square">
            <a:spAutoFit/>
          </a:bodyPr>
          <a:p>
            <a:pP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sym typeface="+mn-ea"/>
              </a:rPr>
              <a:t>       </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主要任务：</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1</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、确定至少使用的机器台数；</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a:p>
            <a:pP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sym typeface="+mn-ea"/>
              </a:rPr>
              <a:t>		2</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、确定各个作业的开始时间。</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340614" y="404078"/>
            <a:ext cx="2531727"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主要内容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0" y="404078"/>
            <a:ext cx="226314" cy="390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26314" y="404078"/>
            <a:ext cx="114300" cy="390904"/>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801370" y="1240155"/>
            <a:ext cx="10589260" cy="5169535"/>
          </a:xfrm>
          <a:prstGeom prst="rect">
            <a:avLst/>
          </a:prstGeom>
        </p:spPr>
        <p:txBody>
          <a:bodyPr wrap="square">
            <a:spAutoFit/>
          </a:bodyPr>
          <a:p>
            <a:pPr eaLnBrk="1" hangingPunct="1">
              <a:lnSpc>
                <a:spcPct val="150000"/>
              </a:lnSpc>
              <a:buFont typeface="Arial" panose="020B0604020202020204" pitchFamily="34" charset="0"/>
              <a:buNone/>
            </a:pPr>
            <a:r>
              <a:rPr lang="zh-CN" altLang="en-US" sz="2000" b="1" dirty="0" smtClean="0">
                <a:solidFill>
                  <a:srgbClr val="FF0000"/>
                </a:solidFill>
                <a:latin typeface="微软雅黑" panose="020B0503020204020204" pitchFamily="34" charset="-122"/>
                <a:ea typeface="微软雅黑" panose="020B0503020204020204" pitchFamily="34" charset="-122"/>
                <a:sym typeface="+mn-ea"/>
              </a:rPr>
              <a:t>算法</a:t>
            </a:r>
            <a:r>
              <a:rPr lang="en-US" altLang="zh-CN" sz="2000" b="1" dirty="0" smtClean="0">
                <a:solidFill>
                  <a:srgbClr val="FF0000"/>
                </a:solidFill>
                <a:latin typeface="微软雅黑" panose="020B0503020204020204" pitchFamily="34" charset="-122"/>
                <a:ea typeface="微软雅黑" panose="020B0503020204020204" pitchFamily="34" charset="-122"/>
                <a:sym typeface="+mn-ea"/>
              </a:rPr>
              <a:t>2</a:t>
            </a:r>
            <a:endParaRPr lang="en-US" altLang="zh-CN" sz="2000" b="1" dirty="0" smtClean="0">
              <a:solidFill>
                <a:srgbClr val="FF0000"/>
              </a:solidFill>
              <a:latin typeface="微软雅黑" panose="020B0503020204020204" pitchFamily="34" charset="-122"/>
              <a:ea typeface="微软雅黑" panose="020B0503020204020204" pitchFamily="34" charset="-122"/>
              <a:sym typeface="+mn-ea"/>
            </a:endParaRPr>
          </a:p>
          <a:p>
            <a:pPr eaLnBrk="1" hangingPunct="1">
              <a:lnSpc>
                <a:spcPct val="150000"/>
              </a:lnSpc>
              <a:buFont typeface="Arial" panose="020B0604020202020204" pitchFamily="34" charset="0"/>
              <a:buNone/>
            </a:pPr>
            <a:r>
              <a:rPr lang="en-US" altLang="zh-CN" sz="2000" dirty="0" smtClean="0">
                <a:solidFill>
                  <a:schemeClr val="bg1"/>
                </a:solidFill>
                <a:latin typeface="微软雅黑" panose="020B0503020204020204" pitchFamily="34" charset="-122"/>
                <a:ea typeface="微软雅黑" panose="020B0503020204020204" pitchFamily="34" charset="-122"/>
                <a:sym typeface="+mn-ea"/>
              </a:rPr>
              <a:t>1</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、按照上述方法求</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mg</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个机器的等长作业调度问题，找到一个可行的调度；</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a:p>
            <a:pPr eaLnBrk="1" hangingPunct="1">
              <a:lnSpc>
                <a:spcPct val="150000"/>
              </a:lnSpc>
              <a:buFont typeface="Arial" panose="020B0604020202020204" pitchFamily="34" charset="0"/>
              <a:buNone/>
            </a:pPr>
            <a:r>
              <a:rPr lang="en-US" altLang="zh-CN" sz="2000" dirty="0" smtClean="0">
                <a:solidFill>
                  <a:schemeClr val="bg1"/>
                </a:solidFill>
                <a:latin typeface="微软雅黑" panose="020B0503020204020204" pitchFamily="34" charset="-122"/>
                <a:ea typeface="微软雅黑" panose="020B0503020204020204" pitchFamily="34" charset="-122"/>
                <a:sym typeface="+mn-ea"/>
              </a:rPr>
              <a:t>2</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、设</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t=</a:t>
            </a:r>
            <a:r>
              <a:rPr lang="en-US" altLang="zh-CN" sz="2000" dirty="0" err="1" smtClean="0">
                <a:solidFill>
                  <a:schemeClr val="bg1"/>
                </a:solidFill>
                <a:latin typeface="微软雅黑" panose="020B0503020204020204" pitchFamily="34" charset="-122"/>
                <a:ea typeface="微软雅黑" panose="020B0503020204020204" pitchFamily="34" charset="-122"/>
                <a:sym typeface="+mn-ea"/>
              </a:rPr>
              <a:t>rmin</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U</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代表未调度的作业集合。循环执行下述操作：</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a:p>
            <a:pPr eaLnBrk="1" hangingPunct="1">
              <a:lnSpc>
                <a:spcPct val="150000"/>
              </a:lnSpc>
              <a:buFont typeface="Arial" panose="020B0604020202020204" pitchFamily="34" charset="0"/>
              <a:buNone/>
            </a:pPr>
            <a:r>
              <a:rPr lang="en-US" altLang="zh-CN"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a)</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对于每个未调度的作业</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j</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，设置其开始时间为当前时间</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t</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与之前开始时间的最大值，</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U</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代表未调度作业的集合；</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a:p>
            <a:pPr eaLnBrk="1" hangingPunct="1">
              <a:lnSpc>
                <a:spcPct val="150000"/>
              </a:lnSpc>
              <a:buFont typeface="Arial" panose="020B0604020202020204" pitchFamily="34" charset="0"/>
              <a:buNone/>
            </a:pPr>
            <a:r>
              <a:rPr lang="en-US" altLang="zh-CN"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b)</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若开始时间处于               的未调度的作业个数</a:t>
            </a:r>
            <a:r>
              <a:rPr lang="zh-CN" altLang="en-US" sz="2000" dirty="0">
                <a:solidFill>
                  <a:schemeClr val="bg1"/>
                </a:solidFill>
                <a:latin typeface="微软雅黑" panose="020B0503020204020204" pitchFamily="34" charset="-122"/>
                <a:ea typeface="微软雅黑" panose="020B0503020204020204" pitchFamily="34" charset="-122"/>
                <a:sym typeface="+mn-ea"/>
              </a:rPr>
              <a:t>不小于</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mg</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，那么就将该批作业一块运行，同时更新时间</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t=t+2p</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a:p>
            <a:pPr eaLnBrk="1" hangingPunct="1">
              <a:lnSpc>
                <a:spcPct val="150000"/>
              </a:lnSpc>
              <a:buFont typeface="Arial" panose="020B0604020202020204" pitchFamily="34" charset="0"/>
              <a:buNone/>
            </a:pPr>
            <a:r>
              <a:rPr lang="en-US" altLang="zh-CN"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c)</a:t>
            </a:r>
            <a:r>
              <a:rPr lang="zh-CN" altLang="en-US" sz="2000" dirty="0">
                <a:solidFill>
                  <a:schemeClr val="bg1"/>
                </a:solidFill>
                <a:latin typeface="微软雅黑" panose="020B0503020204020204" pitchFamily="34" charset="-122"/>
                <a:ea typeface="微软雅黑" panose="020B0503020204020204" pitchFamily="34" charset="-122"/>
                <a:sym typeface="+mn-ea"/>
              </a:rPr>
              <a:t>若开始时间处于               的未调度的作业个数</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小于</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mg</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，则判断是否有急需要运行的作业。若存在，则将开始时间处于            的所有作业一块运行，同时更新时间</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t=</a:t>
            </a:r>
            <a:r>
              <a:rPr lang="en-US" altLang="zh-CN" sz="2000" dirty="0" err="1" smtClean="0">
                <a:solidFill>
                  <a:schemeClr val="bg1"/>
                </a:solidFill>
                <a:latin typeface="微软雅黑" panose="020B0503020204020204" pitchFamily="34" charset="-122"/>
                <a:ea typeface="微软雅黑" panose="020B0503020204020204" pitchFamily="34" charset="-122"/>
                <a:sym typeface="+mn-ea"/>
              </a:rPr>
              <a:t>t+p</a:t>
            </a:r>
            <a:r>
              <a:rPr lang="zh-CN" altLang="en-US" sz="2000" dirty="0">
                <a:solidFill>
                  <a:schemeClr val="bg1"/>
                </a:solidFill>
                <a:latin typeface="微软雅黑" panose="020B0503020204020204" pitchFamily="34" charset="-122"/>
                <a:ea typeface="微软雅黑" panose="020B0503020204020204" pitchFamily="34" charset="-122"/>
                <a:sym typeface="+mn-ea"/>
              </a:rPr>
              <a:t>。</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否则，更新系统时间为</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t=t+1</a:t>
            </a:r>
            <a:r>
              <a:rPr lang="zh-CN" altLang="en-US" sz="2000" dirty="0">
                <a:solidFill>
                  <a:schemeClr val="bg1"/>
                </a:solidFill>
                <a:latin typeface="微软雅黑" panose="020B0503020204020204" pitchFamily="34" charset="-122"/>
                <a:ea typeface="微软雅黑" panose="020B0503020204020204" pitchFamily="34" charset="-122"/>
                <a:sym typeface="+mn-ea"/>
              </a:rPr>
              <a:t>；</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a:p>
            <a:pPr eaLnBrk="1" hangingPunct="1">
              <a:lnSpc>
                <a:spcPct val="150000"/>
              </a:lnSpc>
              <a:buFont typeface="Arial" panose="020B0604020202020204" pitchFamily="34" charset="0"/>
              <a:buNone/>
            </a:pPr>
            <a:r>
              <a:rPr lang="en-US" altLang="zh-CN"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若</a:t>
            </a:r>
            <a:r>
              <a:rPr lang="zh-CN" altLang="en-US" sz="2000" dirty="0">
                <a:solidFill>
                  <a:schemeClr val="bg1"/>
                </a:solidFill>
                <a:latin typeface="微软雅黑" panose="020B0503020204020204" pitchFamily="34" charset="-122"/>
                <a:ea typeface="微软雅黑" panose="020B0503020204020204" pitchFamily="34" charset="-122"/>
                <a:sym typeface="+mn-ea"/>
              </a:rPr>
              <a:t>未</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调度作业的集合</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U</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为空，则结束调度。</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graphicFrame>
        <p:nvGraphicFramePr>
          <p:cNvPr id="5" name="对象 4"/>
          <p:cNvGraphicFramePr>
            <a:graphicFrameLocks noChangeAspect="1"/>
          </p:cNvGraphicFramePr>
          <p:nvPr/>
        </p:nvGraphicFramePr>
        <p:xfrm>
          <a:off x="4031759" y="3691270"/>
          <a:ext cx="800100" cy="266700"/>
        </p:xfrm>
        <a:graphic>
          <a:graphicData uri="http://schemas.openxmlformats.org/presentationml/2006/ole">
            <mc:AlternateContent xmlns:mc="http://schemas.openxmlformats.org/markup-compatibility/2006">
              <mc:Choice xmlns:v="urn:schemas-microsoft-com:vml" Requires="v">
                <p:oleObj spid="_x0000_s25857" name="Equation" r:id="rId1" imgW="19202400" imgH="6400800" progId="Equation.DSMT4">
                  <p:embed/>
                </p:oleObj>
              </mc:Choice>
              <mc:Fallback>
                <p:oleObj name="Equation" r:id="rId1" imgW="19202400" imgH="6400800" progId="Equation.DSMT4">
                  <p:embed/>
                  <p:pic>
                    <p:nvPicPr>
                      <p:cNvPr id="0" name="图片 15396"/>
                      <p:cNvPicPr>
                        <a:picLocks noChangeAspect="1" noChangeArrowheads="1"/>
                      </p:cNvPicPr>
                      <p:nvPr/>
                    </p:nvPicPr>
                    <p:blipFill>
                      <a:blip r:embed="rId2"/>
                      <a:srcRect/>
                      <a:stretch>
                        <a:fillRect/>
                      </a:stretch>
                    </p:blipFill>
                    <p:spPr bwMode="auto">
                      <a:xfrm>
                        <a:off x="4031759" y="3691270"/>
                        <a:ext cx="800100" cy="266700"/>
                      </a:xfrm>
                      <a:prstGeom prst="rect">
                        <a:avLst/>
                      </a:pr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4031759" y="4623673"/>
          <a:ext cx="800100" cy="266700"/>
        </p:xfrm>
        <a:graphic>
          <a:graphicData uri="http://schemas.openxmlformats.org/presentationml/2006/ole">
            <mc:AlternateContent xmlns:mc="http://schemas.openxmlformats.org/markup-compatibility/2006">
              <mc:Choice xmlns:v="urn:schemas-microsoft-com:vml" Requires="v">
                <p:oleObj spid="_x0000_s25858" name="Equation" r:id="rId3" imgW="19202400" imgH="6400800" progId="Equation.DSMT4">
                  <p:embed/>
                </p:oleObj>
              </mc:Choice>
              <mc:Fallback>
                <p:oleObj name="Equation" r:id="rId3" imgW="19202400" imgH="6400800" progId="Equation.DSMT4">
                  <p:embed/>
                  <p:pic>
                    <p:nvPicPr>
                      <p:cNvPr id="0" name="对象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1759" y="4623673"/>
                        <a:ext cx="800100" cy="266700"/>
                      </a:xfrm>
                      <a:prstGeom prst="rect">
                        <a:avLst/>
                      </a:pr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5044162" y="5094456"/>
          <a:ext cx="678998" cy="264975"/>
        </p:xfrm>
        <a:graphic>
          <a:graphicData uri="http://schemas.openxmlformats.org/presentationml/2006/ole">
            <mc:AlternateContent xmlns:mc="http://schemas.openxmlformats.org/markup-compatibility/2006">
              <mc:Choice xmlns:v="urn:schemas-microsoft-com:vml" Requires="v">
                <p:oleObj spid="_x0000_s25859" name="Equation" r:id="rId4" imgW="12496800" imgH="4876800" progId="Equation.DSMT4">
                  <p:embed/>
                </p:oleObj>
              </mc:Choice>
              <mc:Fallback>
                <p:oleObj name="Equation" r:id="rId4" imgW="12496800" imgH="4876800" progId="Equation.DSMT4">
                  <p:embed/>
                  <p:pic>
                    <p:nvPicPr>
                      <p:cNvPr id="0" name="图片 25858"/>
                      <p:cNvPicPr/>
                      <p:nvPr/>
                    </p:nvPicPr>
                    <p:blipFill>
                      <a:blip r:embed="rId5"/>
                      <a:stretch>
                        <a:fillRect/>
                      </a:stretch>
                    </p:blipFill>
                    <p:spPr>
                      <a:xfrm>
                        <a:off x="5044162" y="5094456"/>
                        <a:ext cx="678998" cy="264975"/>
                      </a:xfrm>
                      <a:prstGeom prst="rect">
                        <a:avLst/>
                      </a:prstGeom>
                      <a:solidFill>
                        <a:schemeClr val="bg1"/>
                      </a:solidFill>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340614" y="404078"/>
            <a:ext cx="2531727"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主要内容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0" y="404078"/>
            <a:ext cx="226314" cy="390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26314" y="404078"/>
            <a:ext cx="114300" cy="390904"/>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743585" y="2609215"/>
            <a:ext cx="10588625" cy="1322070"/>
          </a:xfrm>
          <a:prstGeom prst="rect">
            <a:avLst/>
          </a:prstGeom>
        </p:spPr>
        <p:txBody>
          <a:bodyPr wrap="square">
            <a:spAutoFit/>
          </a:bodyPr>
          <a:p>
            <a:pPr>
              <a:lnSpc>
                <a:spcPct val="200000"/>
              </a:lnSpc>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之前算法所求开始时间：         </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5     </a:t>
            </a:r>
            <a:r>
              <a:rPr lang="en-US" altLang="zh-CN" sz="2000" dirty="0">
                <a:solidFill>
                  <a:schemeClr val="bg1"/>
                </a:solidFill>
                <a:latin typeface="微软雅黑" panose="020B0503020204020204" pitchFamily="34" charset="-122"/>
                <a:ea typeface="微软雅黑" panose="020B0503020204020204" pitchFamily="34" charset="-122"/>
                <a:sym typeface="+mn-ea"/>
              </a:rPr>
              <a:t>1     3     2     2     4     5  </a:t>
            </a:r>
            <a:r>
              <a:rPr lang="en-US" altLang="zh-CN" sz="2000" b="1" dirty="0">
                <a:solidFill>
                  <a:schemeClr val="bg1"/>
                </a:solidFill>
                <a:latin typeface="微软雅黑" panose="020B0503020204020204" pitchFamily="34" charset="-122"/>
                <a:ea typeface="微软雅黑" panose="020B0503020204020204" pitchFamily="34" charset="-122"/>
                <a:sym typeface="+mn-ea"/>
              </a:rPr>
              <a:t>   </a:t>
            </a:r>
            <a:r>
              <a:rPr lang="en-US" altLang="zh-CN" sz="2000" b="1" dirty="0">
                <a:solidFill>
                  <a:srgbClr val="FF0000"/>
                </a:solidFill>
                <a:latin typeface="微软雅黑" panose="020B0503020204020204" pitchFamily="34" charset="-122"/>
                <a:ea typeface="微软雅黑" panose="020B0503020204020204" pitchFamily="34" charset="-122"/>
                <a:sym typeface="+mn-ea"/>
              </a:rPr>
              <a:t>8     7</a:t>
            </a:r>
            <a:r>
              <a:rPr lang="en-US" altLang="zh-CN" sz="2000" dirty="0">
                <a:solidFill>
                  <a:schemeClr val="bg1"/>
                </a:solidFill>
                <a:latin typeface="微软雅黑" panose="020B0503020204020204" pitchFamily="34" charset="-122"/>
                <a:ea typeface="微软雅黑" panose="020B0503020204020204" pitchFamily="34" charset="-122"/>
                <a:sym typeface="+mn-ea"/>
              </a:rPr>
              <a:t>     6  </a:t>
            </a:r>
            <a:endParaRPr lang="en-US" altLang="zh-CN" sz="2000" dirty="0">
              <a:solidFill>
                <a:schemeClr val="bg1"/>
              </a:solidFill>
              <a:latin typeface="微软雅黑" panose="020B0503020204020204" pitchFamily="34" charset="-122"/>
              <a:ea typeface="微软雅黑" panose="020B0503020204020204" pitchFamily="34" charset="-122"/>
              <a:sym typeface="+mn-ea"/>
            </a:endParaRPr>
          </a:p>
          <a:p>
            <a:pPr>
              <a:lnSpc>
                <a:spcPct val="200000"/>
              </a:lnSpc>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离线算法</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1</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所求开始时间：       </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5     1     3     2     2     4     5  </a:t>
            </a:r>
            <a:r>
              <a:rPr lang="en-US" altLang="zh-CN" sz="2000" dirty="0" smtClean="0">
                <a:solidFill>
                  <a:srgbClr val="FF0000"/>
                </a:solidFill>
                <a:latin typeface="微软雅黑" panose="020B0503020204020204" pitchFamily="34" charset="-122"/>
                <a:ea typeface="微软雅黑" panose="020B0503020204020204" pitchFamily="34" charset="-122"/>
                <a:sym typeface="+mn-ea"/>
              </a:rPr>
              <a:t>  </a:t>
            </a:r>
            <a:r>
              <a:rPr lang="en-US" altLang="zh-CN" sz="2000" b="1" dirty="0" smtClean="0">
                <a:solidFill>
                  <a:srgbClr val="FF0000"/>
                </a:solidFill>
                <a:latin typeface="微软雅黑" panose="020B0503020204020204" pitchFamily="34" charset="-122"/>
                <a:ea typeface="微软雅黑" panose="020B0503020204020204" pitchFamily="34" charset="-122"/>
                <a:sym typeface="+mn-ea"/>
              </a:rPr>
              <a:t>12    12 </a:t>
            </a:r>
            <a:r>
              <a:rPr lang="en-US" altLang="zh-CN" sz="2000" b="1" dirty="0" smtClean="0">
                <a:solidFill>
                  <a:schemeClr val="bg1"/>
                </a:solidFill>
                <a:latin typeface="微软雅黑" panose="020B0503020204020204" pitchFamily="34" charset="-122"/>
                <a:ea typeface="微软雅黑" panose="020B0503020204020204" pitchFamily="34" charset="-122"/>
                <a:sym typeface="+mn-ea"/>
              </a:rPr>
              <a:t>    </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6</a:t>
            </a:r>
            <a:endParaRPr lang="en-US" altLang="zh-CN"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742950" y="1412875"/>
            <a:ext cx="10589260" cy="1014730"/>
          </a:xfrm>
          <a:prstGeom prst="rect">
            <a:avLst/>
          </a:prstGeom>
        </p:spPr>
        <p:txBody>
          <a:bodyPr wrap="square">
            <a:spAutoFit/>
          </a:bodyPr>
          <a:p>
            <a:pPr>
              <a:lnSpc>
                <a:spcPct val="150000"/>
              </a:lnSpc>
            </a:pPr>
            <a:r>
              <a:rPr lang="en-US" altLang="zh-CN" sz="2000" b="1" dirty="0" smtClean="0">
                <a:solidFill>
                  <a:schemeClr val="bg1"/>
                </a:solidFill>
                <a:latin typeface="微软雅黑" panose="020B0503020204020204" pitchFamily="34" charset="-122"/>
                <a:ea typeface="微软雅黑" panose="020B0503020204020204" pitchFamily="34" charset="-122"/>
                <a:sym typeface="+mn-ea"/>
              </a:rPr>
              <a:t>       </a:t>
            </a:r>
            <a:r>
              <a:rPr lang="zh-CN" altLang="en-US" sz="2000" b="1" dirty="0" smtClean="0">
                <a:solidFill>
                  <a:srgbClr val="FF0000"/>
                </a:solidFill>
                <a:latin typeface="微软雅黑" panose="020B0503020204020204" pitchFamily="34" charset="-122"/>
                <a:ea typeface="微软雅黑" panose="020B0503020204020204" pitchFamily="34" charset="-122"/>
                <a:sym typeface="+mn-ea"/>
              </a:rPr>
              <a:t>实例</a:t>
            </a:r>
            <a:r>
              <a:rPr lang="en-US" altLang="zh-CN" sz="2000" b="1" dirty="0" smtClean="0">
                <a:solidFill>
                  <a:srgbClr val="FF0000"/>
                </a:solidFill>
                <a:latin typeface="微软雅黑" panose="020B0503020204020204" pitchFamily="34" charset="-122"/>
                <a:ea typeface="微软雅黑" panose="020B0503020204020204" pitchFamily="34" charset="-122"/>
                <a:sym typeface="+mn-ea"/>
              </a:rPr>
              <a:t>2</a:t>
            </a:r>
            <a:r>
              <a:rPr lang="zh-CN" altLang="en-US" sz="2000" b="1" dirty="0" smtClean="0">
                <a:solidFill>
                  <a:schemeClr val="bg1"/>
                </a:solidFill>
                <a:latin typeface="微软雅黑" panose="020B0503020204020204" pitchFamily="34" charset="-122"/>
                <a:ea typeface="微软雅黑" panose="020B0503020204020204" pitchFamily="34" charset="-122"/>
                <a:sym typeface="+mn-ea"/>
              </a:rPr>
              <a:t>：</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现有</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2</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台机器，每</a:t>
            </a:r>
            <a:r>
              <a:rPr lang="zh-CN" altLang="en-US" sz="2000" dirty="0">
                <a:solidFill>
                  <a:schemeClr val="bg1"/>
                </a:solidFill>
                <a:latin typeface="微软雅黑" panose="020B0503020204020204" pitchFamily="34" charset="-122"/>
                <a:ea typeface="微软雅黑" panose="020B0503020204020204" pitchFamily="34" charset="-122"/>
                <a:sym typeface="+mn-ea"/>
              </a:rPr>
              <a:t>台机器上的处理器</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个数</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 2</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，作业处理时间</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3</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。有</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10</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个作业，释放时间为</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[1</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2</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2</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3</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4</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5</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3</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4</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6</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7</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，最</a:t>
            </a:r>
            <a:r>
              <a:rPr lang="zh-CN" altLang="en-US" sz="2000" dirty="0">
                <a:solidFill>
                  <a:schemeClr val="bg1"/>
                </a:solidFill>
                <a:latin typeface="微软雅黑" panose="020B0503020204020204" pitchFamily="34" charset="-122"/>
                <a:ea typeface="微软雅黑" panose="020B0503020204020204" pitchFamily="34" charset="-122"/>
                <a:sym typeface="+mn-ea"/>
              </a:rPr>
              <a:t>迟开始</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时间</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[8</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3</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6</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4</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5</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7</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9</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14</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11</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9</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340614" y="404078"/>
            <a:ext cx="2531727"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主要内容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0" y="404078"/>
            <a:ext cx="226314" cy="390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26314" y="404078"/>
            <a:ext cx="114300" cy="390904"/>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742950" y="1412875"/>
            <a:ext cx="10589260" cy="553085"/>
          </a:xfrm>
          <a:prstGeom prst="rect">
            <a:avLst/>
          </a:prstGeom>
        </p:spPr>
        <p:txBody>
          <a:bodyPr wrap="square">
            <a:spAutoFit/>
          </a:bodyPr>
          <a:p>
            <a:pPr eaLnBrk="1" hangingPunct="1">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rgbClr val="FF0000"/>
                </a:solidFill>
                <a:latin typeface="微软雅黑" panose="020B0503020204020204" pitchFamily="34" charset="-122"/>
                <a:ea typeface="微软雅黑" panose="020B0503020204020204" pitchFamily="34" charset="-122"/>
              </a:rPr>
              <a:t>讨论</a:t>
            </a:r>
            <a:r>
              <a:rPr lang="en-US" altLang="zh-CN" sz="2000" b="1" dirty="0" smtClean="0">
                <a:solidFill>
                  <a:srgbClr val="FF0000"/>
                </a:solidFill>
                <a:latin typeface="微软雅黑" panose="020B0503020204020204" pitchFamily="34" charset="-122"/>
                <a:ea typeface="微软雅黑" panose="020B0503020204020204" pitchFamily="34" charset="-122"/>
              </a:rPr>
              <a:t>3</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g&gt;1</a:t>
            </a:r>
            <a:r>
              <a:rPr lang="zh-CN" altLang="en-US" sz="2000" dirty="0" smtClean="0">
                <a:solidFill>
                  <a:schemeClr val="bg1"/>
                </a:solidFill>
                <a:latin typeface="微软雅黑" panose="020B0503020204020204" pitchFamily="34" charset="-122"/>
                <a:ea typeface="微软雅黑" panose="020B0503020204020204" pitchFamily="34" charset="-122"/>
              </a:rPr>
              <a:t>，各个作业处理时间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不相等的情况，即多</a:t>
            </a:r>
            <a:r>
              <a:rPr lang="zh-CN" altLang="en-US" sz="2000" dirty="0">
                <a:solidFill>
                  <a:schemeClr val="bg1"/>
                </a:solidFill>
                <a:latin typeface="微软雅黑" panose="020B0503020204020204" pitchFamily="34" charset="-122"/>
                <a:ea typeface="微软雅黑" panose="020B0503020204020204" pitchFamily="34" charset="-122"/>
              </a:rPr>
              <a:t>台机器上的等长</a:t>
            </a:r>
            <a:r>
              <a:rPr lang="zh-CN" altLang="en-US" sz="2000" dirty="0" smtClean="0">
                <a:solidFill>
                  <a:schemeClr val="bg1"/>
                </a:solidFill>
                <a:latin typeface="微软雅黑" panose="020B0503020204020204" pitchFamily="34" charset="-122"/>
                <a:ea typeface="微软雅黑" panose="020B0503020204020204" pitchFamily="34" charset="-122"/>
              </a:rPr>
              <a:t>作业调度问题。</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nvGraphicFramePr>
        <p:xfrm>
          <a:off x="5169218" y="1551305"/>
          <a:ext cx="287020" cy="373380"/>
        </p:xfrm>
        <a:graphic>
          <a:graphicData uri="http://schemas.openxmlformats.org/presentationml/2006/ole">
            <mc:AlternateContent xmlns:mc="http://schemas.openxmlformats.org/markup-compatibility/2006">
              <mc:Choice xmlns:v="urn:schemas-microsoft-com:vml" Requires="v">
                <p:oleObj spid="_x0000_s25459" name="Equation" r:id="rId1" imgW="190500" imgH="241300" progId="Equation.DSMT4">
                  <p:embed/>
                </p:oleObj>
              </mc:Choice>
              <mc:Fallback>
                <p:oleObj name="Equation" r:id="rId1" imgW="190500" imgH="241300" progId="Equation.DSMT4">
                  <p:embed/>
                  <p:pic>
                    <p:nvPicPr>
                      <p:cNvPr id="0" name="图片 25458"/>
                      <p:cNvPicPr/>
                      <p:nvPr/>
                    </p:nvPicPr>
                    <p:blipFill>
                      <a:blip r:embed="rId2"/>
                      <a:stretch>
                        <a:fillRect/>
                      </a:stretch>
                    </p:blipFill>
                    <p:spPr>
                      <a:xfrm>
                        <a:off x="5169218" y="1551305"/>
                        <a:ext cx="287020" cy="373380"/>
                      </a:xfrm>
                      <a:prstGeom prst="rect">
                        <a:avLst/>
                      </a:prstGeom>
                      <a:solidFill>
                        <a:schemeClr val="bg1"/>
                      </a:solidFill>
                    </p:spPr>
                  </p:pic>
                </p:oleObj>
              </mc:Fallback>
            </mc:AlternateContent>
          </a:graphicData>
        </a:graphic>
      </p:graphicFrame>
      <p:sp>
        <p:nvSpPr>
          <p:cNvPr id="4" name="矩形 3"/>
          <p:cNvSpPr/>
          <p:nvPr/>
        </p:nvSpPr>
        <p:spPr>
          <a:xfrm>
            <a:off x="801370" y="2456180"/>
            <a:ext cx="10588625" cy="1322070"/>
          </a:xfrm>
          <a:prstGeom prst="rect">
            <a:avLst/>
          </a:prstGeom>
        </p:spPr>
        <p:txBody>
          <a:bodyPr wrap="square">
            <a:spAutoFit/>
          </a:bodyPr>
          <a:p>
            <a:pP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sym typeface="+mn-ea"/>
              </a:rPr>
              <a:t>       </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主要任务：</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1</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、确定至少使用的机器台数；</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a:p>
            <a:pP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sym typeface="+mn-ea"/>
              </a:rPr>
              <a:t>		2</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、确定各个作业的开始时间。</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340614" y="404078"/>
            <a:ext cx="2531727"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主要内容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0" y="404078"/>
            <a:ext cx="226314" cy="390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26314" y="404078"/>
            <a:ext cx="114300" cy="390904"/>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801370" y="1240155"/>
            <a:ext cx="10589260" cy="4707890"/>
          </a:xfrm>
          <a:prstGeom prst="rect">
            <a:avLst/>
          </a:prstGeom>
        </p:spPr>
        <p:txBody>
          <a:bodyPr wrap="square">
            <a:spAutoFit/>
          </a:bodyPr>
          <a:p>
            <a:pPr eaLnBrk="1" hangingPunct="1">
              <a:lnSpc>
                <a:spcPct val="150000"/>
              </a:lnSpc>
              <a:buFont typeface="Arial" panose="020B0604020202020204" pitchFamily="34" charset="0"/>
              <a:buNone/>
            </a:pPr>
            <a:r>
              <a:rPr lang="zh-CN" altLang="en-US" sz="2000" b="1" dirty="0" smtClean="0">
                <a:solidFill>
                  <a:srgbClr val="FF0000"/>
                </a:solidFill>
                <a:latin typeface="微软雅黑" panose="020B0503020204020204" pitchFamily="34" charset="-122"/>
                <a:ea typeface="微软雅黑" panose="020B0503020204020204" pitchFamily="34" charset="-122"/>
                <a:sym typeface="+mn-ea"/>
              </a:rPr>
              <a:t>算法</a:t>
            </a:r>
            <a:r>
              <a:rPr lang="en-US" altLang="zh-CN" sz="2000" b="1" dirty="0" smtClean="0">
                <a:solidFill>
                  <a:srgbClr val="FF0000"/>
                </a:solidFill>
                <a:latin typeface="微软雅黑" panose="020B0503020204020204" pitchFamily="34" charset="-122"/>
                <a:ea typeface="微软雅黑" panose="020B0503020204020204" pitchFamily="34" charset="-122"/>
                <a:sym typeface="+mn-ea"/>
              </a:rPr>
              <a:t>3</a:t>
            </a:r>
            <a:endParaRPr lang="en-US" altLang="zh-CN" sz="2000" b="1" dirty="0" smtClean="0">
              <a:solidFill>
                <a:srgbClr val="FF0000"/>
              </a:solidFill>
              <a:latin typeface="微软雅黑" panose="020B0503020204020204" pitchFamily="34" charset="-122"/>
              <a:ea typeface="微软雅黑" panose="020B0503020204020204" pitchFamily="34" charset="-122"/>
              <a:sym typeface="+mn-ea"/>
            </a:endParaRPr>
          </a:p>
          <a:p>
            <a:pPr eaLnBrk="1" hangingPunct="1">
              <a:lnSpc>
                <a:spcPct val="150000"/>
              </a:lnSpc>
              <a:buFont typeface="Arial" panose="020B0604020202020204" pitchFamily="34" charset="0"/>
              <a:buNone/>
            </a:pPr>
            <a:r>
              <a:rPr lang="en-US" altLang="zh-CN" sz="2000" dirty="0" smtClean="0">
                <a:solidFill>
                  <a:schemeClr val="bg1"/>
                </a:solidFill>
                <a:latin typeface="微软雅黑" panose="020B0503020204020204" pitchFamily="34" charset="-122"/>
                <a:ea typeface="微软雅黑" panose="020B0503020204020204" pitchFamily="34" charset="-122"/>
                <a:sym typeface="+mn-ea"/>
              </a:rPr>
              <a:t>1</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、将作业按照处理时间递增顺序排序，然后根据处理时间分成</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q</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包；</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a:p>
            <a:pPr eaLnBrk="1" hangingPunct="1">
              <a:lnSpc>
                <a:spcPct val="150000"/>
              </a:lnSpc>
              <a:buFont typeface="Arial" panose="020B0604020202020204" pitchFamily="34" charset="0"/>
              <a:buNone/>
            </a:pPr>
            <a:r>
              <a:rPr lang="en-US" altLang="zh-CN" sz="2000" dirty="0" smtClean="0">
                <a:solidFill>
                  <a:schemeClr val="bg1"/>
                </a:solidFill>
                <a:latin typeface="微软雅黑" panose="020B0503020204020204" pitchFamily="34" charset="-122"/>
                <a:ea typeface="微软雅黑" panose="020B0503020204020204" pitchFamily="34" charset="-122"/>
                <a:sym typeface="+mn-ea"/>
              </a:rPr>
              <a:t>2</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a:t>
            </a:r>
            <a:r>
              <a:rPr lang="zh-CN" sz="2000" dirty="0" smtClean="0">
                <a:solidFill>
                  <a:schemeClr val="bg1"/>
                </a:solidFill>
                <a:latin typeface="微软雅黑" panose="020B0503020204020204" pitchFamily="34" charset="-122"/>
                <a:ea typeface="微软雅黑" panose="020B0503020204020204" pitchFamily="34" charset="-122"/>
                <a:sym typeface="+mn-ea"/>
              </a:rPr>
              <a:t>对于每一包作业，分别</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执行下述操作：</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a:p>
            <a:pPr eaLnBrk="1" hangingPunct="1">
              <a:lnSpc>
                <a:spcPct val="150000"/>
              </a:lnSpc>
              <a:buFont typeface="Arial" panose="020B0604020202020204" pitchFamily="34" charset="0"/>
              <a:buNone/>
            </a:pPr>
            <a:r>
              <a:rPr lang="en-US" altLang="zh-CN"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a)</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设</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pmax</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为该包作业中最大的处理时间，通过                 ，                ，       其   将不定长度的作业调度问题转换为定长度的作业调度问题。</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a:p>
            <a:pPr eaLnBrk="1" hangingPunct="1">
              <a:lnSpc>
                <a:spcPct val="150000"/>
              </a:lnSpc>
              <a:buFont typeface="Arial" panose="020B0604020202020204" pitchFamily="34" charset="0"/>
              <a:buNone/>
            </a:pPr>
            <a:r>
              <a:rPr lang="en-US" altLang="zh-CN"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b)</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确定需要的最小机器数量</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m</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，利用之前的算法</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1</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生成一个可行的调度，保存作业的开始运行时间；</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a:p>
            <a:pPr eaLnBrk="1" hangingPunct="1">
              <a:lnSpc>
                <a:spcPct val="150000"/>
              </a:lnSpc>
              <a:buFont typeface="Arial" panose="020B0604020202020204" pitchFamily="34" charset="0"/>
              <a:buNone/>
            </a:pPr>
            <a:r>
              <a:rPr lang="en-US" altLang="zh-CN"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执行</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RunHeavy</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函数，每凑够</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g</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个作业就开启一台机器调度这</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g</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个作业</a:t>
            </a:r>
            <a:r>
              <a:rPr lang="zh-CN" altLang="en-US" sz="2000" dirty="0">
                <a:solidFill>
                  <a:schemeClr val="bg1"/>
                </a:solidFill>
                <a:latin typeface="微软雅黑" panose="020B0503020204020204" pitchFamily="34" charset="-122"/>
                <a:ea typeface="微软雅黑" panose="020B0503020204020204" pitchFamily="34" charset="-122"/>
                <a:sym typeface="+mn-ea"/>
              </a:rPr>
              <a:t>；</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a:p>
            <a:pPr eaLnBrk="1" hangingPunct="1">
              <a:lnSpc>
                <a:spcPct val="150000"/>
              </a:lnSpc>
              <a:buFont typeface="Arial" panose="020B0604020202020204" pitchFamily="34" charset="0"/>
              <a:buNone/>
            </a:pPr>
            <a:r>
              <a:rPr lang="en-US" altLang="zh-CN"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将</a:t>
            </a:r>
            <a:r>
              <a:rPr lang="zh-CN" sz="2000" dirty="0" smtClean="0">
                <a:solidFill>
                  <a:schemeClr val="bg1"/>
                </a:solidFill>
                <a:latin typeface="微软雅黑" panose="020B0503020204020204" pitchFamily="34" charset="-122"/>
                <a:ea typeface="微软雅黑" panose="020B0503020204020204" pitchFamily="34" charset="-122"/>
                <a:sym typeface="+mn-ea"/>
              </a:rPr>
              <a:t>执行</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RunHeavy</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函数后</a:t>
            </a:r>
            <a:r>
              <a:rPr lang="zh-CN" sz="2000" dirty="0" smtClean="0">
                <a:solidFill>
                  <a:schemeClr val="bg1"/>
                </a:solidFill>
                <a:latin typeface="微软雅黑" panose="020B0503020204020204" pitchFamily="34" charset="-122"/>
                <a:ea typeface="微软雅黑" panose="020B0503020204020204" pitchFamily="34" charset="-122"/>
                <a:sym typeface="+mn-ea"/>
              </a:rPr>
              <a:t>该包中剩余的作业放入集合为</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 </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i</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为当前包的序号。</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a:p>
            <a:pPr eaLnBrk="1" hangingPunct="1">
              <a:lnSpc>
                <a:spcPct val="150000"/>
              </a:lnSpc>
              <a:buFont typeface="Arial" panose="020B0604020202020204" pitchFamily="34" charset="0"/>
              <a:buNone/>
            </a:pPr>
            <a:r>
              <a:rPr lang="en-US" altLang="zh-CN" sz="2000" dirty="0" smtClean="0">
                <a:solidFill>
                  <a:schemeClr val="bg1"/>
                </a:solidFill>
                <a:latin typeface="微软雅黑" panose="020B0503020204020204" pitchFamily="34" charset="-122"/>
                <a:ea typeface="微软雅黑" panose="020B0503020204020204" pitchFamily="34" charset="-122"/>
                <a:sym typeface="+mn-ea"/>
              </a:rPr>
              <a:t>3</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、将所有的    合并为    ，通过</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ScheduleByTable</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函数调度    中的作业。</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graphicFrame>
        <p:nvGraphicFramePr>
          <p:cNvPr id="4" name="对象 3">
            <a:hlinkClick r:id="" action="ppaction://ole?verb="/>
          </p:cNvPr>
          <p:cNvGraphicFramePr>
            <a:graphicFrameLocks noChangeAspect="1"/>
          </p:cNvGraphicFramePr>
          <p:nvPr/>
        </p:nvGraphicFramePr>
        <p:xfrm>
          <a:off x="7047865" y="2696845"/>
          <a:ext cx="1193165" cy="403225"/>
        </p:xfrm>
        <a:graphic>
          <a:graphicData uri="http://schemas.openxmlformats.org/presentationml/2006/ole">
            <mc:AlternateContent xmlns:mc="http://schemas.openxmlformats.org/markup-compatibility/2006">
              <mc:Choice xmlns:v="urn:schemas-microsoft-com:vml" Requires="v">
                <p:oleObj spid="_x0000_s1025" name="" r:id="rId1" imgW="901700" imgH="304800" progId="Equation.KSEE3">
                  <p:embed/>
                </p:oleObj>
              </mc:Choice>
              <mc:Fallback>
                <p:oleObj name="" r:id="rId1" imgW="901700" imgH="304800" progId="Equation.KSEE3">
                  <p:embed/>
                  <p:pic>
                    <p:nvPicPr>
                      <p:cNvPr id="0" name="图片 1024"/>
                      <p:cNvPicPr/>
                      <p:nvPr/>
                    </p:nvPicPr>
                    <p:blipFill>
                      <a:blip r:embed="rId2"/>
                      <a:stretch>
                        <a:fillRect/>
                      </a:stretch>
                    </p:blipFill>
                    <p:spPr>
                      <a:xfrm>
                        <a:off x="7047865" y="2696845"/>
                        <a:ext cx="1193165" cy="403225"/>
                      </a:xfrm>
                      <a:prstGeom prst="rect">
                        <a:avLst/>
                      </a:prstGeom>
                      <a:solidFill>
                        <a:schemeClr val="bg1"/>
                      </a:solidFill>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8449310" y="2705100"/>
          <a:ext cx="1260475" cy="403225"/>
        </p:xfrm>
        <a:graphic>
          <a:graphicData uri="http://schemas.openxmlformats.org/presentationml/2006/ole">
            <mc:AlternateContent xmlns:mc="http://schemas.openxmlformats.org/markup-compatibility/2006">
              <mc:Choice xmlns:v="urn:schemas-microsoft-com:vml" Requires="v">
                <p:oleObj spid="_x0000_s3" name="" r:id="rId3" imgW="952500" imgH="304800" progId="Equation.KSEE3">
                  <p:embed/>
                </p:oleObj>
              </mc:Choice>
              <mc:Fallback>
                <p:oleObj name="" r:id="rId3" imgW="952500" imgH="304800" progId="Equation.KSEE3">
                  <p:embed/>
                  <p:pic>
                    <p:nvPicPr>
                      <p:cNvPr id="0" name="图片 1024"/>
                      <p:cNvPicPr/>
                      <p:nvPr/>
                    </p:nvPicPr>
                    <p:blipFill>
                      <a:blip r:embed="rId4"/>
                      <a:stretch>
                        <a:fillRect/>
                      </a:stretch>
                    </p:blipFill>
                    <p:spPr>
                      <a:xfrm>
                        <a:off x="8449310" y="2705100"/>
                        <a:ext cx="1260475" cy="403225"/>
                      </a:xfrm>
                      <a:prstGeom prst="rect">
                        <a:avLst/>
                      </a:prstGeom>
                      <a:solidFill>
                        <a:schemeClr val="bg1"/>
                      </a:solidFill>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9889173" y="2713355"/>
          <a:ext cx="1024890" cy="386715"/>
        </p:xfrm>
        <a:graphic>
          <a:graphicData uri="http://schemas.openxmlformats.org/presentationml/2006/ole">
            <mc:AlternateContent xmlns:mc="http://schemas.openxmlformats.org/markup-compatibility/2006">
              <mc:Choice xmlns:v="urn:schemas-microsoft-com:vml" Requires="v">
                <p:oleObj spid="_x0000_s9" name="" r:id="rId5" imgW="774065" imgH="292100" progId="Equation.KSEE3">
                  <p:embed/>
                </p:oleObj>
              </mc:Choice>
              <mc:Fallback>
                <p:oleObj name="" r:id="rId5" imgW="774065" imgH="292100" progId="Equation.KSEE3">
                  <p:embed/>
                  <p:pic>
                    <p:nvPicPr>
                      <p:cNvPr id="0" name="图片 1024"/>
                      <p:cNvPicPr/>
                      <p:nvPr/>
                    </p:nvPicPr>
                    <p:blipFill>
                      <a:blip r:embed="rId6"/>
                      <a:stretch>
                        <a:fillRect/>
                      </a:stretch>
                    </p:blipFill>
                    <p:spPr>
                      <a:xfrm>
                        <a:off x="9889173" y="2713355"/>
                        <a:ext cx="1024890" cy="386715"/>
                      </a:xfrm>
                      <a:prstGeom prst="rect">
                        <a:avLst/>
                      </a:prstGeom>
                      <a:solidFill>
                        <a:schemeClr val="bg1"/>
                      </a:solidFill>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2343468" y="5516880"/>
          <a:ext cx="234950" cy="302895"/>
        </p:xfrm>
        <a:graphic>
          <a:graphicData uri="http://schemas.openxmlformats.org/presentationml/2006/ole">
            <mc:AlternateContent xmlns:mc="http://schemas.openxmlformats.org/markup-compatibility/2006">
              <mc:Choice xmlns:v="urn:schemas-microsoft-com:vml" Requires="v">
                <p:oleObj spid="_x0000_s11" name="" r:id="rId7" imgW="177165" imgH="228600" progId="Equation.KSEE3">
                  <p:embed/>
                </p:oleObj>
              </mc:Choice>
              <mc:Fallback>
                <p:oleObj name="" r:id="rId7" imgW="177165" imgH="228600" progId="Equation.KSEE3">
                  <p:embed/>
                  <p:pic>
                    <p:nvPicPr>
                      <p:cNvPr id="0" name="图片 1024"/>
                      <p:cNvPicPr/>
                      <p:nvPr/>
                    </p:nvPicPr>
                    <p:blipFill>
                      <a:blip r:embed="rId8"/>
                      <a:stretch>
                        <a:fillRect/>
                      </a:stretch>
                    </p:blipFill>
                    <p:spPr>
                      <a:xfrm>
                        <a:off x="2343468" y="5516880"/>
                        <a:ext cx="234950" cy="302895"/>
                      </a:xfrm>
                      <a:prstGeom prst="rect">
                        <a:avLst/>
                      </a:prstGeom>
                      <a:solidFill>
                        <a:schemeClr val="bg1"/>
                      </a:solidFill>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7873048" y="5057775"/>
          <a:ext cx="234950" cy="302895"/>
        </p:xfrm>
        <a:graphic>
          <a:graphicData uri="http://schemas.openxmlformats.org/presentationml/2006/ole">
            <mc:AlternateContent xmlns:mc="http://schemas.openxmlformats.org/markup-compatibility/2006">
              <mc:Choice xmlns:v="urn:schemas-microsoft-com:vml" Requires="v">
                <p:oleObj spid="_x0000_s13" name="" r:id="rId9" imgW="177165" imgH="228600" progId="Equation.KSEE3">
                  <p:embed/>
                </p:oleObj>
              </mc:Choice>
              <mc:Fallback>
                <p:oleObj name="" r:id="rId9" imgW="177165" imgH="228600" progId="Equation.KSEE3">
                  <p:embed/>
                  <p:pic>
                    <p:nvPicPr>
                      <p:cNvPr id="0" name="图片 1024"/>
                      <p:cNvPicPr/>
                      <p:nvPr/>
                    </p:nvPicPr>
                    <p:blipFill>
                      <a:blip r:embed="rId8"/>
                      <a:stretch>
                        <a:fillRect/>
                      </a:stretch>
                    </p:blipFill>
                    <p:spPr>
                      <a:xfrm>
                        <a:off x="7873048" y="5057775"/>
                        <a:ext cx="234950" cy="302895"/>
                      </a:xfrm>
                      <a:prstGeom prst="rect">
                        <a:avLst/>
                      </a:prstGeom>
                      <a:solidFill>
                        <a:schemeClr val="bg1"/>
                      </a:solidFill>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3413126" y="5550853"/>
          <a:ext cx="219075" cy="234950"/>
        </p:xfrm>
        <a:graphic>
          <a:graphicData uri="http://schemas.openxmlformats.org/presentationml/2006/ole">
            <mc:AlternateContent xmlns:mc="http://schemas.openxmlformats.org/markup-compatibility/2006">
              <mc:Choice xmlns:v="urn:schemas-microsoft-com:vml" Requires="v">
                <p:oleObj spid="_x0000_s15" name="" r:id="rId10" imgW="165100" imgH="177165" progId="Equation.KSEE3">
                  <p:embed/>
                </p:oleObj>
              </mc:Choice>
              <mc:Fallback>
                <p:oleObj name="" r:id="rId10" imgW="165100" imgH="177165" progId="Equation.KSEE3">
                  <p:embed/>
                  <p:pic>
                    <p:nvPicPr>
                      <p:cNvPr id="0" name="图片 1024"/>
                      <p:cNvPicPr/>
                      <p:nvPr/>
                    </p:nvPicPr>
                    <p:blipFill>
                      <a:blip r:embed="rId11"/>
                      <a:stretch>
                        <a:fillRect/>
                      </a:stretch>
                    </p:blipFill>
                    <p:spPr>
                      <a:xfrm>
                        <a:off x="3413126" y="5550853"/>
                        <a:ext cx="219075" cy="234950"/>
                      </a:xfrm>
                      <a:prstGeom prst="rect">
                        <a:avLst/>
                      </a:prstGeom>
                      <a:solidFill>
                        <a:schemeClr val="bg1"/>
                      </a:solidFill>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7534911" y="5550853"/>
          <a:ext cx="219075" cy="234950"/>
        </p:xfrm>
        <a:graphic>
          <a:graphicData uri="http://schemas.openxmlformats.org/presentationml/2006/ole">
            <mc:AlternateContent xmlns:mc="http://schemas.openxmlformats.org/markup-compatibility/2006">
              <mc:Choice xmlns:v="urn:schemas-microsoft-com:vml" Requires="v">
                <p:oleObj spid="_x0000_s23" name="" r:id="rId12" imgW="165100" imgH="177165" progId="Equation.KSEE3">
                  <p:embed/>
                </p:oleObj>
              </mc:Choice>
              <mc:Fallback>
                <p:oleObj name="" r:id="rId12" imgW="165100" imgH="177165" progId="Equation.KSEE3">
                  <p:embed/>
                  <p:pic>
                    <p:nvPicPr>
                      <p:cNvPr id="0" name="图片 1024"/>
                      <p:cNvPicPr/>
                      <p:nvPr/>
                    </p:nvPicPr>
                    <p:blipFill>
                      <a:blip r:embed="rId11"/>
                      <a:stretch>
                        <a:fillRect/>
                      </a:stretch>
                    </p:blipFill>
                    <p:spPr>
                      <a:xfrm>
                        <a:off x="7534911" y="5550853"/>
                        <a:ext cx="219075" cy="234950"/>
                      </a:xfrm>
                      <a:prstGeom prst="rect">
                        <a:avLst/>
                      </a:prstGeom>
                      <a:solidFill>
                        <a:schemeClr val="bg1"/>
                      </a:solidFill>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340614" y="404078"/>
            <a:ext cx="2531727"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主要内容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0" y="404078"/>
            <a:ext cx="226314" cy="390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26314" y="404078"/>
            <a:ext cx="114300" cy="390904"/>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742950" y="1223010"/>
            <a:ext cx="10589260" cy="553085"/>
          </a:xfrm>
          <a:prstGeom prst="rect">
            <a:avLst/>
          </a:prstGeom>
        </p:spPr>
        <p:txBody>
          <a:bodyPr wrap="square">
            <a:spAutoFit/>
          </a:bodyPr>
          <a:p>
            <a:pPr eaLnBrk="1" hangingPunct="1">
              <a:lnSpc>
                <a:spcPct val="150000"/>
              </a:lnSpc>
            </a:pPr>
            <a:r>
              <a:rPr lang="en-US" altLang="zh-CN" sz="2000" dirty="0" smtClean="0">
                <a:solidFill>
                  <a:schemeClr val="bg1"/>
                </a:solidFill>
                <a:latin typeface="微软雅黑" panose="020B0503020204020204" pitchFamily="34" charset="-122"/>
                <a:ea typeface="微软雅黑" panose="020B0503020204020204" pitchFamily="34" charset="-122"/>
                <a:sym typeface="+mn-ea"/>
              </a:rPr>
              <a:t>       </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其中，</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RunHeavy</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函数的伪代码如下：</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801370" y="2077085"/>
            <a:ext cx="10589260" cy="3784600"/>
          </a:xfrm>
          <a:prstGeom prst="rect">
            <a:avLst/>
          </a:prstGeom>
        </p:spPr>
        <p:txBody>
          <a:bodyPr wrap="square">
            <a:spAutoFit/>
          </a:bodyPr>
          <a:p>
            <a:pPr eaLnBrk="1" hangingPunct="1">
              <a:lnSpc>
                <a:spcPct val="150000"/>
              </a:lnSpc>
              <a:buFont typeface="Arial" panose="020B0604020202020204" pitchFamily="34" charset="0"/>
              <a:buNone/>
            </a:pPr>
            <a:r>
              <a:rPr lang="en-US" altLang="zh-CN" sz="2000" dirty="0" smtClean="0">
                <a:solidFill>
                  <a:schemeClr val="bg1"/>
                </a:solidFill>
                <a:latin typeface="微软雅黑" panose="020B0503020204020204" pitchFamily="34" charset="-122"/>
                <a:ea typeface="微软雅黑" panose="020B0503020204020204" pitchFamily="34" charset="-122"/>
                <a:sym typeface="+mn-ea"/>
              </a:rPr>
              <a:t>      1</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、将</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m</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台机器分成两组；</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a:p>
            <a:pPr eaLnBrk="1" hangingPunct="1">
              <a:lnSpc>
                <a:spcPct val="150000"/>
              </a:lnSpc>
              <a:buFont typeface="Arial" panose="020B0604020202020204" pitchFamily="34" charset="0"/>
              <a:buNone/>
            </a:pPr>
            <a:r>
              <a:rPr lang="en-US" altLang="zh-CN" sz="2000" dirty="0" smtClean="0">
                <a:solidFill>
                  <a:schemeClr val="bg1"/>
                </a:solidFill>
                <a:latin typeface="微软雅黑" panose="020B0503020204020204" pitchFamily="34" charset="-122"/>
                <a:ea typeface="微软雅黑" panose="020B0503020204020204" pitchFamily="34" charset="-122"/>
                <a:sym typeface="+mn-ea"/>
              </a:rPr>
              <a:t>      2</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t=kp</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，其中                ，循环执行下列操作：</a:t>
            </a:r>
            <a:endParaRPr lang="en-US" altLang="zh-CN" sz="2000" dirty="0" smtClean="0">
              <a:solidFill>
                <a:schemeClr val="bg1"/>
              </a:solidFill>
              <a:latin typeface="微软雅黑" panose="020B0503020204020204" pitchFamily="34" charset="-122"/>
              <a:ea typeface="微软雅黑" panose="020B0503020204020204" pitchFamily="34" charset="-122"/>
              <a:sym typeface="+mn-ea"/>
            </a:endParaRPr>
          </a:p>
          <a:p>
            <a:pPr eaLnBrk="1" hangingPunct="1">
              <a:lnSpc>
                <a:spcPct val="150000"/>
              </a:lnSpc>
              <a:buFont typeface="Arial" panose="020B0604020202020204" pitchFamily="34" charset="0"/>
              <a:buNone/>
            </a:pPr>
            <a:r>
              <a:rPr lang="en-US" altLang="zh-CN"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a)</a:t>
            </a:r>
            <a:r>
              <a:rPr lang="zh-CN" sz="2000" dirty="0" smtClean="0">
                <a:solidFill>
                  <a:schemeClr val="bg1"/>
                </a:solidFill>
                <a:latin typeface="微软雅黑" panose="020B0503020204020204" pitchFamily="34" charset="-122"/>
                <a:ea typeface="微软雅黑" panose="020B0503020204020204" pitchFamily="34" charset="-122"/>
                <a:sym typeface="+mn-ea"/>
              </a:rPr>
              <a:t>找到所有开始时间为</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t</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的作业，并放入集合    中，设                ，开启    台机器，运行      个作业，其中每个运行作业的开始时间是其可行解求得的开始时间和释放时间的较大值；</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a:p>
            <a:pPr eaLnBrk="1" hangingPunct="1">
              <a:lnSpc>
                <a:spcPct val="150000"/>
              </a:lnSpc>
              <a:buFont typeface="Arial" panose="020B0604020202020204" pitchFamily="34" charset="0"/>
              <a:buNone/>
            </a:pPr>
            <a:r>
              <a:rPr lang="en-US" altLang="zh-CN"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b)</a:t>
            </a:r>
            <a:r>
              <a:rPr lang="zh-CN" sz="2000" dirty="0" smtClean="0">
                <a:solidFill>
                  <a:schemeClr val="bg1"/>
                </a:solidFill>
                <a:latin typeface="微软雅黑" panose="020B0503020204020204" pitchFamily="34" charset="-122"/>
                <a:ea typeface="微软雅黑" panose="020B0503020204020204" pitchFamily="34" charset="-122"/>
                <a:sym typeface="+mn-ea"/>
              </a:rPr>
              <a:t>找到所有开始时间             </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的作业，并放入集合    中，设                ，开启    台机器，运行      个作业，其中每个运行作业的开始时间是其可行解求得的开始时间和释放时间的较大值；</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a:p>
            <a:pPr eaLnBrk="1" hangingPunct="1">
              <a:lnSpc>
                <a:spcPct val="150000"/>
              </a:lnSpc>
              <a:buFont typeface="Arial" panose="020B0604020202020204" pitchFamily="34" charset="0"/>
              <a:buNone/>
            </a:pPr>
            <a:r>
              <a:rPr lang="en-US" altLang="zh-CN"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从作业集合</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U</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a:t>
            </a:r>
            <a:r>
              <a:rPr lang="zh-CN" sz="2000" dirty="0" smtClean="0">
                <a:solidFill>
                  <a:schemeClr val="bg1"/>
                </a:solidFill>
                <a:latin typeface="微软雅黑" panose="020B0503020204020204" pitchFamily="34" charset="-122"/>
                <a:ea typeface="微软雅黑" panose="020B0503020204020204" pitchFamily="34" charset="-122"/>
                <a:sym typeface="+mn-ea"/>
              </a:rPr>
              <a:t>删除已经调度过的作业。</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graphicFrame>
        <p:nvGraphicFramePr>
          <p:cNvPr id="21" name="对象 20">
            <a:hlinkClick r:id="" action="ppaction://ole?verb="/>
          </p:cNvPr>
          <p:cNvGraphicFramePr>
            <a:graphicFrameLocks noChangeAspect="1"/>
          </p:cNvGraphicFramePr>
          <p:nvPr/>
        </p:nvGraphicFramePr>
        <p:xfrm>
          <a:off x="4169093" y="4058603"/>
          <a:ext cx="824230" cy="336550"/>
        </p:xfrm>
        <a:graphic>
          <a:graphicData uri="http://schemas.openxmlformats.org/presentationml/2006/ole">
            <mc:AlternateContent xmlns:mc="http://schemas.openxmlformats.org/markup-compatibility/2006">
              <mc:Choice xmlns:v="urn:schemas-microsoft-com:vml" Requires="v">
                <p:oleObj spid="_x0000_s24" name="" r:id="rId1" imgW="622300" imgH="254000" progId="Equation.KSEE3">
                  <p:embed/>
                </p:oleObj>
              </mc:Choice>
              <mc:Fallback>
                <p:oleObj name="" r:id="rId1" imgW="622300" imgH="254000" progId="Equation.KSEE3">
                  <p:embed/>
                  <p:pic>
                    <p:nvPicPr>
                      <p:cNvPr id="0" name="图片 1024"/>
                      <p:cNvPicPr/>
                      <p:nvPr/>
                    </p:nvPicPr>
                    <p:blipFill>
                      <a:blip r:embed="rId2"/>
                      <a:stretch>
                        <a:fillRect/>
                      </a:stretch>
                    </p:blipFill>
                    <p:spPr>
                      <a:xfrm>
                        <a:off x="4169093" y="4058603"/>
                        <a:ext cx="824230" cy="336550"/>
                      </a:xfrm>
                      <a:prstGeom prst="rect">
                        <a:avLst/>
                      </a:prstGeom>
                      <a:solidFill>
                        <a:schemeClr val="bg1"/>
                      </a:solidFill>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6741795" y="3150235"/>
          <a:ext cx="219075" cy="302895"/>
        </p:xfrm>
        <a:graphic>
          <a:graphicData uri="http://schemas.openxmlformats.org/presentationml/2006/ole">
            <mc:AlternateContent xmlns:mc="http://schemas.openxmlformats.org/markup-compatibility/2006">
              <mc:Choice xmlns:v="urn:schemas-microsoft-com:vml" Requires="v">
                <p:oleObj spid="_x0000_s26" name="" r:id="rId3" imgW="165100" imgH="228600" progId="Equation.KSEE3">
                  <p:embed/>
                </p:oleObj>
              </mc:Choice>
              <mc:Fallback>
                <p:oleObj name="" r:id="rId3" imgW="165100" imgH="228600" progId="Equation.KSEE3">
                  <p:embed/>
                  <p:pic>
                    <p:nvPicPr>
                      <p:cNvPr id="0" name="图片 1024"/>
                      <p:cNvPicPr/>
                      <p:nvPr/>
                    </p:nvPicPr>
                    <p:blipFill>
                      <a:blip r:embed="rId4"/>
                      <a:stretch>
                        <a:fillRect/>
                      </a:stretch>
                    </p:blipFill>
                    <p:spPr>
                      <a:xfrm>
                        <a:off x="6741795" y="3150235"/>
                        <a:ext cx="219075" cy="302895"/>
                      </a:xfrm>
                      <a:prstGeom prst="rect">
                        <a:avLst/>
                      </a:prstGeom>
                      <a:solidFill>
                        <a:schemeClr val="bg1"/>
                      </a:solidFill>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7838758" y="3126423"/>
          <a:ext cx="1027430" cy="336550"/>
        </p:xfrm>
        <a:graphic>
          <a:graphicData uri="http://schemas.openxmlformats.org/presentationml/2006/ole">
            <mc:AlternateContent xmlns:mc="http://schemas.openxmlformats.org/markup-compatibility/2006">
              <mc:Choice xmlns:v="urn:schemas-microsoft-com:vml" Requires="v">
                <p:oleObj spid="_x0000_s31" name="" r:id="rId5" imgW="774065" imgH="254000" progId="Equation.KSEE3">
                  <p:embed/>
                </p:oleObj>
              </mc:Choice>
              <mc:Fallback>
                <p:oleObj name="" r:id="rId5" imgW="774065" imgH="254000" progId="Equation.KSEE3">
                  <p:embed/>
                  <p:pic>
                    <p:nvPicPr>
                      <p:cNvPr id="0" name="图片 1024"/>
                      <p:cNvPicPr/>
                      <p:nvPr/>
                    </p:nvPicPr>
                    <p:blipFill>
                      <a:blip r:embed="rId6"/>
                      <a:stretch>
                        <a:fillRect/>
                      </a:stretch>
                    </p:blipFill>
                    <p:spPr>
                      <a:xfrm>
                        <a:off x="7838758" y="3126423"/>
                        <a:ext cx="1027430" cy="336550"/>
                      </a:xfrm>
                      <a:prstGeom prst="rect">
                        <a:avLst/>
                      </a:prstGeom>
                      <a:solidFill>
                        <a:schemeClr val="bg1"/>
                      </a:solidFill>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9762491" y="3160396"/>
          <a:ext cx="202565" cy="302895"/>
        </p:xfrm>
        <a:graphic>
          <a:graphicData uri="http://schemas.openxmlformats.org/presentationml/2006/ole">
            <mc:AlternateContent xmlns:mc="http://schemas.openxmlformats.org/markup-compatibility/2006">
              <mc:Choice xmlns:v="urn:schemas-microsoft-com:vml" Requires="v">
                <p:oleObj spid="_x0000_s36" name="" r:id="rId7" imgW="152400" imgH="228600" progId="Equation.KSEE3">
                  <p:embed/>
                </p:oleObj>
              </mc:Choice>
              <mc:Fallback>
                <p:oleObj name="" r:id="rId7" imgW="152400" imgH="228600" progId="Equation.KSEE3">
                  <p:embed/>
                  <p:pic>
                    <p:nvPicPr>
                      <p:cNvPr id="0" name="图片 1024"/>
                      <p:cNvPicPr/>
                      <p:nvPr/>
                    </p:nvPicPr>
                    <p:blipFill>
                      <a:blip r:embed="rId8"/>
                      <a:stretch>
                        <a:fillRect/>
                      </a:stretch>
                    </p:blipFill>
                    <p:spPr>
                      <a:xfrm>
                        <a:off x="9762491" y="3160396"/>
                        <a:ext cx="202565" cy="302895"/>
                      </a:xfrm>
                      <a:prstGeom prst="rect">
                        <a:avLst/>
                      </a:prstGeom>
                      <a:solidFill>
                        <a:schemeClr val="bg1"/>
                      </a:solidFill>
                    </p:spPr>
                  </p:pic>
                </p:oleObj>
              </mc:Fallback>
            </mc:AlternateContent>
          </a:graphicData>
        </a:graphic>
      </p:graphicFrame>
      <p:graphicFrame>
        <p:nvGraphicFramePr>
          <p:cNvPr id="39" name="对象 38">
            <a:hlinkClick r:id="" action="ppaction://ole?verb="/>
          </p:cNvPr>
          <p:cNvGraphicFramePr>
            <a:graphicFrameLocks noChangeAspect="1"/>
          </p:cNvGraphicFramePr>
          <p:nvPr/>
        </p:nvGraphicFramePr>
        <p:xfrm>
          <a:off x="1189038" y="3630931"/>
          <a:ext cx="337820" cy="302895"/>
        </p:xfrm>
        <a:graphic>
          <a:graphicData uri="http://schemas.openxmlformats.org/presentationml/2006/ole">
            <mc:AlternateContent xmlns:mc="http://schemas.openxmlformats.org/markup-compatibility/2006">
              <mc:Choice xmlns:v="urn:schemas-microsoft-com:vml" Requires="v">
                <p:oleObj spid="_x0000_s40" name="" r:id="rId9" imgW="254000" imgH="228600" progId="Equation.KSEE3">
                  <p:embed/>
                </p:oleObj>
              </mc:Choice>
              <mc:Fallback>
                <p:oleObj name="" r:id="rId9" imgW="254000" imgH="228600" progId="Equation.KSEE3">
                  <p:embed/>
                  <p:pic>
                    <p:nvPicPr>
                      <p:cNvPr id="0" name="图片 1024"/>
                      <p:cNvPicPr/>
                      <p:nvPr/>
                    </p:nvPicPr>
                    <p:blipFill>
                      <a:blip r:embed="rId10"/>
                      <a:stretch>
                        <a:fillRect/>
                      </a:stretch>
                    </p:blipFill>
                    <p:spPr>
                      <a:xfrm>
                        <a:off x="1189038" y="3630931"/>
                        <a:ext cx="337820" cy="302895"/>
                      </a:xfrm>
                      <a:prstGeom prst="rect">
                        <a:avLst/>
                      </a:prstGeom>
                      <a:solidFill>
                        <a:schemeClr val="bg1"/>
                      </a:solidFill>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7386955" y="4075430"/>
          <a:ext cx="235585" cy="302895"/>
        </p:xfrm>
        <a:graphic>
          <a:graphicData uri="http://schemas.openxmlformats.org/presentationml/2006/ole">
            <mc:AlternateContent xmlns:mc="http://schemas.openxmlformats.org/markup-compatibility/2006">
              <mc:Choice xmlns:v="urn:schemas-microsoft-com:vml" Requires="v">
                <p:oleObj spid="_x0000_s42" name="" r:id="rId11" imgW="177165" imgH="228600" progId="Equation.KSEE3">
                  <p:embed/>
                </p:oleObj>
              </mc:Choice>
              <mc:Fallback>
                <p:oleObj name="" r:id="rId11" imgW="177165" imgH="228600" progId="Equation.KSEE3">
                  <p:embed/>
                  <p:pic>
                    <p:nvPicPr>
                      <p:cNvPr id="0" name="图片 1024"/>
                      <p:cNvPicPr/>
                      <p:nvPr/>
                    </p:nvPicPr>
                    <p:blipFill>
                      <a:blip r:embed="rId12"/>
                      <a:stretch>
                        <a:fillRect/>
                      </a:stretch>
                    </p:blipFill>
                    <p:spPr>
                      <a:xfrm>
                        <a:off x="7386955" y="4075430"/>
                        <a:ext cx="235585" cy="302895"/>
                      </a:xfrm>
                      <a:prstGeom prst="rect">
                        <a:avLst/>
                      </a:prstGeom>
                      <a:solidFill>
                        <a:schemeClr val="bg1"/>
                      </a:solidFill>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8464551" y="4035108"/>
          <a:ext cx="1062355" cy="336550"/>
        </p:xfrm>
        <a:graphic>
          <a:graphicData uri="http://schemas.openxmlformats.org/presentationml/2006/ole">
            <mc:AlternateContent xmlns:mc="http://schemas.openxmlformats.org/markup-compatibility/2006">
              <mc:Choice xmlns:v="urn:schemas-microsoft-com:vml" Requires="v">
                <p:oleObj spid="_x0000_s44" name="" r:id="rId13" imgW="800100" imgH="254000" progId="Equation.KSEE3">
                  <p:embed/>
                </p:oleObj>
              </mc:Choice>
              <mc:Fallback>
                <p:oleObj name="" r:id="rId13" imgW="800100" imgH="254000" progId="Equation.KSEE3">
                  <p:embed/>
                  <p:pic>
                    <p:nvPicPr>
                      <p:cNvPr id="0" name="图片 1024"/>
                      <p:cNvPicPr/>
                      <p:nvPr/>
                    </p:nvPicPr>
                    <p:blipFill>
                      <a:blip r:embed="rId14"/>
                      <a:stretch>
                        <a:fillRect/>
                      </a:stretch>
                    </p:blipFill>
                    <p:spPr>
                      <a:xfrm>
                        <a:off x="8464551" y="4035108"/>
                        <a:ext cx="1062355" cy="336550"/>
                      </a:xfrm>
                      <a:prstGeom prst="rect">
                        <a:avLst/>
                      </a:prstGeom>
                      <a:solidFill>
                        <a:schemeClr val="bg1"/>
                      </a:solidFill>
                    </p:spPr>
                  </p:pic>
                </p:oleObj>
              </mc:Fallback>
            </mc:AlternateContent>
          </a:graphicData>
        </a:graphic>
      </p:graphicFrame>
      <p:graphicFrame>
        <p:nvGraphicFramePr>
          <p:cNvPr id="45" name="对象 44">
            <a:hlinkClick r:id="" action="ppaction://ole?verb="/>
          </p:cNvPr>
          <p:cNvGraphicFramePr>
            <a:graphicFrameLocks noChangeAspect="1"/>
          </p:cNvGraphicFramePr>
          <p:nvPr/>
        </p:nvGraphicFramePr>
        <p:xfrm>
          <a:off x="10418764" y="4051936"/>
          <a:ext cx="219710" cy="302895"/>
        </p:xfrm>
        <a:graphic>
          <a:graphicData uri="http://schemas.openxmlformats.org/presentationml/2006/ole">
            <mc:AlternateContent xmlns:mc="http://schemas.openxmlformats.org/markup-compatibility/2006">
              <mc:Choice xmlns:v="urn:schemas-microsoft-com:vml" Requires="v">
                <p:oleObj spid="_x0000_s46" name="" r:id="rId15" imgW="165100" imgH="228600" progId="Equation.KSEE3">
                  <p:embed/>
                </p:oleObj>
              </mc:Choice>
              <mc:Fallback>
                <p:oleObj name="" r:id="rId15" imgW="165100" imgH="228600" progId="Equation.KSEE3">
                  <p:embed/>
                  <p:pic>
                    <p:nvPicPr>
                      <p:cNvPr id="0" name="图片 1024"/>
                      <p:cNvPicPr/>
                      <p:nvPr/>
                    </p:nvPicPr>
                    <p:blipFill>
                      <a:blip r:embed="rId16"/>
                      <a:stretch>
                        <a:fillRect/>
                      </a:stretch>
                    </p:blipFill>
                    <p:spPr>
                      <a:xfrm>
                        <a:off x="10418764" y="4051936"/>
                        <a:ext cx="219710" cy="302895"/>
                      </a:xfrm>
                      <a:prstGeom prst="rect">
                        <a:avLst/>
                      </a:prstGeom>
                      <a:solidFill>
                        <a:schemeClr val="bg1"/>
                      </a:solidFill>
                    </p:spPr>
                  </p:pic>
                </p:oleObj>
              </mc:Fallback>
            </mc:AlternateContent>
          </a:graphicData>
        </a:graphic>
      </p:graphicFrame>
      <p:graphicFrame>
        <p:nvGraphicFramePr>
          <p:cNvPr id="47" name="对象 46">
            <a:hlinkClick r:id="" action="ppaction://ole?verb="/>
          </p:cNvPr>
          <p:cNvGraphicFramePr>
            <a:graphicFrameLocks noChangeAspect="1"/>
          </p:cNvGraphicFramePr>
          <p:nvPr/>
        </p:nvGraphicFramePr>
        <p:xfrm>
          <a:off x="1946275" y="4539616"/>
          <a:ext cx="354965" cy="302895"/>
        </p:xfrm>
        <a:graphic>
          <a:graphicData uri="http://schemas.openxmlformats.org/presentationml/2006/ole">
            <mc:AlternateContent xmlns:mc="http://schemas.openxmlformats.org/markup-compatibility/2006">
              <mc:Choice xmlns:v="urn:schemas-microsoft-com:vml" Requires="v">
                <p:oleObj spid="_x0000_s48" name="" r:id="rId17" imgW="266700" imgH="228600" progId="Equation.KSEE3">
                  <p:embed/>
                </p:oleObj>
              </mc:Choice>
              <mc:Fallback>
                <p:oleObj name="" r:id="rId17" imgW="266700" imgH="228600" progId="Equation.KSEE3">
                  <p:embed/>
                  <p:pic>
                    <p:nvPicPr>
                      <p:cNvPr id="0" name="图片 1024"/>
                      <p:cNvPicPr/>
                      <p:nvPr/>
                    </p:nvPicPr>
                    <p:blipFill>
                      <a:blip r:embed="rId18"/>
                      <a:stretch>
                        <a:fillRect/>
                      </a:stretch>
                    </p:blipFill>
                    <p:spPr>
                      <a:xfrm>
                        <a:off x="1946275" y="4539616"/>
                        <a:ext cx="354965" cy="302895"/>
                      </a:xfrm>
                      <a:prstGeom prst="rect">
                        <a:avLst/>
                      </a:prstGeom>
                      <a:solidFill>
                        <a:schemeClr val="bg1"/>
                      </a:solidFill>
                    </p:spPr>
                  </p:pic>
                </p:oleObj>
              </mc:Fallback>
            </mc:AlternateContent>
          </a:graphicData>
        </a:graphic>
      </p:graphicFrame>
      <p:graphicFrame>
        <p:nvGraphicFramePr>
          <p:cNvPr id="49" name="对象 48">
            <a:hlinkClick r:id="" action="ppaction://ole?verb="/>
          </p:cNvPr>
          <p:cNvGraphicFramePr>
            <a:graphicFrameLocks noChangeAspect="1"/>
          </p:cNvGraphicFramePr>
          <p:nvPr/>
        </p:nvGraphicFramePr>
        <p:xfrm>
          <a:off x="3145473" y="2686686"/>
          <a:ext cx="1093470" cy="302895"/>
        </p:xfrm>
        <a:graphic>
          <a:graphicData uri="http://schemas.openxmlformats.org/presentationml/2006/ole">
            <mc:AlternateContent xmlns:mc="http://schemas.openxmlformats.org/markup-compatibility/2006">
              <mc:Choice xmlns:v="urn:schemas-microsoft-com:vml" Requires="v">
                <p:oleObj spid="_x0000_s50" name="" r:id="rId19" imgW="825500" imgH="228600" progId="Equation.KSEE3">
                  <p:embed/>
                </p:oleObj>
              </mc:Choice>
              <mc:Fallback>
                <p:oleObj name="" r:id="rId19" imgW="825500" imgH="228600" progId="Equation.KSEE3">
                  <p:embed/>
                  <p:pic>
                    <p:nvPicPr>
                      <p:cNvPr id="0" name="图片 1024"/>
                      <p:cNvPicPr/>
                      <p:nvPr/>
                    </p:nvPicPr>
                    <p:blipFill>
                      <a:blip r:embed="rId20"/>
                      <a:stretch>
                        <a:fillRect/>
                      </a:stretch>
                    </p:blipFill>
                    <p:spPr>
                      <a:xfrm>
                        <a:off x="3145473" y="2686686"/>
                        <a:ext cx="1093470" cy="302895"/>
                      </a:xfrm>
                      <a:prstGeom prst="rect">
                        <a:avLst/>
                      </a:prstGeom>
                      <a:solidFill>
                        <a:schemeClr val="bg1"/>
                      </a:solidFill>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340614" y="404078"/>
            <a:ext cx="2531727"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主要内容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0" y="404078"/>
            <a:ext cx="226314" cy="390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26314" y="404078"/>
            <a:ext cx="114300" cy="390904"/>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742950" y="1223010"/>
            <a:ext cx="10589260" cy="553085"/>
          </a:xfrm>
          <a:prstGeom prst="rect">
            <a:avLst/>
          </a:prstGeom>
        </p:spPr>
        <p:txBody>
          <a:bodyPr wrap="square">
            <a:spAutoFit/>
          </a:bodyPr>
          <a:p>
            <a:pPr eaLnBrk="1" hangingPunct="1">
              <a:lnSpc>
                <a:spcPct val="150000"/>
              </a:lnSpc>
            </a:pPr>
            <a:r>
              <a:rPr lang="en-US" altLang="zh-CN" sz="2000" dirty="0" smtClean="0">
                <a:solidFill>
                  <a:schemeClr val="bg1"/>
                </a:solidFill>
                <a:latin typeface="微软雅黑" panose="020B0503020204020204" pitchFamily="34" charset="-122"/>
                <a:ea typeface="微软雅黑" panose="020B0503020204020204" pitchFamily="34" charset="-122"/>
                <a:sym typeface="+mn-ea"/>
              </a:rPr>
              <a:t>       </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其中，</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ScheduleByTable</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函数的伪代码如下：</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801370" y="2077085"/>
            <a:ext cx="10589260" cy="3784600"/>
          </a:xfrm>
          <a:prstGeom prst="rect">
            <a:avLst/>
          </a:prstGeom>
        </p:spPr>
        <p:txBody>
          <a:bodyPr wrap="square">
            <a:spAutoFit/>
          </a:bodyPr>
          <a:p>
            <a:pPr eaLnBrk="1" hangingPunct="1">
              <a:lnSpc>
                <a:spcPct val="150000"/>
              </a:lnSpc>
              <a:buFont typeface="Arial" panose="020B0604020202020204" pitchFamily="34" charset="0"/>
              <a:buNone/>
            </a:pPr>
            <a:r>
              <a:rPr lang="en-US" altLang="zh-CN" sz="2000" dirty="0" smtClean="0">
                <a:solidFill>
                  <a:schemeClr val="bg1"/>
                </a:solidFill>
                <a:latin typeface="微软雅黑" panose="020B0503020204020204" pitchFamily="34" charset="-122"/>
                <a:ea typeface="微软雅黑" panose="020B0503020204020204" pitchFamily="34" charset="-122"/>
                <a:sym typeface="+mn-ea"/>
              </a:rPr>
              <a:t>      1</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a:t>
            </a:r>
            <a:r>
              <a:rPr lang="zh-CN" sz="2000" dirty="0" smtClean="0">
                <a:solidFill>
                  <a:schemeClr val="bg1"/>
                </a:solidFill>
                <a:latin typeface="微软雅黑" panose="020B0503020204020204" pitchFamily="34" charset="-122"/>
                <a:ea typeface="微软雅黑" panose="020B0503020204020204" pitchFamily="34" charset="-122"/>
                <a:sym typeface="+mn-ea"/>
              </a:rPr>
              <a:t>设置一个三维的调度表，各个维度长度分别为机器的个数、处理器的个数、时间节点；</a:t>
            </a:r>
            <a:endParaRPr lang="zh-CN" sz="2000" dirty="0" smtClean="0">
              <a:solidFill>
                <a:schemeClr val="bg1"/>
              </a:solidFill>
              <a:latin typeface="微软雅黑" panose="020B0503020204020204" pitchFamily="34" charset="-122"/>
              <a:ea typeface="微软雅黑" panose="020B0503020204020204" pitchFamily="34" charset="-122"/>
              <a:sym typeface="+mn-ea"/>
            </a:endParaRPr>
          </a:p>
          <a:p>
            <a:pPr eaLnBrk="1" hangingPunct="1">
              <a:lnSpc>
                <a:spcPct val="150000"/>
              </a:lnSpc>
              <a:buFont typeface="Arial" panose="020B0604020202020204" pitchFamily="34" charset="0"/>
              <a:buNone/>
            </a:pPr>
            <a:r>
              <a:rPr lang="en-US" altLang="zh-CN" sz="2000" dirty="0" smtClean="0">
                <a:solidFill>
                  <a:schemeClr val="bg1"/>
                </a:solidFill>
                <a:latin typeface="微软雅黑" panose="020B0503020204020204" pitchFamily="34" charset="-122"/>
                <a:ea typeface="微软雅黑" panose="020B0503020204020204" pitchFamily="34" charset="-122"/>
                <a:sym typeface="+mn-ea"/>
              </a:rPr>
              <a:t>      2</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、对每一个作业，顺序执行下列操作：</a:t>
            </a:r>
            <a:endParaRPr lang="en-US" altLang="zh-CN" sz="2000" dirty="0" smtClean="0">
              <a:solidFill>
                <a:schemeClr val="bg1"/>
              </a:solidFill>
              <a:latin typeface="微软雅黑" panose="020B0503020204020204" pitchFamily="34" charset="-122"/>
              <a:ea typeface="微软雅黑" panose="020B0503020204020204" pitchFamily="34" charset="-122"/>
              <a:sym typeface="+mn-ea"/>
            </a:endParaRPr>
          </a:p>
          <a:p>
            <a:pPr eaLnBrk="1" hangingPunct="1">
              <a:lnSpc>
                <a:spcPct val="150000"/>
              </a:lnSpc>
              <a:buFont typeface="Arial" panose="020B0604020202020204" pitchFamily="34" charset="0"/>
              <a:buNone/>
            </a:pPr>
            <a:r>
              <a:rPr lang="en-US" altLang="zh-CN"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a)</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计算当前作业的工作时间窗                 ；</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a:p>
            <a:pPr eaLnBrk="1" hangingPunct="1">
              <a:lnSpc>
                <a:spcPct val="150000"/>
              </a:lnSpc>
              <a:buFont typeface="Arial" panose="020B0604020202020204" pitchFamily="34" charset="0"/>
              <a:buNone/>
            </a:pPr>
            <a:r>
              <a:rPr lang="en-US" altLang="zh-CN"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b)</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按照机器序号从小到大的顺序遍历每台机器上每个处理器上当前作业的时间窗位置是否均为空闲状态，若是，则将该作业分配给当前机器的当前处理器，设置其对应时间窗口位置状态为占用，同时停止查找机器。否则，继续遍历，直到所有的机器均不满足；</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a:p>
            <a:pPr eaLnBrk="1" hangingPunct="1">
              <a:lnSpc>
                <a:spcPct val="150000"/>
              </a:lnSpc>
              <a:buFont typeface="Arial" panose="020B0604020202020204" pitchFamily="34" charset="0"/>
              <a:buNone/>
            </a:pPr>
            <a:r>
              <a:rPr lang="en-US" altLang="zh-CN"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c)</a:t>
            </a:r>
            <a:r>
              <a:rPr lang="zh-CN" sz="2000" dirty="0" smtClean="0">
                <a:solidFill>
                  <a:schemeClr val="bg1"/>
                </a:solidFill>
                <a:latin typeface="微软雅黑" panose="020B0503020204020204" pitchFamily="34" charset="-122"/>
                <a:ea typeface="微软雅黑" panose="020B0503020204020204" pitchFamily="34" charset="-122"/>
                <a:sym typeface="+mn-ea"/>
              </a:rPr>
              <a:t>若所有的机器上的所有处理器上对应的时间窗区域均为占用状态，就新添加一台机器，同时将该机器的第一个处理器的对应时间窗区域设置为占用状态。</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graphicFrame>
        <p:nvGraphicFramePr>
          <p:cNvPr id="32" name="对象 31"/>
          <p:cNvGraphicFramePr>
            <a:graphicFrameLocks noChangeAspect="1"/>
          </p:cNvGraphicFramePr>
          <p:nvPr/>
        </p:nvGraphicFramePr>
        <p:xfrm>
          <a:off x="5158105" y="3101975"/>
          <a:ext cx="1165860" cy="390525"/>
        </p:xfrm>
        <a:graphic>
          <a:graphicData uri="http://schemas.openxmlformats.org/presentationml/2006/ole">
            <mc:AlternateContent xmlns:mc="http://schemas.openxmlformats.org/markup-compatibility/2006">
              <mc:Choice xmlns:v="urn:schemas-microsoft-com:vml" Requires="v">
                <p:oleObj spid="_x0000_s25460" name="Equation" r:id="rId1" imgW="673100" imgH="241300" progId="Equation.DSMT4">
                  <p:embed/>
                </p:oleObj>
              </mc:Choice>
              <mc:Fallback>
                <p:oleObj name="Equation" r:id="rId1" imgW="673100" imgH="241300" progId="Equation.DSMT4">
                  <p:embed/>
                  <p:pic>
                    <p:nvPicPr>
                      <p:cNvPr id="0" name="图片 25459"/>
                      <p:cNvPicPr/>
                      <p:nvPr/>
                    </p:nvPicPr>
                    <p:blipFill>
                      <a:blip r:embed="rId2"/>
                      <a:stretch>
                        <a:fillRect/>
                      </a:stretch>
                    </p:blipFill>
                    <p:spPr>
                      <a:xfrm>
                        <a:off x="5158105" y="3101975"/>
                        <a:ext cx="1165860" cy="390525"/>
                      </a:xfrm>
                      <a:prstGeom prst="rect">
                        <a:avLst/>
                      </a:prstGeom>
                      <a:solidFill>
                        <a:schemeClr val="bg1"/>
                      </a:solidFill>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340614" y="404078"/>
            <a:ext cx="2531727"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主要内容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0" y="404078"/>
            <a:ext cx="226314" cy="390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26314" y="404078"/>
            <a:ext cx="114300" cy="390904"/>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742950" y="1412875"/>
            <a:ext cx="10589260" cy="1476375"/>
          </a:xfrm>
          <a:prstGeom prst="rect">
            <a:avLst/>
          </a:prstGeom>
        </p:spPr>
        <p:txBody>
          <a:bodyPr wrap="square">
            <a:spAutoFit/>
          </a:bodyPr>
          <a:p>
            <a:pPr>
              <a:lnSpc>
                <a:spcPct val="150000"/>
              </a:lnSpc>
            </a:pPr>
            <a:r>
              <a:rPr lang="en-US" altLang="zh-CN" sz="2000" b="1" dirty="0" smtClean="0">
                <a:solidFill>
                  <a:schemeClr val="bg1"/>
                </a:solidFill>
                <a:latin typeface="微软雅黑" panose="020B0503020204020204" pitchFamily="34" charset="-122"/>
                <a:ea typeface="微软雅黑" panose="020B0503020204020204" pitchFamily="34" charset="-122"/>
                <a:sym typeface="+mn-ea"/>
              </a:rPr>
              <a:t>       </a:t>
            </a:r>
            <a:r>
              <a:rPr lang="zh-CN" altLang="en-US" sz="2000" b="1" dirty="0" smtClean="0">
                <a:solidFill>
                  <a:srgbClr val="FF0000"/>
                </a:solidFill>
                <a:latin typeface="微软雅黑" panose="020B0503020204020204" pitchFamily="34" charset="-122"/>
                <a:ea typeface="微软雅黑" panose="020B0503020204020204" pitchFamily="34" charset="-122"/>
                <a:sym typeface="+mn-ea"/>
              </a:rPr>
              <a:t>实例</a:t>
            </a:r>
            <a:r>
              <a:rPr lang="en-US" altLang="zh-CN" sz="2000" b="1" dirty="0" smtClean="0">
                <a:solidFill>
                  <a:srgbClr val="FF0000"/>
                </a:solidFill>
                <a:latin typeface="微软雅黑" panose="020B0503020204020204" pitchFamily="34" charset="-122"/>
                <a:ea typeface="微软雅黑" panose="020B0503020204020204" pitchFamily="34" charset="-122"/>
                <a:sym typeface="+mn-ea"/>
              </a:rPr>
              <a:t>3</a:t>
            </a:r>
            <a:r>
              <a:rPr lang="zh-CN" altLang="en-US" sz="2000" b="1" dirty="0" smtClean="0">
                <a:solidFill>
                  <a:schemeClr val="bg1"/>
                </a:solidFill>
                <a:latin typeface="微软雅黑" panose="020B0503020204020204" pitchFamily="34" charset="-122"/>
                <a:ea typeface="微软雅黑" panose="020B0503020204020204" pitchFamily="34" charset="-122"/>
                <a:sym typeface="+mn-ea"/>
              </a:rPr>
              <a:t>：</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现有一批机器，每</a:t>
            </a:r>
            <a:r>
              <a:rPr lang="zh-CN" altLang="en-US" sz="2000" dirty="0">
                <a:solidFill>
                  <a:schemeClr val="bg1"/>
                </a:solidFill>
                <a:latin typeface="微软雅黑" panose="020B0503020204020204" pitchFamily="34" charset="-122"/>
                <a:ea typeface="微软雅黑" panose="020B0503020204020204" pitchFamily="34" charset="-122"/>
                <a:sym typeface="+mn-ea"/>
              </a:rPr>
              <a:t>台机器上的处理器</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个数</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 2</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。有</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16</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个作业，释放时间分别为</a:t>
            </a:r>
            <a:r>
              <a:rPr sz="2000" dirty="0">
                <a:solidFill>
                  <a:schemeClr val="bg1"/>
                </a:solidFill>
                <a:latin typeface="微软雅黑" panose="020B0503020204020204" pitchFamily="34" charset="-122"/>
                <a:ea typeface="微软雅黑" panose="020B0503020204020204" pitchFamily="34" charset="-122"/>
                <a:sym typeface="+mn-ea"/>
              </a:rPr>
              <a:t> [1 2 2 3 4 5 3 4 6 7 4 5 9 7 3 4]</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，最</a:t>
            </a:r>
            <a:r>
              <a:rPr lang="zh-CN" altLang="en-US" sz="2000" dirty="0">
                <a:solidFill>
                  <a:schemeClr val="bg1"/>
                </a:solidFill>
                <a:latin typeface="微软雅黑" panose="020B0503020204020204" pitchFamily="34" charset="-122"/>
                <a:ea typeface="微软雅黑" panose="020B0503020204020204" pitchFamily="34" charset="-122"/>
                <a:sym typeface="+mn-ea"/>
              </a:rPr>
              <a:t>迟开始</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时间分别为</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[9 4 7 5 6 8 10 15 12 10 9 7 10 9 5 6]</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，作业处理时间分别为[6 2 1 3 4 5 3 4 6 10 4 5 6 4 3 8]。</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644525" y="3552190"/>
            <a:ext cx="10902315" cy="998220"/>
          </a:xfrm>
          <a:prstGeom prst="rect">
            <a:avLst/>
          </a:prstGeom>
          <a:solidFill>
            <a:schemeClr val="bg1"/>
          </a:solid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340614" y="404078"/>
            <a:ext cx="2531727"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主要内容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0" y="404078"/>
            <a:ext cx="226314" cy="390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26314" y="404078"/>
            <a:ext cx="114300" cy="390904"/>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graphicFrame>
        <p:nvGraphicFramePr>
          <p:cNvPr id="3" name="图表 2"/>
          <p:cNvGraphicFramePr/>
          <p:nvPr/>
        </p:nvGraphicFramePr>
        <p:xfrm>
          <a:off x="1710690" y="1560195"/>
          <a:ext cx="8770620" cy="435102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59655" y="1378634"/>
            <a:ext cx="11432345" cy="4051495"/>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13154" y="1720752"/>
            <a:ext cx="2457449" cy="923330"/>
          </a:xfrm>
          <a:prstGeom prst="rect">
            <a:avLst/>
          </a:prstGeom>
          <a:noFill/>
        </p:spPr>
        <p:txBody>
          <a:bodyPr wrap="square" rtlCol="0">
            <a:spAutoFit/>
          </a:bodyPr>
          <a:lstStyle/>
          <a:p>
            <a:pPr algn="ctr"/>
            <a:r>
              <a:rPr lang="zh-CN" altLang="en-US" sz="5400" dirty="0">
                <a:solidFill>
                  <a:schemeClr val="bg1"/>
                </a:solidFill>
                <a:latin typeface="微软雅黑" panose="020B0503020204020204" pitchFamily="34" charset="-122"/>
                <a:ea typeface="微软雅黑" panose="020B0503020204020204" pitchFamily="34" charset="-122"/>
              </a:rPr>
              <a:t>目录</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078330" y="3455192"/>
            <a:ext cx="2419350"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研究背景及意义</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109455" y="3463437"/>
            <a:ext cx="1083212" cy="461665"/>
          </a:xfrm>
          <a:prstGeom prst="rect">
            <a:avLst/>
          </a:prstGeom>
          <a:noFill/>
        </p:spPr>
        <p:txBody>
          <a:bodyPr wrap="square" rtlCol="0">
            <a:spAutoFit/>
          </a:bodyPr>
          <a:lstStyle/>
          <a:p>
            <a:pPr algn="ctr"/>
            <a:r>
              <a:rPr lang="en-US" altLang="zh-CN" sz="2400" b="1" i="1" dirty="0">
                <a:solidFill>
                  <a:schemeClr val="bg1"/>
                </a:solidFill>
                <a:latin typeface="微软雅黑" panose="020B0503020204020204" pitchFamily="34" charset="-122"/>
                <a:ea typeface="微软雅黑" panose="020B0503020204020204" pitchFamily="34" charset="-122"/>
              </a:rPr>
              <a:t>01  </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9987880" y="3429000"/>
            <a:ext cx="2419350"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mn-ea"/>
              </a:rPr>
              <a:t>问题描述</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9019005" y="3460289"/>
            <a:ext cx="1083212" cy="461665"/>
          </a:xfrm>
          <a:prstGeom prst="rect">
            <a:avLst/>
          </a:prstGeom>
          <a:noFill/>
        </p:spPr>
        <p:txBody>
          <a:bodyPr wrap="square" rtlCol="0">
            <a:spAutoFit/>
          </a:bodyPr>
          <a:lstStyle/>
          <a:p>
            <a:pPr algn="ctr"/>
            <a:r>
              <a:rPr lang="en-US" altLang="zh-CN" sz="2400" b="1" i="1" dirty="0">
                <a:solidFill>
                  <a:schemeClr val="bg1"/>
                </a:solidFill>
                <a:latin typeface="微软雅黑" panose="020B0503020204020204" pitchFamily="34" charset="-122"/>
                <a:ea typeface="微软雅黑" panose="020B0503020204020204" pitchFamily="34" charset="-122"/>
              </a:rPr>
              <a:t>02  </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078330" y="4344441"/>
            <a:ext cx="2419350"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主要内容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109455" y="4373126"/>
            <a:ext cx="1083212" cy="461665"/>
          </a:xfrm>
          <a:prstGeom prst="rect">
            <a:avLst/>
          </a:prstGeom>
          <a:noFill/>
        </p:spPr>
        <p:txBody>
          <a:bodyPr wrap="square" rtlCol="0">
            <a:spAutoFit/>
          </a:bodyPr>
          <a:lstStyle/>
          <a:p>
            <a:pPr algn="ctr"/>
            <a:r>
              <a:rPr lang="en-US" altLang="zh-CN" sz="2400" b="1" i="1" dirty="0">
                <a:solidFill>
                  <a:schemeClr val="bg1"/>
                </a:solidFill>
                <a:latin typeface="微软雅黑" panose="020B0503020204020204" pitchFamily="34" charset="-122"/>
                <a:ea typeface="微软雅黑" panose="020B0503020204020204" pitchFamily="34" charset="-122"/>
              </a:rPr>
              <a:t>03  </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987880" y="4332702"/>
            <a:ext cx="2419350"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总结</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9019005" y="4358784"/>
            <a:ext cx="1083212" cy="461665"/>
          </a:xfrm>
          <a:prstGeom prst="rect">
            <a:avLst/>
          </a:prstGeom>
          <a:noFill/>
        </p:spPr>
        <p:txBody>
          <a:bodyPr wrap="square" rtlCol="0">
            <a:spAutoFit/>
          </a:bodyPr>
          <a:lstStyle/>
          <a:p>
            <a:pPr algn="ctr"/>
            <a:r>
              <a:rPr lang="en-US" altLang="zh-CN" sz="2400" b="1" i="1" dirty="0">
                <a:solidFill>
                  <a:schemeClr val="bg1"/>
                </a:solidFill>
                <a:latin typeface="微软雅黑" panose="020B0503020204020204" pitchFamily="34" charset="-122"/>
                <a:ea typeface="微软雅黑" panose="020B0503020204020204" pitchFamily="34" charset="-122"/>
              </a:rPr>
              <a:t>04  </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17" name="文本框 16"/>
          <p:cNvSpPr txBox="1"/>
          <p:nvPr/>
        </p:nvSpPr>
        <p:spPr>
          <a:xfrm>
            <a:off x="340614" y="404078"/>
            <a:ext cx="2531727"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总结</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0" y="404078"/>
            <a:ext cx="226314" cy="390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26314" y="404078"/>
            <a:ext cx="114300" cy="390904"/>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742950" y="1229995"/>
            <a:ext cx="10844530" cy="5067935"/>
          </a:xfrm>
          <a:prstGeom prst="rect">
            <a:avLst/>
          </a:prstGeom>
          <a:solidFill>
            <a:schemeClr val="bg1">
              <a:alpha val="72000"/>
            </a:schemeClr>
          </a:solidFill>
        </p:spPr>
        <p:txBody>
          <a:bodyPr wrap="square" lIns="107950" tIns="71755" rIns="107950" bIns="71755">
            <a:spAutoFit/>
          </a:bodyPr>
          <a:p>
            <a:pPr eaLnBrk="1" hangingPunct="1">
              <a:lnSpc>
                <a:spcPct val="200000"/>
              </a:lnSpc>
              <a:buFont typeface="Arial" panose="020B0604020202020204" pitchFamily="34" charset="0"/>
              <a:buNone/>
            </a:pPr>
            <a:r>
              <a:rPr lang="zh-CN" altLang="en-US" sz="2000" b="1" dirty="0" smtClean="0">
                <a:solidFill>
                  <a:schemeClr val="bg1"/>
                </a:solidFill>
                <a:latin typeface="微软雅黑" panose="020B0503020204020204" pitchFamily="34" charset="-122"/>
                <a:ea typeface="微软雅黑" panose="020B0503020204020204" pitchFamily="34" charset="-122"/>
                <a:sym typeface="+mn-ea"/>
              </a:rPr>
              <a:t>参考文献</a:t>
            </a:r>
            <a:endParaRPr lang="zh-CN" altLang="en-US" sz="2000" b="1" dirty="0" smtClean="0">
              <a:solidFill>
                <a:schemeClr val="bg1"/>
              </a:solidFill>
              <a:latin typeface="微软雅黑" panose="020B0503020204020204" pitchFamily="34" charset="-122"/>
              <a:ea typeface="微软雅黑" panose="020B0503020204020204" pitchFamily="34" charset="-122"/>
              <a:sym typeface="+mn-ea"/>
            </a:endParaRPr>
          </a:p>
          <a:p>
            <a:pPr eaLnBrk="1" hangingPunct="1">
              <a:lnSpc>
                <a:spcPct val="200000"/>
              </a:lnSpc>
            </a:pPr>
            <a:r>
              <a:rPr lang="en-US" altLang="zh-CN" sz="2000" u="sng" dirty="0">
                <a:solidFill>
                  <a:schemeClr val="bg1"/>
                </a:solidFill>
                <a:sym typeface="+mn-ea"/>
                <a:hlinkClick r:id="rId2"/>
              </a:rPr>
              <a:t>Busy Time Scheduling on a Bounded Number of Machines</a:t>
            </a:r>
            <a:endParaRPr lang="en-US" altLang="zh-CN" sz="2000" u="sng" dirty="0">
              <a:solidFill>
                <a:schemeClr val="bg1"/>
              </a:solidFill>
              <a:sym typeface="+mn-ea"/>
              <a:hlinkClick r:id="rId2"/>
            </a:endParaRPr>
          </a:p>
          <a:p>
            <a:pPr eaLnBrk="1" hangingPunct="1">
              <a:lnSpc>
                <a:spcPct val="200000"/>
              </a:lnSpc>
            </a:pPr>
            <a:r>
              <a:rPr lang="zh-CN" altLang="en-US" sz="2000" dirty="0">
                <a:solidFill>
                  <a:schemeClr val="bg1"/>
                </a:solidFill>
                <a:sym typeface="+mn-ea"/>
                <a:hlinkClick r:id="rId3"/>
              </a:rPr>
              <a:t>一种基于繁忙时间的并行调度能耗优化算法</a:t>
            </a:r>
            <a:endParaRPr lang="en-US" altLang="zh-CN" sz="2000" u="sng" dirty="0">
              <a:solidFill>
                <a:schemeClr val="bg1"/>
              </a:solidFill>
              <a:sym typeface="+mn-ea"/>
              <a:hlinkClick r:id="rId4"/>
            </a:endParaRPr>
          </a:p>
          <a:p>
            <a:pPr eaLnBrk="1" hangingPunct="1">
              <a:lnSpc>
                <a:spcPct val="200000"/>
              </a:lnSpc>
            </a:pPr>
            <a:r>
              <a:rPr lang="en-US" altLang="zh-CN" sz="2000" u="sng" dirty="0">
                <a:solidFill>
                  <a:schemeClr val="bg1"/>
                </a:solidFill>
                <a:sym typeface="+mn-ea"/>
                <a:hlinkClick r:id="rId4"/>
              </a:rPr>
              <a:t>Efficient algorithms for finding maximum </a:t>
            </a:r>
            <a:r>
              <a:rPr lang="en-US" altLang="zh-CN" sz="2000" u="sng" dirty="0" err="1">
                <a:solidFill>
                  <a:schemeClr val="bg1"/>
                </a:solidFill>
                <a:sym typeface="+mn-ea"/>
                <a:hlinkClick r:id="rId4"/>
              </a:rPr>
              <a:t>matchings</a:t>
            </a:r>
            <a:r>
              <a:rPr lang="en-US" altLang="zh-CN" sz="2000" u="sng" dirty="0">
                <a:solidFill>
                  <a:schemeClr val="bg1"/>
                </a:solidFill>
                <a:sym typeface="+mn-ea"/>
                <a:hlinkClick r:id="rId4"/>
              </a:rPr>
              <a:t> in convex bipartite graphs and related problems</a:t>
            </a:r>
            <a:endParaRPr lang="en-US" altLang="zh-CN" sz="2000" u="sng" dirty="0">
              <a:solidFill>
                <a:schemeClr val="bg1"/>
              </a:solidFill>
              <a:sym typeface="+mn-ea"/>
              <a:hlinkClick r:id="rId4"/>
            </a:endParaRPr>
          </a:p>
          <a:p>
            <a:pPr eaLnBrk="1" hangingPunct="1">
              <a:lnSpc>
                <a:spcPct val="200000"/>
              </a:lnSpc>
            </a:pPr>
            <a:r>
              <a:rPr lang="en-US" altLang="zh-CN" sz="2000" u="sng" dirty="0">
                <a:solidFill>
                  <a:schemeClr val="bg1"/>
                </a:solidFill>
                <a:sym typeface="+mn-ea"/>
                <a:hlinkClick r:id="rId5"/>
              </a:rPr>
              <a:t>A fast algorithm for multi-machine scheduling problems with jobs of equal processing times</a:t>
            </a:r>
            <a:endParaRPr lang="en-US" altLang="zh-CN" sz="2000" u="sng" dirty="0">
              <a:solidFill>
                <a:schemeClr val="bg1"/>
              </a:solidFill>
              <a:sym typeface="+mn-ea"/>
              <a:hlinkClick r:id="rId5"/>
            </a:endParaRPr>
          </a:p>
          <a:p>
            <a:pPr eaLnBrk="1" hangingPunct="1">
              <a:lnSpc>
                <a:spcPct val="200000"/>
              </a:lnSpc>
            </a:pPr>
            <a:r>
              <a:rPr lang="en-US" altLang="zh-CN" sz="2000" u="sng" dirty="0">
                <a:solidFill>
                  <a:schemeClr val="bg1"/>
                </a:solidFill>
                <a:sym typeface="+mn-ea"/>
                <a:hlinkClick r:id="rId2"/>
              </a:rPr>
              <a:t>A fast algorithm for multiprocessor scheduling of unit-length jobs</a:t>
            </a:r>
            <a:endParaRPr lang="en-US" altLang="zh-CN" sz="2000" u="sng" dirty="0">
              <a:solidFill>
                <a:schemeClr val="bg1"/>
              </a:solidFill>
              <a:sym typeface="+mn-ea"/>
              <a:hlinkClick r:id="rId2"/>
            </a:endParaRPr>
          </a:p>
          <a:p>
            <a:pPr eaLnBrk="1" hangingPunct="1">
              <a:lnSpc>
                <a:spcPct val="200000"/>
              </a:lnSpc>
            </a:pPr>
            <a:r>
              <a:rPr lang="en-US" altLang="zh-CN" sz="2000" u="sng" dirty="0">
                <a:solidFill>
                  <a:schemeClr val="bg1"/>
                </a:solidFill>
                <a:sym typeface="+mn-ea"/>
                <a:hlinkClick r:id="rId2"/>
              </a:rPr>
              <a:t>LP rounding and combinatorial algorithms for minimizing active and busy time</a:t>
            </a:r>
            <a:endParaRPr lang="en-US" altLang="zh-CN" sz="2000" u="sng" dirty="0">
              <a:solidFill>
                <a:schemeClr val="bg1"/>
              </a:solidFill>
              <a:sym typeface="+mn-ea"/>
              <a:hlinkClick r:id="rId2"/>
            </a:endParaRPr>
          </a:p>
          <a:p>
            <a:pPr eaLnBrk="1" hangingPunct="1">
              <a:lnSpc>
                <a:spcPct val="200000"/>
              </a:lnSpc>
            </a:pPr>
            <a:r>
              <a:rPr lang="en-US" altLang="zh-CN" sz="2000" u="sng" dirty="0">
                <a:solidFill>
                  <a:schemeClr val="bg1"/>
                </a:solidFill>
                <a:sym typeface="+mn-ea"/>
                <a:hlinkClick r:id="rId2"/>
              </a:rPr>
              <a:t>Minimizing busy time in multiple machine real-time scheduling</a:t>
            </a:r>
            <a:endParaRPr lang="zh-CN" altLang="en-US" sz="2000" dirty="0" smtClean="0">
              <a:solidFill>
                <a:schemeClr val="bg1"/>
              </a:solidFill>
              <a:latin typeface="微软雅黑" panose="020B0503020204020204" pitchFamily="34" charset="-122"/>
              <a:ea typeface="微软雅黑" panose="020B0503020204020204" pitchFamily="34" charset="-122"/>
              <a:sym typeface="+mn-ea"/>
              <a:hlinkClick r:id="rId6"/>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5076344" y="1500223"/>
            <a:ext cx="2039311" cy="2039311"/>
            <a:chOff x="5457264" y="1425388"/>
            <a:chExt cx="1277471" cy="1277471"/>
          </a:xfrm>
        </p:grpSpPr>
        <p:sp>
          <p:nvSpPr>
            <p:cNvPr id="18" name="椭圆 17"/>
            <p:cNvSpPr/>
            <p:nvPr/>
          </p:nvSpPr>
          <p:spPr>
            <a:xfrm>
              <a:off x="5457264" y="1425388"/>
              <a:ext cx="1277471" cy="127747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Freeform 5"/>
            <p:cNvSpPr>
              <a:spLocks noEditPoints="1"/>
            </p:cNvSpPr>
            <p:nvPr/>
          </p:nvSpPr>
          <p:spPr bwMode="auto">
            <a:xfrm>
              <a:off x="5692775" y="1760538"/>
              <a:ext cx="806450" cy="606425"/>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chemeClr val="bg1"/>
            </a:solidFill>
            <a:ln w="9525">
              <a:solidFill>
                <a:schemeClr val="bg1"/>
              </a:solidFill>
              <a:round/>
            </a:ln>
          </p:spPr>
          <p:txBody>
            <a:bodyPr vert="horz" wrap="square" lIns="91440" tIns="45720" rIns="91440" bIns="45720" numCol="1" anchor="t" anchorCtr="0" compatLnSpc="1"/>
            <a:lstStyle/>
            <a:p>
              <a:endParaRPr lang="zh-CN" altLang="en-US">
                <a:solidFill>
                  <a:schemeClr val="bg1"/>
                </a:solidFill>
              </a:endParaRPr>
            </a:p>
          </p:txBody>
        </p:sp>
      </p:grpSp>
      <p:sp>
        <p:nvSpPr>
          <p:cNvPr id="20" name="文本框 19"/>
          <p:cNvSpPr txBox="1"/>
          <p:nvPr/>
        </p:nvSpPr>
        <p:spPr>
          <a:xfrm>
            <a:off x="1809750" y="3908866"/>
            <a:ext cx="8572500" cy="922020"/>
          </a:xfrm>
          <a:prstGeom prst="rect">
            <a:avLst/>
          </a:prstGeom>
          <a:noFill/>
        </p:spPr>
        <p:txBody>
          <a:bodyPr wrap="square" rtlCol="0">
            <a:spAutoFit/>
          </a:bodyPr>
          <a:lstStyle/>
          <a:p>
            <a:pPr algn="ctr"/>
            <a:r>
              <a:rPr lang="zh-CN" altLang="en-US" sz="5400" dirty="0">
                <a:solidFill>
                  <a:schemeClr val="bg1"/>
                </a:solidFill>
                <a:latin typeface="幼圆" panose="02010509060101010101" pitchFamily="49" charset="-122"/>
                <a:ea typeface="幼圆" panose="02010509060101010101" pitchFamily="49" charset="-122"/>
              </a:rPr>
              <a:t>谢谢欣赏</a:t>
            </a:r>
            <a:endParaRPr lang="zh-CN" altLang="en-US" sz="5400" dirty="0">
              <a:solidFill>
                <a:schemeClr val="bg1"/>
              </a:solidFill>
              <a:latin typeface="幼圆" panose="02010509060101010101" pitchFamily="49" charset="-122"/>
              <a:ea typeface="幼圆" panose="020105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340614" y="404078"/>
            <a:ext cx="2531727"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研究背景及意义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矩形 30"/>
          <p:cNvSpPr/>
          <p:nvPr/>
        </p:nvSpPr>
        <p:spPr>
          <a:xfrm>
            <a:off x="0" y="404078"/>
            <a:ext cx="226314" cy="390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226314" y="404078"/>
            <a:ext cx="114300" cy="390904"/>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5127" name="TextBox 8"/>
          <p:cNvSpPr txBox="1">
            <a:spLocks noChangeArrowheads="1"/>
          </p:cNvSpPr>
          <p:nvPr/>
        </p:nvSpPr>
        <p:spPr bwMode="auto">
          <a:xfrm>
            <a:off x="740410" y="3875405"/>
            <a:ext cx="1071118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anose="020F0502020204030204" charset="0"/>
                <a:ea typeface="宋体" panose="02010600030101010101" pitchFamily="2" charset="-122"/>
              </a:defRPr>
            </a:lvl1pPr>
            <a:lvl2pPr>
              <a:defRPr sz="2800">
                <a:solidFill>
                  <a:schemeClr val="tx1"/>
                </a:solidFill>
                <a:latin typeface="Calibri" panose="020F0502020204030204" charset="0"/>
                <a:ea typeface="宋体" panose="02010600030101010101" pitchFamily="2" charset="-122"/>
              </a:defRPr>
            </a:lvl2pPr>
            <a:lvl3pPr>
              <a:defRPr sz="2400">
                <a:solidFill>
                  <a:schemeClr val="tx1"/>
                </a:solidFill>
                <a:latin typeface="Calibri" panose="020F0502020204030204" charset="0"/>
                <a:ea typeface="宋体" panose="02010600030101010101" pitchFamily="2" charset="-122"/>
              </a:defRPr>
            </a:lvl3pPr>
            <a:lvl4pPr>
              <a:defRPr sz="2000">
                <a:solidFill>
                  <a:schemeClr val="tx1"/>
                </a:solidFill>
                <a:latin typeface="Calibri" panose="020F0502020204030204" charset="0"/>
                <a:ea typeface="宋体" panose="02010600030101010101" pitchFamily="2" charset="-122"/>
              </a:defRPr>
            </a:lvl4pPr>
            <a:lvl5pPr>
              <a:defRPr sz="2000">
                <a:solidFill>
                  <a:schemeClr val="tx1"/>
                </a:solidFill>
                <a:latin typeface="Calibri" panose="020F050202020403020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Calibri" panose="020F050202020403020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Calibri" panose="020F050202020403020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Calibri" panose="020F050202020403020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Calibri" panose="020F050202020403020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dirty="0" smtClean="0">
                <a:solidFill>
                  <a:schemeClr val="bg1"/>
                </a:solidFill>
                <a:latin typeface="微软雅黑" panose="020B0503020204020204" pitchFamily="34" charset="-122"/>
                <a:ea typeface="微软雅黑" panose="020B0503020204020204" pitchFamily="34" charset="-122"/>
              </a:rPr>
              <a:t>        作者主要研究的是节能问题，即最小化总的开机时间</a:t>
            </a:r>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繁忙时间。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5128" name="TextBox 8"/>
          <p:cNvSpPr txBox="1">
            <a:spLocks noChangeArrowheads="1"/>
          </p:cNvSpPr>
          <p:nvPr/>
        </p:nvSpPr>
        <p:spPr bwMode="auto">
          <a:xfrm>
            <a:off x="740410" y="2101850"/>
            <a:ext cx="1071118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anose="020F0502020204030204" charset="0"/>
                <a:ea typeface="宋体" panose="02010600030101010101" pitchFamily="2" charset="-122"/>
              </a:defRPr>
            </a:lvl1pPr>
            <a:lvl2pPr>
              <a:defRPr sz="2800">
                <a:solidFill>
                  <a:schemeClr val="tx1"/>
                </a:solidFill>
                <a:latin typeface="Calibri" panose="020F0502020204030204" charset="0"/>
                <a:ea typeface="宋体" panose="02010600030101010101" pitchFamily="2" charset="-122"/>
              </a:defRPr>
            </a:lvl2pPr>
            <a:lvl3pPr>
              <a:defRPr sz="2400">
                <a:solidFill>
                  <a:schemeClr val="tx1"/>
                </a:solidFill>
                <a:latin typeface="Calibri" panose="020F0502020204030204" charset="0"/>
                <a:ea typeface="宋体" panose="02010600030101010101" pitchFamily="2" charset="-122"/>
              </a:defRPr>
            </a:lvl3pPr>
            <a:lvl4pPr>
              <a:defRPr sz="2000">
                <a:solidFill>
                  <a:schemeClr val="tx1"/>
                </a:solidFill>
                <a:latin typeface="Calibri" panose="020F0502020204030204" charset="0"/>
                <a:ea typeface="宋体" panose="02010600030101010101" pitchFamily="2" charset="-122"/>
              </a:defRPr>
            </a:lvl4pPr>
            <a:lvl5pPr>
              <a:defRPr sz="2000">
                <a:solidFill>
                  <a:schemeClr val="tx1"/>
                </a:solidFill>
                <a:latin typeface="Calibri" panose="020F050202020403020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Calibri" panose="020F050202020403020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Calibri" panose="020F050202020403020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Calibri" panose="020F050202020403020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Calibri" panose="020F0502020204030204" charset="0"/>
                <a:ea typeface="宋体" panose="02010600030101010101" pitchFamily="2" charset="-122"/>
              </a:defRPr>
            </a:lvl9pPr>
          </a:lstStyle>
          <a:p>
            <a:pPr eaLnBrk="1" hangingPunct="1">
              <a:lnSpc>
                <a:spcPct val="150000"/>
              </a:lnSpc>
              <a:buFont typeface="Arial" panose="020B0604020202020204" pitchFamily="34" charset="0"/>
              <a:buNone/>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在多台并行机器上调度作业在近几十年来受到计算机科学和优化研究领域的广泛关注。其中，大部分研究主要关注于作业相关的指标，例如：最小完工时间、总体完成时间、最大吞吐量等。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40614" y="404078"/>
            <a:ext cx="2531727"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问题描述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0" y="404078"/>
            <a:ext cx="226314" cy="390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a:off x="226314" y="404078"/>
            <a:ext cx="114300" cy="390904"/>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755705" y="1432307"/>
            <a:ext cx="5191760" cy="398780"/>
          </a:xfrm>
          <a:prstGeom prst="rect">
            <a:avLst/>
          </a:prstGeom>
        </p:spPr>
        <p:txBody>
          <a:bodyPr wrap="none">
            <a:spAutoFit/>
          </a:bodyPr>
          <a:p>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有    个</a:t>
            </a:r>
            <a:r>
              <a:rPr lang="zh-CN" altLang="en-US" sz="2000" dirty="0">
                <a:solidFill>
                  <a:schemeClr val="bg1"/>
                </a:solidFill>
                <a:latin typeface="微软雅黑" panose="020B0503020204020204" pitchFamily="34" charset="-122"/>
                <a:ea typeface="微软雅黑" panose="020B0503020204020204" pitchFamily="34" charset="-122"/>
              </a:rPr>
              <a:t>机器，每个机器有</a:t>
            </a: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个处理器。</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8" name="TextBox 8"/>
          <p:cNvSpPr txBox="1">
            <a:spLocks noChangeArrowheads="1"/>
          </p:cNvSpPr>
          <p:nvPr/>
        </p:nvSpPr>
        <p:spPr bwMode="auto">
          <a:xfrm>
            <a:off x="755650" y="2269490"/>
            <a:ext cx="1062926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1" hangingPunct="1">
              <a:lnSpc>
                <a:spcPct val="150000"/>
              </a:lnSpc>
              <a:buFont typeface="Arial" panose="020B0604020202020204" pitchFamily="34" charset="0"/>
              <a:buNone/>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给定</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个作业，每个作业</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都有一个释放时间</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，一个最晚开始时间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，以及一个处理时间</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graphicFrame>
        <p:nvGraphicFramePr>
          <p:cNvPr id="19" name="对象 18"/>
          <p:cNvGraphicFramePr>
            <a:graphicFrameLocks noChangeAspect="1"/>
          </p:cNvGraphicFramePr>
          <p:nvPr/>
        </p:nvGraphicFramePr>
        <p:xfrm>
          <a:off x="2025566" y="2517849"/>
          <a:ext cx="177800" cy="190500"/>
        </p:xfrm>
        <a:graphic>
          <a:graphicData uri="http://schemas.openxmlformats.org/presentationml/2006/ole">
            <mc:AlternateContent xmlns:mc="http://schemas.openxmlformats.org/markup-compatibility/2006">
              <mc:Choice xmlns:v="urn:schemas-microsoft-com:vml" Requires="v">
                <p:oleObj spid="_x0000_s25452" name="Equation" r:id="rId1" imgW="4267200" imgH="4572000" progId="Equation.DSMT4">
                  <p:embed/>
                </p:oleObj>
              </mc:Choice>
              <mc:Fallback>
                <p:oleObj name="Equation" r:id="rId1" imgW="4267200" imgH="4572000" progId="Equation.DSMT4">
                  <p:embed/>
                  <p:pic>
                    <p:nvPicPr>
                      <p:cNvPr id="0" name="图片 16410"/>
                      <p:cNvPicPr/>
                      <p:nvPr/>
                    </p:nvPicPr>
                    <p:blipFill>
                      <a:blip r:embed="rId2"/>
                      <a:stretch>
                        <a:fillRect/>
                      </a:stretch>
                    </p:blipFill>
                    <p:spPr>
                      <a:xfrm>
                        <a:off x="2025566" y="2517849"/>
                        <a:ext cx="177800" cy="190500"/>
                      </a:xfrm>
                      <a:prstGeom prst="rect">
                        <a:avLst/>
                      </a:prstGeom>
                      <a:solidFill>
                        <a:schemeClr val="bg1"/>
                      </a:solidFill>
                      <a:ln>
                        <a:solidFill>
                          <a:prstClr val="black"/>
                        </a:solidFill>
                      </a:ln>
                    </p:spPr>
                  </p:pic>
                </p:oleObj>
              </mc:Fallback>
            </mc:AlternateContent>
          </a:graphicData>
        </a:graphic>
      </p:graphicFrame>
      <p:graphicFrame>
        <p:nvGraphicFramePr>
          <p:cNvPr id="20" name="对象 19"/>
          <p:cNvGraphicFramePr>
            <a:graphicFrameLocks noChangeAspect="1"/>
          </p:cNvGraphicFramePr>
          <p:nvPr/>
        </p:nvGraphicFramePr>
        <p:xfrm>
          <a:off x="4329693" y="2422222"/>
          <a:ext cx="177800" cy="279400"/>
        </p:xfrm>
        <a:graphic>
          <a:graphicData uri="http://schemas.openxmlformats.org/presentationml/2006/ole">
            <mc:AlternateContent xmlns:mc="http://schemas.openxmlformats.org/markup-compatibility/2006">
              <mc:Choice xmlns:v="urn:schemas-microsoft-com:vml" Requires="v">
                <p:oleObj spid="_x0000_s25453" name="Equation" r:id="rId3" imgW="4267200" imgH="6705600" progId="Equation.DSMT4">
                  <p:embed/>
                </p:oleObj>
              </mc:Choice>
              <mc:Fallback>
                <p:oleObj name="Equation" r:id="rId3" imgW="4267200" imgH="6705600" progId="Equation.DSMT4">
                  <p:embed/>
                  <p:pic>
                    <p:nvPicPr>
                      <p:cNvPr id="0" name="对象 1"/>
                      <p:cNvPicPr>
                        <a:picLocks noChangeAspect="1" noChangeArrowheads="1"/>
                      </p:cNvPicPr>
                      <p:nvPr/>
                    </p:nvPicPr>
                    <p:blipFill>
                      <a:blip r:embed="rId4"/>
                      <a:srcRect/>
                      <a:stretch>
                        <a:fillRect/>
                      </a:stretch>
                    </p:blipFill>
                    <p:spPr bwMode="auto">
                      <a:xfrm>
                        <a:off x="4329693" y="2422222"/>
                        <a:ext cx="177800" cy="279400"/>
                      </a:xfrm>
                      <a:prstGeom prst="rect">
                        <a:avLst/>
                      </a:pr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20"/>
          <p:cNvGraphicFramePr>
            <a:graphicFrameLocks noChangeAspect="1"/>
          </p:cNvGraphicFramePr>
          <p:nvPr/>
        </p:nvGraphicFramePr>
        <p:xfrm>
          <a:off x="6672898" y="2409517"/>
          <a:ext cx="203200" cy="304800"/>
        </p:xfrm>
        <a:graphic>
          <a:graphicData uri="http://schemas.openxmlformats.org/presentationml/2006/ole">
            <mc:AlternateContent xmlns:mc="http://schemas.openxmlformats.org/markup-compatibility/2006">
              <mc:Choice xmlns:v="urn:schemas-microsoft-com:vml" Requires="v">
                <p:oleObj spid="_x0000_s25454" name="Equation" r:id="rId5" imgW="4876800" imgH="7315200" progId="Equation.DSMT4">
                  <p:embed/>
                </p:oleObj>
              </mc:Choice>
              <mc:Fallback>
                <p:oleObj name="Equation" r:id="rId5" imgW="4876800" imgH="7315200" progId="Equation.DSMT4">
                  <p:embed/>
                  <p:pic>
                    <p:nvPicPr>
                      <p:cNvPr id="0" name="对象 2"/>
                      <p:cNvPicPr>
                        <a:picLocks noChangeAspect="1" noChangeArrowheads="1"/>
                      </p:cNvPicPr>
                      <p:nvPr/>
                    </p:nvPicPr>
                    <p:blipFill>
                      <a:blip r:embed="rId6"/>
                      <a:srcRect/>
                      <a:stretch>
                        <a:fillRect/>
                      </a:stretch>
                    </p:blipFill>
                    <p:spPr bwMode="auto">
                      <a:xfrm>
                        <a:off x="6672898" y="2409517"/>
                        <a:ext cx="203200" cy="304800"/>
                      </a:xfrm>
                      <a:prstGeom prst="rect">
                        <a:avLst/>
                      </a:pr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对象 21"/>
          <p:cNvGraphicFramePr>
            <a:graphicFrameLocks noChangeAspect="1"/>
          </p:cNvGraphicFramePr>
          <p:nvPr/>
        </p:nvGraphicFramePr>
        <p:xfrm>
          <a:off x="1727540" y="1511563"/>
          <a:ext cx="228600" cy="190500"/>
        </p:xfrm>
        <a:graphic>
          <a:graphicData uri="http://schemas.openxmlformats.org/presentationml/2006/ole">
            <mc:AlternateContent xmlns:mc="http://schemas.openxmlformats.org/markup-compatibility/2006">
              <mc:Choice xmlns:v="urn:schemas-microsoft-com:vml" Requires="v">
                <p:oleObj spid="_x0000_s25455" name="Equation" r:id="rId7" imgW="5486400" imgH="4572000" progId="Equation.DSMT4">
                  <p:embed/>
                </p:oleObj>
              </mc:Choice>
              <mc:Fallback>
                <p:oleObj name="Equation" r:id="rId7" imgW="5486400" imgH="4572000" progId="Equation.DSMT4">
                  <p:embed/>
                  <p:pic>
                    <p:nvPicPr>
                      <p:cNvPr id="0" name="对象 1"/>
                      <p:cNvPicPr>
                        <a:picLocks noChangeAspect="1" noChangeArrowheads="1"/>
                      </p:cNvPicPr>
                      <p:nvPr/>
                    </p:nvPicPr>
                    <p:blipFill>
                      <a:blip r:embed="rId8"/>
                      <a:srcRect/>
                      <a:stretch>
                        <a:fillRect/>
                      </a:stretch>
                    </p:blipFill>
                    <p:spPr bwMode="auto">
                      <a:xfrm>
                        <a:off x="1727540" y="1511563"/>
                        <a:ext cx="228600" cy="190500"/>
                      </a:xfrm>
                      <a:prstGeom prst="rect">
                        <a:avLst/>
                      </a:prstGeom>
                      <a:solidFill>
                        <a:schemeClr val="bg1"/>
                      </a:solidFill>
                      <a:ln>
                        <a:solidFill>
                          <a:prstClr val="black"/>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对象 22"/>
          <p:cNvGraphicFramePr>
            <a:graphicFrameLocks noChangeAspect="1"/>
          </p:cNvGraphicFramePr>
          <p:nvPr/>
        </p:nvGraphicFramePr>
        <p:xfrm>
          <a:off x="4343757" y="1511563"/>
          <a:ext cx="203200" cy="241300"/>
        </p:xfrm>
        <a:graphic>
          <a:graphicData uri="http://schemas.openxmlformats.org/presentationml/2006/ole">
            <mc:AlternateContent xmlns:mc="http://schemas.openxmlformats.org/markup-compatibility/2006">
              <mc:Choice xmlns:v="urn:schemas-microsoft-com:vml" Requires="v">
                <p:oleObj spid="_x0000_s25456" name="Equation" r:id="rId9" imgW="4876800" imgH="5791200" progId="Equation.DSMT4">
                  <p:embed/>
                </p:oleObj>
              </mc:Choice>
              <mc:Fallback>
                <p:oleObj name="Equation" r:id="rId9" imgW="4876800" imgH="5791200" progId="Equation.DSMT4">
                  <p:embed/>
                  <p:pic>
                    <p:nvPicPr>
                      <p:cNvPr id="0" name="对象 8"/>
                      <p:cNvPicPr>
                        <a:picLocks noChangeAspect="1" noChangeArrowheads="1"/>
                      </p:cNvPicPr>
                      <p:nvPr/>
                    </p:nvPicPr>
                    <p:blipFill>
                      <a:blip r:embed="rId10"/>
                      <a:srcRect/>
                      <a:stretch>
                        <a:fillRect/>
                      </a:stretch>
                    </p:blipFill>
                    <p:spPr bwMode="auto">
                      <a:xfrm>
                        <a:off x="4343757" y="1511563"/>
                        <a:ext cx="203200" cy="241300"/>
                      </a:xfrm>
                      <a:prstGeom prst="rect">
                        <a:avLst/>
                      </a:pr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TextBox 8"/>
          <p:cNvSpPr txBox="1">
            <a:spLocks noChangeArrowheads="1"/>
          </p:cNvSpPr>
          <p:nvPr/>
        </p:nvSpPr>
        <p:spPr bwMode="auto">
          <a:xfrm>
            <a:off x="756285" y="3469005"/>
            <a:ext cx="1062799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1" hangingPunct="1">
              <a:lnSpc>
                <a:spcPct val="150000"/>
              </a:lnSpc>
              <a:buFont typeface="Arial" panose="020B0604020202020204" pitchFamily="34" charset="0"/>
              <a:buNone/>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机器的繁忙时间，即</a:t>
            </a:r>
            <a:r>
              <a:rPr lang="zh-CN" altLang="en-US" sz="2000" dirty="0">
                <a:solidFill>
                  <a:schemeClr val="bg1"/>
                </a:solidFill>
                <a:latin typeface="微软雅黑" panose="020B0503020204020204" pitchFamily="34" charset="-122"/>
                <a:ea typeface="微软雅黑" panose="020B0503020204020204" pitchFamily="34" charset="-122"/>
              </a:rPr>
              <a:t>机器的总开机时间</a:t>
            </a:r>
            <a:r>
              <a:rPr lang="zh-CN" altLang="en-US" sz="2000" dirty="0" smtClean="0">
                <a:solidFill>
                  <a:schemeClr val="bg1"/>
                </a:solidFill>
                <a:latin typeface="微软雅黑" panose="020B0503020204020204" pitchFamily="34" charset="-122"/>
                <a:ea typeface="微软雅黑" panose="020B0503020204020204" pitchFamily="34" charset="-122"/>
              </a:rPr>
              <a:t>。 总繁忙时间可以形式化表示为：</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25" name="TextBox 8"/>
          <p:cNvSpPr txBox="1">
            <a:spLocks noChangeArrowheads="1"/>
          </p:cNvSpPr>
          <p:nvPr/>
        </p:nvSpPr>
        <p:spPr bwMode="auto">
          <a:xfrm>
            <a:off x="756285" y="5312410"/>
            <a:ext cx="1062863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1" hangingPunct="1">
              <a:lnSpc>
                <a:spcPct val="150000"/>
              </a:lnSpc>
              <a:buFont typeface="Arial" panose="020B0604020202020204" pitchFamily="34" charset="0"/>
              <a:buNone/>
            </a:pPr>
            <a:r>
              <a:rPr lang="zh-CN" altLang="en-US" sz="2000" dirty="0" smtClean="0">
                <a:solidFill>
                  <a:schemeClr val="bg1"/>
                </a:solidFill>
                <a:latin typeface="微软雅黑" panose="020B0503020204020204" pitchFamily="34" charset="-122"/>
                <a:ea typeface="微软雅黑" panose="020B0503020204020204" pitchFamily="34" charset="-122"/>
              </a:rPr>
              <a:t>        其中，  可以求得不相交半开集合的总的几何长度。</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graphicFrame>
        <p:nvGraphicFramePr>
          <p:cNvPr id="26" name="对象 25"/>
          <p:cNvGraphicFramePr>
            <a:graphicFrameLocks noChangeAspect="1"/>
          </p:cNvGraphicFramePr>
          <p:nvPr/>
        </p:nvGraphicFramePr>
        <p:xfrm>
          <a:off x="2126402" y="5489034"/>
          <a:ext cx="215900" cy="241300"/>
        </p:xfrm>
        <a:graphic>
          <a:graphicData uri="http://schemas.openxmlformats.org/presentationml/2006/ole">
            <mc:AlternateContent xmlns:mc="http://schemas.openxmlformats.org/markup-compatibility/2006">
              <mc:Choice xmlns:v="urn:schemas-microsoft-com:vml" Requires="v">
                <p:oleObj spid="_x0000_s25457" name="Equation" r:id="rId11" imgW="5181600" imgH="5791200" progId="Equation.DSMT4">
                  <p:embed/>
                </p:oleObj>
              </mc:Choice>
              <mc:Fallback>
                <p:oleObj name="Equation" r:id="rId11" imgW="5181600" imgH="5791200" progId="Equation.DSMT4">
                  <p:embed/>
                  <p:pic>
                    <p:nvPicPr>
                      <p:cNvPr id="0" name="图片 25456"/>
                      <p:cNvPicPr>
                        <a:picLocks noChangeAspect="1" noChangeArrowheads="1"/>
                      </p:cNvPicPr>
                      <p:nvPr/>
                    </p:nvPicPr>
                    <p:blipFill>
                      <a:blip r:embed="rId12"/>
                      <a:srcRect/>
                      <a:stretch>
                        <a:fillRect/>
                      </a:stretch>
                    </p:blipFill>
                    <p:spPr bwMode="auto">
                      <a:xfrm>
                        <a:off x="2126402" y="5489034"/>
                        <a:ext cx="215900" cy="241300"/>
                      </a:xfrm>
                      <a:prstGeom prst="rect">
                        <a:avLst/>
                      </a:pr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对象 29"/>
          <p:cNvGraphicFramePr>
            <a:graphicFrameLocks noChangeAspect="1"/>
          </p:cNvGraphicFramePr>
          <p:nvPr/>
        </p:nvGraphicFramePr>
        <p:xfrm>
          <a:off x="9230921" y="2409962"/>
          <a:ext cx="277862" cy="406106"/>
        </p:xfrm>
        <a:graphic>
          <a:graphicData uri="http://schemas.openxmlformats.org/presentationml/2006/ole">
            <mc:AlternateContent xmlns:mc="http://schemas.openxmlformats.org/markup-compatibility/2006">
              <mc:Choice xmlns:v="urn:schemas-microsoft-com:vml" Requires="v">
                <p:oleObj spid="_x0000_s25458" name="Equation" r:id="rId13" imgW="3962400" imgH="5791200" progId="Equation.DSMT4">
                  <p:embed/>
                </p:oleObj>
              </mc:Choice>
              <mc:Fallback>
                <p:oleObj name="Equation" r:id="rId13" imgW="3962400" imgH="5791200" progId="Equation.DSMT4">
                  <p:embed/>
                  <p:pic>
                    <p:nvPicPr>
                      <p:cNvPr id="0" name="图片 25457"/>
                      <p:cNvPicPr/>
                      <p:nvPr/>
                    </p:nvPicPr>
                    <p:blipFill>
                      <a:blip r:embed="rId14"/>
                      <a:stretch>
                        <a:fillRect/>
                      </a:stretch>
                    </p:blipFill>
                    <p:spPr>
                      <a:xfrm>
                        <a:off x="9230921" y="2409962"/>
                        <a:ext cx="277862" cy="406106"/>
                      </a:xfrm>
                      <a:prstGeom prst="rect">
                        <a:avLst/>
                      </a:prstGeom>
                      <a:solidFill>
                        <a:schemeClr val="bg1"/>
                      </a:solidFill>
                    </p:spPr>
                  </p:pic>
                </p:oleObj>
              </mc:Fallback>
            </mc:AlternateContent>
          </a:graphicData>
        </a:graphic>
      </p:graphicFrame>
      <p:graphicFrame>
        <p:nvGraphicFramePr>
          <p:cNvPr id="31" name="对象 30"/>
          <p:cNvGraphicFramePr>
            <a:graphicFrameLocks noChangeAspect="1"/>
          </p:cNvGraphicFramePr>
          <p:nvPr/>
        </p:nvGraphicFramePr>
        <p:xfrm>
          <a:off x="1616710" y="2840990"/>
          <a:ext cx="286385" cy="373380"/>
        </p:xfrm>
        <a:graphic>
          <a:graphicData uri="http://schemas.openxmlformats.org/presentationml/2006/ole">
            <mc:AlternateContent xmlns:mc="http://schemas.openxmlformats.org/markup-compatibility/2006">
              <mc:Choice xmlns:v="urn:schemas-microsoft-com:vml" Requires="v">
                <p:oleObj spid="_x0000_s25459" name="Equation" r:id="rId15" imgW="190500" imgH="241300" progId="Equation.DSMT4">
                  <p:embed/>
                </p:oleObj>
              </mc:Choice>
              <mc:Fallback>
                <p:oleObj name="Equation" r:id="rId15" imgW="190500" imgH="241300" progId="Equation.DSMT4">
                  <p:embed/>
                  <p:pic>
                    <p:nvPicPr>
                      <p:cNvPr id="0" name="图片 25458"/>
                      <p:cNvPicPr/>
                      <p:nvPr/>
                    </p:nvPicPr>
                    <p:blipFill>
                      <a:blip r:embed="rId16"/>
                      <a:stretch>
                        <a:fillRect/>
                      </a:stretch>
                    </p:blipFill>
                    <p:spPr>
                      <a:xfrm>
                        <a:off x="1616710" y="2840990"/>
                        <a:ext cx="286385" cy="373380"/>
                      </a:xfrm>
                      <a:prstGeom prst="rect">
                        <a:avLst/>
                      </a:prstGeom>
                      <a:solidFill>
                        <a:schemeClr val="bg1"/>
                      </a:solidFill>
                    </p:spPr>
                  </p:pic>
                </p:oleObj>
              </mc:Fallback>
            </mc:AlternateContent>
          </a:graphicData>
        </a:graphic>
      </p:graphicFrame>
      <p:graphicFrame>
        <p:nvGraphicFramePr>
          <p:cNvPr id="32" name="对象 31"/>
          <p:cNvGraphicFramePr>
            <a:graphicFrameLocks noChangeAspect="1"/>
          </p:cNvGraphicFramePr>
          <p:nvPr/>
        </p:nvGraphicFramePr>
        <p:xfrm>
          <a:off x="4775835" y="4304665"/>
          <a:ext cx="2640330" cy="1007745"/>
        </p:xfrm>
        <a:graphic>
          <a:graphicData uri="http://schemas.openxmlformats.org/presentationml/2006/ole">
            <mc:AlternateContent xmlns:mc="http://schemas.openxmlformats.org/markup-compatibility/2006">
              <mc:Choice xmlns:v="urn:schemas-microsoft-com:vml" Requires="v">
                <p:oleObj spid="_x0000_s25460" name="Equation" r:id="rId17" imgW="33528000" imgH="12801600" progId="Equation.DSMT4">
                  <p:embed/>
                </p:oleObj>
              </mc:Choice>
              <mc:Fallback>
                <p:oleObj name="Equation" r:id="rId17" imgW="33528000" imgH="12801600" progId="Equation.DSMT4">
                  <p:embed/>
                  <p:pic>
                    <p:nvPicPr>
                      <p:cNvPr id="0" name="图片 25459"/>
                      <p:cNvPicPr/>
                      <p:nvPr/>
                    </p:nvPicPr>
                    <p:blipFill>
                      <a:blip r:embed="rId18"/>
                      <a:stretch>
                        <a:fillRect/>
                      </a:stretch>
                    </p:blipFill>
                    <p:spPr>
                      <a:xfrm>
                        <a:off x="4775835" y="4304665"/>
                        <a:ext cx="2640330" cy="1007745"/>
                      </a:xfrm>
                      <a:prstGeom prst="rect">
                        <a:avLst/>
                      </a:prstGeom>
                      <a:solidFill>
                        <a:schemeClr val="bg1"/>
                      </a:solidFill>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340614" y="404078"/>
            <a:ext cx="2531727"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主要内容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0" y="404078"/>
            <a:ext cx="226314" cy="390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26314" y="404078"/>
            <a:ext cx="114300" cy="390904"/>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742950" y="1412875"/>
            <a:ext cx="10589260" cy="553085"/>
          </a:xfrm>
          <a:prstGeom prst="rect">
            <a:avLst/>
          </a:prstGeom>
        </p:spPr>
        <p:txBody>
          <a:bodyPr wrap="square">
            <a:spAutoFit/>
          </a:bodyPr>
          <a:p>
            <a:pPr eaLnBrk="1" hangingPunct="1">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rgbClr val="FF0000"/>
                </a:solidFill>
                <a:latin typeface="微软雅黑" panose="020B0503020204020204" pitchFamily="34" charset="-122"/>
                <a:ea typeface="微软雅黑" panose="020B0503020204020204" pitchFamily="34" charset="-122"/>
              </a:rPr>
              <a:t>讨论</a:t>
            </a:r>
            <a:r>
              <a:rPr lang="en-US" altLang="zh-CN" sz="2000" b="1" dirty="0" smtClean="0">
                <a:solidFill>
                  <a:srgbClr val="FF0000"/>
                </a:solidFill>
                <a:latin typeface="微软雅黑" panose="020B0503020204020204" pitchFamily="34" charset="-122"/>
                <a:ea typeface="微软雅黑" panose="020B0503020204020204" pitchFamily="34" charset="-122"/>
              </a:rPr>
              <a:t>1</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g=1</a:t>
            </a:r>
            <a:r>
              <a:rPr lang="zh-CN" altLang="en-US" sz="2000" dirty="0" smtClean="0">
                <a:solidFill>
                  <a:schemeClr val="bg1"/>
                </a:solidFill>
                <a:latin typeface="微软雅黑" panose="020B0503020204020204" pitchFamily="34" charset="-122"/>
                <a:ea typeface="微软雅黑" panose="020B0503020204020204" pitchFamily="34" charset="-122"/>
              </a:rPr>
              <a:t>，各个作业处理时间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相等的情况，即多</a:t>
            </a:r>
            <a:r>
              <a:rPr lang="zh-CN" altLang="en-US" sz="2000" dirty="0">
                <a:solidFill>
                  <a:schemeClr val="bg1"/>
                </a:solidFill>
                <a:latin typeface="微软雅黑" panose="020B0503020204020204" pitchFamily="34" charset="-122"/>
                <a:ea typeface="微软雅黑" panose="020B0503020204020204" pitchFamily="34" charset="-122"/>
              </a:rPr>
              <a:t>台机器上的等长</a:t>
            </a:r>
            <a:r>
              <a:rPr lang="zh-CN" altLang="en-US" sz="2000" dirty="0" smtClean="0">
                <a:solidFill>
                  <a:schemeClr val="bg1"/>
                </a:solidFill>
                <a:latin typeface="微软雅黑" panose="020B0503020204020204" pitchFamily="34" charset="-122"/>
                <a:ea typeface="微软雅黑" panose="020B0503020204020204" pitchFamily="34" charset="-122"/>
              </a:rPr>
              <a:t>作业调度问题。</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1" name="TextBox 8"/>
          <p:cNvSpPr txBox="1">
            <a:spLocks noChangeArrowheads="1"/>
          </p:cNvSpPr>
          <p:nvPr/>
        </p:nvSpPr>
        <p:spPr bwMode="auto">
          <a:xfrm>
            <a:off x="801370" y="2203450"/>
            <a:ext cx="1058862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1" hangingPunct="1">
              <a:lnSpc>
                <a:spcPct val="150000"/>
              </a:lnSpc>
              <a:buFont typeface="Arial" panose="020B0604020202020204" pitchFamily="34" charset="0"/>
              <a:buNone/>
            </a:pPr>
            <a:r>
              <a:rPr lang="zh-CN" altLang="en-US" sz="2000" dirty="0" smtClean="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多台机器上的等长作业调度问题</a:t>
            </a:r>
            <a:r>
              <a:rPr lang="zh-CN" altLang="en-US" sz="2000" dirty="0" smtClean="0">
                <a:solidFill>
                  <a:schemeClr val="bg1"/>
                </a:solidFill>
                <a:latin typeface="微软雅黑" panose="020B0503020204020204" pitchFamily="34" charset="-122"/>
                <a:ea typeface="微软雅黑" panose="020B0503020204020204" pitchFamily="34" charset="-122"/>
              </a:rPr>
              <a:t>必须满足以下的约束：</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742752" y="4659565"/>
            <a:ext cx="8136903" cy="553085"/>
          </a:xfrm>
          <a:prstGeom prst="rect">
            <a:avLst/>
          </a:prstGeom>
        </p:spPr>
        <p:txBody>
          <a:bodyPr wrap="square">
            <a:spAutoFit/>
          </a:bodyPr>
          <a:p>
            <a:pPr eaLnBrk="1" hangingPunct="1">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表示</a:t>
            </a:r>
            <a:r>
              <a:rPr lang="en-US" altLang="zh-CN" sz="2000" dirty="0">
                <a:solidFill>
                  <a:schemeClr val="bg1"/>
                </a:solidFill>
                <a:latin typeface="微软雅黑" panose="020B0503020204020204" pitchFamily="34" charset="-122"/>
                <a:ea typeface="微软雅黑" panose="020B0503020204020204" pitchFamily="34" charset="-122"/>
              </a:rPr>
              <a:t>t</a:t>
            </a:r>
            <a:r>
              <a:rPr lang="zh-CN" altLang="en-US" sz="2000" dirty="0">
                <a:solidFill>
                  <a:schemeClr val="bg1"/>
                </a:solidFill>
                <a:latin typeface="微软雅黑" panose="020B0503020204020204" pitchFamily="34" charset="-122"/>
                <a:ea typeface="微软雅黑" panose="020B0503020204020204" pitchFamily="34" charset="-122"/>
              </a:rPr>
              <a:t>时刻</a:t>
            </a:r>
            <a:r>
              <a:rPr lang="zh-CN" altLang="en-US" sz="2000" dirty="0" smtClean="0">
                <a:solidFill>
                  <a:schemeClr val="bg1"/>
                </a:solidFill>
                <a:latin typeface="微软雅黑" panose="020B0503020204020204" pitchFamily="34" charset="-122"/>
                <a:ea typeface="微软雅黑" panose="020B0503020204020204" pitchFamily="34" charset="-122"/>
              </a:rPr>
              <a:t>之前开始</a:t>
            </a:r>
            <a:r>
              <a:rPr lang="zh-CN" altLang="en-US" sz="2000" dirty="0">
                <a:solidFill>
                  <a:schemeClr val="bg1"/>
                </a:solidFill>
                <a:latin typeface="微软雅黑" panose="020B0503020204020204" pitchFamily="34" charset="-122"/>
                <a:ea typeface="微软雅黑" panose="020B0503020204020204" pitchFamily="34" charset="-122"/>
              </a:rPr>
              <a:t>的作业的总个数</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graphicFrame>
        <p:nvGraphicFramePr>
          <p:cNvPr id="24" name="对象 23"/>
          <p:cNvGraphicFramePr>
            <a:graphicFrameLocks noChangeAspect="1"/>
          </p:cNvGraphicFramePr>
          <p:nvPr/>
        </p:nvGraphicFramePr>
        <p:xfrm>
          <a:off x="1400478" y="4736614"/>
          <a:ext cx="288032" cy="398814"/>
        </p:xfrm>
        <a:graphic>
          <a:graphicData uri="http://schemas.openxmlformats.org/presentationml/2006/ole">
            <mc:AlternateContent xmlns:mc="http://schemas.openxmlformats.org/markup-compatibility/2006">
              <mc:Choice xmlns:v="urn:schemas-microsoft-com:vml" Requires="v">
                <p:oleObj spid="_x0000_s27177" name="Equation" r:id="rId1" imgW="3962400" imgH="5486400" progId="Equation.DSMT4">
                  <p:embed/>
                </p:oleObj>
              </mc:Choice>
              <mc:Fallback>
                <p:oleObj name="Equation" r:id="rId1" imgW="3962400" imgH="5486400" progId="Equation.DSMT4">
                  <p:embed/>
                  <p:pic>
                    <p:nvPicPr>
                      <p:cNvPr id="0" name="图片 27176"/>
                      <p:cNvPicPr/>
                      <p:nvPr/>
                    </p:nvPicPr>
                    <p:blipFill>
                      <a:blip r:embed="rId2"/>
                      <a:stretch>
                        <a:fillRect/>
                      </a:stretch>
                    </p:blipFill>
                    <p:spPr>
                      <a:xfrm>
                        <a:off x="1400478" y="4736614"/>
                        <a:ext cx="288032" cy="398814"/>
                      </a:xfrm>
                      <a:prstGeom prst="rect">
                        <a:avLst/>
                      </a:prstGeom>
                      <a:solidFill>
                        <a:schemeClr val="bg1"/>
                      </a:solidFill>
                    </p:spPr>
                  </p:pic>
                </p:oleObj>
              </mc:Fallback>
            </mc:AlternateContent>
          </a:graphicData>
        </a:graphic>
      </p:graphicFrame>
      <p:grpSp>
        <p:nvGrpSpPr>
          <p:cNvPr id="38" name="组合 37"/>
          <p:cNvGrpSpPr/>
          <p:nvPr/>
        </p:nvGrpSpPr>
        <p:grpSpPr>
          <a:xfrm>
            <a:off x="3120390" y="2912110"/>
            <a:ext cx="5120640" cy="1502410"/>
            <a:chOff x="4400" y="6571"/>
            <a:chExt cx="8064" cy="2366"/>
          </a:xfrm>
        </p:grpSpPr>
        <p:graphicFrame>
          <p:nvGraphicFramePr>
            <p:cNvPr id="26" name="对象 25"/>
            <p:cNvGraphicFramePr>
              <a:graphicFrameLocks noChangeAspect="1"/>
            </p:cNvGraphicFramePr>
            <p:nvPr/>
          </p:nvGraphicFramePr>
          <p:xfrm>
            <a:off x="5612" y="6571"/>
            <a:ext cx="2074" cy="616"/>
          </p:xfrm>
          <a:graphic>
            <a:graphicData uri="http://schemas.openxmlformats.org/presentationml/2006/ole">
              <mc:AlternateContent xmlns:mc="http://schemas.openxmlformats.org/markup-compatibility/2006">
                <mc:Choice xmlns:v="urn:schemas-microsoft-com:vml" Requires="v">
                  <p:oleObj spid="_x0000_s27" name="Equation" r:id="rId3" imgW="19507200" imgH="5791200" progId="Equation.DSMT4">
                    <p:embed/>
                  </p:oleObj>
                </mc:Choice>
                <mc:Fallback>
                  <p:oleObj name="Equation" r:id="rId3" imgW="19507200" imgH="5791200" progId="Equation.DSMT4">
                    <p:embed/>
                    <p:pic>
                      <p:nvPicPr>
                        <p:cNvPr id="0" name="图片 27170"/>
                        <p:cNvPicPr/>
                        <p:nvPr/>
                      </p:nvPicPr>
                      <p:blipFill>
                        <a:blip r:embed="rId4"/>
                        <a:stretch>
                          <a:fillRect/>
                        </a:stretch>
                      </p:blipFill>
                      <p:spPr>
                        <a:xfrm>
                          <a:off x="5612" y="6571"/>
                          <a:ext cx="2074" cy="616"/>
                        </a:xfrm>
                        <a:prstGeom prst="rect">
                          <a:avLst/>
                        </a:prstGeom>
                        <a:solidFill>
                          <a:schemeClr val="bg1"/>
                        </a:solidFill>
                      </p:spPr>
                    </p:pic>
                  </p:oleObj>
                </mc:Fallback>
              </mc:AlternateContent>
            </a:graphicData>
          </a:graphic>
        </p:graphicFrame>
        <p:graphicFrame>
          <p:nvGraphicFramePr>
            <p:cNvPr id="28" name="对象 27"/>
            <p:cNvGraphicFramePr>
              <a:graphicFrameLocks noChangeAspect="1"/>
            </p:cNvGraphicFramePr>
            <p:nvPr/>
          </p:nvGraphicFramePr>
          <p:xfrm>
            <a:off x="5676" y="7378"/>
            <a:ext cx="1912" cy="583"/>
          </p:xfrm>
          <a:graphic>
            <a:graphicData uri="http://schemas.openxmlformats.org/presentationml/2006/ole">
              <mc:AlternateContent xmlns:mc="http://schemas.openxmlformats.org/markup-compatibility/2006">
                <mc:Choice xmlns:v="urn:schemas-microsoft-com:vml" Requires="v">
                  <p:oleObj spid="_x0000_s29" name="Equation" r:id="rId5" imgW="17983200" imgH="5486400" progId="Equation.DSMT4">
                    <p:embed/>
                  </p:oleObj>
                </mc:Choice>
                <mc:Fallback>
                  <p:oleObj name="Equation" r:id="rId5" imgW="17983200" imgH="5486400" progId="Equation.DSMT4">
                    <p:embed/>
                    <p:pic>
                      <p:nvPicPr>
                        <p:cNvPr id="0" name="图片 27171"/>
                        <p:cNvPicPr/>
                        <p:nvPr/>
                      </p:nvPicPr>
                      <p:blipFill>
                        <a:blip r:embed="rId6"/>
                        <a:stretch>
                          <a:fillRect/>
                        </a:stretch>
                      </p:blipFill>
                      <p:spPr>
                        <a:xfrm>
                          <a:off x="5676" y="7378"/>
                          <a:ext cx="1912" cy="583"/>
                        </a:xfrm>
                        <a:prstGeom prst="rect">
                          <a:avLst/>
                        </a:prstGeom>
                        <a:solidFill>
                          <a:schemeClr val="bg1"/>
                        </a:solidFill>
                      </p:spPr>
                    </p:pic>
                  </p:oleObj>
                </mc:Fallback>
              </mc:AlternateContent>
            </a:graphicData>
          </a:graphic>
        </p:graphicFrame>
        <p:graphicFrame>
          <p:nvGraphicFramePr>
            <p:cNvPr id="30" name="对象 29"/>
            <p:cNvGraphicFramePr>
              <a:graphicFrameLocks noChangeAspect="1"/>
            </p:cNvGraphicFramePr>
            <p:nvPr/>
          </p:nvGraphicFramePr>
          <p:xfrm>
            <a:off x="4400" y="8159"/>
            <a:ext cx="5153" cy="778"/>
          </p:xfrm>
          <a:graphic>
            <a:graphicData uri="http://schemas.openxmlformats.org/presentationml/2006/ole">
              <mc:AlternateContent xmlns:mc="http://schemas.openxmlformats.org/markup-compatibility/2006">
                <mc:Choice xmlns:v="urn:schemas-microsoft-com:vml" Requires="v">
                  <p:oleObj spid="_x0000_s31" name="Equation" r:id="rId7" imgW="48463200" imgH="7315200" progId="Equation.DSMT4">
                    <p:embed/>
                  </p:oleObj>
                </mc:Choice>
                <mc:Fallback>
                  <p:oleObj name="Equation" r:id="rId7" imgW="48463200" imgH="7315200" progId="Equation.DSMT4">
                    <p:embed/>
                    <p:pic>
                      <p:nvPicPr>
                        <p:cNvPr id="0" name="图片 27172"/>
                        <p:cNvPicPr/>
                        <p:nvPr/>
                      </p:nvPicPr>
                      <p:blipFill>
                        <a:blip r:embed="rId8"/>
                        <a:stretch>
                          <a:fillRect/>
                        </a:stretch>
                      </p:blipFill>
                      <p:spPr>
                        <a:xfrm>
                          <a:off x="4400" y="8159"/>
                          <a:ext cx="5153" cy="778"/>
                        </a:xfrm>
                        <a:prstGeom prst="rect">
                          <a:avLst/>
                        </a:prstGeom>
                        <a:solidFill>
                          <a:schemeClr val="bg1"/>
                        </a:solidFill>
                      </p:spPr>
                    </p:pic>
                  </p:oleObj>
                </mc:Fallback>
              </mc:AlternateContent>
            </a:graphicData>
          </a:graphic>
        </p:graphicFrame>
        <p:graphicFrame>
          <p:nvGraphicFramePr>
            <p:cNvPr id="32" name="对象 31"/>
            <p:cNvGraphicFramePr>
              <a:graphicFrameLocks noChangeAspect="1"/>
            </p:cNvGraphicFramePr>
            <p:nvPr/>
          </p:nvGraphicFramePr>
          <p:xfrm>
            <a:off x="9450" y="6595"/>
            <a:ext cx="3014" cy="583"/>
          </p:xfrm>
          <a:graphic>
            <a:graphicData uri="http://schemas.openxmlformats.org/presentationml/2006/ole">
              <mc:AlternateContent xmlns:mc="http://schemas.openxmlformats.org/markup-compatibility/2006">
                <mc:Choice xmlns:v="urn:schemas-microsoft-com:vml" Requires="v">
                  <p:oleObj spid="_x0000_s33" name="Equation" r:id="rId9" imgW="28346400" imgH="5486400" progId="Equation.DSMT4">
                    <p:embed/>
                  </p:oleObj>
                </mc:Choice>
                <mc:Fallback>
                  <p:oleObj name="Equation" r:id="rId9" imgW="28346400" imgH="5486400" progId="Equation.DSMT4">
                    <p:embed/>
                    <p:pic>
                      <p:nvPicPr>
                        <p:cNvPr id="0" name="图片 27173"/>
                        <p:cNvPicPr/>
                        <p:nvPr/>
                      </p:nvPicPr>
                      <p:blipFill>
                        <a:blip r:embed="rId10"/>
                        <a:stretch>
                          <a:fillRect/>
                        </a:stretch>
                      </p:blipFill>
                      <p:spPr>
                        <a:xfrm>
                          <a:off x="9450" y="6595"/>
                          <a:ext cx="3014" cy="583"/>
                        </a:xfrm>
                        <a:prstGeom prst="rect">
                          <a:avLst/>
                        </a:prstGeom>
                        <a:solidFill>
                          <a:schemeClr val="bg1"/>
                        </a:solidFill>
                      </p:spPr>
                    </p:pic>
                  </p:oleObj>
                </mc:Fallback>
              </mc:AlternateContent>
            </a:graphicData>
          </a:graphic>
        </p:graphicFrame>
        <p:graphicFrame>
          <p:nvGraphicFramePr>
            <p:cNvPr id="34" name="对象 33"/>
            <p:cNvGraphicFramePr>
              <a:graphicFrameLocks noChangeAspect="1"/>
            </p:cNvGraphicFramePr>
            <p:nvPr/>
          </p:nvGraphicFramePr>
          <p:xfrm>
            <a:off x="9961" y="7405"/>
            <a:ext cx="2366" cy="583"/>
          </p:xfrm>
          <a:graphic>
            <a:graphicData uri="http://schemas.openxmlformats.org/presentationml/2006/ole">
              <mc:AlternateContent xmlns:mc="http://schemas.openxmlformats.org/markup-compatibility/2006">
                <mc:Choice xmlns:v="urn:schemas-microsoft-com:vml" Requires="v">
                  <p:oleObj spid="_x0000_s35" name="Equation" r:id="rId11" imgW="22250400" imgH="5486400" progId="Equation.DSMT4">
                    <p:embed/>
                  </p:oleObj>
                </mc:Choice>
                <mc:Fallback>
                  <p:oleObj name="Equation" r:id="rId11" imgW="22250400" imgH="5486400" progId="Equation.DSMT4">
                    <p:embed/>
                    <p:pic>
                      <p:nvPicPr>
                        <p:cNvPr id="0" name="图片 27174"/>
                        <p:cNvPicPr/>
                        <p:nvPr/>
                      </p:nvPicPr>
                      <p:blipFill>
                        <a:blip r:embed="rId12"/>
                        <a:stretch>
                          <a:fillRect/>
                        </a:stretch>
                      </p:blipFill>
                      <p:spPr>
                        <a:xfrm>
                          <a:off x="9961" y="7405"/>
                          <a:ext cx="2366" cy="583"/>
                        </a:xfrm>
                        <a:prstGeom prst="rect">
                          <a:avLst/>
                        </a:prstGeom>
                        <a:solidFill>
                          <a:schemeClr val="bg1"/>
                        </a:solidFill>
                      </p:spPr>
                    </p:pic>
                  </p:oleObj>
                </mc:Fallback>
              </mc:AlternateContent>
            </a:graphicData>
          </a:graphic>
        </p:graphicFrame>
        <p:graphicFrame>
          <p:nvGraphicFramePr>
            <p:cNvPr id="36" name="对象 35"/>
            <p:cNvGraphicFramePr>
              <a:graphicFrameLocks noChangeAspect="1"/>
            </p:cNvGraphicFramePr>
            <p:nvPr/>
          </p:nvGraphicFramePr>
          <p:xfrm>
            <a:off x="10803" y="8199"/>
            <a:ext cx="1296" cy="616"/>
          </p:xfrm>
          <a:graphic>
            <a:graphicData uri="http://schemas.openxmlformats.org/presentationml/2006/ole">
              <mc:AlternateContent xmlns:mc="http://schemas.openxmlformats.org/markup-compatibility/2006">
                <mc:Choice xmlns:v="urn:schemas-microsoft-com:vml" Requires="v">
                  <p:oleObj spid="_x0000_s37" name="Equation" r:id="rId13" imgW="12192000" imgH="5791200" progId="Equation.DSMT4">
                    <p:embed/>
                  </p:oleObj>
                </mc:Choice>
                <mc:Fallback>
                  <p:oleObj name="Equation" r:id="rId13" imgW="12192000" imgH="5791200" progId="Equation.DSMT4">
                    <p:embed/>
                    <p:pic>
                      <p:nvPicPr>
                        <p:cNvPr id="0" name="图片 27175"/>
                        <p:cNvPicPr/>
                        <p:nvPr/>
                      </p:nvPicPr>
                      <p:blipFill>
                        <a:blip r:embed="rId14"/>
                        <a:stretch>
                          <a:fillRect/>
                        </a:stretch>
                      </p:blipFill>
                      <p:spPr>
                        <a:xfrm>
                          <a:off x="10803" y="8199"/>
                          <a:ext cx="1296" cy="616"/>
                        </a:xfrm>
                        <a:prstGeom prst="rect">
                          <a:avLst/>
                        </a:prstGeom>
                        <a:solidFill>
                          <a:schemeClr val="bg1"/>
                        </a:solidFill>
                      </p:spPr>
                    </p:pic>
                  </p:oleObj>
                </mc:Fallback>
              </mc:AlternateContent>
            </a:graphicData>
          </a:graphic>
        </p:graphicFrame>
      </p:grpSp>
      <p:graphicFrame>
        <p:nvGraphicFramePr>
          <p:cNvPr id="4" name="对象 3"/>
          <p:cNvGraphicFramePr>
            <a:graphicFrameLocks noChangeAspect="1"/>
          </p:cNvGraphicFramePr>
          <p:nvPr/>
        </p:nvGraphicFramePr>
        <p:xfrm>
          <a:off x="5166995" y="1551305"/>
          <a:ext cx="687705" cy="373380"/>
        </p:xfrm>
        <a:graphic>
          <a:graphicData uri="http://schemas.openxmlformats.org/presentationml/2006/ole">
            <mc:AlternateContent xmlns:mc="http://schemas.openxmlformats.org/markup-compatibility/2006">
              <mc:Choice xmlns:v="urn:schemas-microsoft-com:vml" Requires="v">
                <p:oleObj spid="_x0000_s5" name="Equation" r:id="rId15" imgW="457200" imgH="241300" progId="Equation.DSMT4">
                  <p:embed/>
                </p:oleObj>
              </mc:Choice>
              <mc:Fallback>
                <p:oleObj name="Equation" r:id="rId15" imgW="457200" imgH="241300" progId="Equation.DSMT4">
                  <p:embed/>
                  <p:pic>
                    <p:nvPicPr>
                      <p:cNvPr id="0" name="图片 25458"/>
                      <p:cNvPicPr/>
                      <p:nvPr/>
                    </p:nvPicPr>
                    <p:blipFill>
                      <a:blip r:embed="rId16"/>
                      <a:stretch>
                        <a:fillRect/>
                      </a:stretch>
                    </p:blipFill>
                    <p:spPr>
                      <a:xfrm>
                        <a:off x="5166995" y="1551305"/>
                        <a:ext cx="687705" cy="373380"/>
                      </a:xfrm>
                      <a:prstGeom prst="rect">
                        <a:avLst/>
                      </a:prstGeom>
                      <a:solidFill>
                        <a:schemeClr val="bg1"/>
                      </a:solidFill>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340614" y="404078"/>
            <a:ext cx="2531727"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主要内容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0" y="404078"/>
            <a:ext cx="226314" cy="390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26314" y="404078"/>
            <a:ext cx="114300" cy="390904"/>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742950" y="1412875"/>
            <a:ext cx="10589260" cy="553085"/>
          </a:xfrm>
          <a:prstGeom prst="rect">
            <a:avLst/>
          </a:prstGeom>
        </p:spPr>
        <p:txBody>
          <a:bodyPr wrap="square">
            <a:spAutoFit/>
          </a:bodyPr>
          <a:p>
            <a:pPr eaLnBrk="1" hangingPunct="1">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rgbClr val="FF0000"/>
                </a:solidFill>
                <a:latin typeface="微软雅黑" panose="020B0503020204020204" pitchFamily="34" charset="-122"/>
                <a:ea typeface="微软雅黑" panose="020B0503020204020204" pitchFamily="34" charset="-122"/>
              </a:rPr>
              <a:t>算法</a:t>
            </a:r>
            <a:r>
              <a:rPr lang="en-US" altLang="zh-CN" sz="2000" b="1" dirty="0" smtClean="0">
                <a:solidFill>
                  <a:srgbClr val="FF0000"/>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利用</a:t>
            </a:r>
            <a:r>
              <a:rPr lang="zh-CN" altLang="en-US" sz="2000" dirty="0">
                <a:solidFill>
                  <a:schemeClr val="bg1"/>
                </a:solidFill>
                <a:latin typeface="微软雅黑" panose="020B0503020204020204" pitchFamily="34" charset="-122"/>
                <a:ea typeface="微软雅黑" panose="020B0503020204020204" pitchFamily="34" charset="-122"/>
                <a:sym typeface="+mn-ea"/>
              </a:rPr>
              <a:t>差分约束系统的性质将问题规约为求图的单源最短路径问题。</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1" name="TextBox 8"/>
          <p:cNvSpPr txBox="1">
            <a:spLocks noChangeArrowheads="1"/>
          </p:cNvSpPr>
          <p:nvPr/>
        </p:nvSpPr>
        <p:spPr bwMode="auto">
          <a:xfrm>
            <a:off x="802005" y="2037715"/>
            <a:ext cx="105886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1" hangingPunct="1">
              <a:lnSpc>
                <a:spcPct val="150000"/>
              </a:lnSpc>
              <a:buFont typeface="Arial" panose="020B0604020202020204" pitchFamily="34" charset="0"/>
              <a:buNone/>
            </a:pPr>
            <a:r>
              <a:rPr lang="zh-CN" altLang="en-US" sz="2000" dirty="0" smtClean="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sym typeface="+mn-ea"/>
              </a:rPr>
              <a:t>在一个差分约束系统中，线性规划矩阵A中的每一行包括一个1和一个-1，其他项皆为0。因此，由           所给出的约束条件变为m个涉及n个变量的差额限制条件，其中每个约束条件是如下所示的简单线性不等式。</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742950" y="3674745"/>
            <a:ext cx="10588625" cy="1014730"/>
          </a:xfrm>
          <a:prstGeom prst="rect">
            <a:avLst/>
          </a:prstGeom>
        </p:spPr>
        <p:txBody>
          <a:bodyPr wrap="square">
            <a:spAutoFit/>
          </a:bodyPr>
          <a:p>
            <a:pP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      </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前面的三个约束条件构成了一个差分约束系统，其对应的图的各个边及其权重可求。其中，顶点</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a</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和顶点</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b</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所构成的边</a:t>
            </a:r>
            <a:r>
              <a:rPr lang="zh-CN" altLang="en-US" sz="2000" smtClean="0">
                <a:solidFill>
                  <a:schemeClr val="bg1"/>
                </a:solidFill>
                <a:latin typeface="微软雅黑" panose="020B0503020204020204" pitchFamily="34" charset="-122"/>
                <a:ea typeface="微软雅黑" panose="020B0503020204020204" pitchFamily="34" charset="-122"/>
                <a:sym typeface="+mn-ea"/>
              </a:rPr>
              <a:t>的权重为</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graphicFrame>
        <p:nvGraphicFramePr>
          <p:cNvPr id="6" name="对象 5"/>
          <p:cNvGraphicFramePr>
            <a:graphicFrameLocks noChangeAspect="1"/>
          </p:cNvGraphicFramePr>
          <p:nvPr/>
        </p:nvGraphicFramePr>
        <p:xfrm>
          <a:off x="1968266" y="2675920"/>
          <a:ext cx="720080" cy="288032"/>
        </p:xfrm>
        <a:graphic>
          <a:graphicData uri="http://schemas.openxmlformats.org/presentationml/2006/ole">
            <mc:AlternateContent xmlns:mc="http://schemas.openxmlformats.org/markup-compatibility/2006">
              <mc:Choice xmlns:v="urn:schemas-microsoft-com:vml" Requires="v">
                <p:oleObj spid="_x0000_s18065" name="Equation" r:id="rId1" imgW="10668000" imgH="4267200" progId="Equation.DSMT4">
                  <p:embed/>
                </p:oleObj>
              </mc:Choice>
              <mc:Fallback>
                <p:oleObj name="Equation" r:id="rId1" imgW="10668000" imgH="4267200" progId="Equation.DSMT4">
                  <p:embed/>
                  <p:pic>
                    <p:nvPicPr>
                      <p:cNvPr id="0" name="图片 18064"/>
                      <p:cNvPicPr/>
                      <p:nvPr/>
                    </p:nvPicPr>
                    <p:blipFill>
                      <a:blip r:embed="rId2"/>
                      <a:stretch>
                        <a:fillRect/>
                      </a:stretch>
                    </p:blipFill>
                    <p:spPr>
                      <a:xfrm>
                        <a:off x="1968266" y="2675920"/>
                        <a:ext cx="720080" cy="288032"/>
                      </a:xfrm>
                      <a:prstGeom prst="rect">
                        <a:avLst/>
                      </a:prstGeom>
                      <a:solidFill>
                        <a:schemeClr val="bg1"/>
                      </a:solidFill>
                    </p:spPr>
                  </p:pic>
                </p:oleObj>
              </mc:Fallback>
            </mc:AlternateContent>
          </a:graphicData>
        </a:graphic>
      </p:graphicFrame>
      <p:graphicFrame>
        <p:nvGraphicFramePr>
          <p:cNvPr id="2" name="对象 1"/>
          <p:cNvGraphicFramePr>
            <a:graphicFrameLocks noChangeAspect="1"/>
          </p:cNvGraphicFramePr>
          <p:nvPr/>
        </p:nvGraphicFramePr>
        <p:xfrm>
          <a:off x="3869214" y="4922263"/>
          <a:ext cx="4336008" cy="833848"/>
        </p:xfrm>
        <a:graphic>
          <a:graphicData uri="http://schemas.openxmlformats.org/presentationml/2006/ole">
            <mc:AlternateContent xmlns:mc="http://schemas.openxmlformats.org/markup-compatibility/2006">
              <mc:Choice xmlns:v="urn:schemas-microsoft-com:vml" Requires="v">
                <p:oleObj spid="_x0000_s18066" name="Equation" r:id="rId3" imgW="63398400" imgH="12192000" progId="Equation.DSMT4">
                  <p:embed/>
                </p:oleObj>
              </mc:Choice>
              <mc:Fallback>
                <p:oleObj name="Equation" r:id="rId3" imgW="63398400" imgH="12192000" progId="Equation.DSMT4">
                  <p:embed/>
                  <p:pic>
                    <p:nvPicPr>
                      <p:cNvPr id="0" name="图片 18065"/>
                      <p:cNvPicPr/>
                      <p:nvPr/>
                    </p:nvPicPr>
                    <p:blipFill>
                      <a:blip r:embed="rId4"/>
                      <a:stretch>
                        <a:fillRect/>
                      </a:stretch>
                    </p:blipFill>
                    <p:spPr>
                      <a:xfrm>
                        <a:off x="3869214" y="4922263"/>
                        <a:ext cx="4336008" cy="833848"/>
                      </a:xfrm>
                      <a:prstGeom prst="rect">
                        <a:avLst/>
                      </a:prstGeom>
                      <a:solidFill>
                        <a:schemeClr val="bg1"/>
                      </a:solidFill>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340614" y="404078"/>
            <a:ext cx="2531727"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主要内容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0" y="404078"/>
            <a:ext cx="226314" cy="390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26314" y="404078"/>
            <a:ext cx="114300" cy="390904"/>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742950" y="1412875"/>
            <a:ext cx="10589260" cy="1014730"/>
          </a:xfrm>
          <a:prstGeom prst="rect">
            <a:avLst/>
          </a:prstGeom>
        </p:spPr>
        <p:txBody>
          <a:bodyPr wrap="square">
            <a:spAutoFit/>
          </a:bodyPr>
          <a:p>
            <a:pPr>
              <a:lnSpc>
                <a:spcPct val="150000"/>
              </a:lnSpc>
            </a:pPr>
            <a:r>
              <a:rPr lang="en-US" altLang="zh-CN" sz="2000" b="1" dirty="0" smtClean="0">
                <a:solidFill>
                  <a:schemeClr val="bg1"/>
                </a:solidFill>
                <a:latin typeface="微软雅黑" panose="020B0503020204020204" pitchFamily="34" charset="-122"/>
                <a:ea typeface="微软雅黑" panose="020B0503020204020204" pitchFamily="34" charset="-122"/>
                <a:sym typeface="+mn-ea"/>
              </a:rPr>
              <a:t>       </a:t>
            </a:r>
            <a:r>
              <a:rPr lang="zh-CN" altLang="en-US" sz="2000" b="1" dirty="0" smtClean="0">
                <a:solidFill>
                  <a:srgbClr val="FF0000"/>
                </a:solidFill>
                <a:latin typeface="微软雅黑" panose="020B0503020204020204" pitchFamily="34" charset="-122"/>
                <a:ea typeface="微软雅黑" panose="020B0503020204020204" pitchFamily="34" charset="-122"/>
                <a:sym typeface="+mn-ea"/>
              </a:rPr>
              <a:t>实例</a:t>
            </a:r>
            <a:r>
              <a:rPr lang="en-US" altLang="zh-CN" sz="2000" b="1" dirty="0" smtClean="0">
                <a:solidFill>
                  <a:srgbClr val="FF0000"/>
                </a:solidFill>
                <a:latin typeface="微软雅黑" panose="020B0503020204020204" pitchFamily="34" charset="-122"/>
                <a:ea typeface="微软雅黑" panose="020B0503020204020204" pitchFamily="34" charset="-122"/>
                <a:sym typeface="+mn-ea"/>
              </a:rPr>
              <a:t>1</a:t>
            </a:r>
            <a:r>
              <a:rPr lang="zh-CN" altLang="en-US" sz="2000" b="1" dirty="0" smtClean="0">
                <a:solidFill>
                  <a:schemeClr val="bg1"/>
                </a:solidFill>
                <a:latin typeface="微软雅黑" panose="020B0503020204020204" pitchFamily="34" charset="-122"/>
                <a:ea typeface="微软雅黑" panose="020B0503020204020204" pitchFamily="34" charset="-122"/>
                <a:sym typeface="+mn-ea"/>
              </a:rPr>
              <a:t>：</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现有</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4</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台机器。</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10</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个作业，处理时间均为</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3</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，释放时间为</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[1</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2</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2</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3</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4</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5</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3</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4</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6</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7</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，最</a:t>
            </a:r>
            <a:r>
              <a:rPr lang="zh-CN" altLang="en-US" sz="2000" dirty="0">
                <a:solidFill>
                  <a:schemeClr val="bg1"/>
                </a:solidFill>
                <a:latin typeface="微软雅黑" panose="020B0503020204020204" pitchFamily="34" charset="-122"/>
                <a:ea typeface="微软雅黑" panose="020B0503020204020204" pitchFamily="34" charset="-122"/>
                <a:sym typeface="+mn-ea"/>
              </a:rPr>
              <a:t>迟开始</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时间</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[8</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3</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6</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4</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5</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7</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9</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14</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11</a:t>
            </a:r>
            <a:r>
              <a:rPr lang="zh-CN" altLang="en-US" sz="2000" dirty="0">
                <a:solidFill>
                  <a:schemeClr val="bg1"/>
                </a:solidFill>
                <a:latin typeface="微软雅黑" panose="020B0503020204020204" pitchFamily="34" charset="-122"/>
                <a:ea typeface="微软雅黑" panose="020B0503020204020204" pitchFamily="34" charset="-122"/>
                <a:sym typeface="+mn-ea"/>
              </a:rPr>
              <a:t> </a:t>
            </a:r>
            <a:r>
              <a:rPr lang="en-US" altLang="zh-CN" sz="2000" dirty="0">
                <a:solidFill>
                  <a:schemeClr val="bg1"/>
                </a:solidFill>
                <a:latin typeface="微软雅黑" panose="020B0503020204020204" pitchFamily="34" charset="-122"/>
                <a:ea typeface="微软雅黑" panose="020B0503020204020204" pitchFamily="34" charset="-122"/>
                <a:sym typeface="+mn-ea"/>
              </a:rPr>
              <a:t>9</a:t>
            </a:r>
            <a:r>
              <a:rPr lang="en-US" altLang="zh-CN" sz="2000" dirty="0" smtClean="0">
                <a:solidFill>
                  <a:schemeClr val="bg1"/>
                </a:solidFill>
                <a:latin typeface="微软雅黑" panose="020B0503020204020204" pitchFamily="34" charset="-122"/>
                <a:ea typeface="微软雅黑" panose="020B0503020204020204" pitchFamily="34" charset="-122"/>
                <a:sym typeface="+mn-ea"/>
              </a:rPr>
              <a:t>]</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pic>
        <p:nvPicPr>
          <p:cNvPr id="13" name="图片 12" descr="untitled"/>
          <p:cNvPicPr>
            <a:picLocks noChangeAspect="1"/>
          </p:cNvPicPr>
          <p:nvPr/>
        </p:nvPicPr>
        <p:blipFill>
          <a:blip r:embed="rId1"/>
          <a:stretch>
            <a:fillRect/>
          </a:stretch>
        </p:blipFill>
        <p:spPr>
          <a:xfrm>
            <a:off x="2860875" y="2562493"/>
            <a:ext cx="6353671" cy="406515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340614" y="404078"/>
            <a:ext cx="2531727"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主要内容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0" y="404078"/>
            <a:ext cx="226314" cy="390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26314" y="404078"/>
            <a:ext cx="114300" cy="390904"/>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742950" y="1223010"/>
            <a:ext cx="10589260" cy="553085"/>
          </a:xfrm>
          <a:prstGeom prst="rect">
            <a:avLst/>
          </a:prstGeom>
        </p:spPr>
        <p:txBody>
          <a:bodyPr wrap="square">
            <a:spAutoFit/>
          </a:bodyPr>
          <a:p>
            <a:pPr eaLnBrk="1" hangingPunct="1">
              <a:lnSpc>
                <a:spcPct val="150000"/>
              </a:lnSpc>
            </a:pPr>
            <a:r>
              <a:rPr lang="en-US" altLang="zh-CN" sz="2000" dirty="0" smtClean="0">
                <a:solidFill>
                  <a:schemeClr val="bg1"/>
                </a:solidFill>
                <a:latin typeface="微软雅黑" panose="020B0503020204020204" pitchFamily="34" charset="-122"/>
                <a:ea typeface="微软雅黑" panose="020B0503020204020204" pitchFamily="34" charset="-122"/>
                <a:sym typeface="+mn-ea"/>
              </a:rPr>
              <a:t>       </a:t>
            </a:r>
            <a:r>
              <a:rPr lang="zh-CN" altLang="en-US" sz="2000" b="1" dirty="0" smtClean="0">
                <a:solidFill>
                  <a:srgbClr val="FF0000"/>
                </a:solidFill>
                <a:latin typeface="微软雅黑" panose="020B0503020204020204" pitchFamily="34" charset="-122"/>
                <a:ea typeface="微软雅黑" panose="020B0503020204020204" pitchFamily="34" charset="-122"/>
                <a:sym typeface="+mn-ea"/>
              </a:rPr>
              <a:t>Dijkstra算法</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求图中的最短路径。其伪代码如下：</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1" name="TextBox 8"/>
          <p:cNvSpPr txBox="1">
            <a:spLocks noChangeArrowheads="1"/>
          </p:cNvSpPr>
          <p:nvPr/>
        </p:nvSpPr>
        <p:spPr bwMode="auto">
          <a:xfrm>
            <a:off x="669925" y="1898650"/>
            <a:ext cx="10852785" cy="33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fontAlgn="auto">
              <a:lnSpc>
                <a:spcPct val="150000"/>
              </a:lnSpc>
              <a:spcBef>
                <a:spcPts val="1200"/>
              </a:spcBef>
            </a:pPr>
            <a:r>
              <a:rPr lang="en-US" altLang="zh-CN" sz="2000" dirty="0">
                <a:solidFill>
                  <a:schemeClr val="bg1"/>
                </a:solidFill>
                <a:latin typeface="微软雅黑" panose="020B0503020204020204" pitchFamily="34" charset="-122"/>
                <a:ea typeface="微软雅黑" panose="020B0503020204020204" pitchFamily="34" charset="-122"/>
                <a:sym typeface="+mn-ea"/>
              </a:rPr>
              <a:t>1</a:t>
            </a:r>
            <a:r>
              <a:rPr lang="zh-CN" altLang="en-US" sz="2000" dirty="0">
                <a:solidFill>
                  <a:schemeClr val="bg1"/>
                </a:solidFill>
                <a:latin typeface="微软雅黑" panose="020B0503020204020204" pitchFamily="34" charset="-122"/>
                <a:ea typeface="微软雅黑" panose="020B0503020204020204" pitchFamily="34" charset="-122"/>
                <a:sym typeface="+mn-ea"/>
              </a:rPr>
              <a:t>、</a:t>
            </a:r>
            <a:r>
              <a:rPr lang="en-US" altLang="zh-CN" sz="2000" dirty="0">
                <a:solidFill>
                  <a:schemeClr val="bg1"/>
                </a:solidFill>
                <a:latin typeface="微软雅黑" panose="020B0503020204020204" pitchFamily="34" charset="-122"/>
                <a:ea typeface="微软雅黑" panose="020B0503020204020204" pitchFamily="34" charset="-122"/>
                <a:sym typeface="+mn-ea"/>
              </a:rPr>
              <a:t>初始时，S只包含源点，即S＝{v}，v的距离为0。U包含除v外的其他顶点，即:U={其余顶点}，若v与U中顶点u有边，则&lt;u,v&gt;正常有权值，</a:t>
            </a:r>
            <a:r>
              <a:rPr lang="zh-CN" altLang="en-US" sz="2000" dirty="0">
                <a:solidFill>
                  <a:schemeClr val="bg1"/>
                </a:solidFill>
                <a:latin typeface="微软雅黑" panose="020B0503020204020204" pitchFamily="34" charset="-122"/>
                <a:ea typeface="微软雅黑" panose="020B0503020204020204" pitchFamily="34" charset="-122"/>
                <a:sym typeface="+mn-ea"/>
              </a:rPr>
              <a:t>否</a:t>
            </a:r>
            <a:r>
              <a:rPr lang="en-US" altLang="zh-CN" sz="2000" dirty="0">
                <a:solidFill>
                  <a:schemeClr val="bg1"/>
                </a:solidFill>
                <a:latin typeface="微软雅黑" panose="020B0503020204020204" pitchFamily="34" charset="-122"/>
                <a:ea typeface="微软雅黑" panose="020B0503020204020204" pitchFamily="34" charset="-122"/>
                <a:sym typeface="+mn-ea"/>
              </a:rPr>
              <a:t>则&lt;u,v&gt;权值为∞</a:t>
            </a:r>
            <a:r>
              <a:rPr lang="zh-CN" altLang="en-US" sz="2000" dirty="0">
                <a:solidFill>
                  <a:schemeClr val="bg1"/>
                </a:solidFill>
                <a:latin typeface="微软雅黑" panose="020B0503020204020204" pitchFamily="34" charset="-122"/>
                <a:ea typeface="微软雅黑" panose="020B0503020204020204" pitchFamily="34" charset="-122"/>
                <a:sym typeface="+mn-ea"/>
              </a:rPr>
              <a:t>；</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a:p>
            <a:pPr fontAlgn="auto">
              <a:lnSpc>
                <a:spcPct val="150000"/>
              </a:lnSpc>
              <a:spcBef>
                <a:spcPts val="1200"/>
              </a:spcBef>
            </a:pPr>
            <a:r>
              <a:rPr lang="en-US" altLang="zh-CN" sz="2000" dirty="0">
                <a:solidFill>
                  <a:schemeClr val="bg1"/>
                </a:solidFill>
                <a:latin typeface="微软雅黑" panose="020B0503020204020204" pitchFamily="34" charset="-122"/>
                <a:ea typeface="微软雅黑" panose="020B0503020204020204" pitchFamily="34" charset="-122"/>
                <a:sym typeface="+mn-ea"/>
              </a:rPr>
              <a:t>2</a:t>
            </a:r>
            <a:r>
              <a:rPr lang="zh-CN" altLang="en-US" sz="2000" dirty="0">
                <a:solidFill>
                  <a:schemeClr val="bg1"/>
                </a:solidFill>
                <a:latin typeface="微软雅黑" panose="020B0503020204020204" pitchFamily="34" charset="-122"/>
                <a:ea typeface="微软雅黑" panose="020B0503020204020204" pitchFamily="34" charset="-122"/>
                <a:sym typeface="+mn-ea"/>
              </a:rPr>
              <a:t>、</a:t>
            </a:r>
            <a:r>
              <a:rPr lang="en-US" altLang="zh-CN" sz="2000" dirty="0">
                <a:solidFill>
                  <a:schemeClr val="bg1"/>
                </a:solidFill>
                <a:latin typeface="微软雅黑" panose="020B0503020204020204" pitchFamily="34" charset="-122"/>
                <a:ea typeface="微软雅黑" panose="020B0503020204020204" pitchFamily="34" charset="-122"/>
                <a:sym typeface="+mn-ea"/>
              </a:rPr>
              <a:t>从U中选取一个距离v最小的顶点k，把k加入S中（</a:t>
            </a:r>
            <a:r>
              <a:rPr lang="zh-CN" altLang="en-US" sz="2000" dirty="0">
                <a:solidFill>
                  <a:schemeClr val="bg1"/>
                </a:solidFill>
                <a:latin typeface="微软雅黑" panose="020B0503020204020204" pitchFamily="34" charset="-122"/>
                <a:ea typeface="微软雅黑" panose="020B0503020204020204" pitchFamily="34" charset="-122"/>
                <a:sym typeface="+mn-ea"/>
              </a:rPr>
              <a:t>图的最短路径具有最优子结构）；</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a:p>
            <a:pPr fontAlgn="auto">
              <a:lnSpc>
                <a:spcPct val="150000"/>
              </a:lnSpc>
              <a:spcBef>
                <a:spcPts val="1200"/>
              </a:spcBef>
            </a:pPr>
            <a:r>
              <a:rPr lang="en-US" altLang="zh-CN" sz="2000" dirty="0">
                <a:solidFill>
                  <a:schemeClr val="bg1"/>
                </a:solidFill>
                <a:latin typeface="微软雅黑" panose="020B0503020204020204" pitchFamily="34" charset="-122"/>
                <a:ea typeface="微软雅黑" panose="020B0503020204020204" pitchFamily="34" charset="-122"/>
                <a:sym typeface="+mn-ea"/>
              </a:rPr>
              <a:t>3</a:t>
            </a:r>
            <a:r>
              <a:rPr lang="zh-CN" altLang="en-US" sz="2000" dirty="0">
                <a:solidFill>
                  <a:schemeClr val="bg1"/>
                </a:solidFill>
                <a:latin typeface="微软雅黑" panose="020B0503020204020204" pitchFamily="34" charset="-122"/>
                <a:ea typeface="微软雅黑" panose="020B0503020204020204" pitchFamily="34" charset="-122"/>
                <a:sym typeface="+mn-ea"/>
              </a:rPr>
              <a:t>、</a:t>
            </a:r>
            <a:r>
              <a:rPr lang="en-US" altLang="zh-CN" sz="2000" dirty="0">
                <a:solidFill>
                  <a:schemeClr val="bg1"/>
                </a:solidFill>
                <a:latin typeface="微软雅黑" panose="020B0503020204020204" pitchFamily="34" charset="-122"/>
                <a:ea typeface="微软雅黑" panose="020B0503020204020204" pitchFamily="34" charset="-122"/>
                <a:sym typeface="+mn-ea"/>
              </a:rPr>
              <a:t>以k为新考虑的中间点，若从源点v到顶点u的距离（经过</a:t>
            </a:r>
            <a:r>
              <a:rPr lang="zh-CN" altLang="en-US" sz="2000" dirty="0">
                <a:solidFill>
                  <a:schemeClr val="bg1"/>
                </a:solidFill>
                <a:latin typeface="微软雅黑" panose="020B0503020204020204" pitchFamily="34" charset="-122"/>
                <a:ea typeface="微软雅黑" panose="020B0503020204020204" pitchFamily="34" charset="-122"/>
                <a:sym typeface="+mn-ea"/>
              </a:rPr>
              <a:t>当前找到的最短路径</a:t>
            </a:r>
            <a:r>
              <a:rPr lang="en-US" altLang="zh-CN" sz="2000" dirty="0">
                <a:solidFill>
                  <a:schemeClr val="bg1"/>
                </a:solidFill>
                <a:latin typeface="微软雅黑" panose="020B0503020204020204" pitchFamily="34" charset="-122"/>
                <a:ea typeface="微软雅黑" panose="020B0503020204020204" pitchFamily="34" charset="-122"/>
                <a:sym typeface="+mn-ea"/>
              </a:rPr>
              <a:t>）比原来距离短，则</a:t>
            </a:r>
            <a:r>
              <a:rPr lang="zh-CN" altLang="en-US" sz="2000" dirty="0">
                <a:solidFill>
                  <a:schemeClr val="bg1"/>
                </a:solidFill>
                <a:latin typeface="微软雅黑" panose="020B0503020204020204" pitchFamily="34" charset="-122"/>
                <a:ea typeface="微软雅黑" panose="020B0503020204020204" pitchFamily="34" charset="-122"/>
                <a:sym typeface="+mn-ea"/>
              </a:rPr>
              <a:t>进行松弛操作</a:t>
            </a:r>
            <a:r>
              <a:rPr lang="en-US" altLang="zh-CN" sz="2000" dirty="0">
                <a:solidFill>
                  <a:schemeClr val="bg1"/>
                </a:solidFill>
                <a:latin typeface="微软雅黑" panose="020B0503020204020204" pitchFamily="34" charset="-122"/>
                <a:ea typeface="微软雅黑" panose="020B0503020204020204" pitchFamily="34" charset="-122"/>
                <a:sym typeface="+mn-ea"/>
              </a:rPr>
              <a:t>，修改U</a:t>
            </a:r>
            <a:r>
              <a:rPr lang="zh-CN" altLang="en-US" sz="2000" dirty="0">
                <a:solidFill>
                  <a:schemeClr val="bg1"/>
                </a:solidFill>
                <a:latin typeface="微软雅黑" panose="020B0503020204020204" pitchFamily="34" charset="-122"/>
                <a:ea typeface="微软雅黑" panose="020B0503020204020204" pitchFamily="34" charset="-122"/>
                <a:sym typeface="+mn-ea"/>
              </a:rPr>
              <a:t>中各个顶点</a:t>
            </a:r>
            <a:r>
              <a:rPr lang="en-US" altLang="zh-CN" sz="2000" dirty="0">
                <a:solidFill>
                  <a:schemeClr val="bg1"/>
                </a:solidFill>
                <a:latin typeface="微软雅黑" panose="020B0503020204020204" pitchFamily="34" charset="-122"/>
                <a:ea typeface="微软雅黑" panose="020B0503020204020204" pitchFamily="34" charset="-122"/>
                <a:sym typeface="+mn-ea"/>
              </a:rPr>
              <a:t>距离值</a:t>
            </a:r>
            <a:r>
              <a:rPr lang="zh-CN" altLang="en-US" sz="2000" dirty="0">
                <a:solidFill>
                  <a:schemeClr val="bg1"/>
                </a:solidFill>
                <a:latin typeface="微软雅黑" panose="020B0503020204020204" pitchFamily="34" charset="-122"/>
                <a:ea typeface="微软雅黑" panose="020B0503020204020204" pitchFamily="34" charset="-122"/>
                <a:sym typeface="+mn-ea"/>
              </a:rPr>
              <a:t>为</a:t>
            </a:r>
            <a:r>
              <a:rPr lang="en-US" altLang="zh-CN" sz="2000" dirty="0">
                <a:solidFill>
                  <a:schemeClr val="bg1"/>
                </a:solidFill>
                <a:latin typeface="微软雅黑" panose="020B0503020204020204" pitchFamily="34" charset="-122"/>
                <a:ea typeface="微软雅黑" panose="020B0503020204020204" pitchFamily="34" charset="-122"/>
                <a:sym typeface="+mn-ea"/>
              </a:rPr>
              <a:t>顶点k的距离加上边上的权。</a:t>
            </a:r>
            <a:endParaRPr lang="en-US" altLang="zh-CN" sz="2000" dirty="0">
              <a:solidFill>
                <a:schemeClr val="bg1"/>
              </a:solidFill>
              <a:latin typeface="微软雅黑" panose="020B0503020204020204" pitchFamily="34" charset="-122"/>
              <a:ea typeface="微软雅黑" panose="020B0503020204020204" pitchFamily="34" charset="-122"/>
              <a:sym typeface="+mn-ea"/>
            </a:endParaRPr>
          </a:p>
          <a:p>
            <a:pPr fontAlgn="auto">
              <a:lnSpc>
                <a:spcPct val="150000"/>
              </a:lnSpc>
              <a:spcBef>
                <a:spcPts val="1200"/>
              </a:spcBef>
            </a:pPr>
            <a:r>
              <a:rPr lang="en-US" altLang="zh-CN" sz="2000" dirty="0">
                <a:solidFill>
                  <a:schemeClr val="bg1"/>
                </a:solidFill>
                <a:latin typeface="微软雅黑" panose="020B0503020204020204" pitchFamily="34" charset="-122"/>
                <a:ea typeface="微软雅黑" panose="020B0503020204020204" pitchFamily="34" charset="-122"/>
                <a:sym typeface="+mn-ea"/>
              </a:rPr>
              <a:t>4</a:t>
            </a:r>
            <a:r>
              <a:rPr lang="zh-CN" altLang="en-US" sz="2000" dirty="0">
                <a:solidFill>
                  <a:schemeClr val="bg1"/>
                </a:solidFill>
                <a:latin typeface="微软雅黑" panose="020B0503020204020204" pitchFamily="34" charset="-122"/>
                <a:ea typeface="微软雅黑" panose="020B0503020204020204" pitchFamily="34" charset="-122"/>
                <a:sym typeface="+mn-ea"/>
              </a:rPr>
              <a:t>、</a:t>
            </a:r>
            <a:r>
              <a:rPr lang="en-US" altLang="zh-CN" sz="2000" dirty="0">
                <a:solidFill>
                  <a:schemeClr val="bg1"/>
                </a:solidFill>
                <a:latin typeface="微软雅黑" panose="020B0503020204020204" pitchFamily="34" charset="-122"/>
                <a:ea typeface="微软雅黑" panose="020B0503020204020204" pitchFamily="34" charset="-122"/>
                <a:sym typeface="+mn-ea"/>
              </a:rPr>
              <a:t>重复步骤2</a:t>
            </a:r>
            <a:r>
              <a:rPr lang="zh-CN" altLang="en-US" sz="2000" dirty="0">
                <a:solidFill>
                  <a:schemeClr val="bg1"/>
                </a:solidFill>
                <a:latin typeface="微软雅黑" panose="020B0503020204020204" pitchFamily="34" charset="-122"/>
                <a:ea typeface="微软雅黑" panose="020B0503020204020204" pitchFamily="34" charset="-122"/>
                <a:sym typeface="+mn-ea"/>
              </a:rPr>
              <a:t>和</a:t>
            </a:r>
            <a:r>
              <a:rPr lang="en-US" altLang="zh-CN" sz="2000" dirty="0">
                <a:solidFill>
                  <a:schemeClr val="bg1"/>
                </a:solidFill>
                <a:latin typeface="微软雅黑" panose="020B0503020204020204" pitchFamily="34" charset="-122"/>
                <a:ea typeface="微软雅黑" panose="020B0503020204020204" pitchFamily="34" charset="-122"/>
                <a:sym typeface="+mn-ea"/>
              </a:rPr>
              <a:t>3直到所有顶点都包含在S中。</a:t>
            </a:r>
            <a:endParaRPr lang="en-US" altLang="zh-CN" sz="2000" dirty="0">
              <a:solidFill>
                <a:schemeClr val="bg1"/>
              </a:solidFill>
              <a:latin typeface="微软雅黑" panose="020B0503020204020204" pitchFamily="34" charset="-122"/>
              <a:ea typeface="微软雅黑" panose="020B0503020204020204" pitchFamily="34" charset="-122"/>
              <a:sym typeface="+mn-ea"/>
            </a:endParaRPr>
          </a:p>
        </p:txBody>
      </p:sp>
      <p:pic>
        <p:nvPicPr>
          <p:cNvPr id="2" name="图片 1" descr="Dijkstra算法"/>
          <p:cNvPicPr>
            <a:picLocks noChangeAspect="1"/>
          </p:cNvPicPr>
          <p:nvPr/>
        </p:nvPicPr>
        <p:blipFill>
          <a:blip r:embed="rId1"/>
          <a:stretch>
            <a:fillRect/>
          </a:stretch>
        </p:blipFill>
        <p:spPr>
          <a:xfrm>
            <a:off x="7833360" y="5003165"/>
            <a:ext cx="2156460" cy="1691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340614" y="404078"/>
            <a:ext cx="2531727"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主要内容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0" y="404078"/>
            <a:ext cx="226314" cy="390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26314" y="404078"/>
            <a:ext cx="114300" cy="390904"/>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742950" y="1223010"/>
            <a:ext cx="10589260" cy="1014730"/>
          </a:xfrm>
          <a:prstGeom prst="rect">
            <a:avLst/>
          </a:prstGeom>
        </p:spPr>
        <p:txBody>
          <a:bodyPr wrap="square">
            <a:spAutoFit/>
          </a:bodyPr>
          <a:p>
            <a:pPr eaLnBrk="1" hangingPunct="1">
              <a:lnSpc>
                <a:spcPct val="150000"/>
              </a:lnSpc>
            </a:pPr>
            <a:r>
              <a:rPr lang="en-US" altLang="zh-CN" sz="2000" dirty="0" smtClean="0">
                <a:solidFill>
                  <a:schemeClr val="bg1"/>
                </a:solidFill>
                <a:latin typeface="微软雅黑" panose="020B0503020204020204" pitchFamily="34" charset="-122"/>
                <a:ea typeface="微软雅黑" panose="020B0503020204020204" pitchFamily="34" charset="-122"/>
                <a:sym typeface="+mn-ea"/>
              </a:rPr>
              <a:t>       </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其中，由于调度图中含有权重为负值的边。因此，采用</a:t>
            </a:r>
            <a:r>
              <a:rPr lang="zh-CN" altLang="en-US" sz="2000" b="1" dirty="0" smtClean="0">
                <a:solidFill>
                  <a:srgbClr val="FF0000"/>
                </a:solidFill>
                <a:latin typeface="微软雅黑" panose="020B0503020204020204" pitchFamily="34" charset="-122"/>
                <a:ea typeface="微软雅黑" panose="020B0503020204020204" pitchFamily="34" charset="-122"/>
                <a:sym typeface="+mn-ea"/>
              </a:rPr>
              <a:t>Bellman-Ford算法</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求调度图中的最短路径。其伪代码如下：</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1" name="TextBox 8"/>
          <p:cNvSpPr txBox="1">
            <a:spLocks noChangeArrowheads="1"/>
          </p:cNvSpPr>
          <p:nvPr/>
        </p:nvSpPr>
        <p:spPr bwMode="auto">
          <a:xfrm>
            <a:off x="695960" y="2352040"/>
            <a:ext cx="4553585" cy="3830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sym typeface="+mn-ea"/>
              </a:rPr>
              <a:t>BELLMAN-FORD(G,W,s)    </a:t>
            </a:r>
            <a:endParaRPr lang="en-US" altLang="zh-CN" dirty="0" smtClean="0">
              <a:solidFill>
                <a:schemeClr val="bg1"/>
              </a:solidFill>
              <a:latin typeface="微软雅黑" panose="020B0503020204020204" pitchFamily="34" charset="-122"/>
              <a:ea typeface="微软雅黑" panose="020B0503020204020204" pitchFamily="34" charset="-122"/>
              <a:sym typeface="+mn-ea"/>
            </a:endParaRP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sym typeface="+mn-ea"/>
              </a:rPr>
              <a:t>	</a:t>
            </a:r>
            <a:r>
              <a:rPr lang="en-US" altLang="zh-CN" dirty="0" smtClean="0">
                <a:solidFill>
                  <a:schemeClr val="bg1"/>
                </a:solidFill>
                <a:latin typeface="微软雅黑" panose="020B0503020204020204" pitchFamily="34" charset="-122"/>
                <a:ea typeface="微软雅黑" panose="020B0503020204020204" pitchFamily="34" charset="-122"/>
                <a:sym typeface="+mn-ea"/>
              </a:rPr>
              <a:t>INITALIZE-SINGLE-SOURCE(G,s</a:t>
            </a:r>
            <a:r>
              <a:rPr lang="en-US" altLang="zh-CN" dirty="0">
                <a:solidFill>
                  <a:schemeClr val="bg1"/>
                </a:solidFill>
                <a:latin typeface="微软雅黑" panose="020B0503020204020204" pitchFamily="34" charset="-122"/>
                <a:ea typeface="微软雅黑" panose="020B0503020204020204" pitchFamily="34" charset="-122"/>
                <a:sym typeface="+mn-ea"/>
              </a:rPr>
              <a:t>)    </a:t>
            </a:r>
            <a:endParaRPr lang="en-US" altLang="zh-CN" dirty="0" smtClean="0">
              <a:solidFill>
                <a:schemeClr val="bg1"/>
              </a:solidFill>
              <a:latin typeface="微软雅黑" panose="020B0503020204020204" pitchFamily="34" charset="-122"/>
              <a:ea typeface="微软雅黑" panose="020B0503020204020204" pitchFamily="34" charset="-122"/>
              <a:sym typeface="+mn-ea"/>
            </a:endParaRP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sym typeface="+mn-ea"/>
              </a:rPr>
              <a:t>	</a:t>
            </a:r>
            <a:r>
              <a:rPr lang="en-US" altLang="zh-CN" dirty="0" smtClean="0">
                <a:solidFill>
                  <a:schemeClr val="bg1"/>
                </a:solidFill>
                <a:latin typeface="微软雅黑" panose="020B0503020204020204" pitchFamily="34" charset="-122"/>
                <a:ea typeface="微软雅黑" panose="020B0503020204020204" pitchFamily="34" charset="-122"/>
                <a:sym typeface="+mn-ea"/>
              </a:rPr>
              <a:t>for </a:t>
            </a:r>
            <a:r>
              <a:rPr lang="en-US" altLang="zh-CN" dirty="0">
                <a:solidFill>
                  <a:schemeClr val="bg1"/>
                </a:solidFill>
                <a:latin typeface="微软雅黑" panose="020B0503020204020204" pitchFamily="34" charset="-122"/>
                <a:ea typeface="微软雅黑" panose="020B0503020204020204" pitchFamily="34" charset="-122"/>
                <a:sym typeface="+mn-ea"/>
              </a:rPr>
              <a:t>i=1 to |</a:t>
            </a:r>
            <a:r>
              <a:rPr lang="en-US" altLang="zh-CN" dirty="0" err="1">
                <a:solidFill>
                  <a:schemeClr val="bg1"/>
                </a:solidFill>
                <a:latin typeface="微软雅黑" panose="020B0503020204020204" pitchFamily="34" charset="-122"/>
                <a:ea typeface="微软雅黑" panose="020B0503020204020204" pitchFamily="34" charset="-122"/>
                <a:sym typeface="+mn-ea"/>
              </a:rPr>
              <a:t>G.v</a:t>
            </a:r>
            <a:r>
              <a:rPr lang="en-US" altLang="zh-CN" dirty="0">
                <a:solidFill>
                  <a:schemeClr val="bg1"/>
                </a:solidFill>
                <a:latin typeface="微软雅黑" panose="020B0503020204020204" pitchFamily="34" charset="-122"/>
                <a:ea typeface="微软雅黑" panose="020B0503020204020204" pitchFamily="34" charset="-122"/>
                <a:sym typeface="+mn-ea"/>
              </a:rPr>
              <a:t>|-1        </a:t>
            </a:r>
            <a:endParaRPr lang="en-US" altLang="zh-CN" dirty="0" smtClean="0">
              <a:solidFill>
                <a:schemeClr val="bg1"/>
              </a:solidFill>
              <a:latin typeface="微软雅黑" panose="020B0503020204020204" pitchFamily="34" charset="-122"/>
              <a:ea typeface="微软雅黑" panose="020B0503020204020204" pitchFamily="34" charset="-122"/>
              <a:sym typeface="+mn-ea"/>
            </a:endParaRP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sym typeface="+mn-ea"/>
              </a:rPr>
              <a:t>	 </a:t>
            </a:r>
            <a:r>
              <a:rPr lang="en-US" altLang="zh-CN" dirty="0" smtClean="0">
                <a:solidFill>
                  <a:schemeClr val="bg1"/>
                </a:solidFill>
                <a:latin typeface="微软雅黑" panose="020B0503020204020204" pitchFamily="34" charset="-122"/>
                <a:ea typeface="微软雅黑" panose="020B0503020204020204" pitchFamily="34" charset="-122"/>
                <a:sym typeface="+mn-ea"/>
              </a:rPr>
              <a:t>       for </a:t>
            </a:r>
            <a:r>
              <a:rPr lang="en-US" altLang="zh-CN" dirty="0">
                <a:solidFill>
                  <a:schemeClr val="bg1"/>
                </a:solidFill>
                <a:latin typeface="微软雅黑" panose="020B0503020204020204" pitchFamily="34" charset="-122"/>
                <a:ea typeface="微软雅黑" panose="020B0503020204020204" pitchFamily="34" charset="-122"/>
                <a:sym typeface="+mn-ea"/>
              </a:rPr>
              <a:t>each edge(</a:t>
            </a:r>
            <a:r>
              <a:rPr lang="en-US" altLang="zh-CN" dirty="0" err="1">
                <a:solidFill>
                  <a:schemeClr val="bg1"/>
                </a:solidFill>
                <a:latin typeface="微软雅黑" panose="020B0503020204020204" pitchFamily="34" charset="-122"/>
                <a:ea typeface="微软雅黑" panose="020B0503020204020204" pitchFamily="34" charset="-122"/>
                <a:sym typeface="+mn-ea"/>
              </a:rPr>
              <a:t>u,v</a:t>
            </a:r>
            <a:r>
              <a:rPr lang="en-US" altLang="zh-CN" dirty="0">
                <a:solidFill>
                  <a:schemeClr val="bg1"/>
                </a:solidFill>
                <a:latin typeface="微软雅黑" panose="020B0503020204020204" pitchFamily="34" charset="-122"/>
                <a:ea typeface="微软雅黑" panose="020B0503020204020204" pitchFamily="34" charset="-122"/>
                <a:sym typeface="+mn-ea"/>
              </a:rPr>
              <a:t>)∈G.E            </a:t>
            </a:r>
            <a:endParaRPr lang="en-US" altLang="zh-CN" dirty="0" smtClean="0">
              <a:solidFill>
                <a:schemeClr val="bg1"/>
              </a:solidFill>
              <a:latin typeface="微软雅黑" panose="020B0503020204020204" pitchFamily="34" charset="-122"/>
              <a:ea typeface="微软雅黑" panose="020B0503020204020204" pitchFamily="34" charset="-122"/>
              <a:sym typeface="+mn-ea"/>
            </a:endParaRP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sym typeface="+mn-ea"/>
              </a:rPr>
              <a:t>	</a:t>
            </a:r>
            <a:r>
              <a:rPr lang="en-US" altLang="zh-CN" dirty="0" smtClean="0">
                <a:solidFill>
                  <a:schemeClr val="bg1"/>
                </a:solidFill>
                <a:latin typeface="微软雅黑" panose="020B0503020204020204" pitchFamily="34" charset="-122"/>
                <a:ea typeface="微软雅黑" panose="020B0503020204020204" pitchFamily="34" charset="-122"/>
                <a:sym typeface="+mn-ea"/>
              </a:rPr>
              <a:t>	RELAX(</a:t>
            </a:r>
            <a:r>
              <a:rPr lang="en-US" altLang="zh-CN" dirty="0" err="1" smtClean="0">
                <a:solidFill>
                  <a:schemeClr val="bg1"/>
                </a:solidFill>
                <a:latin typeface="微软雅黑" panose="020B0503020204020204" pitchFamily="34" charset="-122"/>
                <a:ea typeface="微软雅黑" panose="020B0503020204020204" pitchFamily="34" charset="-122"/>
                <a:sym typeface="+mn-ea"/>
              </a:rPr>
              <a:t>u,v,w</a:t>
            </a:r>
            <a:r>
              <a:rPr lang="en-US" altLang="zh-CN" dirty="0">
                <a:solidFill>
                  <a:schemeClr val="bg1"/>
                </a:solidFill>
                <a:latin typeface="微软雅黑" panose="020B0503020204020204" pitchFamily="34" charset="-122"/>
                <a:ea typeface="微软雅黑" panose="020B0503020204020204" pitchFamily="34" charset="-122"/>
                <a:sym typeface="+mn-ea"/>
              </a:rPr>
              <a:t>)    </a:t>
            </a:r>
            <a:endParaRPr lang="en-US" altLang="zh-CN" dirty="0" smtClean="0">
              <a:solidFill>
                <a:schemeClr val="bg1"/>
              </a:solidFill>
              <a:latin typeface="微软雅黑" panose="020B0503020204020204" pitchFamily="34" charset="-122"/>
              <a:ea typeface="微软雅黑" panose="020B0503020204020204" pitchFamily="34" charset="-122"/>
              <a:sym typeface="+mn-ea"/>
            </a:endParaRPr>
          </a:p>
          <a:p>
            <a:pPr>
              <a:lnSpc>
                <a:spcPct val="150000"/>
              </a:lnSpc>
            </a:pPr>
            <a:r>
              <a:rPr lang="en-US" altLang="zh-CN" dirty="0" smtClean="0">
                <a:solidFill>
                  <a:schemeClr val="bg1"/>
                </a:solidFill>
                <a:latin typeface="微软雅黑" panose="020B0503020204020204" pitchFamily="34" charset="-122"/>
                <a:ea typeface="微软雅黑" panose="020B0503020204020204" pitchFamily="34" charset="-122"/>
                <a:sym typeface="+mn-ea"/>
              </a:rPr>
              <a:t>	for </a:t>
            </a:r>
            <a:r>
              <a:rPr lang="en-US" altLang="zh-CN" dirty="0">
                <a:solidFill>
                  <a:schemeClr val="bg1"/>
                </a:solidFill>
                <a:latin typeface="微软雅黑" panose="020B0503020204020204" pitchFamily="34" charset="-122"/>
                <a:ea typeface="微软雅黑" panose="020B0503020204020204" pitchFamily="34" charset="-122"/>
                <a:sym typeface="+mn-ea"/>
              </a:rPr>
              <a:t>each edge(</a:t>
            </a:r>
            <a:r>
              <a:rPr lang="en-US" altLang="zh-CN" dirty="0" err="1">
                <a:solidFill>
                  <a:schemeClr val="bg1"/>
                </a:solidFill>
                <a:latin typeface="微软雅黑" panose="020B0503020204020204" pitchFamily="34" charset="-122"/>
                <a:ea typeface="微软雅黑" panose="020B0503020204020204" pitchFamily="34" charset="-122"/>
                <a:sym typeface="+mn-ea"/>
              </a:rPr>
              <a:t>u,v</a:t>
            </a:r>
            <a:r>
              <a:rPr lang="en-US" altLang="zh-CN" dirty="0">
                <a:solidFill>
                  <a:schemeClr val="bg1"/>
                </a:solidFill>
                <a:latin typeface="微软雅黑" panose="020B0503020204020204" pitchFamily="34" charset="-122"/>
                <a:ea typeface="微软雅黑" panose="020B0503020204020204" pitchFamily="34" charset="-122"/>
                <a:sym typeface="+mn-ea"/>
              </a:rPr>
              <a:t>)∈G.E        </a:t>
            </a:r>
            <a:endParaRPr lang="en-US" altLang="zh-CN" dirty="0" smtClean="0">
              <a:solidFill>
                <a:schemeClr val="bg1"/>
              </a:solidFill>
              <a:latin typeface="微软雅黑" panose="020B0503020204020204" pitchFamily="34" charset="-122"/>
              <a:ea typeface="微软雅黑" panose="020B0503020204020204" pitchFamily="34" charset="-122"/>
              <a:sym typeface="+mn-ea"/>
            </a:endParaRP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sym typeface="+mn-ea"/>
              </a:rPr>
              <a:t>	</a:t>
            </a:r>
            <a:r>
              <a:rPr lang="en-US" altLang="zh-CN" dirty="0" smtClean="0">
                <a:solidFill>
                  <a:schemeClr val="bg1"/>
                </a:solidFill>
                <a:latin typeface="微软雅黑" panose="020B0503020204020204" pitchFamily="34" charset="-122"/>
                <a:ea typeface="微软雅黑" panose="020B0503020204020204" pitchFamily="34" charset="-122"/>
                <a:sym typeface="+mn-ea"/>
              </a:rPr>
              <a:t>        if </a:t>
            </a:r>
            <a:r>
              <a:rPr lang="en-US" altLang="zh-CN" dirty="0" err="1">
                <a:solidFill>
                  <a:schemeClr val="bg1"/>
                </a:solidFill>
                <a:latin typeface="微软雅黑" panose="020B0503020204020204" pitchFamily="34" charset="-122"/>
                <a:ea typeface="微软雅黑" panose="020B0503020204020204" pitchFamily="34" charset="-122"/>
                <a:sym typeface="+mn-ea"/>
              </a:rPr>
              <a:t>v.d</a:t>
            </a:r>
            <a:r>
              <a:rPr lang="en-US" altLang="zh-CN" dirty="0">
                <a:solidFill>
                  <a:schemeClr val="bg1"/>
                </a:solidFill>
                <a:latin typeface="微软雅黑" panose="020B0503020204020204" pitchFamily="34" charset="-122"/>
                <a:ea typeface="微软雅黑" panose="020B0503020204020204" pitchFamily="34" charset="-122"/>
                <a:sym typeface="+mn-ea"/>
              </a:rPr>
              <a:t>&gt;</a:t>
            </a:r>
            <a:r>
              <a:rPr lang="en-US" altLang="zh-CN" dirty="0" err="1">
                <a:solidFill>
                  <a:schemeClr val="bg1"/>
                </a:solidFill>
                <a:latin typeface="微软雅黑" panose="020B0503020204020204" pitchFamily="34" charset="-122"/>
                <a:ea typeface="微软雅黑" panose="020B0503020204020204" pitchFamily="34" charset="-122"/>
                <a:sym typeface="+mn-ea"/>
              </a:rPr>
              <a:t>u.d+w</a:t>
            </a:r>
            <a:r>
              <a:rPr lang="en-US" altLang="zh-CN" dirty="0">
                <a:solidFill>
                  <a:schemeClr val="bg1"/>
                </a:solidFill>
                <a:latin typeface="微软雅黑" panose="020B0503020204020204" pitchFamily="34" charset="-122"/>
                <a:ea typeface="微软雅黑" panose="020B0503020204020204" pitchFamily="34" charset="-122"/>
                <a:sym typeface="+mn-ea"/>
              </a:rPr>
              <a:t>(</a:t>
            </a:r>
            <a:r>
              <a:rPr lang="en-US" altLang="zh-CN" dirty="0" err="1">
                <a:solidFill>
                  <a:schemeClr val="bg1"/>
                </a:solidFill>
                <a:latin typeface="微软雅黑" panose="020B0503020204020204" pitchFamily="34" charset="-122"/>
                <a:ea typeface="微软雅黑" panose="020B0503020204020204" pitchFamily="34" charset="-122"/>
                <a:sym typeface="+mn-ea"/>
              </a:rPr>
              <a:t>u.v</a:t>
            </a:r>
            <a:r>
              <a:rPr lang="en-US" altLang="zh-CN" dirty="0">
                <a:solidFill>
                  <a:schemeClr val="bg1"/>
                </a:solidFill>
                <a:latin typeface="微软雅黑" panose="020B0503020204020204" pitchFamily="34" charset="-122"/>
                <a:ea typeface="微软雅黑" panose="020B0503020204020204" pitchFamily="34" charset="-122"/>
                <a:sym typeface="+mn-ea"/>
              </a:rPr>
              <a:t>)            </a:t>
            </a:r>
            <a:endParaRPr lang="en-US" altLang="zh-CN" dirty="0" smtClean="0">
              <a:solidFill>
                <a:schemeClr val="bg1"/>
              </a:solidFill>
              <a:latin typeface="微软雅黑" panose="020B0503020204020204" pitchFamily="34" charset="-122"/>
              <a:ea typeface="微软雅黑" panose="020B0503020204020204" pitchFamily="34" charset="-122"/>
              <a:sym typeface="+mn-ea"/>
            </a:endParaRP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sym typeface="+mn-ea"/>
              </a:rPr>
              <a:t>	</a:t>
            </a:r>
            <a:r>
              <a:rPr lang="en-US" altLang="zh-CN" dirty="0" smtClean="0">
                <a:solidFill>
                  <a:schemeClr val="bg1"/>
                </a:solidFill>
                <a:latin typeface="微软雅黑" panose="020B0503020204020204" pitchFamily="34" charset="-122"/>
                <a:ea typeface="微软雅黑" panose="020B0503020204020204" pitchFamily="34" charset="-122"/>
                <a:sym typeface="+mn-ea"/>
              </a:rPr>
              <a:t>	return </a:t>
            </a:r>
            <a:r>
              <a:rPr lang="en-US" altLang="zh-CN" dirty="0">
                <a:solidFill>
                  <a:schemeClr val="bg1"/>
                </a:solidFill>
                <a:latin typeface="微软雅黑" panose="020B0503020204020204" pitchFamily="34" charset="-122"/>
                <a:ea typeface="微软雅黑" panose="020B0503020204020204" pitchFamily="34" charset="-122"/>
                <a:sym typeface="+mn-ea"/>
              </a:rPr>
              <a:t>FALSE    </a:t>
            </a:r>
            <a:endParaRPr lang="en-US" altLang="zh-CN" dirty="0" smtClean="0">
              <a:solidFill>
                <a:schemeClr val="bg1"/>
              </a:solidFill>
              <a:latin typeface="微软雅黑" panose="020B0503020204020204" pitchFamily="34" charset="-122"/>
              <a:ea typeface="微软雅黑" panose="020B0503020204020204" pitchFamily="34" charset="-122"/>
              <a:sym typeface="+mn-ea"/>
            </a:endParaRP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sym typeface="+mn-ea"/>
              </a:rPr>
              <a:t>	</a:t>
            </a:r>
            <a:r>
              <a:rPr lang="en-US" altLang="zh-CN" dirty="0" smtClean="0">
                <a:solidFill>
                  <a:schemeClr val="bg1"/>
                </a:solidFill>
                <a:latin typeface="微软雅黑" panose="020B0503020204020204" pitchFamily="34" charset="-122"/>
                <a:ea typeface="微软雅黑" panose="020B0503020204020204" pitchFamily="34" charset="-122"/>
                <a:sym typeface="+mn-ea"/>
              </a:rPr>
              <a:t>return TRUE</a:t>
            </a:r>
            <a:endParaRPr lang="en-US" altLang="zh-CN" dirty="0" smtClean="0">
              <a:solidFill>
                <a:schemeClr val="bg1"/>
              </a:solidFill>
              <a:latin typeface="微软雅黑" panose="020B0503020204020204" pitchFamily="34" charset="-122"/>
              <a:ea typeface="微软雅黑" panose="020B0503020204020204" pitchFamily="34" charset="-122"/>
              <a:sym typeface="+mn-ea"/>
            </a:endParaRPr>
          </a:p>
        </p:txBody>
      </p:sp>
      <p:pic>
        <p:nvPicPr>
          <p:cNvPr id="4" name="图片 3" descr="Bellman函数"/>
          <p:cNvPicPr>
            <a:picLocks noChangeAspect="1"/>
          </p:cNvPicPr>
          <p:nvPr/>
        </p:nvPicPr>
        <p:blipFill>
          <a:blip r:embed="rId1"/>
          <a:stretch>
            <a:fillRect/>
          </a:stretch>
        </p:blipFill>
        <p:spPr>
          <a:xfrm>
            <a:off x="5297805" y="2675255"/>
            <a:ext cx="6207760" cy="3407410"/>
          </a:xfrm>
          <a:prstGeom prst="rect">
            <a:avLst/>
          </a:prstGeom>
        </p:spPr>
      </p:pic>
      <p:pic>
        <p:nvPicPr>
          <p:cNvPr id="20554" name="Picture 74" descr="http://wutianqi-blog.b0.upaiyun.com/2011/01/3.png"/>
          <p:cNvPicPr>
            <a:picLocks noChangeAspect="1" noChangeArrowheads="1"/>
          </p:cNvPicPr>
          <p:nvPr/>
        </p:nvPicPr>
        <p:blipFill rotWithShape="1">
          <a:blip r:embed="rId2">
            <a:extLst>
              <a:ext uri="{28A0092B-C50C-407E-A947-70E740481C1C}">
                <a14:useLocalDpi xmlns:a14="http://schemas.microsoft.com/office/drawing/2010/main" val="0"/>
              </a:ext>
            </a:extLst>
          </a:blip>
          <a:srcRect b="12311"/>
          <a:stretch>
            <a:fillRect/>
          </a:stretch>
        </p:blipFill>
        <p:spPr bwMode="auto">
          <a:xfrm>
            <a:off x="9918065" y="4613910"/>
            <a:ext cx="1384300" cy="121412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9750425" y="4449445"/>
            <a:ext cx="1715770" cy="1562100"/>
          </a:xfrm>
          <a:prstGeom prst="rect">
            <a:avLst/>
          </a:prstGeom>
          <a:noFill/>
          <a:ln w="38100">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主题">
  <a:themeElements>
    <a:clrScheme name="黑3图表色">
      <a:dk1>
        <a:sysClr val="windowText" lastClr="000000"/>
      </a:dk1>
      <a:lt1>
        <a:sysClr val="window" lastClr="FFFFFF"/>
      </a:lt1>
      <a:dk2>
        <a:srgbClr val="44546A"/>
      </a:dk2>
      <a:lt2>
        <a:srgbClr val="E7E6E6"/>
      </a:lt2>
      <a:accent1>
        <a:srgbClr val="3F3F3F"/>
      </a:accent1>
      <a:accent2>
        <a:srgbClr val="3F3F3F"/>
      </a:accent2>
      <a:accent3>
        <a:srgbClr val="3F3F3F"/>
      </a:accent3>
      <a:accent4>
        <a:srgbClr val="3F3F3F"/>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4058</Words>
  <Application>WPS 演示</Application>
  <PresentationFormat>自定义</PresentationFormat>
  <Paragraphs>289</Paragraphs>
  <Slides>21</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42</vt:i4>
      </vt:variant>
      <vt:variant>
        <vt:lpstr>幻灯片标题</vt:lpstr>
      </vt:variant>
      <vt:variant>
        <vt:i4>21</vt:i4>
      </vt:variant>
    </vt:vector>
  </HeadingPairs>
  <TitlesOfParts>
    <vt:vector size="72" baseType="lpstr">
      <vt:lpstr>Arial</vt:lpstr>
      <vt:lpstr>宋体</vt:lpstr>
      <vt:lpstr>Wingdings</vt:lpstr>
      <vt:lpstr>幼圆</vt:lpstr>
      <vt:lpstr>微软雅黑</vt:lpstr>
      <vt:lpstr>Calibri</vt:lpstr>
      <vt:lpstr>Arial Unicode MS</vt:lpstr>
      <vt:lpstr>Calibri Light</vt:lpstr>
      <vt:lpstr>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Equation.KSEE3</vt:lpstr>
      <vt:lpstr>Equation.KSEE3</vt:lpstr>
      <vt:lpstr>Equation.KSEE3</vt:lpstr>
      <vt:lpstr>Equation.KSEE3</vt:lpstr>
      <vt:lpstr>Equation.KSEE3</vt:lpstr>
      <vt:lpstr>Equation.DSMT4</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Equation.DSMT4</vt:lpstr>
      <vt:lpstr>Equation.KSEE3</vt:lpstr>
      <vt:lpstr>Equation.KSEE3</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307</cp:revision>
  <dcterms:created xsi:type="dcterms:W3CDTF">2016-05-17T23:28:00Z</dcterms:created>
  <dcterms:modified xsi:type="dcterms:W3CDTF">2018-11-01T08:15:53Z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