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Bree Serif"/>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BreeSerif-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aa5015468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aa50154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aa5015468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aa501546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aa5015468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aa50154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a483c0883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a483c08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523e5c17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a523e5c1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a523e5c17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a523e5c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a523e5c17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a523e5c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a523e5c17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a523e5c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a523e5c17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a523e5c1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a523e5c17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a523e5c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a523e5c17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a523e5c1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a523e5c17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a523e5c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a523e5c17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a523e5c1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a523e5c17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a523e5c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a523e5c17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a523e5c1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a523e5c17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a523e5c1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af9a0fd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af9a0fd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aa50154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aa50154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aa501546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aa501546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af9a0f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af9a0f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a483c088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a483c0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a483c0883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a483c08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b12aa5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b12aa5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ieeexplore.ieee.org/search/searchresult.jsp?searchWithin=%22Authors%22:.QT.Xiaoming%20Zhang.QT.&amp;newsearch=true" TargetMode="External"/><Relationship Id="rId4" Type="http://schemas.openxmlformats.org/officeDocument/2006/relationships/hyperlink" Target="https://ieeexplore.ieee.org/search/searchresult.jsp?searchWithin=%22Authors%22:.QT.Cuixia%20Feng.QT.&amp;newsearch=true" TargetMode="External"/><Relationship Id="rId5" Type="http://schemas.openxmlformats.org/officeDocument/2006/relationships/hyperlink" Target="https://ieeexplore.ieee.org/search/searchresult.jsp?searchWithin=%22Authors%22:.QT.Guang%20Wang.QT.&amp;newsearch=tru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494350" y="630225"/>
            <a:ext cx="8208900" cy="19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BTP Presentation:</a:t>
            </a:r>
            <a:br>
              <a:rPr lang="en"/>
            </a:br>
            <a:r>
              <a:rPr lang="en"/>
              <a:t>Response Time Analysis</a:t>
            </a:r>
            <a:endParaRPr/>
          </a:p>
        </p:txBody>
      </p:sp>
      <p:sp>
        <p:nvSpPr>
          <p:cNvPr id="73" name="Google Shape;73;p13"/>
          <p:cNvSpPr txBox="1"/>
          <p:nvPr>
            <p:ph idx="1" type="subTitle"/>
          </p:nvPr>
        </p:nvSpPr>
        <p:spPr>
          <a:xfrm>
            <a:off x="2390267" y="35432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Shivam Sharma </a:t>
            </a:r>
            <a:r>
              <a:rPr lang="en"/>
              <a:t>• 15UCS130</a:t>
            </a:r>
            <a:endParaRPr/>
          </a:p>
          <a:p>
            <a:pPr indent="0" lvl="0" marL="0" rtl="0" algn="l">
              <a:spcBef>
                <a:spcPts val="0"/>
              </a:spcBef>
              <a:spcAft>
                <a:spcPts val="0"/>
              </a:spcAft>
              <a:buNone/>
            </a:pPr>
            <a:r>
              <a:rPr lang="en"/>
              <a:t>Vivek Kumar      • 15UCS162</a:t>
            </a:r>
            <a:endParaRPr/>
          </a:p>
        </p:txBody>
      </p:sp>
      <p:sp>
        <p:nvSpPr>
          <p:cNvPr id="74" name="Google Shape;74;p13"/>
          <p:cNvSpPr txBox="1"/>
          <p:nvPr>
            <p:ph idx="1" type="subTitle"/>
          </p:nvPr>
        </p:nvSpPr>
        <p:spPr>
          <a:xfrm>
            <a:off x="666200" y="2930725"/>
            <a:ext cx="6331500" cy="67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Advisor: Prof. Vikas Bajpai</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1785575" y="355250"/>
            <a:ext cx="6709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Data Collection - Graphs</a:t>
            </a:r>
            <a:endParaRPr/>
          </a:p>
        </p:txBody>
      </p:sp>
      <p:pic>
        <p:nvPicPr>
          <p:cNvPr id="129" name="Google Shape;129;p22"/>
          <p:cNvPicPr preferRelativeResize="0"/>
          <p:nvPr/>
        </p:nvPicPr>
        <p:blipFill>
          <a:blip r:embed="rId3">
            <a:alphaModFix/>
          </a:blip>
          <a:stretch>
            <a:fillRect/>
          </a:stretch>
        </p:blipFill>
        <p:spPr>
          <a:xfrm>
            <a:off x="783000" y="990650"/>
            <a:ext cx="7938899" cy="39758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785575" y="355250"/>
            <a:ext cx="6709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Data Collection - Graphs</a:t>
            </a:r>
            <a:endParaRPr/>
          </a:p>
        </p:txBody>
      </p:sp>
      <p:pic>
        <p:nvPicPr>
          <p:cNvPr id="135" name="Google Shape;135;p23"/>
          <p:cNvPicPr preferRelativeResize="0"/>
          <p:nvPr/>
        </p:nvPicPr>
        <p:blipFill>
          <a:blip r:embed="rId3">
            <a:alphaModFix/>
          </a:blip>
          <a:stretch>
            <a:fillRect/>
          </a:stretch>
        </p:blipFill>
        <p:spPr>
          <a:xfrm>
            <a:off x="152400" y="1143050"/>
            <a:ext cx="8839199" cy="31563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883200" y="360825"/>
            <a:ext cx="6611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Progress - Data Collection - Response Time</a:t>
            </a:r>
            <a:endParaRPr sz="2400"/>
          </a:p>
        </p:txBody>
      </p:sp>
      <p:pic>
        <p:nvPicPr>
          <p:cNvPr id="141" name="Google Shape;141;p24"/>
          <p:cNvPicPr preferRelativeResize="0"/>
          <p:nvPr/>
        </p:nvPicPr>
        <p:blipFill>
          <a:blip r:embed="rId3">
            <a:alphaModFix/>
          </a:blip>
          <a:stretch>
            <a:fillRect/>
          </a:stretch>
        </p:blipFill>
        <p:spPr>
          <a:xfrm>
            <a:off x="423725" y="861200"/>
            <a:ext cx="8592099" cy="422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Schedule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descr="Background pointer shape in timeline graphic" id="151" name="Google Shape;151;p26"/>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26"/>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Feb  2018</a:t>
            </a:r>
            <a:endParaRPr b="1" sz="1600">
              <a:solidFill>
                <a:schemeClr val="lt1"/>
              </a:solidFill>
            </a:endParaRPr>
          </a:p>
        </p:txBody>
      </p:sp>
      <p:grpSp>
        <p:nvGrpSpPr>
          <p:cNvPr id="153" name="Google Shape;153;p26"/>
          <p:cNvGrpSpPr/>
          <p:nvPr/>
        </p:nvGrpSpPr>
        <p:grpSpPr>
          <a:xfrm>
            <a:off x="969270" y="1610215"/>
            <a:ext cx="198900" cy="593656"/>
            <a:chOff x="777447" y="1610215"/>
            <a:chExt cx="198900" cy="593656"/>
          </a:xfrm>
        </p:grpSpPr>
        <p:cxnSp>
          <p:nvCxnSpPr>
            <p:cNvPr id="154" name="Google Shape;154;p2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5" name="Google Shape;155;p2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6"/>
          <p:cNvSpPr txBox="1"/>
          <p:nvPr>
            <p:ph idx="4294967295" type="body"/>
          </p:nvPr>
        </p:nvSpPr>
        <p:spPr>
          <a:xfrm>
            <a:off x="59425" y="950647"/>
            <a:ext cx="22428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Project Announced</a:t>
            </a:r>
            <a:endParaRPr sz="1600"/>
          </a:p>
        </p:txBody>
      </p:sp>
      <p:sp>
        <p:nvSpPr>
          <p:cNvPr descr="Background pointer shape in timeline graphic" id="157" name="Google Shape;157;p26"/>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26"/>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March 2018</a:t>
            </a:r>
            <a:endParaRPr b="1" sz="1600">
              <a:solidFill>
                <a:schemeClr val="lt1"/>
              </a:solidFill>
            </a:endParaRPr>
          </a:p>
        </p:txBody>
      </p:sp>
      <p:grpSp>
        <p:nvGrpSpPr>
          <p:cNvPr id="159" name="Google Shape;159;p26"/>
          <p:cNvGrpSpPr/>
          <p:nvPr/>
        </p:nvGrpSpPr>
        <p:grpSpPr>
          <a:xfrm>
            <a:off x="2684632" y="2938958"/>
            <a:ext cx="198900" cy="593656"/>
            <a:chOff x="2223534" y="2938958"/>
            <a:chExt cx="198900" cy="593656"/>
          </a:xfrm>
        </p:grpSpPr>
        <p:cxnSp>
          <p:nvCxnSpPr>
            <p:cNvPr id="160" name="Google Shape;160;p2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1" name="Google Shape;161;p2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26"/>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Search for all the required software and learning to use them</a:t>
            </a:r>
            <a:endParaRPr sz="1600"/>
          </a:p>
        </p:txBody>
      </p:sp>
      <p:sp>
        <p:nvSpPr>
          <p:cNvPr descr="Background pointer shape in timeline graphic" id="163" name="Google Shape;163;p26"/>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26"/>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April 2018</a:t>
            </a:r>
            <a:endParaRPr b="1" sz="1600">
              <a:solidFill>
                <a:schemeClr val="lt1"/>
              </a:solidFill>
            </a:endParaRPr>
          </a:p>
        </p:txBody>
      </p:sp>
      <p:grpSp>
        <p:nvGrpSpPr>
          <p:cNvPr id="165" name="Google Shape;165;p26"/>
          <p:cNvGrpSpPr/>
          <p:nvPr/>
        </p:nvGrpSpPr>
        <p:grpSpPr>
          <a:xfrm>
            <a:off x="4319545" y="1610215"/>
            <a:ext cx="198900" cy="593656"/>
            <a:chOff x="3918084" y="1610215"/>
            <a:chExt cx="198900" cy="593656"/>
          </a:xfrm>
        </p:grpSpPr>
        <p:cxnSp>
          <p:nvCxnSpPr>
            <p:cNvPr id="166" name="Google Shape;166;p2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2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6"/>
          <p:cNvSpPr txBox="1"/>
          <p:nvPr>
            <p:ph idx="4294967295" type="body"/>
          </p:nvPr>
        </p:nvSpPr>
        <p:spPr>
          <a:xfrm>
            <a:off x="3304100" y="640273"/>
            <a:ext cx="22428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Started collecting data and graphs</a:t>
            </a:r>
            <a:endParaRPr sz="1600"/>
          </a:p>
        </p:txBody>
      </p:sp>
      <p:sp>
        <p:nvSpPr>
          <p:cNvPr descr="Background pointer shape in timeline graphic" id="169" name="Google Shape;169;p26"/>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6"/>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May 2018</a:t>
            </a:r>
            <a:endParaRPr b="1" sz="1600">
              <a:solidFill>
                <a:schemeClr val="lt1"/>
              </a:solidFill>
            </a:endParaRPr>
          </a:p>
        </p:txBody>
      </p:sp>
      <p:grpSp>
        <p:nvGrpSpPr>
          <p:cNvPr id="171" name="Google Shape;171;p26"/>
          <p:cNvGrpSpPr/>
          <p:nvPr/>
        </p:nvGrpSpPr>
        <p:grpSpPr>
          <a:xfrm>
            <a:off x="5973070" y="2938958"/>
            <a:ext cx="198900" cy="593656"/>
            <a:chOff x="5958946" y="2938958"/>
            <a:chExt cx="198900" cy="593656"/>
          </a:xfrm>
        </p:grpSpPr>
        <p:cxnSp>
          <p:nvCxnSpPr>
            <p:cNvPr id="172" name="Google Shape;172;p2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3" name="Google Shape;173;p2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6"/>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Website Collection Completed</a:t>
            </a:r>
            <a:endParaRPr sz="1600"/>
          </a:p>
        </p:txBody>
      </p:sp>
      <p:sp>
        <p:nvSpPr>
          <p:cNvPr descr="Background pointer shape in timeline graphic" id="175" name="Google Shape;175;p26"/>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26"/>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August 2018</a:t>
            </a:r>
            <a:endParaRPr b="1" sz="1600">
              <a:solidFill>
                <a:schemeClr val="lt1"/>
              </a:solidFill>
            </a:endParaRPr>
          </a:p>
        </p:txBody>
      </p:sp>
      <p:grpSp>
        <p:nvGrpSpPr>
          <p:cNvPr id="177" name="Google Shape;177;p26"/>
          <p:cNvGrpSpPr/>
          <p:nvPr/>
        </p:nvGrpSpPr>
        <p:grpSpPr>
          <a:xfrm>
            <a:off x="7669807" y="1610215"/>
            <a:ext cx="198900" cy="593656"/>
            <a:chOff x="3918084" y="1610215"/>
            <a:chExt cx="198900" cy="593656"/>
          </a:xfrm>
        </p:grpSpPr>
        <p:cxnSp>
          <p:nvCxnSpPr>
            <p:cNvPr id="178" name="Google Shape;178;p2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9" name="Google Shape;179;p2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6"/>
          <p:cNvSpPr txBox="1"/>
          <p:nvPr>
            <p:ph idx="4294967295" type="body"/>
          </p:nvPr>
        </p:nvSpPr>
        <p:spPr>
          <a:xfrm>
            <a:off x="6781825" y="950648"/>
            <a:ext cx="2242800" cy="5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Cleaning of Data</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descr="Background pointer shape in timeline graphic" id="185" name="Google Shape;185;p27"/>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6" name="Google Shape;186;p27"/>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Sept. 2018</a:t>
            </a:r>
            <a:endParaRPr b="1" sz="1600">
              <a:solidFill>
                <a:schemeClr val="lt1"/>
              </a:solidFill>
            </a:endParaRPr>
          </a:p>
        </p:txBody>
      </p:sp>
      <p:grpSp>
        <p:nvGrpSpPr>
          <p:cNvPr id="187" name="Google Shape;187;p27"/>
          <p:cNvGrpSpPr/>
          <p:nvPr/>
        </p:nvGrpSpPr>
        <p:grpSpPr>
          <a:xfrm>
            <a:off x="2684632" y="2938958"/>
            <a:ext cx="198900" cy="593656"/>
            <a:chOff x="2223534" y="2938958"/>
            <a:chExt cx="198900" cy="593656"/>
          </a:xfrm>
        </p:grpSpPr>
        <p:cxnSp>
          <p:nvCxnSpPr>
            <p:cNvPr id="188" name="Google Shape;188;p2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9" name="Google Shape;189;p2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7"/>
          <p:cNvSpPr txBox="1"/>
          <p:nvPr>
            <p:ph idx="4294967295" type="body"/>
          </p:nvPr>
        </p:nvSpPr>
        <p:spPr>
          <a:xfrm>
            <a:off x="1322262" y="36646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Learning about SVR</a:t>
            </a:r>
            <a:endParaRPr sz="1600"/>
          </a:p>
        </p:txBody>
      </p:sp>
      <p:sp>
        <p:nvSpPr>
          <p:cNvPr descr="Background pointer shape in timeline graphic" id="191" name="Google Shape;191;p2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2" name="Google Shape;192;p2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Nov.</a:t>
            </a:r>
            <a:r>
              <a:rPr b="1" lang="en" sz="1600">
                <a:solidFill>
                  <a:schemeClr val="lt1"/>
                </a:solidFill>
              </a:rPr>
              <a:t> 2018</a:t>
            </a:r>
            <a:endParaRPr b="1" sz="1600">
              <a:solidFill>
                <a:schemeClr val="lt1"/>
              </a:solidFill>
            </a:endParaRPr>
          </a:p>
        </p:txBody>
      </p:sp>
      <p:grpSp>
        <p:nvGrpSpPr>
          <p:cNvPr id="193" name="Google Shape;193;p27"/>
          <p:cNvGrpSpPr/>
          <p:nvPr/>
        </p:nvGrpSpPr>
        <p:grpSpPr>
          <a:xfrm>
            <a:off x="4319545" y="1610215"/>
            <a:ext cx="198900" cy="593656"/>
            <a:chOff x="3918084" y="1610215"/>
            <a:chExt cx="198900" cy="593656"/>
          </a:xfrm>
        </p:grpSpPr>
        <p:cxnSp>
          <p:nvCxnSpPr>
            <p:cNvPr id="194" name="Google Shape;194;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5" name="Google Shape;195;p2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27"/>
          <p:cNvSpPr txBox="1"/>
          <p:nvPr>
            <p:ph idx="4294967295" type="body"/>
          </p:nvPr>
        </p:nvSpPr>
        <p:spPr>
          <a:xfrm>
            <a:off x="3376125" y="1107873"/>
            <a:ext cx="2242800" cy="74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Prediction Work</a:t>
            </a:r>
            <a:endParaRPr sz="1600"/>
          </a:p>
        </p:txBody>
      </p:sp>
      <p:sp>
        <p:nvSpPr>
          <p:cNvPr descr="Background pointer shape in timeline graphic" id="197" name="Google Shape;197;p27"/>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8" name="Google Shape;198;p27"/>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Dec.</a:t>
            </a:r>
            <a:r>
              <a:rPr b="1" lang="en" sz="1600">
                <a:solidFill>
                  <a:schemeClr val="lt1"/>
                </a:solidFill>
              </a:rPr>
              <a:t> 2018</a:t>
            </a:r>
            <a:endParaRPr b="1" sz="1600">
              <a:solidFill>
                <a:schemeClr val="lt1"/>
              </a:solidFill>
            </a:endParaRPr>
          </a:p>
        </p:txBody>
      </p:sp>
      <p:grpSp>
        <p:nvGrpSpPr>
          <p:cNvPr id="199" name="Google Shape;199;p27"/>
          <p:cNvGrpSpPr/>
          <p:nvPr/>
        </p:nvGrpSpPr>
        <p:grpSpPr>
          <a:xfrm>
            <a:off x="5973070" y="2938958"/>
            <a:ext cx="198900" cy="593656"/>
            <a:chOff x="5958946" y="2938958"/>
            <a:chExt cx="198900" cy="593656"/>
          </a:xfrm>
        </p:grpSpPr>
        <p:cxnSp>
          <p:nvCxnSpPr>
            <p:cNvPr id="200" name="Google Shape;200;p2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01" name="Google Shape;201;p2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7"/>
          <p:cNvSpPr txBox="1"/>
          <p:nvPr>
            <p:ph idx="4294967295" type="body"/>
          </p:nvPr>
        </p:nvSpPr>
        <p:spPr>
          <a:xfrm>
            <a:off x="5126902" y="360187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Final Presentation</a:t>
            </a:r>
            <a:endParaRPr sz="1600"/>
          </a:p>
        </p:txBody>
      </p:sp>
      <p:sp>
        <p:nvSpPr>
          <p:cNvPr id="203" name="Google Shape;203;p27"/>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August 2018</a:t>
            </a:r>
            <a:endParaRPr b="1" sz="1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Using SVR</a:t>
            </a:r>
            <a:endParaRPr/>
          </a:p>
        </p:txBody>
      </p:sp>
      <p:sp>
        <p:nvSpPr>
          <p:cNvPr id="209" name="Google Shape;209;p28"/>
          <p:cNvSpPr txBox="1"/>
          <p:nvPr>
            <p:ph idx="2" type="body"/>
          </p:nvPr>
        </p:nvSpPr>
        <p:spPr>
          <a:xfrm>
            <a:off x="1625674" y="1362825"/>
            <a:ext cx="66360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solidFill>
                <a:schemeClr val="dk1"/>
              </a:solidFill>
            </a:endParaRPr>
          </a:p>
          <a:p>
            <a:pPr indent="-457200" lvl="0" marL="457200" rtl="0" algn="l">
              <a:spcBef>
                <a:spcPts val="1200"/>
              </a:spcBef>
              <a:spcAft>
                <a:spcPts val="0"/>
              </a:spcAft>
              <a:buClr>
                <a:srgbClr val="FF9900"/>
              </a:buClr>
              <a:buSzPts val="3600"/>
              <a:buChar char="●"/>
            </a:pPr>
            <a:r>
              <a:rPr b="1" lang="en" sz="3600">
                <a:solidFill>
                  <a:srgbClr val="FF9900"/>
                </a:solidFill>
              </a:rPr>
              <a:t>Why use SVR?</a:t>
            </a:r>
            <a:endParaRPr b="1" sz="3600">
              <a:solidFill>
                <a:srgbClr val="FF9900"/>
              </a:solidFill>
            </a:endParaRPr>
          </a:p>
          <a:p>
            <a:pPr indent="-457200" lvl="0" marL="457200" rtl="0" algn="l">
              <a:spcBef>
                <a:spcPts val="0"/>
              </a:spcBef>
              <a:spcAft>
                <a:spcPts val="0"/>
              </a:spcAft>
              <a:buClr>
                <a:srgbClr val="FF9900"/>
              </a:buClr>
              <a:buSzPts val="3600"/>
              <a:buChar char="●"/>
            </a:pPr>
            <a:r>
              <a:rPr b="1" lang="en" sz="3600">
                <a:solidFill>
                  <a:srgbClr val="FF9900"/>
                </a:solidFill>
              </a:rPr>
              <a:t>Which kernel to use?</a:t>
            </a:r>
            <a:endParaRPr b="1" sz="3600">
              <a:solidFill>
                <a:srgbClr val="FF9900"/>
              </a:solidFill>
            </a:endParaRPr>
          </a:p>
          <a:p>
            <a:pPr indent="-457200" lvl="0" marL="457200" rtl="0" algn="l">
              <a:spcBef>
                <a:spcPts val="0"/>
              </a:spcBef>
              <a:spcAft>
                <a:spcPts val="0"/>
              </a:spcAft>
              <a:buClr>
                <a:srgbClr val="FF9900"/>
              </a:buClr>
              <a:buSzPts val="3600"/>
              <a:buChar char="●"/>
            </a:pPr>
            <a:r>
              <a:rPr b="1" lang="en" sz="3600">
                <a:solidFill>
                  <a:srgbClr val="FF9900"/>
                </a:solidFill>
              </a:rPr>
              <a:t>How to train and test?</a:t>
            </a:r>
            <a:endParaRPr b="1" sz="3600">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SVR?</a:t>
            </a:r>
            <a:endParaRPr/>
          </a:p>
        </p:txBody>
      </p:sp>
      <p:sp>
        <p:nvSpPr>
          <p:cNvPr id="215" name="Google Shape;215;p29"/>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SVR is used when we have data points less </a:t>
            </a:r>
            <a:r>
              <a:rPr lang="en" sz="2400">
                <a:solidFill>
                  <a:schemeClr val="dk1"/>
                </a:solidFill>
              </a:rPr>
              <a:t>than</a:t>
            </a:r>
            <a:r>
              <a:rPr lang="en" sz="2400">
                <a:solidFill>
                  <a:schemeClr val="dk1"/>
                </a:solidFill>
              </a:rPr>
              <a:t> 1000 and here we had 231 urls to train on which was 80% of the data.</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We used 20% of the remaining urls for testing. </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step -</a:t>
            </a:r>
            <a:endParaRPr/>
          </a:p>
        </p:txBody>
      </p:sp>
      <p:sp>
        <p:nvSpPr>
          <p:cNvPr id="221" name="Google Shape;221;p30"/>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As we had empty spaces in the datafile so we did preprocessing on the NaN values present below the names of the website</a:t>
            </a:r>
            <a:r>
              <a:rPr lang="en" sz="2400">
                <a:solidFill>
                  <a:schemeClr val="dk1"/>
                </a:solidFill>
              </a:rPr>
              <a: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For this we used dropna() and set their values to 0.</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to use?</a:t>
            </a:r>
            <a:endParaRPr/>
          </a:p>
        </p:txBody>
      </p:sp>
      <p:sp>
        <p:nvSpPr>
          <p:cNvPr id="227" name="Google Shape;227;p31"/>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We first tried the default kernel which is rbf, then we did polynomial and linear.</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By doing accuracy analysis and doing some research we understood that to get a good curved function we needed rbf(Radial Basis Function) kernel.</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80" name="Google Shape;8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Expected delivery</a:t>
            </a:r>
            <a:endParaRPr b="1"/>
          </a:p>
          <a:p>
            <a:pPr indent="0" lvl="0" marL="0" rtl="0" algn="l">
              <a:spcBef>
                <a:spcPts val="0"/>
              </a:spcBef>
              <a:spcAft>
                <a:spcPts val="0"/>
              </a:spcAft>
              <a:buNone/>
            </a:pPr>
            <a:r>
              <a:rPr lang="en" sz="1500"/>
              <a:t>By 7th Semester</a:t>
            </a:r>
            <a:endParaRPr sz="1500"/>
          </a:p>
          <a:p>
            <a:pPr indent="0" lvl="0" marL="0" rtl="0" algn="l">
              <a:spcBef>
                <a:spcPts val="1600"/>
              </a:spcBef>
              <a:spcAft>
                <a:spcPts val="0"/>
              </a:spcAft>
              <a:buNone/>
            </a:pPr>
            <a:r>
              <a:rPr b="1" lang="en"/>
              <a:t>Work Done</a:t>
            </a:r>
            <a:endParaRPr b="1"/>
          </a:p>
          <a:p>
            <a:pPr indent="-323850" lvl="0" marL="457200" rtl="0" algn="l">
              <a:spcBef>
                <a:spcPts val="0"/>
              </a:spcBef>
              <a:spcAft>
                <a:spcPts val="0"/>
              </a:spcAft>
              <a:buSzPts val="1500"/>
              <a:buChar char="●"/>
            </a:pPr>
            <a:r>
              <a:rPr lang="en" sz="1500"/>
              <a:t>Website Requirements.</a:t>
            </a:r>
            <a:endParaRPr sz="1500"/>
          </a:p>
          <a:p>
            <a:pPr indent="-323850" lvl="0" marL="457200" rtl="0" algn="l">
              <a:spcBef>
                <a:spcPts val="0"/>
              </a:spcBef>
              <a:spcAft>
                <a:spcPts val="0"/>
              </a:spcAft>
              <a:buSzPts val="1500"/>
              <a:buChar char="●"/>
            </a:pPr>
            <a:r>
              <a:rPr lang="en" sz="1500"/>
              <a:t>Website Collection</a:t>
            </a:r>
            <a:endParaRPr sz="1500"/>
          </a:p>
          <a:p>
            <a:pPr indent="-323850" lvl="0" marL="457200" rtl="0" algn="l">
              <a:spcBef>
                <a:spcPts val="1600"/>
              </a:spcBef>
              <a:spcAft>
                <a:spcPts val="0"/>
              </a:spcAft>
              <a:buSzPts val="1500"/>
              <a:buChar char="●"/>
            </a:pPr>
            <a:r>
              <a:rPr lang="en" sz="1500"/>
              <a:t>Data Collection: Graphs and Response Time</a:t>
            </a:r>
            <a:endParaRPr sz="1500"/>
          </a:p>
          <a:p>
            <a:pPr indent="-323850" lvl="0" marL="457200" rtl="0" algn="l">
              <a:spcBef>
                <a:spcPts val="1600"/>
              </a:spcBef>
              <a:spcAft>
                <a:spcPts val="0"/>
              </a:spcAft>
              <a:buSzPts val="1500"/>
              <a:buChar char="●"/>
            </a:pPr>
            <a:r>
              <a:rPr lang="en" sz="1500"/>
              <a:t>Prediction Result</a:t>
            </a:r>
            <a:endParaRPr sz="1500"/>
          </a:p>
          <a:p>
            <a:pPr indent="0" lvl="0" marL="0" rtl="0" algn="l">
              <a:spcBef>
                <a:spcPts val="1600"/>
              </a:spcBef>
              <a:spcAft>
                <a:spcPts val="0"/>
              </a:spcAft>
              <a:buNone/>
            </a:pPr>
            <a:r>
              <a:rPr b="1" lang="en"/>
              <a:t>Biggest risk</a:t>
            </a:r>
            <a:endParaRPr b="1"/>
          </a:p>
          <a:p>
            <a:pPr indent="0" lvl="0" marL="0" rtl="0" algn="l">
              <a:spcBef>
                <a:spcPts val="0"/>
              </a:spcBef>
              <a:spcAft>
                <a:spcPts val="1600"/>
              </a:spcAft>
              <a:buNone/>
            </a:pPr>
            <a:r>
              <a:rPr lang="en" sz="1500"/>
              <a:t>Inaccurate Analysis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Testing</a:t>
            </a:r>
            <a:endParaRPr/>
          </a:p>
        </p:txBody>
      </p:sp>
      <p:sp>
        <p:nvSpPr>
          <p:cNvPr id="233" name="Google Shape;233;p32"/>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We used 80% of the data for training. The remaining 20% for testing.</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We used the first two columns as input and trained the model on the third column.</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Then we tested it for the rest 20% with and the input of first two columns and predicted the third column.</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Snapshots</a:t>
            </a:r>
            <a:endParaRPr/>
          </a:p>
        </p:txBody>
      </p:sp>
      <p:sp>
        <p:nvSpPr>
          <p:cNvPr id="239" name="Google Shape;239;p33"/>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chemeClr val="dk1"/>
                </a:solidFill>
              </a:rPr>
              <a:t>Training and Testing.</a:t>
            </a:r>
            <a:endParaRPr sz="2400">
              <a:solidFill>
                <a:schemeClr val="dk1"/>
              </a:solidFill>
            </a:endParaRPr>
          </a:p>
        </p:txBody>
      </p:sp>
      <p:pic>
        <p:nvPicPr>
          <p:cNvPr id="240" name="Google Shape;240;p33"/>
          <p:cNvPicPr preferRelativeResize="0"/>
          <p:nvPr/>
        </p:nvPicPr>
        <p:blipFill>
          <a:blip r:embed="rId3">
            <a:alphaModFix/>
          </a:blip>
          <a:stretch>
            <a:fillRect/>
          </a:stretch>
        </p:blipFill>
        <p:spPr>
          <a:xfrm>
            <a:off x="2468388" y="1866475"/>
            <a:ext cx="5095875" cy="2343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Plotting</a:t>
            </a:r>
            <a:r>
              <a:rPr lang="en"/>
              <a:t> the Results</a:t>
            </a:r>
            <a:endParaRPr/>
          </a:p>
        </p:txBody>
      </p:sp>
      <p:sp>
        <p:nvSpPr>
          <p:cNvPr id="246" name="Google Shape;246;p34"/>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For plotting we used matplotlib.</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We made a scatter plot.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With X-axis as the urls/paths and Y-axis as response time in ms.</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Red color for actual response time.</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Blue color for the predicted response time.</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Snapshots</a:t>
            </a:r>
            <a:endParaRPr/>
          </a:p>
        </p:txBody>
      </p:sp>
      <p:sp>
        <p:nvSpPr>
          <p:cNvPr id="252" name="Google Shape;252;p35"/>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chemeClr val="dk1"/>
                </a:solidFill>
              </a:rPr>
              <a:t>Plotting</a:t>
            </a:r>
            <a:r>
              <a:rPr lang="en" sz="2400">
                <a:solidFill>
                  <a:schemeClr val="dk1"/>
                </a:solidFill>
              </a:rPr>
              <a:t>.</a:t>
            </a:r>
            <a:endParaRPr sz="2400">
              <a:solidFill>
                <a:schemeClr val="dk1"/>
              </a:solidFill>
            </a:endParaRPr>
          </a:p>
        </p:txBody>
      </p:sp>
      <p:pic>
        <p:nvPicPr>
          <p:cNvPr id="253" name="Google Shape;253;p35"/>
          <p:cNvPicPr preferRelativeResize="0"/>
          <p:nvPr/>
        </p:nvPicPr>
        <p:blipFill>
          <a:blip r:embed="rId3">
            <a:alphaModFix/>
          </a:blip>
          <a:stretch>
            <a:fillRect/>
          </a:stretch>
        </p:blipFill>
        <p:spPr>
          <a:xfrm>
            <a:off x="1858050" y="2097852"/>
            <a:ext cx="7129774" cy="1731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Resulting Plot</a:t>
            </a:r>
            <a:endParaRPr/>
          </a:p>
        </p:txBody>
      </p:sp>
      <p:sp>
        <p:nvSpPr>
          <p:cNvPr id="259" name="Google Shape;259;p36"/>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chemeClr val="dk1"/>
                </a:solidFill>
              </a:rPr>
              <a:t>Result</a:t>
            </a:r>
            <a:r>
              <a:rPr lang="en" sz="2400">
                <a:solidFill>
                  <a:schemeClr val="dk1"/>
                </a:solidFill>
              </a:rPr>
              <a:t>.</a:t>
            </a:r>
            <a:endParaRPr sz="2400">
              <a:solidFill>
                <a:schemeClr val="dk1"/>
              </a:solidFill>
            </a:endParaRPr>
          </a:p>
        </p:txBody>
      </p:sp>
      <p:pic>
        <p:nvPicPr>
          <p:cNvPr id="260" name="Google Shape;260;p36"/>
          <p:cNvPicPr preferRelativeResize="0"/>
          <p:nvPr/>
        </p:nvPicPr>
        <p:blipFill>
          <a:blip r:embed="rId3">
            <a:alphaModFix/>
          </a:blip>
          <a:stretch>
            <a:fillRect/>
          </a:stretch>
        </p:blipFill>
        <p:spPr>
          <a:xfrm>
            <a:off x="1752175" y="1808475"/>
            <a:ext cx="6909825" cy="291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66" name="Google Shape;266;p37"/>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So we used 231 urls for training and 47 urls for testing.</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There are some outliers in the plot.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Overall the plot shows nice fit as was expected while our conversations with our mentor.</a:t>
            </a:r>
            <a:endParaRPr sz="2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go wrong</a:t>
            </a:r>
            <a:endParaRPr/>
          </a:p>
        </p:txBody>
      </p:sp>
      <p:sp>
        <p:nvSpPr>
          <p:cNvPr id="272" name="Google Shape;272;p38"/>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As the data was less the model may be prey to underfitting.</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We hosted the websites on our computer with other programs working and the performance of the server may be different at times.</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2413050" y="6144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78" name="Google Shape;278;p39"/>
          <p:cNvSpPr txBox="1"/>
          <p:nvPr>
            <p:ph idx="2" type="body"/>
          </p:nvPr>
        </p:nvSpPr>
        <p:spPr>
          <a:xfrm>
            <a:off x="1625675" y="1362825"/>
            <a:ext cx="6660300" cy="302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The other research paper we studied included the network bandwidth also in the response time calculations which we did not. Hence we had an upper hand on the predictions.</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They had more data than us. Which is a con.</a:t>
            </a:r>
            <a:endParaRPr sz="2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 Reference: </a:t>
            </a:r>
            <a:endParaRPr/>
          </a:p>
        </p:txBody>
      </p:sp>
      <p:sp>
        <p:nvSpPr>
          <p:cNvPr id="284" name="Google Shape;284;p4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marR="101600" rtl="0" algn="l">
              <a:lnSpc>
                <a:spcPct val="130000"/>
              </a:lnSpc>
              <a:spcBef>
                <a:spcPts val="0"/>
              </a:spcBef>
              <a:spcAft>
                <a:spcPts val="0"/>
              </a:spcAft>
              <a:buSzPts val="1800"/>
              <a:buChar char="●"/>
            </a:pPr>
            <a:r>
              <a:rPr b="1" lang="en" sz="3700">
                <a:solidFill>
                  <a:srgbClr val="333333"/>
                </a:solidFill>
                <a:latin typeface="Arial"/>
                <a:ea typeface="Arial"/>
                <a:cs typeface="Arial"/>
                <a:sym typeface="Arial"/>
              </a:rPr>
              <a:t>Prediction of website response time based on support vector machine</a:t>
            </a:r>
            <a:endParaRPr b="1" sz="3700">
              <a:solidFill>
                <a:srgbClr val="333333"/>
              </a:solidFill>
              <a:latin typeface="Arial"/>
              <a:ea typeface="Arial"/>
              <a:cs typeface="Arial"/>
              <a:sym typeface="Arial"/>
            </a:endParaRPr>
          </a:p>
          <a:p>
            <a:pPr indent="0" lvl="0" marL="0" rtl="0" algn="l">
              <a:spcBef>
                <a:spcPts val="0"/>
              </a:spcBef>
              <a:spcAft>
                <a:spcPts val="1600"/>
              </a:spcAft>
              <a:buNone/>
            </a:pPr>
            <a:r>
              <a:rPr lang="en" u="sng">
                <a:solidFill>
                  <a:srgbClr val="0000FF"/>
                </a:solidFill>
              </a:rPr>
              <a:t>By: </a:t>
            </a:r>
            <a:r>
              <a:rPr lang="en" sz="1400" u="sng">
                <a:solidFill>
                  <a:srgbClr val="0000FF"/>
                </a:solidFill>
                <a:latin typeface="Bree Serif"/>
                <a:ea typeface="Bree Serif"/>
                <a:cs typeface="Bree Serif"/>
                <a:sym typeface="Bree Serif"/>
                <a:hlinkClick r:id="rId3"/>
              </a:rPr>
              <a:t>Xiaoming Zhang </a:t>
            </a:r>
            <a:r>
              <a:rPr lang="en" sz="1400" u="sng">
                <a:solidFill>
                  <a:srgbClr val="0000FF"/>
                </a:solidFill>
                <a:latin typeface="Bree Serif"/>
                <a:ea typeface="Bree Serif"/>
                <a:cs typeface="Bree Serif"/>
                <a:sym typeface="Bree Serif"/>
              </a:rPr>
              <a:t>; </a:t>
            </a:r>
            <a:r>
              <a:rPr lang="en" sz="1400" u="sng">
                <a:solidFill>
                  <a:srgbClr val="0000FF"/>
                </a:solidFill>
                <a:latin typeface="Bree Serif"/>
                <a:ea typeface="Bree Serif"/>
                <a:cs typeface="Bree Serif"/>
                <a:sym typeface="Bree Serif"/>
                <a:hlinkClick r:id="rId4"/>
              </a:rPr>
              <a:t> Cuixia Feng </a:t>
            </a:r>
            <a:r>
              <a:rPr lang="en" sz="1400" u="sng">
                <a:solidFill>
                  <a:srgbClr val="0000FF"/>
                </a:solidFill>
                <a:latin typeface="Bree Serif"/>
                <a:ea typeface="Bree Serif"/>
                <a:cs typeface="Bree Serif"/>
                <a:sym typeface="Bree Serif"/>
              </a:rPr>
              <a:t>; </a:t>
            </a:r>
            <a:r>
              <a:rPr lang="en" sz="1400" u="sng">
                <a:solidFill>
                  <a:srgbClr val="0000FF"/>
                </a:solidFill>
                <a:latin typeface="Bree Serif"/>
                <a:ea typeface="Bree Serif"/>
                <a:cs typeface="Bree Serif"/>
                <a:sym typeface="Bree Serif"/>
                <a:hlinkClick r:id="rId5"/>
              </a:rPr>
              <a:t> Guang Wang</a:t>
            </a:r>
            <a:endParaRPr sz="1400" u="sng">
              <a:solidFill>
                <a:srgbClr val="0000FF"/>
              </a:solidFill>
              <a:latin typeface="Bree Serif"/>
              <a:ea typeface="Bree Serif"/>
              <a:cs typeface="Bree Serif"/>
              <a:sym typeface="Bree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1"/>
          <p:cNvSpPr txBox="1"/>
          <p:nvPr/>
        </p:nvSpPr>
        <p:spPr>
          <a:xfrm>
            <a:off x="3342675" y="823900"/>
            <a:ext cx="4767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3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sz="3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sz="3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b="1" sz="3000">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sz="3000">
                <a:solidFill>
                  <a:schemeClr val="dk1"/>
                </a:solidFill>
                <a:latin typeface="Lato"/>
                <a:ea typeface="Lato"/>
                <a:cs typeface="Lato"/>
                <a:sym typeface="Lato"/>
              </a:rPr>
              <a:t>Thank You! :) </a:t>
            </a:r>
            <a:endParaRPr sz="3000">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30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t/>
            </a:r>
            <a:endParaRPr sz="30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About: </a:t>
            </a:r>
            <a:endParaRPr/>
          </a:p>
        </p:txBody>
      </p:sp>
      <p:sp>
        <p:nvSpPr>
          <p:cNvPr id="86" name="Google Shape;86;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1400">
                <a:solidFill>
                  <a:srgbClr val="FFFFFF"/>
                </a:solidFill>
                <a:latin typeface="Raleway"/>
                <a:ea typeface="Raleway"/>
                <a:cs typeface="Raleway"/>
                <a:sym typeface="Raleway"/>
              </a:rPr>
              <a:t>Website response time is one of the most important performance parameter of website. It can be used to assess website performance to forecast the status of website. Large amounts of data are applied by a distributed monitoring system that monitoring a university website response time. Support vector machine with information granulation is studied to predict the response time. It can predict accurately the range of ultimate response time, the relative accuracy of the forecast average response time can reach 96.2%.</a:t>
            </a:r>
            <a:endParaRPr b="1" sz="1400">
              <a:solidFill>
                <a:srgbClr val="FFFFF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92" name="Google Shape;92;p16"/>
          <p:cNvPicPr preferRelativeResize="0"/>
          <p:nvPr/>
        </p:nvPicPr>
        <p:blipFill>
          <a:blip r:embed="rId3">
            <a:alphaModFix/>
          </a:blip>
          <a:stretch>
            <a:fillRect/>
          </a:stretch>
        </p:blipFill>
        <p:spPr>
          <a:xfrm>
            <a:off x="2298388" y="70625"/>
            <a:ext cx="4547225" cy="4755100"/>
          </a:xfrm>
          <a:prstGeom prst="rect">
            <a:avLst/>
          </a:prstGeom>
          <a:noFill/>
          <a:ln>
            <a:noFill/>
          </a:ln>
        </p:spPr>
      </p:pic>
      <p:sp>
        <p:nvSpPr>
          <p:cNvPr id="93" name="Google Shape;93;p16"/>
          <p:cNvSpPr txBox="1"/>
          <p:nvPr/>
        </p:nvSpPr>
        <p:spPr>
          <a:xfrm>
            <a:off x="3177875" y="4766850"/>
            <a:ext cx="34722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IEEE Research Paper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Website Requirements</a:t>
            </a:r>
            <a:endParaRPr/>
          </a:p>
        </p:txBody>
      </p:sp>
      <p:sp>
        <p:nvSpPr>
          <p:cNvPr id="99" name="Google Shape;99;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Types of Website:</a:t>
            </a:r>
            <a:endParaRPr b="1" sz="2100">
              <a:solidFill>
                <a:schemeClr val="dk1"/>
              </a:solidFill>
            </a:endParaRPr>
          </a:p>
          <a:p>
            <a:pPr indent="-330200" lvl="0" marL="457200" rtl="0" algn="l">
              <a:spcBef>
                <a:spcPts val="1600"/>
              </a:spcBef>
              <a:spcAft>
                <a:spcPts val="1200"/>
              </a:spcAft>
              <a:buSzPts val="1600"/>
              <a:buChar char="●"/>
            </a:pPr>
            <a:r>
              <a:rPr lang="en" sz="1600"/>
              <a:t>In-order to get accurate response time data of website, we needed </a:t>
            </a:r>
            <a:r>
              <a:rPr b="1" lang="en" sz="1600"/>
              <a:t>self-hosted websites</a:t>
            </a:r>
            <a:r>
              <a:rPr lang="en" sz="1600"/>
              <a:t> so speed of internet </a:t>
            </a:r>
            <a:r>
              <a:rPr lang="en" sz="1600"/>
              <a:t>does not</a:t>
            </a:r>
            <a:r>
              <a:rPr lang="en" sz="1600"/>
              <a:t> provide in-accurate throughput. </a:t>
            </a:r>
            <a:endParaRPr sz="1600"/>
          </a:p>
        </p:txBody>
      </p:sp>
      <p:sp>
        <p:nvSpPr>
          <p:cNvPr id="100" name="Google Shape;100;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Other Software Requirements</a:t>
            </a:r>
            <a:endParaRPr b="1" sz="2100">
              <a:solidFill>
                <a:schemeClr val="dk1"/>
              </a:solidFill>
            </a:endParaRPr>
          </a:p>
          <a:p>
            <a:pPr indent="-330200" lvl="0" marL="457200" rtl="0" algn="l">
              <a:spcBef>
                <a:spcPts val="1600"/>
              </a:spcBef>
              <a:spcAft>
                <a:spcPts val="0"/>
              </a:spcAft>
              <a:buSzPts val="1600"/>
              <a:buChar char="●"/>
            </a:pPr>
            <a:r>
              <a:rPr lang="en" sz="1600"/>
              <a:t>Currently, we are using following softwares for web-hosting (localhost)</a:t>
            </a:r>
            <a:endParaRPr sz="1600"/>
          </a:p>
          <a:p>
            <a:pPr indent="-330200" lvl="0" marL="457200" rtl="0" algn="l">
              <a:spcBef>
                <a:spcPts val="1200"/>
              </a:spcBef>
              <a:spcAft>
                <a:spcPts val="0"/>
              </a:spcAft>
              <a:buSzPts val="1600"/>
              <a:buAutoNum type="arabicPeriod"/>
            </a:pPr>
            <a:r>
              <a:rPr b="1" lang="en" sz="1600"/>
              <a:t>WAMP | XAMPP </a:t>
            </a:r>
            <a:endParaRPr b="1" sz="1600"/>
          </a:p>
          <a:p>
            <a:pPr indent="-330200" lvl="0" marL="457200" rtl="0" algn="l">
              <a:spcBef>
                <a:spcPts val="0"/>
              </a:spcBef>
              <a:spcAft>
                <a:spcPts val="0"/>
              </a:spcAft>
              <a:buSzPts val="1600"/>
              <a:buAutoNum type="arabicPeriod"/>
            </a:pPr>
            <a:r>
              <a:rPr b="1" lang="en" sz="1600"/>
              <a:t>BadBoy</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What is XAMPP?</a:t>
            </a:r>
            <a:endParaRPr/>
          </a:p>
        </p:txBody>
      </p:sp>
      <p:sp>
        <p:nvSpPr>
          <p:cNvPr id="106" name="Google Shape;106;p18"/>
          <p:cNvSpPr txBox="1"/>
          <p:nvPr>
            <p:ph idx="1" type="body"/>
          </p:nvPr>
        </p:nvSpPr>
        <p:spPr>
          <a:xfrm>
            <a:off x="2400300" y="1602675"/>
            <a:ext cx="5891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XAMPP</a:t>
            </a:r>
            <a:r>
              <a:rPr b="1" lang="en" sz="2100">
                <a:solidFill>
                  <a:schemeClr val="dk1"/>
                </a:solidFill>
              </a:rPr>
              <a:t>:</a:t>
            </a:r>
            <a:endParaRPr b="1" sz="2100">
              <a:solidFill>
                <a:schemeClr val="dk1"/>
              </a:solidFill>
            </a:endParaRPr>
          </a:p>
          <a:p>
            <a:pPr indent="0" lvl="0" marL="0" rtl="0" algn="l">
              <a:spcBef>
                <a:spcPts val="1600"/>
              </a:spcBef>
              <a:spcAft>
                <a:spcPts val="0"/>
              </a:spcAft>
              <a:buNone/>
            </a:pPr>
            <a:r>
              <a:rPr lang="en" sz="1800">
                <a:solidFill>
                  <a:srgbClr val="000000"/>
                </a:solidFill>
                <a:highlight>
                  <a:srgbClr val="FFFFFF"/>
                </a:highlight>
              </a:rPr>
              <a:t>XAMPP is a free and open-source cross-platform web server solution stack package developed by Apache Friends, consisting mainly of the Apache HTTP Server, MariaDB database, and interpreters for scripts written in the PHP and Perl programming languages.</a:t>
            </a:r>
            <a:endParaRPr b="1" sz="1800">
              <a:solidFill>
                <a:srgbClr val="000000"/>
              </a:solidFill>
            </a:endParaRPr>
          </a:p>
          <a:p>
            <a:pPr indent="0" lvl="0" marL="0" rtl="0" algn="l">
              <a:spcBef>
                <a:spcPts val="16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What is Badboy?</a:t>
            </a:r>
            <a:endParaRPr/>
          </a:p>
        </p:txBody>
      </p:sp>
      <p:sp>
        <p:nvSpPr>
          <p:cNvPr id="112" name="Google Shape;112;p19"/>
          <p:cNvSpPr txBox="1"/>
          <p:nvPr>
            <p:ph idx="1" type="body"/>
          </p:nvPr>
        </p:nvSpPr>
        <p:spPr>
          <a:xfrm>
            <a:off x="2400300" y="1602675"/>
            <a:ext cx="5891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BadBoy</a:t>
            </a:r>
            <a:r>
              <a:rPr b="1" lang="en" sz="2100">
                <a:solidFill>
                  <a:schemeClr val="dk1"/>
                </a:solidFill>
              </a:rPr>
              <a:t>:</a:t>
            </a:r>
            <a:endParaRPr b="1" sz="2100">
              <a:solidFill>
                <a:schemeClr val="dk1"/>
              </a:solidFill>
            </a:endParaRPr>
          </a:p>
          <a:p>
            <a:pPr indent="0" lvl="0" marL="0" rtl="0" algn="l">
              <a:spcBef>
                <a:spcPts val="1600"/>
              </a:spcBef>
              <a:spcAft>
                <a:spcPts val="0"/>
              </a:spcAft>
              <a:buNone/>
            </a:pPr>
            <a:r>
              <a:rPr lang="en" sz="1800">
                <a:solidFill>
                  <a:srgbClr val="000000"/>
                </a:solidFill>
                <a:highlight>
                  <a:srgbClr val="FFFFFF"/>
                </a:highlight>
              </a:rPr>
              <a:t>Badboy is a powerful tool designed to aid in testing and development of complex dynamic applications. Badboy makes web testing and development easier with dozens of features including a simple yet comprehensive capture/replay interface, powerful load testing support, detailed reports, graphs and much more!</a:t>
            </a:r>
            <a:endParaRPr b="1" sz="1800">
              <a:solidFill>
                <a:srgbClr val="000000"/>
              </a:solidFill>
            </a:endParaRPr>
          </a:p>
          <a:p>
            <a:pPr indent="0" lvl="0" marL="0" rtl="0" algn="l">
              <a:spcBef>
                <a:spcPts val="16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Website Collection</a:t>
            </a:r>
            <a:endParaRPr/>
          </a:p>
        </p:txBody>
      </p:sp>
      <p:sp>
        <p:nvSpPr>
          <p:cNvPr id="118" name="Google Shape;118;p20"/>
          <p:cNvSpPr txBox="1"/>
          <p:nvPr>
            <p:ph idx="2" type="body"/>
          </p:nvPr>
        </p:nvSpPr>
        <p:spPr>
          <a:xfrm>
            <a:off x="1625674" y="1362825"/>
            <a:ext cx="66360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solidFill>
                <a:schemeClr val="dk1"/>
              </a:solidFill>
            </a:endParaRPr>
          </a:p>
          <a:p>
            <a:pPr indent="-457200" lvl="0" marL="457200" rtl="0" algn="l">
              <a:spcBef>
                <a:spcPts val="1200"/>
              </a:spcBef>
              <a:spcAft>
                <a:spcPts val="0"/>
              </a:spcAft>
              <a:buClr>
                <a:srgbClr val="FF9900"/>
              </a:buClr>
              <a:buSzPts val="3600"/>
              <a:buChar char="●"/>
            </a:pPr>
            <a:r>
              <a:rPr b="1" lang="en" sz="3600">
                <a:solidFill>
                  <a:srgbClr val="FF9900"/>
                </a:solidFill>
              </a:rPr>
              <a:t>We have collected a total of 100 self-hosting websites out of 400-500 websites.</a:t>
            </a:r>
            <a:endParaRPr b="1" sz="3600">
              <a:solidFill>
                <a:srgbClr val="FF99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1"/>
          <p:cNvPicPr preferRelativeResize="0"/>
          <p:nvPr/>
        </p:nvPicPr>
        <p:blipFill rotWithShape="1">
          <a:blip r:embed="rId3">
            <a:alphaModFix/>
          </a:blip>
          <a:srcRect b="0" l="0" r="0" t="7019"/>
          <a:stretch/>
        </p:blipFill>
        <p:spPr>
          <a:xfrm>
            <a:off x="152400" y="435499"/>
            <a:ext cx="8839200" cy="37481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