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7"/>
  </p:notesMasterIdLst>
  <p:handoutMasterIdLst>
    <p:handoutMasterId r:id="rId8"/>
  </p:handoutMasterIdLst>
  <p:sldIdLst>
    <p:sldId id="366" r:id="rId2"/>
    <p:sldId id="367" r:id="rId3"/>
    <p:sldId id="368" r:id="rId4"/>
    <p:sldId id="369" r:id="rId5"/>
    <p:sldId id="370" r:id="rId6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wen, Sarah" initials="BS" lastIdx="5" clrIdx="0">
    <p:extLst>
      <p:ext uri="{19B8F6BF-5375-455C-9EA6-DF929625EA0E}">
        <p15:presenceInfo xmlns:p15="http://schemas.microsoft.com/office/powerpoint/2012/main" userId="Bowen, Sar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FF"/>
    <a:srgbClr val="FF00FF"/>
    <a:srgbClr val="918F8A"/>
    <a:srgbClr val="A2A2A2"/>
    <a:srgbClr val="000000"/>
    <a:srgbClr val="171717"/>
    <a:srgbClr val="F7F7F7"/>
    <a:srgbClr val="E55C18"/>
    <a:srgbClr val="7F330D"/>
    <a:srgbClr val="FF6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8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222" y="6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4A1D4D1-B72D-4BDB-BE40-5B0EE006B377}" type="datetime4">
              <a:rPr lang="en-US" smtClean="0">
                <a:latin typeface="Mark Offc For MC" panose="020B0504020101010102" pitchFamily="34" charset="0"/>
              </a:rPr>
              <a:t>August 17, 2019</a:t>
            </a:fld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 smtClean="0"/>
              <a:t>August 12, 2018</a:t>
            </a:r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75CC34-46B8-4D2E-A121-DEE3829E4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7F1BE56-7303-4BD6-B7FC-DBCD785CA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3B63B1-62A2-4514-8C6F-81E46CDE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17/08/2019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4A3E66-0D04-4FE1-9975-0892AB25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76F181-01F3-4921-BF28-F8B9F284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1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537398-754E-4D1D-A419-43035FF3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98033D7-8E98-41D3-83A1-0ACC0C71D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7416F2-B304-490C-BE5C-5EBB0199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17/08/2019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DDC6CA-FC1B-4D67-BE39-D9ED15FC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DE016F-3079-4542-9699-08134A39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30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26685B0-1053-4DEA-9008-12070EC7A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B318469-23A0-418B-B138-522BD158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E09E4F-85F0-48C4-A186-E95E1300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17/08/2019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05A595-2FE1-408C-A380-B8F2045B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715581-0A59-402D-921F-C829CA5F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96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bg>
      <p:bgPr>
        <a:solidFill>
          <a:srgbClr val="3A3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777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ll Quote - Version 1">
    <p:bg>
      <p:bgPr>
        <a:solidFill>
          <a:srgbClr val="3A3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1150471"/>
            <a:ext cx="5132294" cy="2816411"/>
          </a:xfrm>
        </p:spPr>
        <p:txBody>
          <a:bodyPr lIns="324000" tIns="180000" rIns="324000" bIns="180000"/>
          <a:lstStyle>
            <a:lvl1pPr marL="0" indent="0">
              <a:buNone/>
              <a:defRPr sz="2000">
                <a:solidFill>
                  <a:schemeClr val="bg1"/>
                </a:solidFill>
                <a:latin typeface="Museo Slab 50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75295" y="2296459"/>
            <a:ext cx="2868706" cy="2847041"/>
          </a:xfrm>
        </p:spPr>
        <p:txBody>
          <a:bodyPr lIns="180000" tIns="90000" rIns="180000" bIns="90000"/>
          <a:lstStyle>
            <a:lvl1pPr marL="0" indent="0">
              <a:buNone/>
              <a:defRPr sz="1600">
                <a:solidFill>
                  <a:schemeClr val="tx1"/>
                </a:solidFill>
                <a:latin typeface="Museo Slab 50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455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imonial - Vers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23000" y="2296459"/>
            <a:ext cx="2921000" cy="2847041"/>
          </a:xfrm>
        </p:spPr>
        <p:txBody>
          <a:bodyPr lIns="180000" tIns="90000" rIns="180000" bIns="90000"/>
          <a:lstStyle>
            <a:lvl1pPr marL="0" indent="0">
              <a:buNone/>
              <a:defRPr sz="1600">
                <a:solidFill>
                  <a:srgbClr val="FFD600"/>
                </a:solidFill>
                <a:latin typeface="Museo Slab 50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50472" y="1143001"/>
            <a:ext cx="5072529" cy="28241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867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 smtClean="0"/>
              <a:t>November 30, 2016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786438" cy="41257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1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E75974-8794-445D-A19D-5077E432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23DFE3-2252-4691-8277-F75065EFD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A124D4-1FFC-41E4-A53C-F2D01D42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17/08/2019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BF2B89-998B-44FF-8EC9-8CDCAAAD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4F42E9-1108-48CD-BC82-B5AF1B3B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5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EAEE9F-6C6A-47DE-B60A-89C92007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649EB7-3DBC-4D70-882D-D8C669D00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E44DF7-A059-48EF-818C-C35E6BC2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17/08/2019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D745FE-B8B0-46D7-B2EA-2EC17E6B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612A4F-2FFA-4880-8A25-5AF65BDA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2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417C55-C6A2-497D-97A1-17F3BDB9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00EEC1-AB38-49B1-8CA9-9A261BEE8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6927E80-C664-4F0E-B062-FFD48F134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3B70218-C749-4215-862E-4DF5B576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17/08/2019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9994DB-9F0B-4273-A7A5-1F25428C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25EE9F7-411D-49B3-A994-F29E4146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10BD5-E0EE-4C27-9FD4-2666471D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01167B-AB91-4EE3-977C-5F4336CC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C4B32E3-2BA2-478A-9D11-427325F82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65444C2-A79A-480D-BA7F-5733BE403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F0C4168-FF80-46BA-BF62-7F147E5D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EAAC031-7980-42E9-A46B-16799348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17/08/2019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0F0AEF1-6C91-47FD-97C8-A2DEFCBB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5E37DAD-B372-4879-B6C1-1BDA962C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3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C9B716-E71A-41F4-8DB4-3E065F77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43B025D-34C4-46B3-9638-1E6369F4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17/08/2019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52350A-C919-492A-AC7D-95D5F321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AC6C4DD-A9FB-49F3-B507-952F1826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F0D573A-B770-4E66-9CDF-1214694D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17/08/2019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2451ADD-6B2F-4231-920A-E619AF07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D762F7-CBB4-4336-994D-A3406D8A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4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03FB2D-1995-4EDE-B127-AF1BD635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2ED4CC-BD58-4BB1-8071-C0286B86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4D7273D-3BBA-4364-B10C-93109DD26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878383-2E08-4A22-A066-2B7FAB09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17/08/2019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437DDBD-AD4C-46A3-8F0A-2BA959D7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0B8A50E-F956-4A55-B872-E83E3DD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2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662C88-334F-4E9F-97B6-7CE7ED67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E22D513-67A2-44D9-A004-68704A478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80E097-1BC2-4A13-9C58-1A97D9DC8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7584641-75AF-4D6E-86C5-8B2CEDDD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17/08/2019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2F81AF6-E266-44F1-919A-57750002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0F5BB29-49C6-4994-8ABC-4F99ED41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1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6595D47-C99B-49AA-826B-A79C2A7F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4749265-5E48-4FFD-A927-F068D5673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206CB7-745D-447D-866A-000049CEA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17/08/2019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3FDB54-7546-485E-8318-88C1C5527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E0E2BF-D374-48BB-AF09-00FFA7006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5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9" r:id="rId14"/>
    <p:sldLayoutId id="2147483730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thelaunchpad/the-ml-surprise-f54706361a6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6"/>
          <p:cNvSpPr txBox="1"/>
          <p:nvPr/>
        </p:nvSpPr>
        <p:spPr>
          <a:xfrm>
            <a:off x="267792" y="206525"/>
            <a:ext cx="333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200" b="1" dirty="0"/>
              <a:t>Machine Learning: The </a:t>
            </a:r>
            <a:r>
              <a:rPr lang="en-US" sz="1200" b="1" dirty="0" smtClean="0"/>
              <a:t>General Process</a:t>
            </a:r>
            <a:endParaRPr lang="en-US" sz="1200" b="1" dirty="0"/>
          </a:p>
        </p:txBody>
      </p:sp>
      <p:cxnSp>
        <p:nvCxnSpPr>
          <p:cNvPr id="70" name="Google Shape;136;p21"/>
          <p:cNvCxnSpPr>
            <a:stCxn id="26" idx="2"/>
            <a:endCxn id="27" idx="1"/>
          </p:cNvCxnSpPr>
          <p:nvPr/>
        </p:nvCxnSpPr>
        <p:spPr>
          <a:xfrm rot="16200000" flipH="1">
            <a:off x="2273508" y="853919"/>
            <a:ext cx="448003" cy="1481623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6" name="Google Shape;127;p21"/>
          <p:cNvSpPr/>
          <p:nvPr/>
        </p:nvSpPr>
        <p:spPr>
          <a:xfrm>
            <a:off x="1064923" y="1005997"/>
            <a:ext cx="1383549" cy="3647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8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</a:t>
            </a:r>
            <a:r>
              <a:rPr lang="en-US" sz="800" kern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Formulation</a:t>
            </a:r>
            <a:endParaRPr sz="8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127;p21"/>
          <p:cNvSpPr/>
          <p:nvPr/>
        </p:nvSpPr>
        <p:spPr>
          <a:xfrm>
            <a:off x="3238321" y="1636366"/>
            <a:ext cx="1383549" cy="3647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8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Label Preparation</a:t>
            </a:r>
            <a:endParaRPr sz="8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127;p21"/>
          <p:cNvSpPr/>
          <p:nvPr/>
        </p:nvSpPr>
        <p:spPr>
          <a:xfrm>
            <a:off x="5217279" y="1636366"/>
            <a:ext cx="1383549" cy="3647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8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Engineering</a:t>
            </a:r>
            <a:endParaRPr sz="8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Google Shape;127;p21"/>
          <p:cNvSpPr/>
          <p:nvPr/>
        </p:nvSpPr>
        <p:spPr>
          <a:xfrm>
            <a:off x="6490168" y="2586682"/>
            <a:ext cx="1383549" cy="3647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8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Learning</a:t>
            </a:r>
            <a:endParaRPr sz="8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127;p21"/>
          <p:cNvSpPr/>
          <p:nvPr/>
        </p:nvSpPr>
        <p:spPr>
          <a:xfrm>
            <a:off x="4033325" y="3333151"/>
            <a:ext cx="1383549" cy="3647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8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Deployment ( Serving)</a:t>
            </a:r>
            <a:endParaRPr sz="8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Google Shape;127;p21"/>
          <p:cNvSpPr/>
          <p:nvPr/>
        </p:nvSpPr>
        <p:spPr>
          <a:xfrm>
            <a:off x="1064923" y="2586681"/>
            <a:ext cx="1383549" cy="3647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8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Management</a:t>
            </a:r>
            <a:endParaRPr sz="8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4" name="Google Shape;142;p21"/>
          <p:cNvCxnSpPr>
            <a:endCxn id="30" idx="1"/>
          </p:cNvCxnSpPr>
          <p:nvPr/>
        </p:nvCxnSpPr>
        <p:spPr>
          <a:xfrm flipV="1">
            <a:off x="4621870" y="1818733"/>
            <a:ext cx="595409" cy="77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136;p21"/>
          <p:cNvCxnSpPr>
            <a:stCxn id="30" idx="3"/>
            <a:endCxn id="31" idx="0"/>
          </p:cNvCxnSpPr>
          <p:nvPr/>
        </p:nvCxnSpPr>
        <p:spPr>
          <a:xfrm>
            <a:off x="6600828" y="1818733"/>
            <a:ext cx="581115" cy="767949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9" name="Google Shape;136;p21"/>
          <p:cNvCxnSpPr>
            <a:stCxn id="31" idx="2"/>
            <a:endCxn id="32" idx="3"/>
          </p:cNvCxnSpPr>
          <p:nvPr/>
        </p:nvCxnSpPr>
        <p:spPr>
          <a:xfrm rot="5400000">
            <a:off x="6017358" y="2350932"/>
            <a:ext cx="564103" cy="1765069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6" name="Google Shape;136;p21"/>
          <p:cNvCxnSpPr>
            <a:stCxn id="32" idx="1"/>
            <a:endCxn id="33" idx="2"/>
          </p:cNvCxnSpPr>
          <p:nvPr/>
        </p:nvCxnSpPr>
        <p:spPr>
          <a:xfrm rot="10800000">
            <a:off x="1756699" y="2951414"/>
            <a:ext cx="2276627" cy="564104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" name="Google Shape;136;p21"/>
          <p:cNvCxnSpPr>
            <a:stCxn id="33" idx="0"/>
            <a:endCxn id="27" idx="1"/>
          </p:cNvCxnSpPr>
          <p:nvPr/>
        </p:nvCxnSpPr>
        <p:spPr>
          <a:xfrm rot="5400000" flipH="1" flipV="1">
            <a:off x="2113535" y="1461896"/>
            <a:ext cx="767948" cy="1481623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58" name="Group 57"/>
          <p:cNvGrpSpPr/>
          <p:nvPr/>
        </p:nvGrpSpPr>
        <p:grpSpPr>
          <a:xfrm>
            <a:off x="245874" y="3063249"/>
            <a:ext cx="2251635" cy="2208231"/>
            <a:chOff x="472611" y="635293"/>
            <a:chExt cx="2856216" cy="229284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11" y="635293"/>
              <a:ext cx="2856216" cy="2292842"/>
            </a:xfrm>
            <a:prstGeom prst="rect">
              <a:avLst/>
            </a:prstGeom>
          </p:spPr>
        </p:pic>
        <p:sp>
          <p:nvSpPr>
            <p:cNvPr id="60" name="Rectangle 59"/>
            <p:cNvSpPr/>
            <p:nvPr/>
          </p:nvSpPr>
          <p:spPr>
            <a:xfrm>
              <a:off x="1047964" y="1133610"/>
              <a:ext cx="1603328" cy="974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 smtClean="0"/>
                <a:t>No matter the traditional ML and DL , no difference at general process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889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2" y="1180144"/>
            <a:ext cx="437221" cy="354295"/>
          </a:xfrm>
          <a:prstGeom prst="rect">
            <a:avLst/>
          </a:prstGeom>
        </p:spPr>
      </p:pic>
      <p:sp>
        <p:nvSpPr>
          <p:cNvPr id="51" name="Google Shape;141;p21"/>
          <p:cNvSpPr txBox="1"/>
          <p:nvPr/>
        </p:nvSpPr>
        <p:spPr>
          <a:xfrm>
            <a:off x="94777" y="944577"/>
            <a:ext cx="709570" cy="17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Raw Data 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Google Shape;133;p21"/>
          <p:cNvSpPr/>
          <p:nvPr/>
        </p:nvSpPr>
        <p:spPr>
          <a:xfrm>
            <a:off x="628194" y="1704679"/>
            <a:ext cx="713475" cy="274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Engineering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4" name="Google Shape;136;p21"/>
          <p:cNvCxnSpPr>
            <a:stCxn id="50" idx="3"/>
            <a:endCxn id="53" idx="0"/>
          </p:cNvCxnSpPr>
          <p:nvPr/>
        </p:nvCxnSpPr>
        <p:spPr>
          <a:xfrm>
            <a:off x="591183" y="1357292"/>
            <a:ext cx="393749" cy="347387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" name="Google Shape;140;p21"/>
          <p:cNvSpPr/>
          <p:nvPr/>
        </p:nvSpPr>
        <p:spPr>
          <a:xfrm>
            <a:off x="1061079" y="2180400"/>
            <a:ext cx="529256" cy="376350"/>
          </a:xfrm>
          <a:prstGeom prst="flowChartMagneticDisk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Raw features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133;p21"/>
          <p:cNvSpPr/>
          <p:nvPr/>
        </p:nvSpPr>
        <p:spPr>
          <a:xfrm>
            <a:off x="2034211" y="2486004"/>
            <a:ext cx="713475" cy="274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Integration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8" name="Google Shape;136;p21"/>
          <p:cNvCxnSpPr>
            <a:stCxn id="53" idx="3"/>
            <a:endCxn id="56" idx="2"/>
          </p:cNvCxnSpPr>
          <p:nvPr/>
        </p:nvCxnSpPr>
        <p:spPr>
          <a:xfrm flipH="1">
            <a:off x="1061079" y="1841929"/>
            <a:ext cx="280590" cy="526646"/>
          </a:xfrm>
          <a:prstGeom prst="curvedConnector5">
            <a:avLst>
              <a:gd name="adj1" fmla="val -81471"/>
              <a:gd name="adj2" fmla="val 45165"/>
              <a:gd name="adj3" fmla="val 18147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1" name="Google Shape;136;p21"/>
          <p:cNvCxnSpPr>
            <a:stCxn id="57" idx="0"/>
            <a:endCxn id="56" idx="3"/>
          </p:cNvCxnSpPr>
          <p:nvPr/>
        </p:nvCxnSpPr>
        <p:spPr>
          <a:xfrm rot="16200000" flipH="1" flipV="1">
            <a:off x="1822955" y="1988756"/>
            <a:ext cx="70746" cy="1065242"/>
          </a:xfrm>
          <a:prstGeom prst="curvedConnector5">
            <a:avLst>
              <a:gd name="adj1" fmla="val -323128"/>
              <a:gd name="adj2" fmla="val 54323"/>
              <a:gd name="adj3" fmla="val 42312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" name="Google Shape;140;p21"/>
          <p:cNvSpPr/>
          <p:nvPr/>
        </p:nvSpPr>
        <p:spPr>
          <a:xfrm>
            <a:off x="1975297" y="2977430"/>
            <a:ext cx="529256" cy="376350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eatures with Labels 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5" name="Google Shape;136;p21"/>
          <p:cNvCxnSpPr>
            <a:stCxn id="57" idx="2"/>
            <a:endCxn id="64" idx="2"/>
          </p:cNvCxnSpPr>
          <p:nvPr/>
        </p:nvCxnSpPr>
        <p:spPr>
          <a:xfrm rot="5400000">
            <a:off x="1980573" y="2755228"/>
            <a:ext cx="405101" cy="415652"/>
          </a:xfrm>
          <a:prstGeom prst="curvedConnector4">
            <a:avLst>
              <a:gd name="adj1" fmla="val 26774"/>
              <a:gd name="adj2" fmla="val 15499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9" name="Google Shape;133;p21"/>
          <p:cNvSpPr/>
          <p:nvPr/>
        </p:nvSpPr>
        <p:spPr>
          <a:xfrm>
            <a:off x="2974561" y="3339821"/>
            <a:ext cx="713475" cy="2745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Partitioning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0" name="Google Shape;136;p21"/>
          <p:cNvCxnSpPr>
            <a:stCxn id="64" idx="3"/>
            <a:endCxn id="69" idx="1"/>
          </p:cNvCxnSpPr>
          <p:nvPr/>
        </p:nvCxnSpPr>
        <p:spPr>
          <a:xfrm rot="16200000" flipH="1">
            <a:off x="2545598" y="3048107"/>
            <a:ext cx="123291" cy="734636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7" name="Google Shape;125;p21"/>
          <p:cNvSpPr/>
          <p:nvPr/>
        </p:nvSpPr>
        <p:spPr>
          <a:xfrm>
            <a:off x="3796285" y="3982993"/>
            <a:ext cx="529256" cy="376350"/>
          </a:xfrm>
          <a:prstGeom prst="flowChartMagneticDisk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data sets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125;p21"/>
          <p:cNvSpPr/>
          <p:nvPr/>
        </p:nvSpPr>
        <p:spPr>
          <a:xfrm>
            <a:off x="3897178" y="2491739"/>
            <a:ext cx="529256" cy="376350"/>
          </a:xfrm>
          <a:prstGeom prst="flowChartMagneticDisk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data sets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125;p21"/>
          <p:cNvSpPr/>
          <p:nvPr/>
        </p:nvSpPr>
        <p:spPr>
          <a:xfrm>
            <a:off x="4455545" y="3339821"/>
            <a:ext cx="600755" cy="376350"/>
          </a:xfrm>
          <a:prstGeom prst="flowChartMagneticDisk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Validation data sets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2" name="Google Shape;136;p21"/>
          <p:cNvCxnSpPr>
            <a:stCxn id="69" idx="0"/>
            <a:endCxn id="78" idx="2"/>
          </p:cNvCxnSpPr>
          <p:nvPr/>
        </p:nvCxnSpPr>
        <p:spPr>
          <a:xfrm rot="5400000" flipH="1" flipV="1">
            <a:off x="3284285" y="2726929"/>
            <a:ext cx="659907" cy="565879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3" name="Google Shape;136;p21"/>
          <p:cNvCxnSpPr>
            <a:stCxn id="69" idx="3"/>
            <a:endCxn id="79" idx="2"/>
          </p:cNvCxnSpPr>
          <p:nvPr/>
        </p:nvCxnSpPr>
        <p:spPr>
          <a:xfrm>
            <a:off x="3688036" y="3477071"/>
            <a:ext cx="767509" cy="509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5" name="Google Shape;136;p21"/>
          <p:cNvCxnSpPr>
            <a:stCxn id="69" idx="2"/>
            <a:endCxn id="77" idx="2"/>
          </p:cNvCxnSpPr>
          <p:nvPr/>
        </p:nvCxnSpPr>
        <p:spPr>
          <a:xfrm rot="16200000" flipH="1">
            <a:off x="3285369" y="3660251"/>
            <a:ext cx="556847" cy="464986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9" name="Google Shape;133;p21"/>
          <p:cNvSpPr/>
          <p:nvPr/>
        </p:nvSpPr>
        <p:spPr>
          <a:xfrm>
            <a:off x="5124079" y="4029292"/>
            <a:ext cx="713475" cy="2745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Training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133;p21"/>
          <p:cNvSpPr/>
          <p:nvPr/>
        </p:nvSpPr>
        <p:spPr>
          <a:xfrm>
            <a:off x="6051683" y="3237970"/>
            <a:ext cx="713475" cy="2745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Evaluation &amp; Selection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140;p21"/>
          <p:cNvSpPr/>
          <p:nvPr/>
        </p:nvSpPr>
        <p:spPr>
          <a:xfrm>
            <a:off x="6568548" y="2564993"/>
            <a:ext cx="704468" cy="37635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 Model</a:t>
            </a:r>
          </a:p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(Model Repo)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133;p21"/>
          <p:cNvSpPr/>
          <p:nvPr/>
        </p:nvSpPr>
        <p:spPr>
          <a:xfrm>
            <a:off x="5097484" y="2804093"/>
            <a:ext cx="884117" cy="34060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Testing</a:t>
            </a:r>
          </a:p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(Compute offline evaluation metrics) 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152" y="2134101"/>
            <a:ext cx="766217" cy="48372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993" y="1888190"/>
            <a:ext cx="787488" cy="418612"/>
          </a:xfrm>
          <a:prstGeom prst="rect">
            <a:avLst/>
          </a:prstGeom>
        </p:spPr>
      </p:pic>
      <p:cxnSp>
        <p:nvCxnSpPr>
          <p:cNvPr id="95" name="Google Shape;136;p21"/>
          <p:cNvCxnSpPr>
            <a:stCxn id="93" idx="0"/>
            <a:endCxn id="41" idx="3"/>
          </p:cNvCxnSpPr>
          <p:nvPr/>
        </p:nvCxnSpPr>
        <p:spPr>
          <a:xfrm rot="16200000" flipV="1">
            <a:off x="5273391" y="2537941"/>
            <a:ext cx="428130" cy="104174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8" name="Google Shape;133;p21"/>
          <p:cNvSpPr/>
          <p:nvPr/>
        </p:nvSpPr>
        <p:spPr>
          <a:xfrm>
            <a:off x="6573162" y="2007651"/>
            <a:ext cx="872372" cy="2745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Scoring and Indexing ( Serving) 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140;p21"/>
          <p:cNvSpPr/>
          <p:nvPr/>
        </p:nvSpPr>
        <p:spPr>
          <a:xfrm>
            <a:off x="7273016" y="1377372"/>
            <a:ext cx="529256" cy="376350"/>
          </a:xfrm>
          <a:prstGeom prst="flowChartMagneticDisk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600" kern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Scoring features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0" name="Google Shape;136;p21"/>
          <p:cNvCxnSpPr>
            <a:stCxn id="99" idx="3"/>
            <a:endCxn id="98" idx="0"/>
          </p:cNvCxnSpPr>
          <p:nvPr/>
        </p:nvCxnSpPr>
        <p:spPr>
          <a:xfrm rot="5400000">
            <a:off x="7146532" y="1616538"/>
            <a:ext cx="253929" cy="52829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3" name="Google Shape;133;p21"/>
          <p:cNvSpPr/>
          <p:nvPr/>
        </p:nvSpPr>
        <p:spPr>
          <a:xfrm>
            <a:off x="7445534" y="896487"/>
            <a:ext cx="713475" cy="274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Integration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4" name="Google Shape;136;p21"/>
          <p:cNvCxnSpPr>
            <a:endCxn id="99" idx="1"/>
          </p:cNvCxnSpPr>
          <p:nvPr/>
        </p:nvCxnSpPr>
        <p:spPr>
          <a:xfrm rot="10800000" flipV="1">
            <a:off x="7537645" y="1168336"/>
            <a:ext cx="264629" cy="209035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12" name="Picture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958" y="375628"/>
            <a:ext cx="437221" cy="354295"/>
          </a:xfrm>
          <a:prstGeom prst="rect">
            <a:avLst/>
          </a:prstGeom>
        </p:spPr>
      </p:pic>
      <p:sp>
        <p:nvSpPr>
          <p:cNvPr id="115" name="Google Shape;141;p21"/>
          <p:cNvSpPr txBox="1"/>
          <p:nvPr/>
        </p:nvSpPr>
        <p:spPr>
          <a:xfrm>
            <a:off x="8086214" y="436421"/>
            <a:ext cx="709570" cy="17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Raw Features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6" name="Google Shape;136;p21"/>
          <p:cNvCxnSpPr>
            <a:stCxn id="112" idx="2"/>
            <a:endCxn id="103" idx="0"/>
          </p:cNvCxnSpPr>
          <p:nvPr/>
        </p:nvCxnSpPr>
        <p:spPr>
          <a:xfrm rot="5400000">
            <a:off x="7762139" y="770057"/>
            <a:ext cx="166564" cy="8629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7" name="Google Shape;136;p21"/>
          <p:cNvCxnSpPr>
            <a:stCxn id="77" idx="4"/>
            <a:endCxn id="89" idx="1"/>
          </p:cNvCxnSpPr>
          <p:nvPr/>
        </p:nvCxnSpPr>
        <p:spPr>
          <a:xfrm flipV="1">
            <a:off x="4325541" y="4166542"/>
            <a:ext cx="798538" cy="462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8" name="Google Shape;136;p21"/>
          <p:cNvCxnSpPr>
            <a:stCxn id="89" idx="3"/>
            <a:endCxn id="90" idx="2"/>
          </p:cNvCxnSpPr>
          <p:nvPr/>
        </p:nvCxnSpPr>
        <p:spPr>
          <a:xfrm flipV="1">
            <a:off x="5837554" y="3512470"/>
            <a:ext cx="570867" cy="654072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0" name="Google Shape;136;p21"/>
          <p:cNvCxnSpPr>
            <a:stCxn id="90" idx="0"/>
            <a:endCxn id="91" idx="3"/>
          </p:cNvCxnSpPr>
          <p:nvPr/>
        </p:nvCxnSpPr>
        <p:spPr>
          <a:xfrm rot="5400000" flipH="1" flipV="1">
            <a:off x="6516288" y="2833477"/>
            <a:ext cx="296627" cy="51236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3" name="Google Shape;136;p21"/>
          <p:cNvCxnSpPr>
            <a:stCxn id="91" idx="1"/>
            <a:endCxn id="98" idx="3"/>
          </p:cNvCxnSpPr>
          <p:nvPr/>
        </p:nvCxnSpPr>
        <p:spPr>
          <a:xfrm rot="5400000" flipH="1" flipV="1">
            <a:off x="6973112" y="2092571"/>
            <a:ext cx="420092" cy="524752"/>
          </a:xfrm>
          <a:prstGeom prst="curvedConnector4">
            <a:avLst>
              <a:gd name="adj1" fmla="val 33664"/>
              <a:gd name="adj2" fmla="val 14356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29" name="Group 128"/>
          <p:cNvGrpSpPr/>
          <p:nvPr/>
        </p:nvGrpSpPr>
        <p:grpSpPr>
          <a:xfrm>
            <a:off x="5223496" y="969163"/>
            <a:ext cx="795467" cy="418727"/>
            <a:chOff x="9460956" y="2562498"/>
            <a:chExt cx="969509" cy="418727"/>
          </a:xfrm>
        </p:grpSpPr>
        <p:sp>
          <p:nvSpPr>
            <p:cNvPr id="127" name="Rectangle 126"/>
            <p:cNvSpPr/>
            <p:nvPr/>
          </p:nvSpPr>
          <p:spPr>
            <a:xfrm>
              <a:off x="9506492" y="2605215"/>
              <a:ext cx="923973" cy="37601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9460956" y="2562498"/>
              <a:ext cx="923973" cy="37601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Online / Offline</a:t>
              </a:r>
            </a:p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Systems 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1" name="Google Shape;136;p21"/>
          <p:cNvCxnSpPr>
            <a:stCxn id="98" idx="1"/>
            <a:endCxn id="127" idx="3"/>
          </p:cNvCxnSpPr>
          <p:nvPr/>
        </p:nvCxnSpPr>
        <p:spPr>
          <a:xfrm rot="10800000">
            <a:off x="6018964" y="1199885"/>
            <a:ext cx="554199" cy="94501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4" name="Google Shape;133;p21"/>
          <p:cNvSpPr/>
          <p:nvPr/>
        </p:nvSpPr>
        <p:spPr>
          <a:xfrm>
            <a:off x="3612066" y="671890"/>
            <a:ext cx="713475" cy="274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Online A/B Test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5" name="Google Shape;136;p21"/>
          <p:cNvCxnSpPr>
            <a:stCxn id="128" idx="0"/>
            <a:endCxn id="134" idx="3"/>
          </p:cNvCxnSpPr>
          <p:nvPr/>
        </p:nvCxnSpPr>
        <p:spPr>
          <a:xfrm rot="16200000" flipV="1">
            <a:off x="4884034" y="250648"/>
            <a:ext cx="160023" cy="1277008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8" name="Google Shape;136;p21"/>
          <p:cNvCxnSpPr>
            <a:stCxn id="134" idx="2"/>
            <a:endCxn id="141" idx="1"/>
          </p:cNvCxnSpPr>
          <p:nvPr/>
        </p:nvCxnSpPr>
        <p:spPr>
          <a:xfrm rot="5400000">
            <a:off x="3689675" y="847759"/>
            <a:ext cx="180498" cy="37776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1" name="Google Shape;140;p21"/>
          <p:cNvSpPr/>
          <p:nvPr/>
        </p:nvSpPr>
        <p:spPr>
          <a:xfrm>
            <a:off x="3326416" y="1126888"/>
            <a:ext cx="529256" cy="37635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Feedback / Log data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4" name="Google Shape;136;p21"/>
          <p:cNvCxnSpPr>
            <a:stCxn id="141" idx="3"/>
            <a:endCxn id="43" idx="0"/>
          </p:cNvCxnSpPr>
          <p:nvPr/>
        </p:nvCxnSpPr>
        <p:spPr>
          <a:xfrm rot="16200000" flipH="1">
            <a:off x="3583414" y="1510867"/>
            <a:ext cx="384952" cy="36969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8" name="Google Shape;133;p21"/>
          <p:cNvSpPr/>
          <p:nvPr/>
        </p:nvSpPr>
        <p:spPr>
          <a:xfrm>
            <a:off x="2180364" y="917341"/>
            <a:ext cx="713475" cy="274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Crowd/ Judegement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0" name="Google Shape;136;p21"/>
          <p:cNvCxnSpPr>
            <a:stCxn id="141" idx="2"/>
            <a:endCxn id="148" idx="3"/>
          </p:cNvCxnSpPr>
          <p:nvPr/>
        </p:nvCxnSpPr>
        <p:spPr>
          <a:xfrm rot="10800000">
            <a:off x="2893840" y="1054591"/>
            <a:ext cx="432577" cy="26047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1" name="Google Shape;140;p21"/>
          <p:cNvSpPr/>
          <p:nvPr/>
        </p:nvSpPr>
        <p:spPr>
          <a:xfrm>
            <a:off x="2649696" y="1947983"/>
            <a:ext cx="529256" cy="37635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Labels 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2" name="Google Shape;136;p21"/>
          <p:cNvCxnSpPr>
            <a:stCxn id="57" idx="3"/>
            <a:endCxn id="161" idx="3"/>
          </p:cNvCxnSpPr>
          <p:nvPr/>
        </p:nvCxnSpPr>
        <p:spPr>
          <a:xfrm flipV="1">
            <a:off x="2747686" y="2324333"/>
            <a:ext cx="166638" cy="298921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6" name="Google Shape;136;p21"/>
          <p:cNvCxnSpPr>
            <a:stCxn id="148" idx="1"/>
            <a:endCxn id="222" idx="1"/>
          </p:cNvCxnSpPr>
          <p:nvPr/>
        </p:nvCxnSpPr>
        <p:spPr>
          <a:xfrm rot="10800000" flipH="1" flipV="1">
            <a:off x="2180363" y="1054591"/>
            <a:ext cx="80899" cy="517016"/>
          </a:xfrm>
          <a:prstGeom prst="curvedConnector3">
            <a:avLst>
              <a:gd name="adj1" fmla="val -28257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9" name="Google Shape;136;p21"/>
          <p:cNvCxnSpPr>
            <a:stCxn id="78" idx="4"/>
            <a:endCxn id="93" idx="1"/>
          </p:cNvCxnSpPr>
          <p:nvPr/>
        </p:nvCxnSpPr>
        <p:spPr>
          <a:xfrm>
            <a:off x="4426434" y="2679914"/>
            <a:ext cx="671050" cy="29448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2" name="Google Shape;136;p21"/>
          <p:cNvCxnSpPr>
            <a:stCxn id="79" idx="4"/>
            <a:endCxn id="90" idx="1"/>
          </p:cNvCxnSpPr>
          <p:nvPr/>
        </p:nvCxnSpPr>
        <p:spPr>
          <a:xfrm flipV="1">
            <a:off x="5056300" y="3375220"/>
            <a:ext cx="995383" cy="15277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5" name="Google Shape;133;p21"/>
          <p:cNvSpPr/>
          <p:nvPr/>
        </p:nvSpPr>
        <p:spPr>
          <a:xfrm>
            <a:off x="5305488" y="1846066"/>
            <a:ext cx="713475" cy="274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Refresh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7" name="Google Shape;136;p21"/>
          <p:cNvCxnSpPr>
            <a:stCxn id="141" idx="4"/>
            <a:endCxn id="206" idx="1"/>
          </p:cNvCxnSpPr>
          <p:nvPr/>
        </p:nvCxnSpPr>
        <p:spPr>
          <a:xfrm>
            <a:off x="3855672" y="1315063"/>
            <a:ext cx="512400" cy="29713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9" name="Google Shape;136;p21"/>
          <p:cNvCxnSpPr>
            <a:stCxn id="195" idx="3"/>
            <a:endCxn id="91" idx="2"/>
          </p:cNvCxnSpPr>
          <p:nvPr/>
        </p:nvCxnSpPr>
        <p:spPr>
          <a:xfrm>
            <a:off x="6018963" y="1983316"/>
            <a:ext cx="549585" cy="76985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6" name="Google Shape;133;p21"/>
          <p:cNvSpPr/>
          <p:nvPr/>
        </p:nvSpPr>
        <p:spPr>
          <a:xfrm>
            <a:off x="4368072" y="1474943"/>
            <a:ext cx="713475" cy="274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Monitoring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8" name="Google Shape;136;p21"/>
          <p:cNvCxnSpPr>
            <a:stCxn id="206" idx="3"/>
            <a:endCxn id="195" idx="0"/>
          </p:cNvCxnSpPr>
          <p:nvPr/>
        </p:nvCxnSpPr>
        <p:spPr>
          <a:xfrm>
            <a:off x="5081547" y="1612193"/>
            <a:ext cx="580679" cy="233873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1" name="Google Shape;136;p21"/>
          <p:cNvCxnSpPr>
            <a:stCxn id="206" idx="2"/>
            <a:endCxn id="41" idx="1"/>
          </p:cNvCxnSpPr>
          <p:nvPr/>
        </p:nvCxnSpPr>
        <p:spPr>
          <a:xfrm rot="5400000">
            <a:off x="4383721" y="2034874"/>
            <a:ext cx="626520" cy="55658"/>
          </a:xfrm>
          <a:prstGeom prst="curvedConnector4">
            <a:avLst>
              <a:gd name="adj1" fmla="val 30698"/>
              <a:gd name="adj2" fmla="val 51072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5" name="TextBox 6"/>
          <p:cNvSpPr txBox="1"/>
          <p:nvPr/>
        </p:nvSpPr>
        <p:spPr>
          <a:xfrm>
            <a:off x="465" y="131066"/>
            <a:ext cx="333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200" b="1" dirty="0"/>
              <a:t>Machine Learning: The </a:t>
            </a:r>
            <a:r>
              <a:rPr lang="en-US" sz="1200" b="1" dirty="0" smtClean="0"/>
              <a:t>end to end lifecycle view</a:t>
            </a:r>
            <a:endParaRPr lang="en-US" sz="1200" b="1" dirty="0"/>
          </a:p>
        </p:txBody>
      </p:sp>
      <p:sp>
        <p:nvSpPr>
          <p:cNvPr id="222" name="Google Shape;133;p21"/>
          <p:cNvSpPr/>
          <p:nvPr/>
        </p:nvSpPr>
        <p:spPr>
          <a:xfrm>
            <a:off x="2261263" y="1434357"/>
            <a:ext cx="713475" cy="274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Labels preparation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1" name="Google Shape;136;p21"/>
          <p:cNvCxnSpPr>
            <a:stCxn id="141" idx="2"/>
            <a:endCxn id="222" idx="3"/>
          </p:cNvCxnSpPr>
          <p:nvPr/>
        </p:nvCxnSpPr>
        <p:spPr>
          <a:xfrm rot="10800000" flipV="1">
            <a:off x="2974738" y="1315063"/>
            <a:ext cx="351678" cy="25654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4" name="Google Shape;136;p21"/>
          <p:cNvCxnSpPr>
            <a:stCxn id="222" idx="1"/>
            <a:endCxn id="161" idx="2"/>
          </p:cNvCxnSpPr>
          <p:nvPr/>
        </p:nvCxnSpPr>
        <p:spPr>
          <a:xfrm rot="10800000" flipH="1" flipV="1">
            <a:off x="2261262" y="1571606"/>
            <a:ext cx="388433" cy="564551"/>
          </a:xfrm>
          <a:prstGeom prst="curvedConnector3">
            <a:avLst>
              <a:gd name="adj1" fmla="val -58852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42" name="Google Shape;133;p21"/>
          <p:cNvSpPr/>
          <p:nvPr/>
        </p:nvSpPr>
        <p:spPr>
          <a:xfrm>
            <a:off x="8064112" y="2472074"/>
            <a:ext cx="713475" cy="274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600" kern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Label Preparation</a:t>
            </a:r>
          </a:p>
        </p:txBody>
      </p:sp>
      <p:sp>
        <p:nvSpPr>
          <p:cNvPr id="243" name="Google Shape;133;p21"/>
          <p:cNvSpPr/>
          <p:nvPr/>
        </p:nvSpPr>
        <p:spPr>
          <a:xfrm>
            <a:off x="8064112" y="2915741"/>
            <a:ext cx="713475" cy="274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Engineering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133;p21"/>
          <p:cNvSpPr/>
          <p:nvPr/>
        </p:nvSpPr>
        <p:spPr>
          <a:xfrm>
            <a:off x="8066061" y="3351042"/>
            <a:ext cx="713475" cy="2745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Learning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133;p21"/>
          <p:cNvSpPr/>
          <p:nvPr/>
        </p:nvSpPr>
        <p:spPr>
          <a:xfrm>
            <a:off x="8082309" y="3773161"/>
            <a:ext cx="713475" cy="2745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Deployment</a:t>
            </a:r>
          </a:p>
          <a:p>
            <a:pPr algn="ctr">
              <a:buClr>
                <a:srgbClr val="000000"/>
              </a:buClr>
              <a:defRPr/>
            </a:pPr>
            <a:r>
              <a:rPr lang="en" sz="600" kern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(Serving)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133;p21"/>
          <p:cNvSpPr/>
          <p:nvPr/>
        </p:nvSpPr>
        <p:spPr>
          <a:xfrm>
            <a:off x="8092951" y="4164132"/>
            <a:ext cx="713475" cy="274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700" kern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Management</a:t>
            </a:r>
          </a:p>
        </p:txBody>
      </p:sp>
      <p:pic>
        <p:nvPicPr>
          <p:cNvPr id="250" name="Picture 2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462" y="4258719"/>
            <a:ext cx="860277" cy="359826"/>
          </a:xfrm>
          <a:prstGeom prst="rect">
            <a:avLst/>
          </a:prstGeom>
        </p:spPr>
      </p:pic>
      <p:cxnSp>
        <p:nvCxnSpPr>
          <p:cNvPr id="251" name="Google Shape;136;p21"/>
          <p:cNvCxnSpPr>
            <a:stCxn id="89" idx="2"/>
            <a:endCxn id="250" idx="1"/>
          </p:cNvCxnSpPr>
          <p:nvPr/>
        </p:nvCxnSpPr>
        <p:spPr>
          <a:xfrm rot="16200000" flipH="1">
            <a:off x="5790219" y="3994389"/>
            <a:ext cx="134840" cy="753645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57" name="Google Shape;141;p21"/>
          <p:cNvSpPr txBox="1"/>
          <p:nvPr/>
        </p:nvSpPr>
        <p:spPr>
          <a:xfrm>
            <a:off x="6262074" y="4121997"/>
            <a:ext cx="887847" cy="13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rgbClr val="000000"/>
              </a:buClr>
              <a:defRPr/>
            </a:pPr>
            <a:r>
              <a:rPr lang="en-US" sz="600" kern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Interpretation</a:t>
            </a:r>
            <a:endParaRPr sz="600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3" name="Picture 26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8132" y="2707390"/>
            <a:ext cx="2886401" cy="2537080"/>
          </a:xfrm>
          <a:prstGeom prst="rect">
            <a:avLst/>
          </a:prstGeom>
        </p:spPr>
      </p:pic>
      <p:sp>
        <p:nvSpPr>
          <p:cNvPr id="264" name="Rectangle 263"/>
          <p:cNvSpPr/>
          <p:nvPr/>
        </p:nvSpPr>
        <p:spPr>
          <a:xfrm>
            <a:off x="239363" y="3177688"/>
            <a:ext cx="15531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Compare with Traditional machine learning, Deep Learning has lots of differences at </a:t>
            </a:r>
            <a:r>
              <a:rPr lang="en-US" sz="1000" b="1" dirty="0" smtClean="0">
                <a:solidFill>
                  <a:srgbClr val="FF0000"/>
                </a:solidFill>
              </a:rPr>
              <a:t>Labels preparation</a:t>
            </a:r>
            <a:r>
              <a:rPr lang="en-US" sz="1000" b="1" dirty="0" smtClean="0"/>
              <a:t>, </a:t>
            </a:r>
            <a:r>
              <a:rPr lang="en-US" sz="1000" b="1" dirty="0" smtClean="0">
                <a:solidFill>
                  <a:srgbClr val="FF0000"/>
                </a:solidFill>
              </a:rPr>
              <a:t>Feature Engineering</a:t>
            </a:r>
            <a:r>
              <a:rPr lang="en-US" sz="1000" b="1" dirty="0" smtClean="0"/>
              <a:t>, </a:t>
            </a:r>
            <a:r>
              <a:rPr lang="en-US" sz="1000" b="1" dirty="0" smtClean="0">
                <a:solidFill>
                  <a:srgbClr val="FF0000"/>
                </a:solidFill>
              </a:rPr>
              <a:t>Model Learning</a:t>
            </a:r>
            <a:r>
              <a:rPr lang="en-US" sz="1000" b="1" dirty="0" smtClean="0"/>
              <a:t>, less differences at other processes</a:t>
            </a:r>
            <a:endParaRPr lang="en-US" sz="1000" b="1" dirty="0"/>
          </a:p>
        </p:txBody>
      </p:sp>
      <p:pic>
        <p:nvPicPr>
          <p:cNvPr id="265" name="Picture 264">
            <a:extLst>
              <a:ext uri="{FF2B5EF4-FFF2-40B4-BE49-F238E27FC236}">
                <a16:creationId xmlns="" xmlns:a16="http://schemas.microsoft.com/office/drawing/2014/main" id="{E9F70025-51B6-B847-96F8-A2008A1680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57204">
            <a:off x="457516" y="1552742"/>
            <a:ext cx="977896" cy="614080"/>
          </a:xfrm>
          <a:prstGeom prst="rect">
            <a:avLst/>
          </a:prstGeom>
        </p:spPr>
      </p:pic>
      <p:pic>
        <p:nvPicPr>
          <p:cNvPr id="267" name="Picture 266">
            <a:extLst>
              <a:ext uri="{FF2B5EF4-FFF2-40B4-BE49-F238E27FC236}">
                <a16:creationId xmlns="" xmlns:a16="http://schemas.microsoft.com/office/drawing/2014/main" id="{E9F70025-51B6-B847-96F8-A2008A1680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17123">
            <a:off x="5833723" y="3104769"/>
            <a:ext cx="957634" cy="601356"/>
          </a:xfrm>
          <a:prstGeom prst="rect">
            <a:avLst/>
          </a:prstGeom>
        </p:spPr>
      </p:pic>
      <p:pic>
        <p:nvPicPr>
          <p:cNvPr id="268" name="Picture 267">
            <a:extLst>
              <a:ext uri="{FF2B5EF4-FFF2-40B4-BE49-F238E27FC236}">
                <a16:creationId xmlns="" xmlns:a16="http://schemas.microsoft.com/office/drawing/2014/main" id="{E9F70025-51B6-B847-96F8-A2008A1680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17123">
            <a:off x="5042162" y="3868176"/>
            <a:ext cx="957634" cy="601356"/>
          </a:xfrm>
          <a:prstGeom prst="rect">
            <a:avLst/>
          </a:prstGeom>
        </p:spPr>
      </p:pic>
      <p:pic>
        <p:nvPicPr>
          <p:cNvPr id="270" name="Picture 269">
            <a:extLst>
              <a:ext uri="{FF2B5EF4-FFF2-40B4-BE49-F238E27FC236}">
                <a16:creationId xmlns="" xmlns:a16="http://schemas.microsoft.com/office/drawing/2014/main" id="{E9F70025-51B6-B847-96F8-A2008A1680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57204">
            <a:off x="1792982" y="785923"/>
            <a:ext cx="1297868" cy="11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317835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https://medium.com/thelaunchpad/the-ml-surprise-f54706361a6c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4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Left-Right 13">
            <a:extLst>
              <a:ext uri="{FF2B5EF4-FFF2-40B4-BE49-F238E27FC236}">
                <a16:creationId xmlns:a16="http://schemas.microsoft.com/office/drawing/2014/main" xmlns="" id="{B8921246-D425-46B4-8301-613DA7E13042}"/>
              </a:ext>
            </a:extLst>
          </p:cNvPr>
          <p:cNvSpPr/>
          <p:nvPr/>
        </p:nvSpPr>
        <p:spPr>
          <a:xfrm>
            <a:off x="144324" y="2149688"/>
            <a:ext cx="8789905" cy="856680"/>
          </a:xfrm>
          <a:prstGeom prst="leftRightArrow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29000">
                <a:schemeClr val="accent6">
                  <a:lumMod val="20000"/>
                  <a:lumOff val="80000"/>
                </a:schemeClr>
              </a:gs>
              <a:gs pos="6100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13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2132901" y="2268749"/>
            <a:ext cx="4812757" cy="936743"/>
            <a:chOff x="144327" y="780381"/>
            <a:chExt cx="8789905" cy="936743"/>
          </a:xfrm>
        </p:grpSpPr>
        <p:sp>
          <p:nvSpPr>
            <p:cNvPr id="21" name="Arrow: Left-Right 18">
              <a:extLst>
                <a:ext uri="{FF2B5EF4-FFF2-40B4-BE49-F238E27FC236}">
                  <a16:creationId xmlns:a16="http://schemas.microsoft.com/office/drawing/2014/main" xmlns="" id="{519C3017-20B0-47DE-969B-D2098F41CE05}"/>
                </a:ext>
              </a:extLst>
            </p:cNvPr>
            <p:cNvSpPr/>
            <p:nvPr/>
          </p:nvSpPr>
          <p:spPr>
            <a:xfrm>
              <a:off x="144327" y="780381"/>
              <a:ext cx="8789905" cy="936743"/>
            </a:xfrm>
            <a:prstGeom prst="leftRightArrow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29000">
                  <a:schemeClr val="accent6">
                    <a:lumMod val="20000"/>
                    <a:lumOff val="80000"/>
                  </a:schemeClr>
                </a:gs>
                <a:gs pos="61000">
                  <a:schemeClr val="accent1">
                    <a:lumMod val="45000"/>
                    <a:lumOff val="55000"/>
                  </a:schemeClr>
                </a:gs>
                <a:gs pos="100000">
                  <a:schemeClr val="accent5"/>
                </a:gs>
              </a:gsLst>
              <a:lin ang="108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013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72A1BEA-F29E-4E97-BF81-EFEA69A0019F}"/>
                </a:ext>
              </a:extLst>
            </p:cNvPr>
            <p:cNvSpPr txBox="1"/>
            <p:nvPr/>
          </p:nvSpPr>
          <p:spPr>
            <a:xfrm>
              <a:off x="6283143" y="1017925"/>
              <a:ext cx="23399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b="1" dirty="0" smtClean="0"/>
                <a:t>Low dimensional </a:t>
              </a:r>
            </a:p>
            <a:p>
              <a:r>
                <a:rPr lang="en-NZ" sz="1200" b="1" dirty="0" smtClean="0"/>
                <a:t>(Dense) </a:t>
              </a:r>
              <a:endParaRPr lang="en-NZ" sz="12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72A1BEA-F29E-4E97-BF81-EFEA69A0019F}"/>
                </a:ext>
              </a:extLst>
            </p:cNvPr>
            <p:cNvSpPr txBox="1"/>
            <p:nvPr/>
          </p:nvSpPr>
          <p:spPr>
            <a:xfrm>
              <a:off x="380266" y="1007302"/>
              <a:ext cx="23290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b="1" dirty="0" smtClean="0"/>
                <a:t>High dimensional</a:t>
              </a:r>
            </a:p>
            <a:p>
              <a:r>
                <a:rPr lang="en-NZ" sz="1200" b="1" dirty="0" smtClean="0"/>
                <a:t> (Sparse) </a:t>
              </a:r>
              <a:endParaRPr lang="en-NZ" sz="1200" b="1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72A1BEA-F29E-4E97-BF81-EFEA69A0019F}"/>
              </a:ext>
            </a:extLst>
          </p:cNvPr>
          <p:cNvSpPr txBox="1"/>
          <p:nvPr/>
        </p:nvSpPr>
        <p:spPr>
          <a:xfrm>
            <a:off x="7142701" y="2416445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 smtClean="0"/>
              <a:t>Low Sample Size</a:t>
            </a:r>
            <a:endParaRPr lang="en-NZ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72A1BEA-F29E-4E97-BF81-EFEA69A0019F}"/>
              </a:ext>
            </a:extLst>
          </p:cNvPr>
          <p:cNvSpPr txBox="1"/>
          <p:nvPr/>
        </p:nvSpPr>
        <p:spPr>
          <a:xfrm>
            <a:off x="468650" y="2416445"/>
            <a:ext cx="126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 smtClean="0"/>
              <a:t>High Sample Size</a:t>
            </a:r>
            <a:endParaRPr lang="en-NZ" sz="1200" b="1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82242" y="57588"/>
            <a:ext cx="3346315" cy="427110"/>
          </a:xfrm>
          <a:solidFill>
            <a:srgbClr val="99CCFF">
              <a:alpha val="76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just" defTabSz="914400" fontAlgn="base">
              <a:lnSpc>
                <a:spcPct val="120000"/>
              </a:lnSpc>
              <a:spcAft>
                <a:spcPct val="15000"/>
              </a:spcAft>
              <a:buClr>
                <a:srgbClr val="336699"/>
              </a:buClr>
            </a:pPr>
            <a:r>
              <a:rPr kumimoji="1" 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AI </a:t>
            </a:r>
            <a:r>
              <a:rPr kumimoji="1" 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Data Assets</a:t>
            </a:r>
            <a:endParaRPr kumimoji="1" 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10932" y="779402"/>
            <a:ext cx="875561" cy="853886"/>
            <a:chOff x="3423977" y="2103118"/>
            <a:chExt cx="1306623" cy="1111347"/>
          </a:xfrm>
        </p:grpSpPr>
        <p:sp>
          <p:nvSpPr>
            <p:cNvPr id="12" name="Hexagon 11"/>
            <p:cNvSpPr/>
            <p:nvPr/>
          </p:nvSpPr>
          <p:spPr bwMode="gray">
            <a:xfrm>
              <a:off x="3465343" y="2103118"/>
              <a:ext cx="1223890" cy="1111347"/>
            </a:xfrm>
            <a:prstGeom prst="hexag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 bwMode="gray">
            <a:xfrm>
              <a:off x="3423977" y="2409433"/>
              <a:ext cx="1306623" cy="49871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Users 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Transactions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11404" y="2874068"/>
            <a:ext cx="875561" cy="853886"/>
            <a:chOff x="3423982" y="2103118"/>
            <a:chExt cx="1306622" cy="1111347"/>
          </a:xfrm>
        </p:grpSpPr>
        <p:sp>
          <p:nvSpPr>
            <p:cNvPr id="15" name="Hexagon 14"/>
            <p:cNvSpPr/>
            <p:nvPr/>
          </p:nvSpPr>
          <p:spPr bwMode="gray">
            <a:xfrm>
              <a:off x="3465343" y="2103118"/>
              <a:ext cx="1223890" cy="1111347"/>
            </a:xfrm>
            <a:prstGeom prst="hexag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 bwMode="gray">
            <a:xfrm>
              <a:off x="3423982" y="2314797"/>
              <a:ext cx="1306622" cy="68799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Aggregated 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Merchants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Transactions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67211" y="970000"/>
            <a:ext cx="1059307" cy="853886"/>
            <a:chOff x="3371352" y="2103118"/>
            <a:chExt cx="1411880" cy="1111347"/>
          </a:xfrm>
        </p:grpSpPr>
        <p:sp>
          <p:nvSpPr>
            <p:cNvPr id="19" name="Hexagon 18"/>
            <p:cNvSpPr/>
            <p:nvPr/>
          </p:nvSpPr>
          <p:spPr bwMode="gray">
            <a:xfrm>
              <a:off x="3465343" y="2103118"/>
              <a:ext cx="1223890" cy="1111347"/>
            </a:xfrm>
            <a:prstGeom prst="hexag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 bwMode="gray">
            <a:xfrm>
              <a:off x="3371352" y="2314797"/>
              <a:ext cx="1411880" cy="68799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Merchants 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Transactions</a:t>
              </a:r>
              <a:r>
                <a:rPr lang="en-US" sz="1050" dirty="0">
                  <a:solidFill>
                    <a:srgbClr val="C00000"/>
                  </a:solidFill>
                </a:rPr>
                <a:t/>
              </a:r>
              <a:br>
                <a:rPr lang="en-US" sz="1050" dirty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With Location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6897" y="3691941"/>
            <a:ext cx="820123" cy="688715"/>
            <a:chOff x="3465343" y="2103118"/>
            <a:chExt cx="1223890" cy="1111347"/>
          </a:xfrm>
        </p:grpSpPr>
        <p:sp>
          <p:nvSpPr>
            <p:cNvPr id="25" name="Hexagon 24"/>
            <p:cNvSpPr/>
            <p:nvPr/>
          </p:nvSpPr>
          <p:spPr bwMode="gray">
            <a:xfrm>
              <a:off x="3465343" y="2103118"/>
              <a:ext cx="1223890" cy="1111347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 bwMode="gray">
            <a:xfrm>
              <a:off x="3673970" y="2504068"/>
              <a:ext cx="806652" cy="3094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Voices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89021" y="3825617"/>
            <a:ext cx="820123" cy="853886"/>
            <a:chOff x="3465343" y="2103118"/>
            <a:chExt cx="1223890" cy="1111347"/>
          </a:xfrm>
        </p:grpSpPr>
        <p:sp>
          <p:nvSpPr>
            <p:cNvPr id="32" name="Hexagon 31"/>
            <p:cNvSpPr/>
            <p:nvPr/>
          </p:nvSpPr>
          <p:spPr bwMode="gray">
            <a:xfrm>
              <a:off x="3465343" y="2103118"/>
              <a:ext cx="1223890" cy="1111347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 bwMode="gray">
            <a:xfrm>
              <a:off x="3724206" y="2504068"/>
              <a:ext cx="706179" cy="3094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Texts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4441" y="4119274"/>
            <a:ext cx="820123" cy="770549"/>
            <a:chOff x="3465343" y="2103118"/>
            <a:chExt cx="1223890" cy="1111347"/>
          </a:xfrm>
        </p:grpSpPr>
        <p:sp>
          <p:nvSpPr>
            <p:cNvPr id="35" name="Hexagon 34"/>
            <p:cNvSpPr/>
            <p:nvPr/>
          </p:nvSpPr>
          <p:spPr bwMode="gray">
            <a:xfrm>
              <a:off x="3465343" y="2103118"/>
              <a:ext cx="1223890" cy="1111347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 bwMode="gray">
            <a:xfrm>
              <a:off x="3648853" y="2504068"/>
              <a:ext cx="856887" cy="3094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Images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79375" y="76744"/>
            <a:ext cx="1101601" cy="383182"/>
            <a:chOff x="3028056" y="2409433"/>
            <a:chExt cx="1643945" cy="498718"/>
          </a:xfrm>
        </p:grpSpPr>
        <p:sp>
          <p:nvSpPr>
            <p:cNvPr id="38" name="Hexagon 37"/>
            <p:cNvSpPr/>
            <p:nvPr/>
          </p:nvSpPr>
          <p:spPr bwMode="gray">
            <a:xfrm>
              <a:off x="3028056" y="2475856"/>
              <a:ext cx="442465" cy="251129"/>
            </a:xfrm>
            <a:prstGeom prst="hexag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 bwMode="gray">
            <a:xfrm>
              <a:off x="3482598" y="2409433"/>
              <a:ext cx="1189403" cy="49871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Structured 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Data sets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383293" y="78389"/>
            <a:ext cx="1403595" cy="383182"/>
            <a:chOff x="3028056" y="2406325"/>
            <a:chExt cx="2094616" cy="498718"/>
          </a:xfrm>
        </p:grpSpPr>
        <p:sp>
          <p:nvSpPr>
            <p:cNvPr id="41" name="Hexagon 40"/>
            <p:cNvSpPr/>
            <p:nvPr/>
          </p:nvSpPr>
          <p:spPr bwMode="gray">
            <a:xfrm>
              <a:off x="3028056" y="2475856"/>
              <a:ext cx="442465" cy="251129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 bwMode="gray">
            <a:xfrm>
              <a:off x="3430909" y="2406325"/>
              <a:ext cx="1691763" cy="49871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None-Structured 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Data sets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39026" y="4313104"/>
            <a:ext cx="820123" cy="764445"/>
            <a:chOff x="3465343" y="2103118"/>
            <a:chExt cx="1223890" cy="1111347"/>
          </a:xfrm>
        </p:grpSpPr>
        <p:sp>
          <p:nvSpPr>
            <p:cNvPr id="44" name="Hexagon 43"/>
            <p:cNvSpPr/>
            <p:nvPr/>
          </p:nvSpPr>
          <p:spPr bwMode="gray">
            <a:xfrm>
              <a:off x="3465343" y="2103118"/>
              <a:ext cx="1223890" cy="1111347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 bwMode="gray">
            <a:xfrm>
              <a:off x="3664401" y="2504068"/>
              <a:ext cx="825790" cy="3094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Videos</a:t>
              </a:r>
            </a:p>
          </p:txBody>
        </p:sp>
      </p:grpSp>
      <p:sp>
        <p:nvSpPr>
          <p:cNvPr id="50" name="Hexagon 49"/>
          <p:cNvSpPr/>
          <p:nvPr/>
        </p:nvSpPr>
        <p:spPr bwMode="gray">
          <a:xfrm>
            <a:off x="438542" y="1324826"/>
            <a:ext cx="820122" cy="853886"/>
          </a:xfrm>
          <a:prstGeom prst="hexagon">
            <a:avLst/>
          </a:prstGeom>
          <a:ln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171717"/>
              </a:solidFill>
            </a:endParaRPr>
          </a:p>
        </p:txBody>
      </p:sp>
      <p:sp>
        <p:nvSpPr>
          <p:cNvPr id="51" name="TextBox 50"/>
          <p:cNvSpPr txBox="1"/>
          <p:nvPr/>
        </p:nvSpPr>
        <p:spPr bwMode="gray">
          <a:xfrm>
            <a:off x="486273" y="1585914"/>
            <a:ext cx="827471" cy="4601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050" dirty="0" smtClean="0">
                <a:solidFill>
                  <a:srgbClr val="C00000"/>
                </a:solidFill>
              </a:rPr>
              <a:t>IOT Identity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050" dirty="0" smtClean="0">
                <a:solidFill>
                  <a:srgbClr val="C00000"/>
                </a:solidFill>
              </a:rPr>
              <a:t>Events 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068245" y="1076048"/>
            <a:ext cx="987613" cy="853886"/>
            <a:chOff x="3465343" y="2103118"/>
            <a:chExt cx="1223890" cy="1111347"/>
          </a:xfrm>
        </p:grpSpPr>
        <p:sp>
          <p:nvSpPr>
            <p:cNvPr id="53" name="Hexagon 52"/>
            <p:cNvSpPr/>
            <p:nvPr/>
          </p:nvSpPr>
          <p:spPr bwMode="gray">
            <a:xfrm>
              <a:off x="3465343" y="2103118"/>
              <a:ext cx="1223890" cy="1111347"/>
            </a:xfrm>
            <a:prstGeom prst="hexag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 bwMode="gray">
            <a:xfrm>
              <a:off x="3586483" y="2314797"/>
              <a:ext cx="981611" cy="68799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Users 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Statements 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Impressions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818093" y="330742"/>
            <a:ext cx="897385" cy="799585"/>
            <a:chOff x="3757917" y="1586139"/>
            <a:chExt cx="1339192" cy="1111347"/>
          </a:xfrm>
        </p:grpSpPr>
        <p:sp>
          <p:nvSpPr>
            <p:cNvPr id="56" name="Hexagon 55"/>
            <p:cNvSpPr/>
            <p:nvPr/>
          </p:nvSpPr>
          <p:spPr bwMode="gray">
            <a:xfrm>
              <a:off x="3757917" y="1586139"/>
              <a:ext cx="1223890" cy="1111347"/>
            </a:xfrm>
            <a:prstGeom prst="hexag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 bwMode="gray">
            <a:xfrm>
              <a:off x="3790487" y="1815844"/>
              <a:ext cx="1306622" cy="49871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Fraud 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Transactions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55703" y="1327207"/>
            <a:ext cx="821059" cy="853886"/>
            <a:chOff x="3464649" y="2103118"/>
            <a:chExt cx="1225288" cy="1111347"/>
          </a:xfrm>
        </p:grpSpPr>
        <p:sp>
          <p:nvSpPr>
            <p:cNvPr id="59" name="Hexagon 58"/>
            <p:cNvSpPr/>
            <p:nvPr/>
          </p:nvSpPr>
          <p:spPr bwMode="gray">
            <a:xfrm>
              <a:off x="3465343" y="2103118"/>
              <a:ext cx="1223890" cy="1111347"/>
            </a:xfrm>
            <a:prstGeom prst="hexag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 bwMode="gray">
            <a:xfrm>
              <a:off x="3464649" y="2314797"/>
              <a:ext cx="1225288" cy="68799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Users 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Offers 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Activations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515616" y="2646465"/>
            <a:ext cx="820122" cy="853886"/>
            <a:chOff x="3465343" y="2103118"/>
            <a:chExt cx="1223890" cy="1111347"/>
          </a:xfrm>
        </p:grpSpPr>
        <p:sp>
          <p:nvSpPr>
            <p:cNvPr id="62" name="Hexagon 61"/>
            <p:cNvSpPr/>
            <p:nvPr/>
          </p:nvSpPr>
          <p:spPr bwMode="gray">
            <a:xfrm>
              <a:off x="3465343" y="2103118"/>
              <a:ext cx="1223890" cy="1111347"/>
            </a:xfrm>
            <a:prstGeom prst="hexag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 bwMode="gray">
            <a:xfrm>
              <a:off x="3673963" y="2409433"/>
              <a:ext cx="806652" cy="49871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Users 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Profile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983460" y="3903129"/>
            <a:ext cx="820123" cy="853886"/>
            <a:chOff x="3465343" y="2103118"/>
            <a:chExt cx="1223890" cy="1111347"/>
          </a:xfrm>
        </p:grpSpPr>
        <p:sp>
          <p:nvSpPr>
            <p:cNvPr id="68" name="Hexagon 67"/>
            <p:cNvSpPr/>
            <p:nvPr/>
          </p:nvSpPr>
          <p:spPr bwMode="gray">
            <a:xfrm>
              <a:off x="3465343" y="2103118"/>
              <a:ext cx="1223890" cy="1111347"/>
            </a:xfrm>
            <a:prstGeom prst="hexag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 bwMode="gray">
            <a:xfrm>
              <a:off x="3566322" y="2314797"/>
              <a:ext cx="1021949" cy="68799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Service 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Orders/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Requests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341148" y="3323050"/>
            <a:ext cx="875561" cy="853886"/>
            <a:chOff x="3509000" y="1332866"/>
            <a:chExt cx="1306625" cy="1111347"/>
          </a:xfrm>
        </p:grpSpPr>
        <p:sp>
          <p:nvSpPr>
            <p:cNvPr id="71" name="Hexagon 70"/>
            <p:cNvSpPr/>
            <p:nvPr/>
          </p:nvSpPr>
          <p:spPr bwMode="gray">
            <a:xfrm>
              <a:off x="3550369" y="1332866"/>
              <a:ext cx="1223890" cy="1111347"/>
            </a:xfrm>
            <a:prstGeom prst="hexag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 bwMode="gray">
            <a:xfrm>
              <a:off x="3509000" y="1639181"/>
              <a:ext cx="1306625" cy="49871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Geo 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Transactions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706353" y="3773440"/>
            <a:ext cx="875560" cy="819081"/>
            <a:chOff x="3423984" y="2103118"/>
            <a:chExt cx="1306619" cy="1111347"/>
          </a:xfrm>
        </p:grpSpPr>
        <p:sp>
          <p:nvSpPr>
            <p:cNvPr id="74" name="Hexagon 73"/>
            <p:cNvSpPr/>
            <p:nvPr/>
          </p:nvSpPr>
          <p:spPr bwMode="gray">
            <a:xfrm>
              <a:off x="3465343" y="2103118"/>
              <a:ext cx="1223890" cy="1111347"/>
            </a:xfrm>
            <a:prstGeom prst="hexag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 bwMode="gray">
            <a:xfrm>
              <a:off x="3423984" y="2409433"/>
              <a:ext cx="1306619" cy="49871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Category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Transactions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955999" y="4223663"/>
            <a:ext cx="820122" cy="853886"/>
            <a:chOff x="3465343" y="2103118"/>
            <a:chExt cx="1223890" cy="1111347"/>
          </a:xfrm>
        </p:grpSpPr>
        <p:sp>
          <p:nvSpPr>
            <p:cNvPr id="77" name="Hexagon 76"/>
            <p:cNvSpPr/>
            <p:nvPr/>
          </p:nvSpPr>
          <p:spPr bwMode="gray">
            <a:xfrm>
              <a:off x="3465343" y="2103118"/>
              <a:ext cx="1223890" cy="1111347"/>
            </a:xfrm>
            <a:prstGeom prst="hexag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 bwMode="gray">
            <a:xfrm>
              <a:off x="3611770" y="2359361"/>
              <a:ext cx="931048" cy="59886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Audit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Records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905657" y="1324826"/>
            <a:ext cx="910827" cy="853886"/>
            <a:chOff x="3462147" y="2103118"/>
            <a:chExt cx="1230294" cy="1111347"/>
          </a:xfrm>
        </p:grpSpPr>
        <p:sp>
          <p:nvSpPr>
            <p:cNvPr id="80" name="Hexagon 79"/>
            <p:cNvSpPr/>
            <p:nvPr/>
          </p:nvSpPr>
          <p:spPr bwMode="gray">
            <a:xfrm>
              <a:off x="3465343" y="2103118"/>
              <a:ext cx="1223890" cy="1111347"/>
            </a:xfrm>
            <a:prstGeom prst="hexag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 bwMode="gray">
            <a:xfrm>
              <a:off x="3462147" y="2314797"/>
              <a:ext cx="1230294" cy="68799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Users 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Offers 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Redemptions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422738" y="3718362"/>
            <a:ext cx="820122" cy="853886"/>
            <a:chOff x="3465343" y="2103118"/>
            <a:chExt cx="1223890" cy="1111347"/>
          </a:xfrm>
        </p:grpSpPr>
        <p:sp>
          <p:nvSpPr>
            <p:cNvPr id="86" name="Hexagon 85"/>
            <p:cNvSpPr/>
            <p:nvPr/>
          </p:nvSpPr>
          <p:spPr bwMode="gray">
            <a:xfrm>
              <a:off x="3465343" y="2103118"/>
              <a:ext cx="1223890" cy="1111347"/>
            </a:xfrm>
            <a:prstGeom prst="hexag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 bwMode="gray">
            <a:xfrm>
              <a:off x="3519671" y="2409433"/>
              <a:ext cx="1115246" cy="49871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Customer 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Billing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102404" y="4119275"/>
            <a:ext cx="820121" cy="853886"/>
            <a:chOff x="3465343" y="2103118"/>
            <a:chExt cx="1223890" cy="1111347"/>
          </a:xfrm>
        </p:grpSpPr>
        <p:sp>
          <p:nvSpPr>
            <p:cNvPr id="89" name="Hexagon 88"/>
            <p:cNvSpPr/>
            <p:nvPr/>
          </p:nvSpPr>
          <p:spPr bwMode="gray">
            <a:xfrm>
              <a:off x="3465343" y="2103118"/>
              <a:ext cx="1223890" cy="1111347"/>
            </a:xfrm>
            <a:prstGeom prst="hexag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 bwMode="gray">
            <a:xfrm>
              <a:off x="3611777" y="2409433"/>
              <a:ext cx="931047" cy="49871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Change 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Tickets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748473" y="2859650"/>
            <a:ext cx="820122" cy="853886"/>
            <a:chOff x="3465343" y="2103118"/>
            <a:chExt cx="1223890" cy="1111347"/>
          </a:xfrm>
        </p:grpSpPr>
        <p:sp>
          <p:nvSpPr>
            <p:cNvPr id="92" name="Hexagon 91"/>
            <p:cNvSpPr/>
            <p:nvPr/>
          </p:nvSpPr>
          <p:spPr bwMode="gray">
            <a:xfrm>
              <a:off x="3465343" y="2103118"/>
              <a:ext cx="1223890" cy="1111347"/>
            </a:xfrm>
            <a:prstGeom prst="hexag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71717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 bwMode="gray">
            <a:xfrm>
              <a:off x="3685931" y="2409433"/>
              <a:ext cx="782730" cy="49871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50" dirty="0" smtClean="0">
                  <a:solidFill>
                    <a:srgbClr val="C00000"/>
                  </a:solidFill>
                </a:rPr>
                <a:t>Credit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Status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8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07137" y="1267776"/>
            <a:ext cx="1801997" cy="2463800"/>
            <a:chOff x="0" y="0"/>
            <a:chExt cx="1584" cy="1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584" cy="7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Aft>
                  <a:spcPct val="15000"/>
                </a:spcAft>
              </a:pPr>
              <a:r>
                <a:rPr lang="en-US" altLang="zh-CN" sz="3600" dirty="0" smtClean="0">
                  <a:ea typeface="宋体" pitchFamily="2" charset="-122"/>
                  <a:sym typeface="Arial" pitchFamily="34" charset="0"/>
                </a:rPr>
                <a:t>&lt;6</a:t>
              </a:r>
              <a:r>
                <a:rPr lang="en-US" altLang="zh-CN" sz="3600" dirty="0">
                  <a:ea typeface="宋体" pitchFamily="2" charset="-122"/>
                  <a:sym typeface="Arial" pitchFamily="34" charset="0"/>
                </a:rPr>
                <a:t>%</a:t>
              </a:r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0" y="784"/>
              <a:ext cx="1584" cy="76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Aft>
                  <a:spcPct val="15000"/>
                </a:spcAft>
              </a:pPr>
              <a:r>
                <a:rPr lang="en-US" altLang="zh-CN" sz="1200" b="1" dirty="0" smtClean="0">
                  <a:ea typeface="宋体" pitchFamily="2" charset="-122"/>
                  <a:sym typeface="Arial" pitchFamily="34" charset="0"/>
                </a:rPr>
                <a:t>Less than 6% volume of data is non-structured data type</a:t>
              </a:r>
              <a:endParaRPr lang="zh-CN" altLang="en-US" dirty="0">
                <a:ea typeface="宋体" pitchFamily="2" charset="-122"/>
              </a:endParaRPr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2527558" y="1267776"/>
            <a:ext cx="1801997" cy="2463800"/>
            <a:chOff x="0" y="0"/>
            <a:chExt cx="1584" cy="1552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584" cy="768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r>
                <a:rPr lang="en-US" altLang="zh-CN" sz="3600" dirty="0" smtClean="0">
                  <a:ea typeface="宋体" pitchFamily="2" charset="-122"/>
                  <a:sym typeface="Arial" pitchFamily="34" charset="0"/>
                </a:rPr>
                <a:t>75%+</a:t>
              </a:r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0" y="784"/>
              <a:ext cx="1584" cy="76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n-US" altLang="zh-CN" sz="1200" b="1" dirty="0" smtClean="0">
                  <a:ea typeface="宋体" pitchFamily="2" charset="-122"/>
                  <a:sym typeface="Arial" pitchFamily="34" charset="0"/>
                </a:rPr>
                <a:t>More than 75% volume  data are Sparse (high dimensional) data sets </a:t>
              </a:r>
              <a:endParaRPr lang="zh-CN" altLang="en-US" dirty="0">
                <a:ea typeface="宋体" pitchFamily="2" charset="-122"/>
              </a:endParaRPr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4493373" y="1267776"/>
            <a:ext cx="1801997" cy="2463800"/>
            <a:chOff x="0" y="0"/>
            <a:chExt cx="1584" cy="155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584" cy="768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Aft>
                  <a:spcPct val="15000"/>
                </a:spcAft>
              </a:pPr>
              <a:r>
                <a:rPr lang="en-US" altLang="zh-CN" sz="3600" dirty="0" smtClean="0">
                  <a:ea typeface="宋体" pitchFamily="2" charset="-122"/>
                  <a:sym typeface="Arial" pitchFamily="34" charset="0"/>
                </a:rPr>
                <a:t>80%+</a:t>
              </a:r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784"/>
              <a:ext cx="1584" cy="76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Aft>
                  <a:spcPct val="15000"/>
                </a:spcAft>
              </a:pPr>
              <a:r>
                <a:rPr lang="en-US" altLang="zh-CN" sz="1200" b="1" dirty="0" smtClean="0">
                  <a:ea typeface="宋体" pitchFamily="2" charset="-122"/>
                  <a:sym typeface="Arial" pitchFamily="34" charset="0"/>
                </a:rPr>
                <a:t>More than 80% existing models are based on high sample size structured data sets</a:t>
              </a:r>
              <a:endParaRPr lang="zh-CN" altLang="en-US" dirty="0">
                <a:ea typeface="宋体" pitchFamily="2" charset="-122"/>
              </a:endParaRPr>
            </a:p>
          </p:txBody>
        </p:sp>
      </p:grpSp>
      <p:sp>
        <p:nvSpPr>
          <p:cNvPr id="15" name="Title 5"/>
          <p:cNvSpPr>
            <a:spLocks noGrp="1"/>
          </p:cNvSpPr>
          <p:nvPr>
            <p:ph type="title"/>
          </p:nvPr>
        </p:nvSpPr>
        <p:spPr>
          <a:xfrm>
            <a:off x="82242" y="57588"/>
            <a:ext cx="3346315" cy="427110"/>
          </a:xfrm>
          <a:solidFill>
            <a:srgbClr val="99CCFF">
              <a:alpha val="76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just" defTabSz="914400" fontAlgn="base">
              <a:lnSpc>
                <a:spcPct val="120000"/>
              </a:lnSpc>
              <a:spcAft>
                <a:spcPct val="15000"/>
              </a:spcAft>
              <a:buClr>
                <a:srgbClr val="336699"/>
              </a:buClr>
            </a:pPr>
            <a:r>
              <a:rPr kumimoji="1" 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Another view…</a:t>
            </a:r>
            <a:endParaRPr kumimoji="1" 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6459188" y="1267776"/>
            <a:ext cx="1801997" cy="2463800"/>
            <a:chOff x="0" y="0"/>
            <a:chExt cx="1584" cy="1552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584" cy="768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Aft>
                  <a:spcPct val="15000"/>
                </a:spcAft>
              </a:pPr>
              <a:r>
                <a:rPr lang="en-US" altLang="zh-CN" sz="3600" dirty="0" smtClean="0">
                  <a:ea typeface="宋体" pitchFamily="2" charset="-122"/>
                  <a:sym typeface="Arial" pitchFamily="34" charset="0"/>
                </a:rPr>
                <a:t>67%+</a:t>
              </a:r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0" y="784"/>
              <a:ext cx="1584" cy="76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Aft>
                  <a:spcPct val="15000"/>
                </a:spcAft>
              </a:pPr>
              <a:r>
                <a:rPr lang="en-US" altLang="zh-CN" sz="1200" b="1" dirty="0" smtClean="0">
                  <a:ea typeface="宋体" pitchFamily="2" charset="-122"/>
                  <a:sym typeface="Arial" pitchFamily="34" charset="0"/>
                </a:rPr>
                <a:t>More than 67% resources/time had been spent at High dimensional low sample size data </a:t>
              </a:r>
              <a:endParaRPr lang="zh-CN" altLang="en-US" dirty="0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2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mc_template_8ST</Template>
  <TotalTime>552</TotalTime>
  <Words>276</Words>
  <Application>Microsoft Office PowerPoint</Application>
  <PresentationFormat>On-screen Show (16:9)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Helvetica Neue</vt:lpstr>
      <vt:lpstr>Microsoft YaHei</vt:lpstr>
      <vt:lpstr>MS PGothic</vt:lpstr>
      <vt:lpstr>Museo Slab 500</vt:lpstr>
      <vt:lpstr>宋体</vt:lpstr>
      <vt:lpstr>Arial</vt:lpstr>
      <vt:lpstr>Calibri</vt:lpstr>
      <vt:lpstr>Calibri Light</vt:lpstr>
      <vt:lpstr>Mark Offc For MC</vt:lpstr>
      <vt:lpstr>1_Office Theme</vt:lpstr>
      <vt:lpstr>PowerPoint Presentation</vt:lpstr>
      <vt:lpstr>PowerPoint Presentation</vt:lpstr>
      <vt:lpstr>PowerPoint Presentation</vt:lpstr>
      <vt:lpstr>AI Data Assets</vt:lpstr>
      <vt:lpstr>Another view…</vt:lpstr>
    </vt:vector>
  </TitlesOfParts>
  <Company>MasterCard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Suqiang</dc:creator>
  <cp:lastModifiedBy>Song, Suqiang</cp:lastModifiedBy>
  <cp:revision>188</cp:revision>
  <cp:lastPrinted>2016-08-25T18:25:26Z</cp:lastPrinted>
  <dcterms:created xsi:type="dcterms:W3CDTF">2018-08-13T00:12:29Z</dcterms:created>
  <dcterms:modified xsi:type="dcterms:W3CDTF">2019-08-18T00:43:31Z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">
    <vt:i4>7</vt:i4>
  </property>
  <property fmtid="{D5CDD505-2E9C-101B-9397-08002B2CF9AE}" pid="3" name="mc_template_date">
    <vt:lpwstr>20160927</vt:lpwstr>
  </property>
</Properties>
</file>