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1" r:id="rId3"/>
    <p:sldId id="262" r:id="rId4"/>
    <p:sldId id="263" r:id="rId5"/>
    <p:sldId id="264" r:id="rId6"/>
    <p:sldId id="265" r:id="rId7"/>
    <p:sldId id="267" r:id="rId8"/>
    <p:sldId id="269" r:id="rId9"/>
    <p:sldId id="268" r:id="rId10"/>
    <p:sldId id="270" r:id="rId11"/>
    <p:sldId id="271" r:id="rId12"/>
    <p:sldId id="272" r:id="rId13"/>
    <p:sldId id="273" r:id="rId14"/>
    <p:sldId id="274"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434" autoAdjust="0"/>
  </p:normalViewPr>
  <p:slideViewPr>
    <p:cSldViewPr snapToGrid="0" showGuides="1">
      <p:cViewPr varScale="1">
        <p:scale>
          <a:sx n="70" d="100"/>
          <a:sy n="70" d="100"/>
        </p:scale>
        <p:origin x="5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9C422-2BF0-4295-8726-A9DD1E094D51}" type="datetimeFigureOut">
              <a:rPr lang="en-US" smtClean="0"/>
              <a:t>2/17/2018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E3FA6-79D9-49D0-9C58-4D4CE4BAE0EA}" type="slidenum">
              <a:rPr lang="en-US" smtClean="0"/>
              <a:t>‹#›</a:t>
            </a:fld>
            <a:endParaRPr lang="en-US"/>
          </a:p>
        </p:txBody>
      </p:sp>
    </p:spTree>
    <p:extLst>
      <p:ext uri="{BB962C8B-B14F-4D97-AF65-F5344CB8AC3E}">
        <p14:creationId xmlns:p14="http://schemas.microsoft.com/office/powerpoint/2010/main" val="339539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[1] "User" "</a:t>
            </a:r>
            <a:r>
              <a:rPr lang="en-US" dirty="0" err="1" smtClean="0">
                <a:effectLst/>
              </a:rPr>
              <a:t>limited_visit</a:t>
            </a:r>
            <a:r>
              <a:rPr lang="en-US" dirty="0" smtClean="0">
                <a:effectLst/>
              </a:rPr>
              <a:t>" [3] "</a:t>
            </a:r>
            <a:r>
              <a:rPr lang="en-US" dirty="0" err="1" smtClean="0">
                <a:effectLst/>
              </a:rPr>
              <a:t>limited_aveSpend</a:t>
            </a:r>
            <a:r>
              <a:rPr lang="en-US" dirty="0" smtClean="0">
                <a:effectLst/>
              </a:rPr>
              <a:t>" "</a:t>
            </a:r>
            <a:r>
              <a:rPr lang="en-US" dirty="0" err="1" smtClean="0">
                <a:effectLst/>
              </a:rPr>
              <a:t>google_visit</a:t>
            </a:r>
            <a:r>
              <a:rPr lang="en-US" dirty="0" smtClean="0">
                <a:effectLst/>
              </a:rPr>
              <a:t>" [5] "</a:t>
            </a:r>
            <a:r>
              <a:rPr lang="en-US" dirty="0" err="1" smtClean="0">
                <a:effectLst/>
              </a:rPr>
              <a:t>google_aveSpend</a:t>
            </a:r>
            <a:r>
              <a:rPr lang="en-US" dirty="0" smtClean="0">
                <a:effectLst/>
              </a:rPr>
              <a:t>" "</a:t>
            </a:r>
            <a:r>
              <a:rPr lang="en-US" dirty="0" err="1" smtClean="0">
                <a:effectLst/>
              </a:rPr>
              <a:t>roxy_visit</a:t>
            </a:r>
            <a:r>
              <a:rPr lang="en-US" dirty="0" smtClean="0">
                <a:effectLst/>
              </a:rPr>
              <a:t>" [7] "</a:t>
            </a:r>
            <a:r>
              <a:rPr lang="en-US" dirty="0" err="1" smtClean="0">
                <a:effectLst/>
              </a:rPr>
              <a:t>roxy_aveSpend</a:t>
            </a:r>
            <a:r>
              <a:rPr lang="en-US" dirty="0" smtClean="0">
                <a:effectLst/>
              </a:rPr>
              <a:t>" "</a:t>
            </a:r>
            <a:r>
              <a:rPr lang="en-US" dirty="0" err="1" smtClean="0">
                <a:effectLst/>
              </a:rPr>
              <a:t>apple_visit</a:t>
            </a:r>
            <a:r>
              <a:rPr lang="en-US" dirty="0" smtClean="0">
                <a:effectLst/>
              </a:rPr>
              <a:t>" [9] "</a:t>
            </a:r>
            <a:r>
              <a:rPr lang="en-US" dirty="0" err="1" smtClean="0">
                <a:effectLst/>
              </a:rPr>
              <a:t>apple_aveSpend</a:t>
            </a:r>
            <a:r>
              <a:rPr lang="en-US" dirty="0" smtClean="0">
                <a:effectLst/>
              </a:rPr>
              <a:t>" "</a:t>
            </a:r>
            <a:r>
              <a:rPr lang="en-US" dirty="0" err="1" smtClean="0">
                <a:effectLst/>
              </a:rPr>
              <a:t>tillys_visit</a:t>
            </a:r>
            <a:r>
              <a:rPr lang="en-US" dirty="0" smtClean="0">
                <a:effectLst/>
              </a:rPr>
              <a:t>" [11] "</a:t>
            </a:r>
            <a:r>
              <a:rPr lang="en-US" dirty="0" err="1" smtClean="0">
                <a:effectLst/>
              </a:rPr>
              <a:t>tillys_aveSpend</a:t>
            </a:r>
            <a:r>
              <a:rPr lang="en-US" dirty="0" smtClean="0">
                <a:effectLst/>
              </a:rPr>
              <a:t>" "</a:t>
            </a:r>
            <a:r>
              <a:rPr lang="en-US" dirty="0" err="1" smtClean="0">
                <a:effectLst/>
              </a:rPr>
              <a:t>jcrew_visit</a:t>
            </a:r>
            <a:r>
              <a:rPr lang="en-US" dirty="0" smtClean="0">
                <a:effectLst/>
              </a:rPr>
              <a:t>" [13] "</a:t>
            </a:r>
            <a:r>
              <a:rPr lang="en-US" dirty="0" err="1" smtClean="0">
                <a:effectLst/>
              </a:rPr>
              <a:t>jcrew_aveSpend</a:t>
            </a:r>
            <a:r>
              <a:rPr lang="en-US" dirty="0" smtClean="0">
                <a:effectLst/>
              </a:rPr>
              <a:t>" "</a:t>
            </a:r>
            <a:r>
              <a:rPr lang="en-US" dirty="0" err="1" smtClean="0">
                <a:effectLst/>
              </a:rPr>
              <a:t>sweetwater_visit</a:t>
            </a:r>
            <a:r>
              <a:rPr lang="en-US" dirty="0" smtClean="0">
                <a:effectLst/>
              </a:rPr>
              <a:t>" [15] "</a:t>
            </a:r>
            <a:r>
              <a:rPr lang="en-US" dirty="0" err="1" smtClean="0">
                <a:effectLst/>
              </a:rPr>
              <a:t>sweetwater_aveSpend</a:t>
            </a:r>
            <a:r>
              <a:rPr lang="en-US" dirty="0" smtClean="0">
                <a:effectLst/>
              </a:rPr>
              <a:t>" "</a:t>
            </a:r>
            <a:r>
              <a:rPr lang="en-US" dirty="0" err="1" smtClean="0">
                <a:effectLst/>
              </a:rPr>
              <a:t>groupon_visit</a:t>
            </a:r>
            <a:r>
              <a:rPr lang="en-US" dirty="0" smtClean="0">
                <a:effectLst/>
              </a:rPr>
              <a:t>" [17] "</a:t>
            </a:r>
            <a:r>
              <a:rPr lang="en-US" dirty="0" err="1" smtClean="0">
                <a:effectLst/>
              </a:rPr>
              <a:t>groupon_aveSpend</a:t>
            </a:r>
            <a:r>
              <a:rPr lang="en-US" dirty="0" smtClean="0">
                <a:effectLst/>
              </a:rPr>
              <a:t>" "</a:t>
            </a:r>
            <a:r>
              <a:rPr lang="en-US" dirty="0" err="1" smtClean="0">
                <a:effectLst/>
              </a:rPr>
              <a:t>americanapparel_visit</a:t>
            </a:r>
            <a:r>
              <a:rPr lang="en-US" dirty="0" smtClean="0">
                <a:effectLst/>
              </a:rPr>
              <a:t>" [19] "</a:t>
            </a:r>
            <a:r>
              <a:rPr lang="en-US" dirty="0" err="1" smtClean="0">
                <a:effectLst/>
              </a:rPr>
              <a:t>americanapparel_aveSpend</a:t>
            </a:r>
            <a:r>
              <a:rPr lang="en-US" dirty="0" smtClean="0">
                <a:effectLst/>
              </a:rPr>
              <a:t>" "</a:t>
            </a:r>
            <a:r>
              <a:rPr lang="en-US" dirty="0" err="1" smtClean="0">
                <a:effectLst/>
              </a:rPr>
              <a:t>ralphlauren_visit</a:t>
            </a:r>
            <a:r>
              <a:rPr lang="en-US" dirty="0" smtClean="0">
                <a:effectLst/>
              </a:rPr>
              <a:t>" [21] "</a:t>
            </a:r>
            <a:r>
              <a:rPr lang="en-US" dirty="0" err="1" smtClean="0">
                <a:effectLst/>
              </a:rPr>
              <a:t>ralphlauren_aveSpend</a:t>
            </a:r>
            <a:r>
              <a:rPr lang="en-US" dirty="0" smtClean="0">
                <a:effectLst/>
              </a:rPr>
              <a:t>" "</a:t>
            </a:r>
            <a:r>
              <a:rPr lang="en-US" dirty="0" err="1" smtClean="0">
                <a:effectLst/>
              </a:rPr>
              <a:t>lanebryant_visit</a:t>
            </a:r>
            <a:r>
              <a:rPr lang="en-US" dirty="0" smtClean="0">
                <a:effectLst/>
              </a:rPr>
              <a:t>" [23] "</a:t>
            </a:r>
            <a:r>
              <a:rPr lang="en-US" dirty="0" err="1" smtClean="0">
                <a:effectLst/>
              </a:rPr>
              <a:t>lanebryant_aveSpend</a:t>
            </a:r>
            <a:r>
              <a:rPr lang="en-US" dirty="0" smtClean="0">
                <a:effectLst/>
              </a:rPr>
              <a:t>" "</a:t>
            </a:r>
            <a:r>
              <a:rPr lang="en-US" dirty="0" err="1" smtClean="0">
                <a:effectLst/>
              </a:rPr>
              <a:t>guitarcenter_visit</a:t>
            </a:r>
            <a:r>
              <a:rPr lang="en-US" dirty="0" smtClean="0">
                <a:effectLst/>
              </a:rPr>
              <a:t>" [25] "</a:t>
            </a:r>
            <a:r>
              <a:rPr lang="en-US" dirty="0" err="1" smtClean="0">
                <a:effectLst/>
              </a:rPr>
              <a:t>guitarcenter_aveSpend</a:t>
            </a:r>
            <a:r>
              <a:rPr lang="en-US" dirty="0" smtClean="0">
                <a:effectLst/>
              </a:rPr>
              <a:t>" "</a:t>
            </a:r>
            <a:r>
              <a:rPr lang="en-US" dirty="0" err="1" smtClean="0">
                <a:effectLst/>
              </a:rPr>
              <a:t>hottopic_visit</a:t>
            </a:r>
            <a:r>
              <a:rPr lang="en-US" dirty="0" smtClean="0">
                <a:effectLst/>
              </a:rPr>
              <a:t>" [27] "</a:t>
            </a:r>
            <a:r>
              <a:rPr lang="en-US" dirty="0" err="1" smtClean="0">
                <a:effectLst/>
              </a:rPr>
              <a:t>hottopic_aveSpend</a:t>
            </a:r>
            <a:r>
              <a:rPr lang="en-US" dirty="0" smtClean="0">
                <a:effectLst/>
              </a:rPr>
              <a:t>" "</a:t>
            </a:r>
            <a:r>
              <a:rPr lang="en-US" dirty="0" err="1" smtClean="0">
                <a:effectLst/>
              </a:rPr>
              <a:t>quiksilver_visit</a:t>
            </a:r>
            <a:r>
              <a:rPr lang="en-US" dirty="0" smtClean="0">
                <a:effectLst/>
              </a:rPr>
              <a:t>" [29] "</a:t>
            </a:r>
            <a:r>
              <a:rPr lang="en-US" dirty="0" err="1" smtClean="0">
                <a:effectLst/>
              </a:rPr>
              <a:t>quiksilver_aveSpend</a:t>
            </a:r>
            <a:r>
              <a:rPr lang="en-US" dirty="0" smtClean="0">
                <a:effectLst/>
              </a:rPr>
              <a:t>" "</a:t>
            </a:r>
            <a:r>
              <a:rPr lang="en-US" dirty="0" err="1" smtClean="0">
                <a:effectLst/>
              </a:rPr>
              <a:t>zappos_visit</a:t>
            </a:r>
            <a:r>
              <a:rPr lang="en-US" dirty="0" smtClean="0">
                <a:effectLst/>
              </a:rPr>
              <a:t>" [31] "</a:t>
            </a:r>
            <a:r>
              <a:rPr lang="en-US" dirty="0" err="1" smtClean="0">
                <a:effectLst/>
              </a:rPr>
              <a:t>zappos_aveSpend</a:t>
            </a:r>
            <a:r>
              <a:rPr lang="en-US" dirty="0" smtClean="0">
                <a:effectLst/>
              </a:rPr>
              <a:t>" "</a:t>
            </a:r>
            <a:r>
              <a:rPr lang="en-US" dirty="0" err="1" smtClean="0">
                <a:effectLst/>
              </a:rPr>
              <a:t>urbanoutfitters_visit</a:t>
            </a:r>
            <a:r>
              <a:rPr lang="en-US" dirty="0" smtClean="0">
                <a:effectLst/>
              </a:rPr>
              <a:t>" [33] "</a:t>
            </a:r>
            <a:r>
              <a:rPr lang="en-US" dirty="0" err="1" smtClean="0">
                <a:effectLst/>
              </a:rPr>
              <a:t>urbanoutfitters_aveSpend</a:t>
            </a:r>
            <a:r>
              <a:rPr lang="en-US" dirty="0" smtClean="0">
                <a:effectLst/>
              </a:rPr>
              <a:t>" "</a:t>
            </a:r>
            <a:r>
              <a:rPr lang="en-US" dirty="0" err="1" smtClean="0">
                <a:effectLst/>
              </a:rPr>
              <a:t>modcloth_visit</a:t>
            </a:r>
            <a:r>
              <a:rPr lang="en-US" dirty="0" smtClean="0">
                <a:effectLst/>
              </a:rPr>
              <a:t>" [35] "</a:t>
            </a:r>
            <a:r>
              <a:rPr lang="en-US" dirty="0" err="1" smtClean="0">
                <a:effectLst/>
              </a:rPr>
              <a:t>modcloth_aveSpend</a:t>
            </a:r>
            <a:r>
              <a:rPr lang="en-US" dirty="0" smtClean="0">
                <a:effectLst/>
              </a:rPr>
              <a:t>" "</a:t>
            </a:r>
            <a:r>
              <a:rPr lang="en-US" dirty="0" err="1" smtClean="0">
                <a:effectLst/>
              </a:rPr>
              <a:t>abercrombiefitch_visit</a:t>
            </a:r>
            <a:r>
              <a:rPr lang="en-US" dirty="0" smtClean="0">
                <a:effectLst/>
              </a:rPr>
              <a:t>" [37] "</a:t>
            </a:r>
            <a:r>
              <a:rPr lang="en-US" dirty="0" err="1" smtClean="0">
                <a:effectLst/>
              </a:rPr>
              <a:t>abercrombiefitch_aveSpend</a:t>
            </a:r>
            <a:r>
              <a:rPr lang="en-US" dirty="0" smtClean="0">
                <a:effectLst/>
              </a:rPr>
              <a:t>" "</a:t>
            </a:r>
            <a:r>
              <a:rPr lang="en-US" dirty="0" err="1" smtClean="0">
                <a:effectLst/>
              </a:rPr>
              <a:t>jrmusicworld_visit</a:t>
            </a:r>
            <a:r>
              <a:rPr lang="en-US" dirty="0" smtClean="0">
                <a:effectLst/>
              </a:rPr>
              <a:t>" [39] "</a:t>
            </a:r>
            <a:r>
              <a:rPr lang="en-US" dirty="0" err="1" smtClean="0">
                <a:effectLst/>
              </a:rPr>
              <a:t>jrmusicworld_aveSpend</a:t>
            </a:r>
            <a:r>
              <a:rPr lang="en-US" dirty="0" smtClean="0">
                <a:effectLst/>
              </a:rPr>
              <a:t>" "</a:t>
            </a:r>
            <a:r>
              <a:rPr lang="en-US" dirty="0" err="1" smtClean="0">
                <a:effectLst/>
              </a:rPr>
              <a:t>roots_visit</a:t>
            </a:r>
            <a:r>
              <a:rPr lang="en-US" dirty="0" smtClean="0">
                <a:effectLst/>
              </a:rPr>
              <a:t>" [41] "</a:t>
            </a:r>
            <a:r>
              <a:rPr lang="en-US" dirty="0" err="1" smtClean="0">
                <a:effectLst/>
              </a:rPr>
              <a:t>roots_aveSpend</a:t>
            </a:r>
            <a:r>
              <a:rPr lang="en-US" dirty="0" smtClean="0">
                <a:effectLst/>
              </a:rPr>
              <a:t>" "</a:t>
            </a:r>
            <a:r>
              <a:rPr lang="en-US" dirty="0" err="1" smtClean="0">
                <a:effectLst/>
              </a:rPr>
              <a:t>tomsshoes_visit</a:t>
            </a:r>
            <a:r>
              <a:rPr lang="en-US" dirty="0" smtClean="0">
                <a:effectLst/>
              </a:rPr>
              <a:t>" [43] "</a:t>
            </a:r>
            <a:r>
              <a:rPr lang="en-US" dirty="0" err="1" smtClean="0">
                <a:effectLst/>
              </a:rPr>
              <a:t>tomsshoes_aveSpend</a:t>
            </a:r>
            <a:r>
              <a:rPr lang="en-US" dirty="0" smtClean="0">
                <a:effectLst/>
              </a:rPr>
              <a:t>" "</a:t>
            </a:r>
            <a:r>
              <a:rPr lang="en-US" dirty="0" err="1" smtClean="0">
                <a:effectLst/>
              </a:rPr>
              <a:t>guess_visit</a:t>
            </a:r>
            <a:r>
              <a:rPr lang="en-US" dirty="0" smtClean="0">
                <a:effectLst/>
              </a:rPr>
              <a:t>" [45] "</a:t>
            </a:r>
            <a:r>
              <a:rPr lang="en-US" dirty="0" err="1" smtClean="0">
                <a:effectLst/>
              </a:rPr>
              <a:t>guess_aveSpend</a:t>
            </a:r>
            <a:r>
              <a:rPr lang="en-US" dirty="0" smtClean="0">
                <a:effectLst/>
              </a:rPr>
              <a:t>" "</a:t>
            </a:r>
            <a:r>
              <a:rPr lang="en-US" dirty="0" err="1" smtClean="0">
                <a:effectLst/>
              </a:rPr>
              <a:t>finishline_visit</a:t>
            </a:r>
            <a:r>
              <a:rPr lang="en-US" dirty="0" smtClean="0">
                <a:effectLst/>
              </a:rPr>
              <a:t>" [47] "</a:t>
            </a:r>
            <a:r>
              <a:rPr lang="en-US" dirty="0" err="1" smtClean="0">
                <a:effectLst/>
              </a:rPr>
              <a:t>finishline_aveSpend</a:t>
            </a:r>
            <a:r>
              <a:rPr lang="en-US" dirty="0" smtClean="0">
                <a:effectLst/>
              </a:rPr>
              <a:t>" "</a:t>
            </a:r>
            <a:r>
              <a:rPr lang="en-US" dirty="0" err="1" smtClean="0">
                <a:effectLst/>
              </a:rPr>
              <a:t>justmemusic_visit</a:t>
            </a:r>
            <a:r>
              <a:rPr lang="en-US" dirty="0" smtClean="0">
                <a:effectLst/>
              </a:rPr>
              <a:t>" [49] "</a:t>
            </a:r>
            <a:r>
              <a:rPr lang="en-US" dirty="0" err="1" smtClean="0">
                <a:effectLst/>
              </a:rPr>
              <a:t>justmemusic_aveSpend</a:t>
            </a:r>
            <a:r>
              <a:rPr lang="en-US" dirty="0" smtClean="0">
                <a:effectLst/>
              </a:rPr>
              <a:t>" "</a:t>
            </a:r>
            <a:r>
              <a:rPr lang="en-US" dirty="0" err="1" smtClean="0">
                <a:effectLst/>
              </a:rPr>
              <a:t>activecom_visit</a:t>
            </a:r>
            <a:r>
              <a:rPr lang="en-US" dirty="0" smtClean="0">
                <a:effectLst/>
              </a:rPr>
              <a:t>" [51] "</a:t>
            </a:r>
            <a:r>
              <a:rPr lang="en-US" dirty="0" err="1" smtClean="0">
                <a:effectLst/>
              </a:rPr>
              <a:t>activecom_aveSpend</a:t>
            </a:r>
            <a:r>
              <a:rPr lang="en-US" dirty="0" smtClean="0">
                <a:effectLst/>
              </a:rPr>
              <a:t>" "</a:t>
            </a:r>
            <a:r>
              <a:rPr lang="en-US" dirty="0" err="1" smtClean="0">
                <a:effectLst/>
              </a:rPr>
              <a:t>luckybrandjeans_visit</a:t>
            </a:r>
            <a:r>
              <a:rPr lang="en-US" dirty="0" smtClean="0">
                <a:effectLst/>
              </a:rPr>
              <a:t>" [53] "</a:t>
            </a:r>
            <a:r>
              <a:rPr lang="en-US" dirty="0" err="1" smtClean="0">
                <a:effectLst/>
              </a:rPr>
              <a:t>luckybrandjeans_aveSpend</a:t>
            </a:r>
            <a:r>
              <a:rPr lang="en-US" dirty="0" smtClean="0">
                <a:effectLst/>
              </a:rPr>
              <a:t>" "</a:t>
            </a:r>
            <a:r>
              <a:rPr lang="en-US" dirty="0" err="1" smtClean="0">
                <a:effectLst/>
              </a:rPr>
              <a:t>zumiez_visit</a:t>
            </a:r>
            <a:r>
              <a:rPr lang="en-US" dirty="0" smtClean="0">
                <a:effectLst/>
              </a:rPr>
              <a:t>" [55] "</a:t>
            </a:r>
            <a:r>
              <a:rPr lang="en-US" dirty="0" err="1" smtClean="0">
                <a:effectLst/>
              </a:rPr>
              <a:t>zumiez_aveSpend</a:t>
            </a:r>
            <a:r>
              <a:rPr lang="en-US" dirty="0" smtClean="0">
                <a:effectLst/>
              </a:rPr>
              <a:t>" "</a:t>
            </a:r>
            <a:r>
              <a:rPr lang="en-US" dirty="0" err="1" smtClean="0">
                <a:effectLst/>
              </a:rPr>
              <a:t>diesel_visit</a:t>
            </a:r>
            <a:r>
              <a:rPr lang="en-US" dirty="0" smtClean="0">
                <a:effectLst/>
              </a:rPr>
              <a:t>" [57] "</a:t>
            </a:r>
            <a:r>
              <a:rPr lang="en-US" dirty="0" err="1" smtClean="0">
                <a:effectLst/>
              </a:rPr>
              <a:t>diesel_aveSpend</a:t>
            </a:r>
            <a:r>
              <a:rPr lang="en-US" dirty="0" smtClean="0">
                <a:effectLst/>
              </a:rPr>
              <a:t>" "</a:t>
            </a:r>
            <a:r>
              <a:rPr lang="en-US" dirty="0" err="1" smtClean="0">
                <a:effectLst/>
              </a:rPr>
              <a:t>kennethcole_visit</a:t>
            </a:r>
            <a:r>
              <a:rPr lang="en-US" dirty="0" smtClean="0">
                <a:effectLst/>
              </a:rPr>
              <a:t>" [59] "</a:t>
            </a:r>
            <a:r>
              <a:rPr lang="en-US" dirty="0" err="1" smtClean="0">
                <a:effectLst/>
              </a:rPr>
              <a:t>kennethcole_aveSpend</a:t>
            </a:r>
            <a:r>
              <a:rPr lang="en-US" dirty="0" smtClean="0">
                <a:effectLst/>
              </a:rPr>
              <a:t>" "</a:t>
            </a:r>
            <a:r>
              <a:rPr lang="en-US" dirty="0" err="1" smtClean="0">
                <a:effectLst/>
              </a:rPr>
              <a:t>katespade_visit</a:t>
            </a:r>
            <a:r>
              <a:rPr lang="en-US" dirty="0" smtClean="0">
                <a:effectLst/>
              </a:rPr>
              <a:t>" [61] "</a:t>
            </a:r>
            <a:r>
              <a:rPr lang="en-US" dirty="0" err="1" smtClean="0">
                <a:effectLst/>
              </a:rPr>
              <a:t>katespade_aveSpend</a:t>
            </a:r>
            <a:r>
              <a:rPr lang="en-US" dirty="0" smtClean="0">
                <a:effectLst/>
              </a:rPr>
              <a:t>" "</a:t>
            </a:r>
            <a:r>
              <a:rPr lang="en-US" dirty="0" err="1" smtClean="0">
                <a:effectLst/>
              </a:rPr>
              <a:t>bananarepublic_visit</a:t>
            </a:r>
            <a:r>
              <a:rPr lang="en-US" dirty="0" smtClean="0">
                <a:effectLst/>
              </a:rPr>
              <a:t>" [63] "</a:t>
            </a:r>
            <a:r>
              <a:rPr lang="en-US" dirty="0" err="1" smtClean="0">
                <a:effectLst/>
              </a:rPr>
              <a:t>bananarepublic_aveSpend</a:t>
            </a:r>
            <a:r>
              <a:rPr lang="en-US" dirty="0" smtClean="0">
                <a:effectLst/>
              </a:rPr>
              <a:t>" "</a:t>
            </a:r>
            <a:r>
              <a:rPr lang="en-US" dirty="0" err="1" smtClean="0">
                <a:effectLst/>
              </a:rPr>
              <a:t>theplanet_visit</a:t>
            </a:r>
            <a:r>
              <a:rPr lang="en-US" dirty="0" smtClean="0">
                <a:effectLst/>
              </a:rPr>
              <a:t>" [65] "</a:t>
            </a:r>
            <a:r>
              <a:rPr lang="en-US" dirty="0" err="1" smtClean="0">
                <a:effectLst/>
              </a:rPr>
              <a:t>theplanet_aveSpend</a:t>
            </a:r>
            <a:r>
              <a:rPr lang="en-US" dirty="0" smtClean="0">
                <a:effectLst/>
              </a:rPr>
              <a:t>" "</a:t>
            </a:r>
            <a:r>
              <a:rPr lang="en-US" dirty="0" err="1" smtClean="0">
                <a:effectLst/>
              </a:rPr>
              <a:t>fossil_visit</a:t>
            </a:r>
            <a:r>
              <a:rPr lang="en-US" dirty="0" smtClean="0">
                <a:effectLst/>
              </a:rPr>
              <a:t>" [67] "</a:t>
            </a:r>
            <a:r>
              <a:rPr lang="en-US" dirty="0" err="1" smtClean="0">
                <a:effectLst/>
              </a:rPr>
              <a:t>fossil_aveSpend</a:t>
            </a:r>
            <a:r>
              <a:rPr lang="en-US" dirty="0" smtClean="0">
                <a:effectLst/>
              </a:rPr>
              <a:t>" "</a:t>
            </a:r>
            <a:r>
              <a:rPr lang="en-US" dirty="0" err="1" smtClean="0">
                <a:effectLst/>
              </a:rPr>
              <a:t>brooksbrothers_visit</a:t>
            </a:r>
            <a:r>
              <a:rPr lang="en-US" dirty="0" smtClean="0">
                <a:effectLst/>
              </a:rPr>
              <a:t>" [69] "</a:t>
            </a:r>
            <a:r>
              <a:rPr lang="en-US" dirty="0" err="1" smtClean="0">
                <a:effectLst/>
              </a:rPr>
              <a:t>brooksbrothers_aveSpend</a:t>
            </a:r>
            <a:r>
              <a:rPr lang="en-US" dirty="0" smtClean="0">
                <a:effectLst/>
              </a:rPr>
              <a:t>" "</a:t>
            </a:r>
            <a:r>
              <a:rPr lang="en-US" dirty="0" err="1" smtClean="0">
                <a:effectLst/>
              </a:rPr>
              <a:t>musiciansfriend_visit</a:t>
            </a:r>
            <a:r>
              <a:rPr lang="en-US" dirty="0" smtClean="0">
                <a:effectLst/>
              </a:rPr>
              <a:t>" [71] "</a:t>
            </a:r>
            <a:r>
              <a:rPr lang="en-US" dirty="0" err="1" smtClean="0">
                <a:effectLst/>
              </a:rPr>
              <a:t>musiciansfriend_aveSpend</a:t>
            </a:r>
            <a:r>
              <a:rPr lang="en-US" dirty="0" smtClean="0">
                <a:effectLst/>
              </a:rPr>
              <a:t>" "</a:t>
            </a:r>
            <a:r>
              <a:rPr lang="en-US" dirty="0" err="1" smtClean="0">
                <a:effectLst/>
              </a:rPr>
              <a:t>vans_visit</a:t>
            </a:r>
            <a:r>
              <a:rPr lang="en-US" dirty="0" smtClean="0">
                <a:effectLst/>
              </a:rPr>
              <a:t>" [73] "</a:t>
            </a:r>
            <a:r>
              <a:rPr lang="en-US" dirty="0" err="1" smtClean="0">
                <a:effectLst/>
              </a:rPr>
              <a:t>vans_aveSpend</a:t>
            </a:r>
            <a:r>
              <a:rPr lang="en-US" dirty="0" smtClean="0">
                <a:effectLst/>
              </a:rPr>
              <a:t>" "rue21_visit" [75] "rue21_aveSpend" "</a:t>
            </a:r>
            <a:r>
              <a:rPr lang="en-US" dirty="0" err="1" smtClean="0">
                <a:effectLst/>
              </a:rPr>
              <a:t>bmi_visit</a:t>
            </a:r>
            <a:r>
              <a:rPr lang="en-US" dirty="0" smtClean="0">
                <a:effectLst/>
              </a:rPr>
              <a:t>" [77] "</a:t>
            </a:r>
            <a:r>
              <a:rPr lang="en-US" dirty="0" err="1" smtClean="0">
                <a:effectLst/>
              </a:rPr>
              <a:t>bmi_aveSpend</a:t>
            </a:r>
            <a:r>
              <a:rPr lang="en-US" dirty="0" smtClean="0">
                <a:effectLst/>
              </a:rPr>
              <a:t>" "</a:t>
            </a:r>
            <a:r>
              <a:rPr lang="en-US" dirty="0" err="1" smtClean="0">
                <a:effectLst/>
              </a:rPr>
              <a:t>landsend_visit</a:t>
            </a:r>
            <a:r>
              <a:rPr lang="en-US" dirty="0" smtClean="0">
                <a:effectLst/>
              </a:rPr>
              <a:t>" [79] "</a:t>
            </a:r>
            <a:r>
              <a:rPr lang="en-US" dirty="0" err="1" smtClean="0">
                <a:effectLst/>
              </a:rPr>
              <a:t>landsend_aveSpend</a:t>
            </a:r>
            <a:r>
              <a:rPr lang="en-US" dirty="0" smtClean="0">
                <a:effectLst/>
              </a:rPr>
              <a:t>" "</a:t>
            </a:r>
            <a:r>
              <a:rPr lang="en-US" dirty="0" err="1" smtClean="0">
                <a:effectLst/>
              </a:rPr>
              <a:t>gap_visit</a:t>
            </a:r>
            <a:r>
              <a:rPr lang="en-US" dirty="0" smtClean="0">
                <a:effectLst/>
              </a:rPr>
              <a:t>" [81] "</a:t>
            </a:r>
            <a:r>
              <a:rPr lang="en-US" dirty="0" err="1" smtClean="0">
                <a:effectLst/>
              </a:rPr>
              <a:t>gap_aveSpend</a:t>
            </a:r>
            <a:r>
              <a:rPr lang="en-US" dirty="0" smtClean="0">
                <a:effectLst/>
              </a:rPr>
              <a:t>" "</a:t>
            </a:r>
            <a:r>
              <a:rPr lang="en-US" dirty="0" err="1" smtClean="0">
                <a:effectLst/>
              </a:rPr>
              <a:t>hulu_visit</a:t>
            </a:r>
            <a:r>
              <a:rPr lang="en-US" dirty="0" smtClean="0">
                <a:effectLst/>
              </a:rPr>
              <a:t>" [83] "</a:t>
            </a:r>
            <a:r>
              <a:rPr lang="en-US" dirty="0" err="1" smtClean="0">
                <a:effectLst/>
              </a:rPr>
              <a:t>hulu_aveSpend</a:t>
            </a:r>
            <a:r>
              <a:rPr lang="en-US" dirty="0" smtClean="0">
                <a:effectLst/>
              </a:rPr>
              <a:t>" "</a:t>
            </a:r>
            <a:r>
              <a:rPr lang="en-US" dirty="0" err="1" smtClean="0">
                <a:effectLst/>
              </a:rPr>
              <a:t>juicycouture_visit</a:t>
            </a:r>
            <a:r>
              <a:rPr lang="en-US" dirty="0" smtClean="0">
                <a:effectLst/>
              </a:rPr>
              <a:t>" [85] "</a:t>
            </a:r>
            <a:r>
              <a:rPr lang="en-US" dirty="0" err="1" smtClean="0">
                <a:effectLst/>
              </a:rPr>
              <a:t>juicycouture_aveSpend</a:t>
            </a:r>
            <a:r>
              <a:rPr lang="en-US" dirty="0" smtClean="0">
                <a:effectLst/>
              </a:rPr>
              <a:t>" "</a:t>
            </a:r>
            <a:r>
              <a:rPr lang="en-US" dirty="0" err="1" smtClean="0">
                <a:effectLst/>
              </a:rPr>
              <a:t>amazon_visit</a:t>
            </a:r>
            <a:r>
              <a:rPr lang="en-US" dirty="0" smtClean="0">
                <a:effectLst/>
              </a:rPr>
              <a:t>" [87] "</a:t>
            </a:r>
            <a:r>
              <a:rPr lang="en-US" dirty="0" err="1" smtClean="0">
                <a:effectLst/>
              </a:rPr>
              <a:t>amazon_aveSpend</a:t>
            </a:r>
            <a:r>
              <a:rPr lang="en-US" dirty="0" smtClean="0">
                <a:effectLst/>
              </a:rPr>
              <a:t>" "</a:t>
            </a:r>
            <a:r>
              <a:rPr lang="en-US" dirty="0" err="1" smtClean="0">
                <a:effectLst/>
              </a:rPr>
              <a:t>truereligion_visit</a:t>
            </a:r>
            <a:r>
              <a:rPr lang="en-US" dirty="0" smtClean="0">
                <a:effectLst/>
              </a:rPr>
              <a:t>" [89] "</a:t>
            </a:r>
            <a:r>
              <a:rPr lang="en-US" dirty="0" err="1" smtClean="0">
                <a:effectLst/>
              </a:rPr>
              <a:t>truereligion_aveSpend</a:t>
            </a:r>
            <a:r>
              <a:rPr lang="en-US" dirty="0" smtClean="0">
                <a:effectLst/>
              </a:rPr>
              <a:t>" "</a:t>
            </a:r>
            <a:r>
              <a:rPr lang="en-US" dirty="0" err="1" smtClean="0">
                <a:effectLst/>
              </a:rPr>
              <a:t>americanmusicalsupply_visit</a:t>
            </a:r>
            <a:r>
              <a:rPr lang="en-US" dirty="0" smtClean="0">
                <a:effectLst/>
              </a:rPr>
              <a:t>" [91] "</a:t>
            </a:r>
            <a:r>
              <a:rPr lang="en-US" dirty="0" err="1" smtClean="0">
                <a:effectLst/>
              </a:rPr>
              <a:t>americanmusicalsupply_aveSpend</a:t>
            </a:r>
            <a:r>
              <a:rPr lang="en-US" dirty="0" smtClean="0">
                <a:effectLst/>
              </a:rPr>
              <a:t>" "</a:t>
            </a:r>
            <a:r>
              <a:rPr lang="en-US" dirty="0" err="1" smtClean="0">
                <a:effectLst/>
              </a:rPr>
              <a:t>reef_visit</a:t>
            </a:r>
            <a:r>
              <a:rPr lang="en-US" dirty="0" smtClean="0">
                <a:effectLst/>
              </a:rPr>
              <a:t>" [93] "</a:t>
            </a:r>
            <a:r>
              <a:rPr lang="en-US" dirty="0" err="1" smtClean="0">
                <a:effectLst/>
              </a:rPr>
              <a:t>reef_aveSpend</a:t>
            </a:r>
            <a:r>
              <a:rPr lang="en-US" dirty="0" smtClean="0">
                <a:effectLst/>
              </a:rPr>
              <a:t>" "</a:t>
            </a:r>
            <a:r>
              <a:rPr lang="en-US" dirty="0" err="1" smtClean="0">
                <a:effectLst/>
              </a:rPr>
              <a:t>hm_visit</a:t>
            </a:r>
            <a:r>
              <a:rPr lang="en-US" dirty="0" smtClean="0">
                <a:effectLst/>
              </a:rPr>
              <a:t>" [95] "</a:t>
            </a:r>
            <a:r>
              <a:rPr lang="en-US" dirty="0" err="1" smtClean="0">
                <a:effectLst/>
              </a:rPr>
              <a:t>hm_aveSpend</a:t>
            </a:r>
            <a:r>
              <a:rPr lang="en-US" dirty="0" smtClean="0">
                <a:effectLst/>
              </a:rPr>
              <a:t>" "</a:t>
            </a:r>
            <a:r>
              <a:rPr lang="en-US" dirty="0" err="1" smtClean="0">
                <a:effectLst/>
              </a:rPr>
              <a:t>izod_visit</a:t>
            </a:r>
            <a:r>
              <a:rPr lang="en-US" dirty="0" smtClean="0">
                <a:effectLst/>
              </a:rPr>
              <a:t>" [97] "</a:t>
            </a:r>
            <a:r>
              <a:rPr lang="en-US" dirty="0" err="1" smtClean="0">
                <a:effectLst/>
              </a:rPr>
              <a:t>izod_aveSpend</a:t>
            </a:r>
            <a:r>
              <a:rPr lang="en-US" dirty="0" smtClean="0">
                <a:effectLst/>
              </a:rPr>
              <a:t>" "</a:t>
            </a:r>
            <a:r>
              <a:rPr lang="en-US" dirty="0" err="1" smtClean="0">
                <a:effectLst/>
              </a:rPr>
              <a:t>diamondsinternational_visit</a:t>
            </a:r>
            <a:r>
              <a:rPr lang="en-US" dirty="0" smtClean="0">
                <a:effectLst/>
              </a:rPr>
              <a:t>" [99] "</a:t>
            </a:r>
            <a:r>
              <a:rPr lang="en-US" dirty="0" err="1" smtClean="0">
                <a:effectLst/>
              </a:rPr>
              <a:t>diamondsinternational_aveSpend</a:t>
            </a:r>
            <a:r>
              <a:rPr lang="en-US" dirty="0" smtClean="0">
                <a:effectLst/>
              </a:rPr>
              <a:t>" "</a:t>
            </a:r>
            <a:r>
              <a:rPr lang="en-US" dirty="0" err="1" smtClean="0">
                <a:effectLst/>
              </a:rPr>
              <a:t>lids_visit</a:t>
            </a:r>
            <a:r>
              <a:rPr lang="en-US" dirty="0" smtClean="0">
                <a:effectLst/>
              </a:rPr>
              <a:t>" [101] "</a:t>
            </a:r>
            <a:r>
              <a:rPr lang="en-US" dirty="0" err="1" smtClean="0">
                <a:effectLst/>
              </a:rPr>
              <a:t>lids_aveSpend</a:t>
            </a:r>
            <a:r>
              <a:rPr lang="en-US" dirty="0" smtClean="0">
                <a:effectLst/>
              </a:rPr>
              <a:t>" "</a:t>
            </a:r>
            <a:r>
              <a:rPr lang="en-US" dirty="0" err="1" smtClean="0">
                <a:effectLst/>
              </a:rPr>
              <a:t>lululemon_visit</a:t>
            </a:r>
            <a:r>
              <a:rPr lang="en-US" dirty="0" smtClean="0">
                <a:effectLst/>
              </a:rPr>
              <a:t>" [103] "</a:t>
            </a:r>
            <a:r>
              <a:rPr lang="en-US" dirty="0" err="1" smtClean="0">
                <a:effectLst/>
              </a:rPr>
              <a:t>lululemon_aveSpend</a:t>
            </a:r>
            <a:r>
              <a:rPr lang="en-US" dirty="0" smtClean="0">
                <a:effectLst/>
              </a:rPr>
              <a:t>" "</a:t>
            </a:r>
            <a:r>
              <a:rPr lang="en-US" dirty="0" err="1" smtClean="0">
                <a:effectLst/>
              </a:rPr>
              <a:t>thenorthface_visit</a:t>
            </a:r>
            <a:r>
              <a:rPr lang="en-US" dirty="0" smtClean="0">
                <a:effectLst/>
              </a:rPr>
              <a:t>" [105] "</a:t>
            </a:r>
            <a:r>
              <a:rPr lang="en-US" dirty="0" err="1" smtClean="0">
                <a:effectLst/>
              </a:rPr>
              <a:t>thenorthface_aveSpend</a:t>
            </a:r>
            <a:r>
              <a:rPr lang="en-US" dirty="0" smtClean="0">
                <a:effectLst/>
              </a:rPr>
              <a:t>" "</a:t>
            </a:r>
            <a:r>
              <a:rPr lang="en-US" dirty="0" err="1" smtClean="0">
                <a:effectLst/>
              </a:rPr>
              <a:t>americaneagle_visit</a:t>
            </a:r>
            <a:r>
              <a:rPr lang="en-US" dirty="0" smtClean="0">
                <a:effectLst/>
              </a:rPr>
              <a:t>" [107] "</a:t>
            </a:r>
            <a:r>
              <a:rPr lang="en-US" dirty="0" err="1" smtClean="0">
                <a:effectLst/>
              </a:rPr>
              <a:t>americaneagle_aveSpend</a:t>
            </a:r>
            <a:r>
              <a:rPr lang="en-US" dirty="0" smtClean="0">
                <a:effectLst/>
              </a:rPr>
              <a:t>" "</a:t>
            </a:r>
            <a:r>
              <a:rPr lang="en-US" dirty="0" err="1" smtClean="0">
                <a:effectLst/>
              </a:rPr>
              <a:t>bcbg_visit</a:t>
            </a:r>
            <a:r>
              <a:rPr lang="en-US" dirty="0" smtClean="0">
                <a:effectLst/>
              </a:rPr>
              <a:t>" [109] "</a:t>
            </a:r>
            <a:r>
              <a:rPr lang="en-US" dirty="0" err="1" smtClean="0">
                <a:effectLst/>
              </a:rPr>
              <a:t>bcbg_aveSpend</a:t>
            </a:r>
            <a:r>
              <a:rPr lang="en-US" dirty="0" smtClean="0">
                <a:effectLst/>
              </a:rPr>
              <a:t>" "</a:t>
            </a:r>
            <a:r>
              <a:rPr lang="en-US" dirty="0" err="1" smtClean="0">
                <a:effectLst/>
              </a:rPr>
              <a:t>williamssonoma_visit</a:t>
            </a:r>
            <a:r>
              <a:rPr lang="en-US" dirty="0" smtClean="0">
                <a:effectLst/>
              </a:rPr>
              <a:t>" [111] "</a:t>
            </a:r>
            <a:r>
              <a:rPr lang="en-US" dirty="0" err="1" smtClean="0">
                <a:effectLst/>
              </a:rPr>
              <a:t>williamssonoma_aveSpend</a:t>
            </a:r>
            <a:r>
              <a:rPr lang="en-US" dirty="0" smtClean="0">
                <a:effectLst/>
              </a:rPr>
              <a:t>" "</a:t>
            </a:r>
            <a:r>
              <a:rPr lang="en-US" dirty="0" err="1" smtClean="0">
                <a:effectLst/>
              </a:rPr>
              <a:t>netflix_visit</a:t>
            </a:r>
            <a:r>
              <a:rPr lang="en-US" dirty="0" smtClean="0">
                <a:effectLst/>
              </a:rPr>
              <a:t>" [113] "</a:t>
            </a:r>
            <a:r>
              <a:rPr lang="en-US" dirty="0" err="1" smtClean="0">
                <a:effectLst/>
              </a:rPr>
              <a:t>netflix_aveSpend</a:t>
            </a:r>
            <a:r>
              <a:rPr lang="en-US" dirty="0" smtClean="0">
                <a:effectLst/>
              </a:rPr>
              <a:t>" "</a:t>
            </a:r>
            <a:r>
              <a:rPr lang="en-US" dirty="0" err="1" smtClean="0">
                <a:effectLst/>
              </a:rPr>
              <a:t>reebok_visit</a:t>
            </a:r>
            <a:r>
              <a:rPr lang="en-US" dirty="0" smtClean="0">
                <a:effectLst/>
              </a:rPr>
              <a:t>" [115] "</a:t>
            </a:r>
            <a:r>
              <a:rPr lang="en-US" dirty="0" err="1" smtClean="0">
                <a:effectLst/>
              </a:rPr>
              <a:t>reebok_aveSpend</a:t>
            </a:r>
            <a:r>
              <a:rPr lang="en-US" dirty="0" smtClean="0">
                <a:effectLst/>
              </a:rPr>
              <a:t>" "</a:t>
            </a:r>
            <a:r>
              <a:rPr lang="en-US" dirty="0" err="1" smtClean="0">
                <a:effectLst/>
              </a:rPr>
              <a:t>oldnavy_visit</a:t>
            </a:r>
            <a:r>
              <a:rPr lang="en-US" dirty="0" smtClean="0">
                <a:effectLst/>
              </a:rPr>
              <a:t>" [117] "</a:t>
            </a:r>
            <a:r>
              <a:rPr lang="en-US" dirty="0" err="1" smtClean="0">
                <a:effectLst/>
              </a:rPr>
              <a:t>oldnavy_aveSpend</a:t>
            </a:r>
            <a:r>
              <a:rPr lang="en-US" dirty="0" smtClean="0">
                <a:effectLst/>
              </a:rPr>
              <a:t>" "</a:t>
            </a:r>
            <a:r>
              <a:rPr lang="en-US" dirty="0" err="1" smtClean="0">
                <a:effectLst/>
              </a:rPr>
              <a:t>itunes_visit</a:t>
            </a:r>
            <a:r>
              <a:rPr lang="en-US" dirty="0" smtClean="0">
                <a:effectLst/>
              </a:rPr>
              <a:t>" [119] "</a:t>
            </a:r>
            <a:r>
              <a:rPr lang="en-US" dirty="0" err="1" smtClean="0">
                <a:effectLst/>
              </a:rPr>
              <a:t>itunes_aveSpend</a:t>
            </a:r>
            <a:r>
              <a:rPr lang="en-US" dirty="0" smtClean="0">
                <a:effectLst/>
              </a:rPr>
              <a:t>" "</a:t>
            </a:r>
            <a:r>
              <a:rPr lang="en-US" dirty="0" err="1" smtClean="0">
                <a:effectLst/>
              </a:rPr>
              <a:t>jcrewfactory_visit</a:t>
            </a:r>
            <a:r>
              <a:rPr lang="en-US" dirty="0" smtClean="0">
                <a:effectLst/>
              </a:rPr>
              <a:t>" [121] "</a:t>
            </a:r>
            <a:r>
              <a:rPr lang="en-US" dirty="0" err="1" smtClean="0">
                <a:effectLst/>
              </a:rPr>
              <a:t>jcrewfactory_aveSpend</a:t>
            </a:r>
            <a:r>
              <a:rPr lang="en-US" dirty="0" smtClean="0">
                <a:effectLst/>
              </a:rPr>
              <a:t>" "</a:t>
            </a:r>
            <a:r>
              <a:rPr lang="en-US" dirty="0" err="1" smtClean="0">
                <a:effectLst/>
              </a:rPr>
              <a:t>whitehouseblackmarket_visit</a:t>
            </a:r>
            <a:r>
              <a:rPr lang="en-US" dirty="0" smtClean="0">
                <a:effectLst/>
              </a:rPr>
              <a:t>" [123] "</a:t>
            </a:r>
            <a:r>
              <a:rPr lang="en-US" dirty="0" err="1" smtClean="0">
                <a:effectLst/>
              </a:rPr>
              <a:t>whitehouseblackmarket_aveSpend</a:t>
            </a:r>
            <a:r>
              <a:rPr lang="en-US" dirty="0" smtClean="0">
                <a:effectLst/>
              </a:rPr>
              <a:t>" "</a:t>
            </a:r>
            <a:r>
              <a:rPr lang="en-US" dirty="0" err="1" smtClean="0">
                <a:effectLst/>
              </a:rPr>
              <a:t>levis_visit</a:t>
            </a:r>
            <a:r>
              <a:rPr lang="en-US" dirty="0" smtClean="0">
                <a:effectLst/>
              </a:rPr>
              <a:t>" [125] "</a:t>
            </a:r>
            <a:r>
              <a:rPr lang="en-US" dirty="0" err="1" smtClean="0">
                <a:effectLst/>
              </a:rPr>
              <a:t>levis_aveSpend</a:t>
            </a:r>
            <a:r>
              <a:rPr lang="en-US" dirty="0" smtClean="0">
                <a:effectLst/>
              </a:rPr>
              <a:t>" "</a:t>
            </a:r>
            <a:r>
              <a:rPr lang="en-US" dirty="0" err="1" smtClean="0">
                <a:effectLst/>
              </a:rPr>
              <a:t>cartier_visit</a:t>
            </a:r>
            <a:r>
              <a:rPr lang="en-US" dirty="0" smtClean="0">
                <a:effectLst/>
              </a:rPr>
              <a:t>" [127] "</a:t>
            </a:r>
            <a:r>
              <a:rPr lang="en-US" dirty="0" err="1" smtClean="0">
                <a:effectLst/>
              </a:rPr>
              <a:t>cartier_aveSpend</a:t>
            </a:r>
            <a:r>
              <a:rPr lang="en-US" dirty="0" smtClean="0">
                <a:effectLst/>
              </a:rPr>
              <a:t>" "</a:t>
            </a:r>
            <a:r>
              <a:rPr lang="en-US" dirty="0" err="1" smtClean="0">
                <a:effectLst/>
              </a:rPr>
              <a:t>loves_visit</a:t>
            </a:r>
            <a:r>
              <a:rPr lang="en-US" dirty="0" smtClean="0">
                <a:effectLst/>
              </a:rPr>
              <a:t>" [129] "</a:t>
            </a:r>
            <a:r>
              <a:rPr lang="en-US" dirty="0" err="1" smtClean="0">
                <a:effectLst/>
              </a:rPr>
              <a:t>loves_aveSpend</a:t>
            </a:r>
            <a:r>
              <a:rPr lang="en-US" dirty="0" smtClean="0">
                <a:effectLst/>
              </a:rPr>
              <a:t>" "</a:t>
            </a:r>
            <a:r>
              <a:rPr lang="en-US" dirty="0" err="1" smtClean="0">
                <a:effectLst/>
              </a:rPr>
              <a:t>act_visit</a:t>
            </a:r>
            <a:r>
              <a:rPr lang="en-US" dirty="0" smtClean="0">
                <a:effectLst/>
              </a:rPr>
              <a:t>" [131] "</a:t>
            </a:r>
            <a:r>
              <a:rPr lang="en-US" dirty="0" err="1" smtClean="0">
                <a:effectLst/>
              </a:rPr>
              <a:t>act_aveSpend</a:t>
            </a:r>
            <a:r>
              <a:rPr lang="en-US" dirty="0" smtClean="0">
                <a:effectLst/>
              </a:rPr>
              <a:t>" "</a:t>
            </a:r>
            <a:r>
              <a:rPr lang="en-US" dirty="0" err="1" smtClean="0">
                <a:effectLst/>
              </a:rPr>
              <a:t>zara_visit</a:t>
            </a:r>
            <a:r>
              <a:rPr lang="en-US" dirty="0" smtClean="0">
                <a:effectLst/>
              </a:rPr>
              <a:t>" [133] "</a:t>
            </a:r>
            <a:r>
              <a:rPr lang="en-US" dirty="0" err="1" smtClean="0">
                <a:effectLst/>
              </a:rPr>
              <a:t>zara_aveSpend</a:t>
            </a:r>
            <a:r>
              <a:rPr lang="en-US" dirty="0" smtClean="0">
                <a:effectLst/>
              </a:rPr>
              <a:t>" "</a:t>
            </a:r>
            <a:r>
              <a:rPr lang="en-US" dirty="0" err="1" smtClean="0">
                <a:effectLst/>
              </a:rPr>
              <a:t>hollister_visit</a:t>
            </a:r>
            <a:r>
              <a:rPr lang="en-US" dirty="0" smtClean="0">
                <a:effectLst/>
              </a:rPr>
              <a:t>" [135] "</a:t>
            </a:r>
            <a:r>
              <a:rPr lang="en-US" dirty="0" err="1" smtClean="0">
                <a:effectLst/>
              </a:rPr>
              <a:t>hollister_aveSpend</a:t>
            </a:r>
            <a:r>
              <a:rPr lang="en-US" dirty="0" smtClean="0">
                <a:effectLst/>
              </a:rPr>
              <a:t>" "</a:t>
            </a:r>
            <a:r>
              <a:rPr lang="en-US" dirty="0" err="1" smtClean="0">
                <a:effectLst/>
              </a:rPr>
              <a:t>aeropostale_visit</a:t>
            </a:r>
            <a:r>
              <a:rPr lang="en-US" dirty="0" smtClean="0">
                <a:effectLst/>
              </a:rPr>
              <a:t>" [137] "</a:t>
            </a:r>
            <a:r>
              <a:rPr lang="en-US" dirty="0" err="1" smtClean="0">
                <a:effectLst/>
              </a:rPr>
              <a:t>aeropostale_aveSpend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1D4E3FA6-79D9-49D0-9C58-4D4CE4BAE0EA}" type="slidenum">
              <a:rPr lang="en-US" smtClean="0"/>
              <a:t>10</a:t>
            </a:fld>
            <a:endParaRPr lang="en-US"/>
          </a:p>
        </p:txBody>
      </p:sp>
    </p:spTree>
    <p:extLst>
      <p:ext uri="{BB962C8B-B14F-4D97-AF65-F5344CB8AC3E}">
        <p14:creationId xmlns:p14="http://schemas.microsoft.com/office/powerpoint/2010/main" val="343589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76144-57B7-40E4-85F2-9A7246E1603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00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32897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264474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425815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976144-57B7-40E4-85F2-9A7246E1603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66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81904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272425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234781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35646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FAA6BB-AB99-4ABF-A281-CF5C3CDA8BA2}" type="datetimeFigureOut">
              <a:rPr lang="en-US" smtClean="0"/>
              <a:t>2/17/2018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976144-57B7-40E4-85F2-9A7246E16039}" type="slidenum">
              <a:rPr lang="en-US" smtClean="0"/>
              <a:t>‹#›</a:t>
            </a:fld>
            <a:endParaRPr lang="en-US" dirty="0"/>
          </a:p>
        </p:txBody>
      </p:sp>
    </p:spTree>
    <p:extLst>
      <p:ext uri="{BB962C8B-B14F-4D97-AF65-F5344CB8AC3E}">
        <p14:creationId xmlns:p14="http://schemas.microsoft.com/office/powerpoint/2010/main" val="282938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FAA6BB-AB99-4ABF-A281-CF5C3CDA8BA2}" type="datetimeFigureOut">
              <a:rPr lang="en-US" smtClean="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976144-57B7-40E4-85F2-9A7246E16039}" type="slidenum">
              <a:rPr lang="en-US" smtClean="0"/>
              <a:t>‹#›</a:t>
            </a:fld>
            <a:endParaRPr lang="en-US" dirty="0"/>
          </a:p>
        </p:txBody>
      </p:sp>
    </p:spTree>
    <p:extLst>
      <p:ext uri="{BB962C8B-B14F-4D97-AF65-F5344CB8AC3E}">
        <p14:creationId xmlns:p14="http://schemas.microsoft.com/office/powerpoint/2010/main" val="424282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FAA6BB-AB99-4ABF-A281-CF5C3CDA8BA2}" type="datetimeFigureOut">
              <a:rPr lang="en-US" smtClean="0"/>
              <a:t>2/17/2018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976144-57B7-40E4-85F2-9A7246E1603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9166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jack1981/millenn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48CE6-D46D-4D36-B8A9-CA80B6544744}"/>
              </a:ext>
            </a:extLst>
          </p:cNvPr>
          <p:cNvSpPr>
            <a:spLocks noGrp="1"/>
          </p:cNvSpPr>
          <p:nvPr>
            <p:ph type="ctrTitle"/>
          </p:nvPr>
        </p:nvSpPr>
        <p:spPr/>
        <p:txBody>
          <a:bodyPr>
            <a:normAutofit fontScale="90000"/>
          </a:bodyPr>
          <a:lstStyle/>
          <a:p>
            <a:r>
              <a:rPr lang="en-US" dirty="0"/>
              <a:t>Identify Millennials Interested in High-End Dance Bands through Transactional Data</a:t>
            </a:r>
          </a:p>
        </p:txBody>
      </p:sp>
      <p:sp>
        <p:nvSpPr>
          <p:cNvPr id="3" name="Subtitle 2">
            <a:extLst>
              <a:ext uri="{FF2B5EF4-FFF2-40B4-BE49-F238E27FC236}">
                <a16:creationId xmlns:a16="http://schemas.microsoft.com/office/drawing/2014/main" xmlns="" id="{C2D90440-8D9E-4AA1-A9E5-AD321CF78DFF}"/>
              </a:ext>
            </a:extLst>
          </p:cNvPr>
          <p:cNvSpPr>
            <a:spLocks noGrp="1"/>
          </p:cNvSpPr>
          <p:nvPr>
            <p:ph type="subTitle" idx="1"/>
          </p:nvPr>
        </p:nvSpPr>
        <p:spPr/>
        <p:txBody>
          <a:bodyPr/>
          <a:lstStyle/>
          <a:p>
            <a:r>
              <a:rPr lang="en-US" dirty="0"/>
              <a:t>Team members:</a:t>
            </a:r>
          </a:p>
          <a:p>
            <a:r>
              <a:rPr lang="en-US" dirty="0"/>
              <a:t>Suqiang Song &amp; Claudia Remley</a:t>
            </a:r>
          </a:p>
        </p:txBody>
      </p:sp>
    </p:spTree>
    <p:extLst>
      <p:ext uri="{BB962C8B-B14F-4D97-AF65-F5344CB8AC3E}">
        <p14:creationId xmlns:p14="http://schemas.microsoft.com/office/powerpoint/2010/main" val="1981281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a:xfrm>
            <a:off x="801066" y="0"/>
            <a:ext cx="10058400" cy="1450757"/>
          </a:xfrm>
        </p:spPr>
        <p:txBody>
          <a:bodyPr/>
          <a:lstStyle/>
          <a:p>
            <a:r>
              <a:rPr lang="en-US" dirty="0"/>
              <a:t>Data </a:t>
            </a:r>
            <a:r>
              <a:rPr lang="en-US" dirty="0" smtClean="0"/>
              <a:t>Preparation </a:t>
            </a:r>
            <a:r>
              <a:rPr lang="en-US" dirty="0" smtClean="0"/>
              <a:t>(Feature Generation)</a:t>
            </a:r>
            <a:endParaRPr lang="en-US" dirty="0"/>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a:xfrm>
            <a:off x="540912" y="1817210"/>
            <a:ext cx="11217499" cy="4023360"/>
          </a:xfrm>
        </p:spPr>
        <p:txBody>
          <a:bodyPr>
            <a:normAutofit/>
          </a:bodyPr>
          <a:lstStyle/>
          <a:p>
            <a:r>
              <a:rPr lang="en-US" sz="1800" dirty="0"/>
              <a:t>For Mastercard data, data collected from internal data source, input data format is text file in HDFS. Data was cleaned and unqualified data sets were removed. The data was transformed and enriched by SS who ran a Hadoop streaming map-reduce job to generate features data sets from raw data, ready for R </a:t>
            </a:r>
            <a:r>
              <a:rPr lang="en-US" sz="1800" dirty="0" smtClean="0"/>
              <a:t>application</a:t>
            </a:r>
            <a:endParaRPr lang="en-US" sz="1800" dirty="0"/>
          </a:p>
          <a:p>
            <a:r>
              <a:rPr lang="en-US" sz="1800" dirty="0" smtClean="0"/>
              <a:t>Visits and </a:t>
            </a:r>
            <a:r>
              <a:rPr lang="en-US" sz="1800" dirty="0"/>
              <a:t>Average spend per visit </a:t>
            </a:r>
            <a:r>
              <a:rPr lang="en-US" sz="1800" dirty="0" smtClean="0"/>
              <a:t>to </a:t>
            </a:r>
            <a:r>
              <a:rPr lang="en-US" sz="1800" dirty="0"/>
              <a:t>Millennial merchants used as features in one </a:t>
            </a:r>
            <a:r>
              <a:rPr lang="en-US" sz="1800" dirty="0" smtClean="0"/>
              <a:t>model, 137 columns</a:t>
            </a:r>
          </a:p>
          <a:p>
            <a:r>
              <a:rPr lang="en-US" sz="1800" dirty="0" smtClean="0"/>
              <a:t>Some examples </a:t>
            </a:r>
            <a:r>
              <a:rPr lang="en-US" sz="1800" dirty="0"/>
              <a:t>of columns : "google_visit","apple_visit","jcrew_visit","itunes_visit","google_aveSpend","apple_aveSpend","jcrew_aveSpend","itunes_aveSpend"</a:t>
            </a:r>
            <a:endParaRPr lang="en-US" sz="1800" dirty="0" smtClean="0"/>
          </a:p>
          <a:p>
            <a:endParaRPr lang="en-US" sz="1800" dirty="0"/>
          </a:p>
          <a:p>
            <a:endParaRPr lang="en-US" sz="1800" dirty="0" smtClean="0"/>
          </a:p>
        </p:txBody>
      </p:sp>
      <p:pic>
        <p:nvPicPr>
          <p:cNvPr id="6" name="Picture 5"/>
          <p:cNvPicPr>
            <a:picLocks noChangeAspect="1"/>
          </p:cNvPicPr>
          <p:nvPr/>
        </p:nvPicPr>
        <p:blipFill>
          <a:blip r:embed="rId3"/>
          <a:stretch>
            <a:fillRect/>
          </a:stretch>
        </p:blipFill>
        <p:spPr>
          <a:xfrm>
            <a:off x="675201" y="4041648"/>
            <a:ext cx="10687050" cy="2165375"/>
          </a:xfrm>
          <a:prstGeom prst="rect">
            <a:avLst/>
          </a:prstGeom>
        </p:spPr>
      </p:pic>
    </p:spTree>
    <p:extLst>
      <p:ext uri="{BB962C8B-B14F-4D97-AF65-F5344CB8AC3E}">
        <p14:creationId xmlns:p14="http://schemas.microsoft.com/office/powerpoint/2010/main" val="537063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&amp; Algorithm -- Clustering</a:t>
            </a:r>
            <a:endParaRPr lang="en-US" dirty="0"/>
          </a:p>
        </p:txBody>
      </p:sp>
      <p:pic>
        <p:nvPicPr>
          <p:cNvPr id="5" name="Picture 4"/>
          <p:cNvPicPr>
            <a:picLocks noChangeAspect="1"/>
          </p:cNvPicPr>
          <p:nvPr/>
        </p:nvPicPr>
        <p:blipFill>
          <a:blip r:embed="rId2"/>
          <a:stretch>
            <a:fillRect/>
          </a:stretch>
        </p:blipFill>
        <p:spPr>
          <a:xfrm>
            <a:off x="384048" y="1949767"/>
            <a:ext cx="6437376" cy="4238625"/>
          </a:xfrm>
          <a:prstGeom prst="rect">
            <a:avLst/>
          </a:prstGeom>
        </p:spPr>
      </p:pic>
      <p:pic>
        <p:nvPicPr>
          <p:cNvPr id="6" name="Picture 5"/>
          <p:cNvPicPr>
            <a:picLocks noChangeAspect="1"/>
          </p:cNvPicPr>
          <p:nvPr/>
        </p:nvPicPr>
        <p:blipFill>
          <a:blip r:embed="rId3"/>
          <a:stretch>
            <a:fillRect/>
          </a:stretch>
        </p:blipFill>
        <p:spPr>
          <a:xfrm>
            <a:off x="6976872" y="1892617"/>
            <a:ext cx="4910328" cy="4295775"/>
          </a:xfrm>
          <a:prstGeom prst="rect">
            <a:avLst/>
          </a:prstGeom>
        </p:spPr>
      </p:pic>
    </p:spTree>
    <p:extLst>
      <p:ext uri="{BB962C8B-B14F-4D97-AF65-F5344CB8AC3E}">
        <p14:creationId xmlns:p14="http://schemas.microsoft.com/office/powerpoint/2010/main" val="3869863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&amp; Algorithm -- </a:t>
            </a:r>
            <a:r>
              <a:rPr lang="en-US" dirty="0" smtClean="0"/>
              <a:t>Steps</a:t>
            </a:r>
            <a:endParaRPr lang="en-US" dirty="0"/>
          </a:p>
        </p:txBody>
      </p:sp>
      <p:sp>
        <p:nvSpPr>
          <p:cNvPr id="3" name="Content Placeholder 2"/>
          <p:cNvSpPr>
            <a:spLocks noGrp="1"/>
          </p:cNvSpPr>
          <p:nvPr>
            <p:ph idx="1"/>
          </p:nvPr>
        </p:nvSpPr>
        <p:spPr>
          <a:xfrm>
            <a:off x="1097280" y="1845734"/>
            <a:ext cx="10058400" cy="4023360"/>
          </a:xfrm>
        </p:spPr>
        <p:txBody>
          <a:bodyPr>
            <a:normAutofit lnSpcReduction="10000"/>
          </a:bodyPr>
          <a:lstStyle/>
          <a:p>
            <a:pPr marL="0" indent="0">
              <a:buNone/>
            </a:pPr>
            <a:r>
              <a:rPr lang="en-US" dirty="0"/>
              <a:t>Read in the </a:t>
            </a:r>
            <a:r>
              <a:rPr lang="en-US" dirty="0" smtClean="0"/>
              <a:t>data, load the features data sets from csv file</a:t>
            </a:r>
          </a:p>
          <a:p>
            <a:pPr marL="0" indent="0">
              <a:buNone/>
            </a:pPr>
            <a:r>
              <a:rPr lang="en-US" dirty="0" smtClean="0"/>
              <a:t>Sample/separate data, such as user_visit , user_avgSpend …</a:t>
            </a:r>
          </a:p>
          <a:p>
            <a:pPr marL="0" indent="0">
              <a:buNone/>
            </a:pPr>
            <a:r>
              <a:rPr lang="en-US" dirty="0"/>
              <a:t>define the </a:t>
            </a:r>
            <a:r>
              <a:rPr lang="en-US" dirty="0" smtClean="0"/>
              <a:t>UDFs which help </a:t>
            </a:r>
            <a:r>
              <a:rPr lang="en-US" dirty="0"/>
              <a:t>to find best </a:t>
            </a:r>
            <a:r>
              <a:rPr lang="en-US" dirty="0" smtClean="0"/>
              <a:t>K and generate </a:t>
            </a:r>
            <a:r>
              <a:rPr lang="en-US" dirty="0"/>
              <a:t>Millennial </a:t>
            </a:r>
          </a:p>
          <a:p>
            <a:pPr marL="0" indent="0">
              <a:buNone/>
            </a:pPr>
            <a:r>
              <a:rPr lang="en-US" dirty="0"/>
              <a:t>Clustered on Visits to Millennial Merchants</a:t>
            </a:r>
          </a:p>
          <a:p>
            <a:pPr marL="0" indent="0">
              <a:buNone/>
            </a:pPr>
            <a:r>
              <a:rPr lang="en-US" dirty="0"/>
              <a:t>Clustered on Average Spend per visit to Millennial </a:t>
            </a:r>
            <a:r>
              <a:rPr lang="en-US" dirty="0" smtClean="0"/>
              <a:t>Merchants</a:t>
            </a:r>
          </a:p>
          <a:p>
            <a:pPr marL="0" indent="0">
              <a:buNone/>
            </a:pPr>
            <a:r>
              <a:rPr lang="en-US" dirty="0"/>
              <a:t>Clustered on Visits </a:t>
            </a:r>
            <a:r>
              <a:rPr lang="en-US" dirty="0" smtClean="0"/>
              <a:t>+ Average </a:t>
            </a:r>
            <a:r>
              <a:rPr lang="en-US" dirty="0"/>
              <a:t>Spend per visit to Millennial </a:t>
            </a:r>
            <a:r>
              <a:rPr lang="en-US" dirty="0" smtClean="0"/>
              <a:t>Merchants</a:t>
            </a:r>
          </a:p>
          <a:p>
            <a:pPr marL="0" indent="0">
              <a:buNone/>
            </a:pPr>
            <a:r>
              <a:rPr lang="en-US" dirty="0" smtClean="0"/>
              <a:t>For each clustered step , execute 2 round clustering , first one to narrow down to a smaller scope ,the second one to identify the final Millennial users.</a:t>
            </a:r>
            <a:endParaRPr lang="en-US" dirty="0"/>
          </a:p>
          <a:p>
            <a:pPr marL="0" indent="0">
              <a:buNone/>
            </a:pPr>
            <a:r>
              <a:rPr lang="en-US" dirty="0" smtClean="0"/>
              <a:t>Analyzed </a:t>
            </a:r>
            <a:r>
              <a:rPr lang="en-US" dirty="0"/>
              <a:t>for outliers</a:t>
            </a:r>
          </a:p>
          <a:p>
            <a:pPr marL="0" indent="0">
              <a:buNone/>
            </a:pPr>
            <a:r>
              <a:rPr lang="en-US" dirty="0"/>
              <a:t>Repeat</a:t>
            </a:r>
          </a:p>
        </p:txBody>
      </p:sp>
      <p:graphicFrame>
        <p:nvGraphicFramePr>
          <p:cNvPr id="4" name="Object 3"/>
          <p:cNvGraphicFramePr>
            <a:graphicFrameLocks noChangeAspect="1"/>
          </p:cNvGraphicFramePr>
          <p:nvPr>
            <p:extLst>
              <p:ext uri="{D42A27DB-BD31-4B8C-83A1-F6EECF244321}">
                <p14:modId xmlns:p14="http://schemas.microsoft.com/office/powerpoint/2010/main" val="1214155041"/>
              </p:ext>
            </p:extLst>
          </p:nvPr>
        </p:nvGraphicFramePr>
        <p:xfrm>
          <a:off x="6250674" y="5384598"/>
          <a:ext cx="4244454" cy="968992"/>
        </p:xfrm>
        <a:graphic>
          <a:graphicData uri="http://schemas.openxmlformats.org/presentationml/2006/ole">
            <mc:AlternateContent xmlns:mc="http://schemas.openxmlformats.org/markup-compatibility/2006">
              <mc:Choice xmlns:v="urn:schemas-microsoft-com:vml" Requires="v">
                <p:oleObj spid="_x0000_s1063" name="Packager Shell Object" showAsIcon="1" r:id="rId3" imgW="1400760" imgH="437760" progId="Package">
                  <p:embed/>
                </p:oleObj>
              </mc:Choice>
              <mc:Fallback>
                <p:oleObj name="Packager Shell Object" showAsIcon="1" r:id="rId3" imgW="1400760" imgH="437760" progId="Package">
                  <p:embed/>
                  <p:pic>
                    <p:nvPicPr>
                      <p:cNvPr id="0" name=""/>
                      <p:cNvPicPr/>
                      <p:nvPr/>
                    </p:nvPicPr>
                    <p:blipFill>
                      <a:blip r:embed="rId4"/>
                      <a:stretch>
                        <a:fillRect/>
                      </a:stretch>
                    </p:blipFill>
                    <p:spPr>
                      <a:xfrm>
                        <a:off x="6250674" y="5384598"/>
                        <a:ext cx="4244454" cy="968992"/>
                      </a:xfrm>
                      <a:prstGeom prst="rect">
                        <a:avLst/>
                      </a:prstGeom>
                    </p:spPr>
                  </p:pic>
                </p:oleObj>
              </mc:Fallback>
            </mc:AlternateContent>
          </a:graphicData>
        </a:graphic>
      </p:graphicFrame>
    </p:spTree>
    <p:extLst>
      <p:ext uri="{BB962C8B-B14F-4D97-AF65-F5344CB8AC3E}">
        <p14:creationId xmlns:p14="http://schemas.microsoft.com/office/powerpoint/2010/main" val="270285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Clusters</a:t>
            </a:r>
            <a:r>
              <a:rPr lang="en-US" dirty="0" smtClean="0"/>
              <a:t>:</a:t>
            </a:r>
            <a:endParaRPr lang="en-US" dirty="0"/>
          </a:p>
        </p:txBody>
      </p:sp>
      <p:pic>
        <p:nvPicPr>
          <p:cNvPr id="5" name="Picture 4"/>
          <p:cNvPicPr>
            <a:picLocks noChangeAspect="1"/>
          </p:cNvPicPr>
          <p:nvPr/>
        </p:nvPicPr>
        <p:blipFill>
          <a:blip r:embed="rId2"/>
          <a:stretch>
            <a:fillRect/>
          </a:stretch>
        </p:blipFill>
        <p:spPr>
          <a:xfrm>
            <a:off x="745510" y="1797382"/>
            <a:ext cx="5105400" cy="1931584"/>
          </a:xfrm>
          <a:prstGeom prst="rect">
            <a:avLst/>
          </a:prstGeom>
        </p:spPr>
      </p:pic>
      <p:pic>
        <p:nvPicPr>
          <p:cNvPr id="6" name="Picture 5"/>
          <p:cNvPicPr>
            <a:picLocks noChangeAspect="1"/>
          </p:cNvPicPr>
          <p:nvPr/>
        </p:nvPicPr>
        <p:blipFill>
          <a:blip r:embed="rId3"/>
          <a:stretch>
            <a:fillRect/>
          </a:stretch>
        </p:blipFill>
        <p:spPr>
          <a:xfrm>
            <a:off x="5983605" y="1797382"/>
            <a:ext cx="5596234" cy="2054414"/>
          </a:xfrm>
          <a:prstGeom prst="rect">
            <a:avLst/>
          </a:prstGeom>
        </p:spPr>
      </p:pic>
      <p:pic>
        <p:nvPicPr>
          <p:cNvPr id="7" name="Picture 6"/>
          <p:cNvPicPr>
            <a:picLocks noChangeAspect="1"/>
          </p:cNvPicPr>
          <p:nvPr/>
        </p:nvPicPr>
        <p:blipFill>
          <a:blip r:embed="rId4"/>
          <a:stretch>
            <a:fillRect/>
          </a:stretch>
        </p:blipFill>
        <p:spPr>
          <a:xfrm>
            <a:off x="966787" y="3728966"/>
            <a:ext cx="5257800" cy="2344287"/>
          </a:xfrm>
          <a:prstGeom prst="rect">
            <a:avLst/>
          </a:prstGeom>
        </p:spPr>
      </p:pic>
      <p:pic>
        <p:nvPicPr>
          <p:cNvPr id="9" name="Picture 8"/>
          <p:cNvPicPr>
            <a:picLocks noChangeAspect="1"/>
          </p:cNvPicPr>
          <p:nvPr/>
        </p:nvPicPr>
        <p:blipFill>
          <a:blip r:embed="rId5"/>
          <a:stretch>
            <a:fillRect/>
          </a:stretch>
        </p:blipFill>
        <p:spPr>
          <a:xfrm>
            <a:off x="6445864" y="3728965"/>
            <a:ext cx="5133975" cy="2344287"/>
          </a:xfrm>
          <a:prstGeom prst="rect">
            <a:avLst/>
          </a:prstGeom>
        </p:spPr>
      </p:pic>
    </p:spTree>
    <p:extLst>
      <p:ext uri="{BB962C8B-B14F-4D97-AF65-F5344CB8AC3E}">
        <p14:creationId xmlns:p14="http://schemas.microsoft.com/office/powerpoint/2010/main" val="376599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a:t>
            </a:r>
            <a:r>
              <a:rPr lang="en-US" dirty="0" smtClean="0"/>
              <a:t>evaluation (</a:t>
            </a:r>
            <a:r>
              <a:rPr lang="en-US" dirty="0"/>
              <a:t>Clustered on </a:t>
            </a:r>
            <a:r>
              <a:rPr lang="en-US" dirty="0" smtClean="0"/>
              <a:t>Visits)</a:t>
            </a:r>
            <a:br>
              <a:rPr lang="en-US" dirty="0" smtClean="0"/>
            </a:br>
            <a:r>
              <a:rPr lang="en-US" dirty="0" smtClean="0"/>
              <a:t>targeting 3569 users in </a:t>
            </a:r>
            <a:r>
              <a:rPr lang="en-US" dirty="0"/>
              <a:t>27906 users </a:t>
            </a: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809917296"/>
                  </p:ext>
                </p:extLst>
              </p:nvPr>
            </p:nvGraphicFramePr>
            <p:xfrm>
              <a:off x="640931" y="1829254"/>
              <a:ext cx="10372811" cy="4420840"/>
            </p:xfrm>
            <a:graphic>
              <a:graphicData uri="http://schemas.openxmlformats.org/drawingml/2006/table">
                <a:tbl>
                  <a:tblPr>
                    <a:tableStyleId>{BC89EF96-8CEA-46FF-86C4-4CE0E7609802}</a:tableStyleId>
                  </a:tblPr>
                  <a:tblGrid>
                    <a:gridCol w="2144875"/>
                    <a:gridCol w="2435059"/>
                    <a:gridCol w="2367524"/>
                    <a:gridCol w="3425353"/>
                  </a:tblGrid>
                  <a:tr h="828886">
                    <a:tc>
                      <a:txBody>
                        <a:bodyPr/>
                        <a:lstStyle/>
                        <a:p>
                          <a:pPr algn="l" fontAlgn="b"/>
                          <a:endParaRPr lang="en-US" b="1" dirty="0"/>
                        </a:p>
                      </a:txBody>
                      <a:tcPr marL="8168" marR="8168" marT="8168" marB="0" anchor="ctr"/>
                    </a:tc>
                    <a:tc>
                      <a:txBody>
                        <a:bodyPr/>
                        <a:lstStyle/>
                        <a:p>
                          <a:pPr algn="l" fontAlgn="b"/>
                          <a:endParaRPr lang="en-US" sz="1400" b="0" dirty="0">
                            <a:latin typeface="Cambria Math" panose="02040503050406030204" pitchFamily="18" charset="0"/>
                            <a:ea typeface="Cambria Math" panose="02040503050406030204" pitchFamily="18" charset="0"/>
                          </a:endParaRPr>
                        </a:p>
                      </a:txBody>
                      <a:tcPr marL="8168" marR="8168" marT="8168"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b="1" dirty="0" smtClean="0"/>
                            <a:t>MILLENNIAL CLUSTERS</a:t>
                          </a:r>
                        </a:p>
                      </a:txBody>
                      <a:tcPr marL="8168" marR="8168" marT="8168" marB="0" anchor="ctr"/>
                    </a:tc>
                    <a:tc>
                      <a:txBody>
                        <a:bodyPr/>
                        <a:lstStyle/>
                        <a:p>
                          <a:pPr algn="ctr" fontAlgn="b"/>
                          <a:r>
                            <a:rPr lang="en-US" b="1" dirty="0" smtClean="0"/>
                            <a:t>NONMILLENNIAL CLUSTER</a:t>
                          </a:r>
                          <a:endParaRPr lang="en-US" b="1" dirty="0"/>
                        </a:p>
                      </a:txBody>
                      <a:tcPr marL="8168" marR="8168" marT="8168" marB="0" anchor="ctr"/>
                    </a:tc>
                  </a:tr>
                  <a:tr h="947300">
                    <a:tc>
                      <a:txBody>
                        <a:bodyPr/>
                        <a:lstStyle/>
                        <a:p>
                          <a:pPr algn="l" fontAlgn="b"/>
                          <a:r>
                            <a:rPr lang="en-US" sz="1400" b="1" u="none" strike="noStrike" dirty="0">
                              <a:effectLst/>
                            </a:rPr>
                            <a:t>AVG VISITS IN MILL </a:t>
                          </a:r>
                          <a:r>
                            <a:rPr lang="en-US" sz="1400" b="1" u="none" strike="noStrike" dirty="0" smtClean="0">
                              <a:effectLst/>
                            </a:rPr>
                            <a:t>MERCHANTS</a:t>
                          </a:r>
                        </a:p>
                      </a:txBody>
                      <a:tcPr marL="8168" marR="8168" marT="8168" marB="0" anchor="ctr"/>
                    </a:tc>
                    <a:tc>
                      <a:txBody>
                        <a:bodyPr/>
                        <a:lstStyle/>
                        <a:p>
                          <a:pPr algn="l" fontAlgn="b"/>
                          <a:endParaRPr lang="en-US" sz="1400" b="0" u="none" strike="noStrike" dirty="0" smtClean="0">
                            <a:effectLst/>
                            <a:latin typeface="Cambria Math" panose="02040503050406030204" pitchFamily="18" charset="0"/>
                            <a:ea typeface="Cambria Math" panose="02040503050406030204" pitchFamily="18" charset="0"/>
                          </a:endParaRPr>
                        </a:p>
                        <a:p>
                          <a:pPr algn="l" fontAlgn="b"/>
                          <a14:m>
                            <m:oMathPara xmlns:m="http://schemas.openxmlformats.org/officeDocument/2006/math">
                              <m:oMathParaPr>
                                <m:jc m:val="centerGroup"/>
                              </m:oMathParaPr>
                              <m:oMath xmlns:m="http://schemas.openxmlformats.org/officeDocument/2006/math">
                                <m:f>
                                  <m:fPr>
                                    <m:ctrlP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ctrlPr>
                                  </m:fPr>
                                  <m:num>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𝑇𝑜𝑡𝑎𝑙</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𝑀𝑖𝑙𝑙</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𝑉𝑖𝑠𝑖𝑡𝑠</m:t>
                                    </m:r>
                                  </m:num>
                                  <m:den>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m:t>
                                    </m:r>
                                    <m:r>
                                      <a:rPr lang="en-US" sz="1400" b="0" i="1" u="none" strike="noStrike" kern="1200" smtClean="0">
                                        <a:solidFill>
                                          <a:schemeClr val="tx1"/>
                                        </a:solidFill>
                                        <a:effectLst/>
                                        <a:latin typeface="Cambria Math"/>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𝑜𝑓</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𝑢𝑠𝑒𝑟𝑠</m:t>
                                    </m:r>
                                  </m:den>
                                </m:f>
                              </m:oMath>
                            </m:oMathPara>
                          </a14:m>
                          <a:endParaRPr lang="en-US" sz="1400" b="0" i="1" u="none" strike="noStrike" kern="1200" dirty="0" smtClean="0">
                            <a:solidFill>
                              <a:schemeClr val="tx1"/>
                            </a:solidFill>
                            <a:effectLst/>
                            <a:latin typeface="Cambria Math" panose="02040503050406030204" pitchFamily="18" charset="0"/>
                            <a:ea typeface="Cambria Math" panose="02040503050406030204" pitchFamily="18" charset="0"/>
                            <a:cs typeface="+mn-cs"/>
                          </a:endParaRPr>
                        </a:p>
                        <a:p>
                          <a:pPr algn="l" fontAlgn="b"/>
                          <a:endParaRPr lang="en-US" sz="1400" b="0" i="0" u="none" strike="noStrike" dirty="0" smtClean="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43.4124</a:t>
                          </a:r>
                        </a:p>
                      </a:txBody>
                      <a:tcPr marL="8168" marR="8168" marT="8168" marB="0" anchor="ctr"/>
                    </a:tc>
                    <a:tc>
                      <a:txBody>
                        <a:bodyPr/>
                        <a:lstStyle/>
                        <a:p>
                          <a:pPr algn="ctr" fontAlgn="b"/>
                          <a:r>
                            <a:rPr lang="en-US" sz="2000" u="none" strike="noStrike" dirty="0" smtClean="0">
                              <a:effectLst/>
                            </a:rPr>
                            <a:t>2.12776</a:t>
                          </a:r>
                        </a:p>
                      </a:txBody>
                      <a:tcPr marL="8168" marR="8168" marT="8168" marB="0" anchor="ctr"/>
                    </a:tc>
                  </a:tr>
                  <a:tr h="847626">
                    <a:tc>
                      <a:txBody>
                        <a:bodyPr/>
                        <a:lstStyle/>
                        <a:p>
                          <a:pPr algn="l" fontAlgn="b"/>
                          <a:r>
                            <a:rPr lang="en-US" sz="1400" b="1" u="none" strike="noStrike" dirty="0">
                              <a:effectLst/>
                            </a:rPr>
                            <a:t>PERCENT VISITS IN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𝑉𝑖𝑠𝑖𝑡𝑠</m:t>
                                    </m:r>
                                  </m:num>
                                  <m:den>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𝑉𝑖𝑠𝑖𝑡</m:t>
                                    </m:r>
                                  </m:den>
                                </m:f>
                              </m:oMath>
                            </m:oMathPara>
                          </a14:m>
                          <a:endParaRPr lang="en-US" sz="1400" b="0" i="0" u="none" strike="noStrike" dirty="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18.223%</a:t>
                          </a:r>
                        </a:p>
                      </a:txBody>
                      <a:tcPr marL="8168" marR="8168" marT="8168" marB="0" anchor="ctr"/>
                    </a:tc>
                    <a:tc>
                      <a:txBody>
                        <a:bodyPr/>
                        <a:lstStyle/>
                        <a:p>
                          <a:pPr algn="ctr" fontAlgn="b"/>
                          <a:r>
                            <a:rPr lang="en-US" sz="2000" u="none" strike="noStrike" dirty="0" smtClean="0">
                              <a:effectLst/>
                            </a:rPr>
                            <a:t>2.535%</a:t>
                          </a:r>
                        </a:p>
                      </a:txBody>
                      <a:tcPr marL="8168" marR="8168" marT="8168" marB="0" anchor="ctr"/>
                    </a:tc>
                  </a:tr>
                  <a:tr h="949402">
                    <a:tc>
                      <a:txBody>
                        <a:bodyPr/>
                        <a:lstStyle/>
                        <a:p>
                          <a:pPr algn="l" fontAlgn="b"/>
                          <a:r>
                            <a:rPr lang="en-US" sz="1400" b="1" u="none" strike="noStrike" dirty="0">
                              <a:effectLst/>
                            </a:rPr>
                            <a:t>AVG SPENT ON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num>
                                  <m:den>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𝑜𝑓</m:t>
                                    </m:r>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𝑢𝑠𝑒𝑟𝑠</m:t>
                                    </m:r>
                                  </m:den>
                                </m:f>
                              </m:oMath>
                            </m:oMathPara>
                          </a14:m>
                          <a:endParaRPr lang="en-US" sz="1400" b="0" i="0" u="none" strike="noStrike" dirty="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$515.64</a:t>
                          </a:r>
                        </a:p>
                      </a:txBody>
                      <a:tcPr marL="8168" marR="8168" marT="8168" marB="0" anchor="ctr"/>
                    </a:tc>
                    <a:tc>
                      <a:txBody>
                        <a:bodyPr/>
                        <a:lstStyle/>
                        <a:p>
                          <a:pPr algn="ctr" fontAlgn="b"/>
                          <a:r>
                            <a:rPr lang="en-US" sz="2000" u="none" strike="noStrike" dirty="0" smtClean="0">
                              <a:effectLst/>
                            </a:rPr>
                            <a:t>$56.27</a:t>
                          </a:r>
                        </a:p>
                      </a:txBody>
                      <a:tcPr marL="8168" marR="8168" marT="8168" marB="0" anchor="ctr"/>
                    </a:tc>
                  </a:tr>
                  <a:tr h="847626">
                    <a:tc>
                      <a:txBody>
                        <a:bodyPr/>
                        <a:lstStyle/>
                        <a:p>
                          <a:pPr algn="l" fontAlgn="b"/>
                          <a:r>
                            <a:rPr lang="en-US" sz="1400" b="1" u="none" strike="noStrike" dirty="0">
                              <a:effectLst/>
                            </a:rPr>
                            <a:t>PERCENT SPENT ON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r>
                                      <a:rPr lang="en-US" sz="1400" b="0" u="none" strike="noStrike" smtClean="0">
                                        <a:effectLst/>
                                        <a:latin typeface="Cambria Math" panose="02040503050406030204" pitchFamily="18" charset="0"/>
                                        <a:ea typeface="Cambria Math" panose="02040503050406030204" pitchFamily="18" charset="0"/>
                                      </a:rPr>
                                      <m:t> </m:t>
                                    </m:r>
                                  </m:num>
                                  <m:den>
                                    <m:r>
                                      <a:rPr lang="en-US" sz="1400" b="0" i="1" u="none" strike="noStrike" smtClean="0">
                                        <a:effectLst/>
                                        <a:latin typeface="Cambria Math" panose="02040503050406030204" pitchFamily="18" charset="0"/>
                                        <a:ea typeface="Cambria Math" panose="02040503050406030204" pitchFamily="18" charset="0"/>
                                      </a:rPr>
                                      <m:t>𝑇𝑜𝑡𝑠𝑙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den>
                                </m:f>
                              </m:oMath>
                            </m:oMathPara>
                          </a14:m>
                          <a:endParaRPr lang="en-US" sz="1400" b="0" u="none" strike="noStrike" dirty="0" smtClean="0">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7.083%</a:t>
                          </a:r>
                        </a:p>
                      </a:txBody>
                      <a:tcPr marL="8168" marR="8168" marT="8168" marB="0" anchor="ctr"/>
                    </a:tc>
                    <a:tc>
                      <a:txBody>
                        <a:bodyPr/>
                        <a:lstStyle/>
                        <a:p>
                          <a:pPr algn="ctr" fontAlgn="b"/>
                          <a:r>
                            <a:rPr lang="en-US" sz="2000" u="none" strike="noStrike" dirty="0" smtClean="0">
                              <a:effectLst/>
                            </a:rPr>
                            <a:t>1.852%</a:t>
                          </a:r>
                        </a:p>
                      </a:txBody>
                      <a:tcPr marL="8168" marR="8168" marT="8168" marB="0" anchor="ct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809917296"/>
                  </p:ext>
                </p:extLst>
              </p:nvPr>
            </p:nvGraphicFramePr>
            <p:xfrm>
              <a:off x="640931" y="1829254"/>
              <a:ext cx="10372811" cy="4420840"/>
            </p:xfrm>
            <a:graphic>
              <a:graphicData uri="http://schemas.openxmlformats.org/drawingml/2006/table">
                <a:tbl>
                  <a:tblPr>
                    <a:tableStyleId>{BC89EF96-8CEA-46FF-86C4-4CE0E7609802}</a:tableStyleId>
                  </a:tblPr>
                  <a:tblGrid>
                    <a:gridCol w="2144875"/>
                    <a:gridCol w="2435059"/>
                    <a:gridCol w="2367524"/>
                    <a:gridCol w="3425353"/>
                  </a:tblGrid>
                  <a:tr h="828886">
                    <a:tc>
                      <a:txBody>
                        <a:bodyPr/>
                        <a:lstStyle/>
                        <a:p>
                          <a:pPr algn="l" fontAlgn="b"/>
                          <a:endParaRPr lang="en-US" b="1" dirty="0"/>
                        </a:p>
                      </a:txBody>
                      <a:tcPr marL="8168" marR="8168" marT="8168" marB="0" anchor="ctr"/>
                    </a:tc>
                    <a:tc>
                      <a:txBody>
                        <a:bodyPr/>
                        <a:lstStyle/>
                        <a:p>
                          <a:pPr algn="l" fontAlgn="b"/>
                          <a:endParaRPr lang="en-US" sz="1400" b="0" dirty="0">
                            <a:latin typeface="Cambria Math" panose="02040503050406030204" pitchFamily="18" charset="0"/>
                            <a:ea typeface="Cambria Math" panose="02040503050406030204" pitchFamily="18" charset="0"/>
                          </a:endParaRPr>
                        </a:p>
                      </a:txBody>
                      <a:tcPr marL="8168" marR="8168" marT="8168"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b="1" dirty="0" smtClean="0"/>
                            <a:t>MILLENNIAL CLUSTERS</a:t>
                          </a:r>
                        </a:p>
                      </a:txBody>
                      <a:tcPr marL="8168" marR="8168" marT="8168" marB="0" anchor="ctr"/>
                    </a:tc>
                    <a:tc>
                      <a:txBody>
                        <a:bodyPr/>
                        <a:lstStyle/>
                        <a:p>
                          <a:pPr algn="ctr" fontAlgn="b"/>
                          <a:r>
                            <a:rPr lang="en-US" b="1" dirty="0" smtClean="0"/>
                            <a:t>NONMILLENNIAL CLUSTER</a:t>
                          </a:r>
                          <a:endParaRPr lang="en-US" b="1" dirty="0"/>
                        </a:p>
                      </a:txBody>
                      <a:tcPr marL="8168" marR="8168" marT="8168" marB="0" anchor="ctr"/>
                    </a:tc>
                  </a:tr>
                  <a:tr h="947300">
                    <a:tc>
                      <a:txBody>
                        <a:bodyPr/>
                        <a:lstStyle/>
                        <a:p>
                          <a:pPr algn="l" fontAlgn="b"/>
                          <a:r>
                            <a:rPr lang="en-US" sz="1400" b="1" u="none" strike="noStrike" dirty="0">
                              <a:effectLst/>
                            </a:rPr>
                            <a:t>AVG VISITS IN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87821" r="-238847" b="-279487"/>
                          </a:stretch>
                        </a:blipFill>
                      </a:tcPr>
                    </a:tc>
                    <a:tc>
                      <a:txBody>
                        <a:bodyPr/>
                        <a:lstStyle/>
                        <a:p>
                          <a:pPr algn="ctr" fontAlgn="b"/>
                          <a:r>
                            <a:rPr lang="en-US" sz="2000" u="none" strike="noStrike" dirty="0" smtClean="0">
                              <a:effectLst/>
                            </a:rPr>
                            <a:t>43.4124</a:t>
                          </a:r>
                        </a:p>
                      </a:txBody>
                      <a:tcPr marL="8168" marR="8168" marT="8168" marB="0" anchor="ctr"/>
                    </a:tc>
                    <a:tc>
                      <a:txBody>
                        <a:bodyPr/>
                        <a:lstStyle/>
                        <a:p>
                          <a:pPr algn="ctr" fontAlgn="b"/>
                          <a:r>
                            <a:rPr lang="en-US" sz="2000" u="none" strike="noStrike" dirty="0" smtClean="0">
                              <a:effectLst/>
                            </a:rPr>
                            <a:t>2.12776</a:t>
                          </a:r>
                        </a:p>
                      </a:txBody>
                      <a:tcPr marL="8168" marR="8168" marT="8168" marB="0" anchor="ctr"/>
                    </a:tc>
                  </a:tr>
                  <a:tr h="847626">
                    <a:tc>
                      <a:txBody>
                        <a:bodyPr/>
                        <a:lstStyle/>
                        <a:p>
                          <a:pPr algn="l" fontAlgn="b"/>
                          <a:r>
                            <a:rPr lang="en-US" sz="1400" b="1" u="none" strike="noStrike" dirty="0">
                              <a:effectLst/>
                            </a:rPr>
                            <a:t>PERCENT VISITS IN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210791" r="-238847" b="-213669"/>
                          </a:stretch>
                        </a:blipFill>
                      </a:tcPr>
                    </a:tc>
                    <a:tc>
                      <a:txBody>
                        <a:bodyPr/>
                        <a:lstStyle/>
                        <a:p>
                          <a:pPr algn="ctr" fontAlgn="b"/>
                          <a:r>
                            <a:rPr lang="en-US" sz="2000" u="none" strike="noStrike" dirty="0" smtClean="0">
                              <a:effectLst/>
                            </a:rPr>
                            <a:t>18.223%</a:t>
                          </a:r>
                        </a:p>
                      </a:txBody>
                      <a:tcPr marL="8168" marR="8168" marT="8168" marB="0" anchor="ctr"/>
                    </a:tc>
                    <a:tc>
                      <a:txBody>
                        <a:bodyPr/>
                        <a:lstStyle/>
                        <a:p>
                          <a:pPr algn="ctr" fontAlgn="b"/>
                          <a:r>
                            <a:rPr lang="en-US" sz="2000" u="none" strike="noStrike" dirty="0" smtClean="0">
                              <a:effectLst/>
                            </a:rPr>
                            <a:t>2.535%</a:t>
                          </a:r>
                        </a:p>
                      </a:txBody>
                      <a:tcPr marL="8168" marR="8168" marT="8168" marB="0" anchor="ctr"/>
                    </a:tc>
                  </a:tr>
                  <a:tr h="949402">
                    <a:tc>
                      <a:txBody>
                        <a:bodyPr/>
                        <a:lstStyle/>
                        <a:p>
                          <a:pPr algn="l" fontAlgn="b"/>
                          <a:r>
                            <a:rPr lang="en-US" sz="1400" b="1" u="none" strike="noStrike" dirty="0">
                              <a:effectLst/>
                            </a:rPr>
                            <a:t>AVG SPENT ON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276923" r="-238847" b="-90385"/>
                          </a:stretch>
                        </a:blipFill>
                      </a:tcPr>
                    </a:tc>
                    <a:tc>
                      <a:txBody>
                        <a:bodyPr/>
                        <a:lstStyle/>
                        <a:p>
                          <a:pPr algn="ctr" fontAlgn="b"/>
                          <a:r>
                            <a:rPr lang="en-US" sz="2000" u="none" strike="noStrike" dirty="0" smtClean="0">
                              <a:effectLst/>
                            </a:rPr>
                            <a:t>$515.64</a:t>
                          </a:r>
                        </a:p>
                      </a:txBody>
                      <a:tcPr marL="8168" marR="8168" marT="8168" marB="0" anchor="ctr"/>
                    </a:tc>
                    <a:tc>
                      <a:txBody>
                        <a:bodyPr/>
                        <a:lstStyle/>
                        <a:p>
                          <a:pPr algn="ctr" fontAlgn="b"/>
                          <a:r>
                            <a:rPr lang="en-US" sz="2000" u="none" strike="noStrike" dirty="0" smtClean="0">
                              <a:effectLst/>
                            </a:rPr>
                            <a:t>$56.27</a:t>
                          </a:r>
                        </a:p>
                      </a:txBody>
                      <a:tcPr marL="8168" marR="8168" marT="8168" marB="0" anchor="ctr"/>
                    </a:tc>
                  </a:tr>
                  <a:tr h="847626">
                    <a:tc>
                      <a:txBody>
                        <a:bodyPr/>
                        <a:lstStyle/>
                        <a:p>
                          <a:pPr algn="l" fontAlgn="b"/>
                          <a:r>
                            <a:rPr lang="en-US" sz="1400" b="1" u="none" strike="noStrike" dirty="0">
                              <a:effectLst/>
                            </a:rPr>
                            <a:t>PERCENT SPENT ON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423022" r="-238847" b="-1439"/>
                          </a:stretch>
                        </a:blipFill>
                      </a:tcPr>
                    </a:tc>
                    <a:tc>
                      <a:txBody>
                        <a:bodyPr/>
                        <a:lstStyle/>
                        <a:p>
                          <a:pPr algn="ctr" fontAlgn="b"/>
                          <a:r>
                            <a:rPr lang="en-US" sz="2000" u="none" strike="noStrike" dirty="0" smtClean="0">
                              <a:effectLst/>
                            </a:rPr>
                            <a:t>7.083%</a:t>
                          </a:r>
                        </a:p>
                      </a:txBody>
                      <a:tcPr marL="8168" marR="8168" marT="8168" marB="0" anchor="ctr"/>
                    </a:tc>
                    <a:tc>
                      <a:txBody>
                        <a:bodyPr/>
                        <a:lstStyle/>
                        <a:p>
                          <a:pPr algn="ctr" fontAlgn="b"/>
                          <a:r>
                            <a:rPr lang="en-US" sz="2000" u="none" strike="noStrike" dirty="0" smtClean="0">
                              <a:effectLst/>
                            </a:rPr>
                            <a:t>1.852%</a:t>
                          </a:r>
                        </a:p>
                      </a:txBody>
                      <a:tcPr marL="8168" marR="8168" marT="8168" marB="0" anchor="ctr"/>
                    </a:tc>
                  </a:tr>
                </a:tbl>
              </a:graphicData>
            </a:graphic>
          </p:graphicFrame>
        </mc:Fallback>
      </mc:AlternateContent>
    </p:spTree>
    <p:extLst>
      <p:ext uri="{BB962C8B-B14F-4D97-AF65-F5344CB8AC3E}">
        <p14:creationId xmlns:p14="http://schemas.microsoft.com/office/powerpoint/2010/main" val="226730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18" y="286603"/>
            <a:ext cx="9184943" cy="1450757"/>
          </a:xfrm>
        </p:spPr>
        <p:txBody>
          <a:bodyPr>
            <a:normAutofit fontScale="90000"/>
          </a:bodyPr>
          <a:lstStyle/>
          <a:p>
            <a:r>
              <a:rPr lang="en-US" dirty="0"/>
              <a:t>Model </a:t>
            </a:r>
            <a:r>
              <a:rPr lang="en-US" dirty="0" smtClean="0"/>
              <a:t>evaluation (</a:t>
            </a:r>
            <a:r>
              <a:rPr lang="en-US" dirty="0"/>
              <a:t>Clustered on </a:t>
            </a:r>
            <a:r>
              <a:rPr lang="en-US" dirty="0" smtClean="0"/>
              <a:t>Average Spend per visit)</a:t>
            </a:r>
            <a:br>
              <a:rPr lang="en-US" dirty="0" smtClean="0"/>
            </a:br>
            <a:r>
              <a:rPr lang="en-US" dirty="0"/>
              <a:t>targeting </a:t>
            </a:r>
            <a:r>
              <a:rPr lang="en-US" dirty="0" smtClean="0"/>
              <a:t>2754 users in </a:t>
            </a:r>
            <a:r>
              <a:rPr lang="en-US" dirty="0"/>
              <a:t>27906 users </a:t>
            </a: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862470526"/>
                  </p:ext>
                </p:extLst>
              </p:nvPr>
            </p:nvGraphicFramePr>
            <p:xfrm>
              <a:off x="640931" y="1829254"/>
              <a:ext cx="10372811" cy="4420840"/>
            </p:xfrm>
            <a:graphic>
              <a:graphicData uri="http://schemas.openxmlformats.org/drawingml/2006/table">
                <a:tbl>
                  <a:tblPr>
                    <a:tableStyleId>{BC89EF96-8CEA-46FF-86C4-4CE0E7609802}</a:tableStyleId>
                  </a:tblPr>
                  <a:tblGrid>
                    <a:gridCol w="2144875"/>
                    <a:gridCol w="2435059"/>
                    <a:gridCol w="2367524"/>
                    <a:gridCol w="3425353"/>
                  </a:tblGrid>
                  <a:tr h="828886">
                    <a:tc>
                      <a:txBody>
                        <a:bodyPr/>
                        <a:lstStyle/>
                        <a:p>
                          <a:pPr algn="l" fontAlgn="b"/>
                          <a:endParaRPr lang="en-US" b="1" dirty="0"/>
                        </a:p>
                      </a:txBody>
                      <a:tcPr marL="8168" marR="8168" marT="8168" marB="0" anchor="ctr"/>
                    </a:tc>
                    <a:tc>
                      <a:txBody>
                        <a:bodyPr/>
                        <a:lstStyle/>
                        <a:p>
                          <a:pPr algn="l" fontAlgn="b"/>
                          <a:endParaRPr lang="en-US" sz="1400" b="0" dirty="0">
                            <a:latin typeface="Cambria Math" panose="02040503050406030204" pitchFamily="18" charset="0"/>
                            <a:ea typeface="Cambria Math" panose="02040503050406030204" pitchFamily="18" charset="0"/>
                          </a:endParaRPr>
                        </a:p>
                      </a:txBody>
                      <a:tcPr marL="8168" marR="8168" marT="8168"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b="1" dirty="0" smtClean="0"/>
                            <a:t>MILLENNIAL CLUSTERS</a:t>
                          </a:r>
                        </a:p>
                      </a:txBody>
                      <a:tcPr marL="8168" marR="8168" marT="8168" marB="0" anchor="ctr"/>
                    </a:tc>
                    <a:tc>
                      <a:txBody>
                        <a:bodyPr/>
                        <a:lstStyle/>
                        <a:p>
                          <a:pPr algn="ctr" fontAlgn="b"/>
                          <a:r>
                            <a:rPr lang="en-US" b="1" dirty="0" smtClean="0"/>
                            <a:t>NONMILLENNIAL CLUSTER</a:t>
                          </a:r>
                          <a:endParaRPr lang="en-US" b="1" dirty="0"/>
                        </a:p>
                      </a:txBody>
                      <a:tcPr marL="8168" marR="8168" marT="8168" marB="0" anchor="ctr"/>
                    </a:tc>
                  </a:tr>
                  <a:tr h="947300">
                    <a:tc>
                      <a:txBody>
                        <a:bodyPr/>
                        <a:lstStyle/>
                        <a:p>
                          <a:pPr algn="l" fontAlgn="b"/>
                          <a:r>
                            <a:rPr lang="en-US" sz="1400" b="1" u="none" strike="noStrike" dirty="0">
                              <a:effectLst/>
                            </a:rPr>
                            <a:t>AVG VISITS IN MILL </a:t>
                          </a:r>
                          <a:r>
                            <a:rPr lang="en-US" sz="1400" b="1" u="none" strike="noStrike" dirty="0" smtClean="0">
                              <a:effectLst/>
                            </a:rPr>
                            <a:t>MERCHANTS</a:t>
                          </a:r>
                        </a:p>
                      </a:txBody>
                      <a:tcPr marL="8168" marR="8168" marT="8168" marB="0" anchor="ctr"/>
                    </a:tc>
                    <a:tc>
                      <a:txBody>
                        <a:bodyPr/>
                        <a:lstStyle/>
                        <a:p>
                          <a:pPr algn="l" fontAlgn="b"/>
                          <a:endParaRPr lang="en-US" sz="1400" b="0" u="none" strike="noStrike" dirty="0" smtClean="0">
                            <a:effectLst/>
                            <a:latin typeface="Cambria Math" panose="02040503050406030204" pitchFamily="18" charset="0"/>
                            <a:ea typeface="Cambria Math" panose="02040503050406030204" pitchFamily="18" charset="0"/>
                          </a:endParaRPr>
                        </a:p>
                        <a:p>
                          <a:pPr algn="l" fontAlgn="b"/>
                          <a14:m>
                            <m:oMathPara xmlns:m="http://schemas.openxmlformats.org/officeDocument/2006/math">
                              <m:oMathParaPr>
                                <m:jc m:val="centerGroup"/>
                              </m:oMathParaPr>
                              <m:oMath xmlns:m="http://schemas.openxmlformats.org/officeDocument/2006/math">
                                <m:f>
                                  <m:fPr>
                                    <m:ctrlP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ctrlPr>
                                  </m:fPr>
                                  <m:num>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𝑇𝑜𝑡𝑎𝑙</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𝑀𝑖𝑙𝑙</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𝑉𝑖𝑠𝑖𝑡𝑠</m:t>
                                    </m:r>
                                  </m:num>
                                  <m:den>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m:t>
                                    </m:r>
                                    <m:r>
                                      <a:rPr lang="en-US" sz="1400" b="0" i="1" u="none" strike="noStrike" kern="1200" smtClean="0">
                                        <a:solidFill>
                                          <a:schemeClr val="tx1"/>
                                        </a:solidFill>
                                        <a:effectLst/>
                                        <a:latin typeface="Cambria Math"/>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𝑜𝑓</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𝑢𝑠𝑒𝑟𝑠</m:t>
                                    </m:r>
                                  </m:den>
                                </m:f>
                              </m:oMath>
                            </m:oMathPara>
                          </a14:m>
                          <a:endParaRPr lang="en-US" sz="1400" b="0" i="1" u="none" strike="noStrike" kern="1200" dirty="0" smtClean="0">
                            <a:solidFill>
                              <a:schemeClr val="tx1"/>
                            </a:solidFill>
                            <a:effectLst/>
                            <a:latin typeface="Cambria Math" panose="02040503050406030204" pitchFamily="18" charset="0"/>
                            <a:ea typeface="Cambria Math" panose="02040503050406030204" pitchFamily="18" charset="0"/>
                            <a:cs typeface="+mn-cs"/>
                          </a:endParaRPr>
                        </a:p>
                        <a:p>
                          <a:pPr algn="l" fontAlgn="b"/>
                          <a:endParaRPr lang="en-US" sz="1400" b="0" i="0" u="none" strike="noStrike" dirty="0" smtClean="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41.5532</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2.82332</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VISITS IN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𝑉𝑖𝑠𝑖𝑡𝑠</m:t>
                                    </m:r>
                                  </m:num>
                                  <m:den>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𝑉𝑖𝑠𝑖𝑡</m:t>
                                    </m:r>
                                  </m:den>
                                </m:f>
                              </m:oMath>
                            </m:oMathPara>
                          </a14:m>
                          <a:endParaRPr lang="en-US" sz="1400" b="0" i="0" u="none" strike="noStrike" dirty="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16.413</a:t>
                          </a:r>
                          <a:r>
                            <a:rPr lang="en-US" sz="2000" u="none" strike="noStrike" dirty="0" smtClean="0">
                              <a:effectLst/>
                            </a:rPr>
                            <a:t>%</a:t>
                          </a:r>
                        </a:p>
                      </a:txBody>
                      <a:tcPr marL="8168" marR="8168" marT="8168" marB="0" anchor="ctr"/>
                    </a:tc>
                    <a:tc>
                      <a:txBody>
                        <a:bodyPr/>
                        <a:lstStyle/>
                        <a:p>
                          <a:pPr algn="ctr" fontAlgn="b"/>
                          <a:r>
                            <a:rPr lang="en-US" sz="2000" u="none" strike="noStrike" dirty="0" smtClean="0">
                              <a:effectLst/>
                            </a:rPr>
                            <a:t>2.813%</a:t>
                          </a:r>
                          <a:endParaRPr lang="en-US" sz="2000" u="none" strike="noStrike" dirty="0" smtClean="0">
                            <a:effectLst/>
                          </a:endParaRPr>
                        </a:p>
                      </a:txBody>
                      <a:tcPr marL="8168" marR="8168" marT="8168" marB="0" anchor="ctr"/>
                    </a:tc>
                  </a:tr>
                  <a:tr h="949402">
                    <a:tc>
                      <a:txBody>
                        <a:bodyPr/>
                        <a:lstStyle/>
                        <a:p>
                          <a:pPr algn="l" fontAlgn="b"/>
                          <a:r>
                            <a:rPr lang="en-US" sz="1400" b="1" u="none" strike="noStrike" dirty="0">
                              <a:effectLst/>
                            </a:rPr>
                            <a:t>AVG SPENT ON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num>
                                  <m:den>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𝑜𝑓</m:t>
                                    </m:r>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𝑢𝑠𝑒𝑟𝑠</m:t>
                                    </m:r>
                                  </m:den>
                                </m:f>
                              </m:oMath>
                            </m:oMathPara>
                          </a14:m>
                          <a:endParaRPr lang="en-US" sz="1400" b="0" i="0" u="none" strike="noStrike" dirty="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$471.78</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$36.56</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SPENT ON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r>
                                      <a:rPr lang="en-US" sz="1400" b="0" u="none" strike="noStrike" smtClean="0">
                                        <a:effectLst/>
                                        <a:latin typeface="Cambria Math" panose="02040503050406030204" pitchFamily="18" charset="0"/>
                                        <a:ea typeface="Cambria Math" panose="02040503050406030204" pitchFamily="18" charset="0"/>
                                      </a:rPr>
                                      <m:t> </m:t>
                                    </m:r>
                                  </m:num>
                                  <m:den>
                                    <m:r>
                                      <a:rPr lang="en-US" sz="1400" b="0" i="1" u="none" strike="noStrike" smtClean="0">
                                        <a:effectLst/>
                                        <a:latin typeface="Cambria Math" panose="02040503050406030204" pitchFamily="18" charset="0"/>
                                        <a:ea typeface="Cambria Math" panose="02040503050406030204" pitchFamily="18" charset="0"/>
                                      </a:rPr>
                                      <m:t>𝑇𝑜𝑡𝑠𝑙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den>
                                </m:f>
                              </m:oMath>
                            </m:oMathPara>
                          </a14:m>
                          <a:endParaRPr lang="en-US" sz="1400" b="0" u="none" strike="noStrike" dirty="0" smtClean="0">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6.425%</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1.671%</a:t>
                          </a:r>
                          <a:endParaRPr lang="en-US" sz="2000" u="none" strike="noStrike" dirty="0" smtClean="0">
                            <a:effectLst/>
                          </a:endParaRPr>
                        </a:p>
                      </a:txBody>
                      <a:tcPr marL="8168" marR="8168" marT="8168" marB="0" anchor="ct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862470526"/>
                  </p:ext>
                </p:extLst>
              </p:nvPr>
            </p:nvGraphicFramePr>
            <p:xfrm>
              <a:off x="640931" y="1829254"/>
              <a:ext cx="10372811" cy="4420840"/>
            </p:xfrm>
            <a:graphic>
              <a:graphicData uri="http://schemas.openxmlformats.org/drawingml/2006/table">
                <a:tbl>
                  <a:tblPr>
                    <a:tableStyleId>{BC89EF96-8CEA-46FF-86C4-4CE0E7609802}</a:tableStyleId>
                  </a:tblPr>
                  <a:tblGrid>
                    <a:gridCol w="2144875"/>
                    <a:gridCol w="2435059"/>
                    <a:gridCol w="2367524"/>
                    <a:gridCol w="3425353"/>
                  </a:tblGrid>
                  <a:tr h="828886">
                    <a:tc>
                      <a:txBody>
                        <a:bodyPr/>
                        <a:lstStyle/>
                        <a:p>
                          <a:pPr algn="l" fontAlgn="b"/>
                          <a:endParaRPr lang="en-US" b="1" dirty="0"/>
                        </a:p>
                      </a:txBody>
                      <a:tcPr marL="8168" marR="8168" marT="8168" marB="0" anchor="ctr"/>
                    </a:tc>
                    <a:tc>
                      <a:txBody>
                        <a:bodyPr/>
                        <a:lstStyle/>
                        <a:p>
                          <a:pPr algn="l" fontAlgn="b"/>
                          <a:endParaRPr lang="en-US" sz="1400" b="0" dirty="0">
                            <a:latin typeface="Cambria Math" panose="02040503050406030204" pitchFamily="18" charset="0"/>
                            <a:ea typeface="Cambria Math" panose="02040503050406030204" pitchFamily="18" charset="0"/>
                          </a:endParaRPr>
                        </a:p>
                      </a:txBody>
                      <a:tcPr marL="8168" marR="8168" marT="8168"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b="1" dirty="0" smtClean="0"/>
                            <a:t>MILLENNIAL CLUSTERS</a:t>
                          </a:r>
                        </a:p>
                      </a:txBody>
                      <a:tcPr marL="8168" marR="8168" marT="8168" marB="0" anchor="ctr"/>
                    </a:tc>
                    <a:tc>
                      <a:txBody>
                        <a:bodyPr/>
                        <a:lstStyle/>
                        <a:p>
                          <a:pPr algn="ctr" fontAlgn="b"/>
                          <a:r>
                            <a:rPr lang="en-US" b="1" dirty="0" smtClean="0"/>
                            <a:t>NONMILLENNIAL CLUSTER</a:t>
                          </a:r>
                          <a:endParaRPr lang="en-US" b="1" dirty="0"/>
                        </a:p>
                      </a:txBody>
                      <a:tcPr marL="8168" marR="8168" marT="8168" marB="0" anchor="ctr"/>
                    </a:tc>
                  </a:tr>
                  <a:tr h="947300">
                    <a:tc>
                      <a:txBody>
                        <a:bodyPr/>
                        <a:lstStyle/>
                        <a:p>
                          <a:pPr algn="l" fontAlgn="b"/>
                          <a:r>
                            <a:rPr lang="en-US" sz="1400" b="1" u="none" strike="noStrike" dirty="0">
                              <a:effectLst/>
                            </a:rPr>
                            <a:t>AVG VISITS IN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87821" r="-238847" b="-279487"/>
                          </a:stretch>
                        </a:blipFill>
                      </a:tcPr>
                    </a:tc>
                    <a:tc>
                      <a:txBody>
                        <a:bodyPr/>
                        <a:lstStyle/>
                        <a:p>
                          <a:pPr algn="ctr" fontAlgn="b"/>
                          <a:r>
                            <a:rPr lang="en-US" sz="2000" u="none" strike="noStrike" dirty="0" smtClean="0">
                              <a:effectLst/>
                            </a:rPr>
                            <a:t>41.5532</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2.82332</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VISITS IN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210791" r="-238847" b="-213669"/>
                          </a:stretch>
                        </a:blipFill>
                      </a:tcPr>
                    </a:tc>
                    <a:tc>
                      <a:txBody>
                        <a:bodyPr/>
                        <a:lstStyle/>
                        <a:p>
                          <a:pPr algn="ctr" fontAlgn="b"/>
                          <a:r>
                            <a:rPr lang="en-US" sz="2000" u="none" strike="noStrike" dirty="0" smtClean="0">
                              <a:effectLst/>
                            </a:rPr>
                            <a:t>16.413</a:t>
                          </a:r>
                          <a:r>
                            <a:rPr lang="en-US" sz="2000" u="none" strike="noStrike" dirty="0" smtClean="0">
                              <a:effectLst/>
                            </a:rPr>
                            <a:t>%</a:t>
                          </a:r>
                        </a:p>
                      </a:txBody>
                      <a:tcPr marL="8168" marR="8168" marT="8168" marB="0" anchor="ctr"/>
                    </a:tc>
                    <a:tc>
                      <a:txBody>
                        <a:bodyPr/>
                        <a:lstStyle/>
                        <a:p>
                          <a:pPr algn="ctr" fontAlgn="b"/>
                          <a:r>
                            <a:rPr lang="en-US" sz="2000" u="none" strike="noStrike" dirty="0" smtClean="0">
                              <a:effectLst/>
                            </a:rPr>
                            <a:t>2.813%</a:t>
                          </a:r>
                          <a:endParaRPr lang="en-US" sz="2000" u="none" strike="noStrike" dirty="0" smtClean="0">
                            <a:effectLst/>
                          </a:endParaRPr>
                        </a:p>
                      </a:txBody>
                      <a:tcPr marL="8168" marR="8168" marT="8168" marB="0" anchor="ctr"/>
                    </a:tc>
                  </a:tr>
                  <a:tr h="949402">
                    <a:tc>
                      <a:txBody>
                        <a:bodyPr/>
                        <a:lstStyle/>
                        <a:p>
                          <a:pPr algn="l" fontAlgn="b"/>
                          <a:r>
                            <a:rPr lang="en-US" sz="1400" b="1" u="none" strike="noStrike" dirty="0">
                              <a:effectLst/>
                            </a:rPr>
                            <a:t>AVG SPENT ON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276923" r="-238847" b="-90385"/>
                          </a:stretch>
                        </a:blipFill>
                      </a:tcPr>
                    </a:tc>
                    <a:tc>
                      <a:txBody>
                        <a:bodyPr/>
                        <a:lstStyle/>
                        <a:p>
                          <a:pPr algn="ctr" fontAlgn="b"/>
                          <a:r>
                            <a:rPr lang="en-US" sz="2000" u="none" strike="noStrike" dirty="0" smtClean="0">
                              <a:effectLst/>
                            </a:rPr>
                            <a:t>$471.78</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$36.56</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SPENT ON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423022" r="-238847" b="-1439"/>
                          </a:stretch>
                        </a:blipFill>
                      </a:tcPr>
                    </a:tc>
                    <a:tc>
                      <a:txBody>
                        <a:bodyPr/>
                        <a:lstStyle/>
                        <a:p>
                          <a:pPr algn="ctr" fontAlgn="b"/>
                          <a:r>
                            <a:rPr lang="en-US" sz="2000" u="none" strike="noStrike" dirty="0" smtClean="0">
                              <a:effectLst/>
                            </a:rPr>
                            <a:t>6.425%</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1.671%</a:t>
                          </a:r>
                          <a:endParaRPr lang="en-US" sz="2000" u="none" strike="noStrike" dirty="0" smtClean="0">
                            <a:effectLst/>
                          </a:endParaRPr>
                        </a:p>
                      </a:txBody>
                      <a:tcPr marL="8168" marR="8168" marT="8168" marB="0" anchor="ctr"/>
                    </a:tc>
                  </a:tr>
                </a:tbl>
              </a:graphicData>
            </a:graphic>
          </p:graphicFrame>
        </mc:Fallback>
      </mc:AlternateContent>
    </p:spTree>
    <p:extLst>
      <p:ext uri="{BB962C8B-B14F-4D97-AF65-F5344CB8AC3E}">
        <p14:creationId xmlns:p14="http://schemas.microsoft.com/office/powerpoint/2010/main" val="291648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18" y="286603"/>
            <a:ext cx="9184943" cy="1450757"/>
          </a:xfrm>
        </p:spPr>
        <p:txBody>
          <a:bodyPr>
            <a:normAutofit fontScale="90000"/>
          </a:bodyPr>
          <a:lstStyle/>
          <a:p>
            <a:r>
              <a:rPr lang="en-US" dirty="0"/>
              <a:t>Model </a:t>
            </a:r>
            <a:r>
              <a:rPr lang="en-US" dirty="0" smtClean="0"/>
              <a:t>evaluation (</a:t>
            </a:r>
            <a:r>
              <a:rPr lang="en-US" dirty="0"/>
              <a:t>Clustered on Visits + Average Spend per visit </a:t>
            </a:r>
            <a:r>
              <a:rPr lang="en-US" dirty="0" smtClean="0"/>
              <a:t>)</a:t>
            </a:r>
            <a:br>
              <a:rPr lang="en-US" dirty="0" smtClean="0"/>
            </a:br>
            <a:r>
              <a:rPr lang="en-US" dirty="0"/>
              <a:t>targeting </a:t>
            </a:r>
            <a:r>
              <a:rPr lang="en-US" dirty="0" smtClean="0"/>
              <a:t>7255 users in </a:t>
            </a:r>
            <a:r>
              <a:rPr lang="en-US" dirty="0"/>
              <a:t>27906 users </a:t>
            </a: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94539165"/>
                  </p:ext>
                </p:extLst>
              </p:nvPr>
            </p:nvGraphicFramePr>
            <p:xfrm>
              <a:off x="640931" y="1829254"/>
              <a:ext cx="10372811" cy="4420840"/>
            </p:xfrm>
            <a:graphic>
              <a:graphicData uri="http://schemas.openxmlformats.org/drawingml/2006/table">
                <a:tbl>
                  <a:tblPr>
                    <a:tableStyleId>{BC89EF96-8CEA-46FF-86C4-4CE0E7609802}</a:tableStyleId>
                  </a:tblPr>
                  <a:tblGrid>
                    <a:gridCol w="2144875"/>
                    <a:gridCol w="2435059"/>
                    <a:gridCol w="2367524"/>
                    <a:gridCol w="3425353"/>
                  </a:tblGrid>
                  <a:tr h="828886">
                    <a:tc>
                      <a:txBody>
                        <a:bodyPr/>
                        <a:lstStyle/>
                        <a:p>
                          <a:pPr algn="l" fontAlgn="b"/>
                          <a:endParaRPr lang="en-US" b="1" dirty="0"/>
                        </a:p>
                      </a:txBody>
                      <a:tcPr marL="8168" marR="8168" marT="8168" marB="0" anchor="ctr"/>
                    </a:tc>
                    <a:tc>
                      <a:txBody>
                        <a:bodyPr/>
                        <a:lstStyle/>
                        <a:p>
                          <a:pPr algn="l" fontAlgn="b"/>
                          <a:endParaRPr lang="en-US" sz="1400" b="0" dirty="0">
                            <a:latin typeface="Cambria Math" panose="02040503050406030204" pitchFamily="18" charset="0"/>
                            <a:ea typeface="Cambria Math" panose="02040503050406030204" pitchFamily="18" charset="0"/>
                          </a:endParaRPr>
                        </a:p>
                      </a:txBody>
                      <a:tcPr marL="8168" marR="8168" marT="8168"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b="1" dirty="0" smtClean="0"/>
                            <a:t>MILLENNIAL CLUSTERS</a:t>
                          </a:r>
                        </a:p>
                      </a:txBody>
                      <a:tcPr marL="8168" marR="8168" marT="8168" marB="0" anchor="ctr"/>
                    </a:tc>
                    <a:tc>
                      <a:txBody>
                        <a:bodyPr/>
                        <a:lstStyle/>
                        <a:p>
                          <a:pPr algn="ctr" fontAlgn="b"/>
                          <a:r>
                            <a:rPr lang="en-US" b="1" dirty="0" smtClean="0"/>
                            <a:t>NONMILLENNIAL CLUSTER</a:t>
                          </a:r>
                          <a:endParaRPr lang="en-US" b="1" dirty="0"/>
                        </a:p>
                      </a:txBody>
                      <a:tcPr marL="8168" marR="8168" marT="8168" marB="0" anchor="ctr"/>
                    </a:tc>
                  </a:tr>
                  <a:tr h="947300">
                    <a:tc>
                      <a:txBody>
                        <a:bodyPr/>
                        <a:lstStyle/>
                        <a:p>
                          <a:pPr algn="l" fontAlgn="b"/>
                          <a:r>
                            <a:rPr lang="en-US" sz="1400" b="1" u="none" strike="noStrike" dirty="0">
                              <a:effectLst/>
                            </a:rPr>
                            <a:t>AVG VISITS IN MILL </a:t>
                          </a:r>
                          <a:r>
                            <a:rPr lang="en-US" sz="1400" b="1" u="none" strike="noStrike" dirty="0" smtClean="0">
                              <a:effectLst/>
                            </a:rPr>
                            <a:t>MERCHANTS</a:t>
                          </a:r>
                        </a:p>
                      </a:txBody>
                      <a:tcPr marL="8168" marR="8168" marT="8168" marB="0" anchor="ctr"/>
                    </a:tc>
                    <a:tc>
                      <a:txBody>
                        <a:bodyPr/>
                        <a:lstStyle/>
                        <a:p>
                          <a:pPr algn="l" fontAlgn="b"/>
                          <a:endParaRPr lang="en-US" sz="1400" b="0" u="none" strike="noStrike" dirty="0" smtClean="0">
                            <a:effectLst/>
                            <a:latin typeface="Cambria Math" panose="02040503050406030204" pitchFamily="18" charset="0"/>
                            <a:ea typeface="Cambria Math" panose="02040503050406030204" pitchFamily="18" charset="0"/>
                          </a:endParaRPr>
                        </a:p>
                        <a:p>
                          <a:pPr algn="l" fontAlgn="b"/>
                          <a14:m>
                            <m:oMathPara xmlns:m="http://schemas.openxmlformats.org/officeDocument/2006/math">
                              <m:oMathParaPr>
                                <m:jc m:val="centerGroup"/>
                              </m:oMathParaPr>
                              <m:oMath xmlns:m="http://schemas.openxmlformats.org/officeDocument/2006/math">
                                <m:f>
                                  <m:fPr>
                                    <m:ctrlP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ctrlPr>
                                  </m:fPr>
                                  <m:num>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𝑇𝑜𝑡𝑎𝑙</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𝑀𝑖𝑙𝑙</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𝑉𝑖𝑠𝑖𝑡𝑠</m:t>
                                    </m:r>
                                  </m:num>
                                  <m:den>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m:t>
                                    </m:r>
                                    <m:r>
                                      <a:rPr lang="en-US" sz="1400" b="0" i="1" u="none" strike="noStrike" kern="1200" smtClean="0">
                                        <a:solidFill>
                                          <a:schemeClr val="tx1"/>
                                        </a:solidFill>
                                        <a:effectLst/>
                                        <a:latin typeface="Cambria Math"/>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𝑜𝑓</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 </m:t>
                                    </m:r>
                                    <m:r>
                                      <a:rPr lang="en-US" sz="1400" b="0" i="1" u="none" strike="noStrike" kern="1200" smtClean="0">
                                        <a:solidFill>
                                          <a:schemeClr val="tx1"/>
                                        </a:solidFill>
                                        <a:effectLst/>
                                        <a:latin typeface="Cambria Math" panose="02040503050406030204" pitchFamily="18" charset="0"/>
                                        <a:ea typeface="Cambria Math" panose="02040503050406030204" pitchFamily="18" charset="0"/>
                                        <a:cs typeface="+mn-cs"/>
                                      </a:rPr>
                                      <m:t>𝑢𝑠𝑒𝑟𝑠</m:t>
                                    </m:r>
                                  </m:den>
                                </m:f>
                              </m:oMath>
                            </m:oMathPara>
                          </a14:m>
                          <a:endParaRPr lang="en-US" sz="1400" b="0" i="1" u="none" strike="noStrike" kern="1200" dirty="0" smtClean="0">
                            <a:solidFill>
                              <a:schemeClr val="tx1"/>
                            </a:solidFill>
                            <a:effectLst/>
                            <a:latin typeface="Cambria Math" panose="02040503050406030204" pitchFamily="18" charset="0"/>
                            <a:ea typeface="Cambria Math" panose="02040503050406030204" pitchFamily="18" charset="0"/>
                            <a:cs typeface="+mn-cs"/>
                          </a:endParaRPr>
                        </a:p>
                        <a:p>
                          <a:pPr algn="l" fontAlgn="b"/>
                          <a:endParaRPr lang="en-US" sz="1400" b="0" i="0" u="none" strike="noStrike" dirty="0" smtClean="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27.6566</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14.94552</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VISITS IN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𝑉𝑖𝑠𝑖𝑡𝑠</m:t>
                                    </m:r>
                                  </m:num>
                                  <m:den>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𝑉𝑖𝑠𝑖𝑡</m:t>
                                    </m:r>
                                  </m:den>
                                </m:f>
                              </m:oMath>
                            </m:oMathPara>
                          </a14:m>
                          <a:endParaRPr lang="en-US" sz="1400" b="0" i="0" u="none" strike="noStrike" dirty="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7.253</a:t>
                          </a:r>
                          <a:r>
                            <a:rPr lang="en-US" sz="2000" u="none" strike="noStrike" dirty="0" smtClean="0">
                              <a:effectLst/>
                            </a:rPr>
                            <a:t>%</a:t>
                          </a:r>
                        </a:p>
                      </a:txBody>
                      <a:tcPr marL="8168" marR="8168" marT="8168" marB="0" anchor="ctr"/>
                    </a:tc>
                    <a:tc>
                      <a:txBody>
                        <a:bodyPr/>
                        <a:lstStyle/>
                        <a:p>
                          <a:pPr algn="ctr" fontAlgn="b"/>
                          <a:r>
                            <a:rPr lang="en-US" sz="2000" u="none" strike="noStrike" dirty="0" smtClean="0">
                              <a:effectLst/>
                            </a:rPr>
                            <a:t>3.813%</a:t>
                          </a:r>
                          <a:endParaRPr lang="en-US" sz="2000" u="none" strike="noStrike" dirty="0" smtClean="0">
                            <a:effectLst/>
                          </a:endParaRPr>
                        </a:p>
                      </a:txBody>
                      <a:tcPr marL="8168" marR="8168" marT="8168" marB="0" anchor="ctr"/>
                    </a:tc>
                  </a:tr>
                  <a:tr h="949402">
                    <a:tc>
                      <a:txBody>
                        <a:bodyPr/>
                        <a:lstStyle/>
                        <a:p>
                          <a:pPr algn="l" fontAlgn="b"/>
                          <a:r>
                            <a:rPr lang="en-US" sz="1400" b="1" u="none" strike="noStrike" dirty="0">
                              <a:effectLst/>
                            </a:rPr>
                            <a:t>AVG SPENT ON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num>
                                  <m:den>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𝑜𝑓</m:t>
                                    </m:r>
                                    <m:r>
                                      <a:rPr lang="en-US" sz="1400" b="0" i="1"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𝑢𝑠𝑒𝑟𝑠</m:t>
                                    </m:r>
                                  </m:den>
                                </m:f>
                              </m:oMath>
                            </m:oMathPara>
                          </a14:m>
                          <a:endParaRPr lang="en-US" sz="1400" b="0" i="0" u="none" strike="noStrike" dirty="0">
                            <a:solidFill>
                              <a:srgbClr val="000000"/>
                            </a:solidFill>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$323.22</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$256.46</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SPENT ON MILL </a:t>
                          </a:r>
                          <a:r>
                            <a:rPr lang="en-US" sz="1400" b="1" u="none" strike="noStrike" dirty="0" smtClean="0">
                              <a:effectLst/>
                            </a:rPr>
                            <a:t>MERCHANTS</a:t>
                          </a:r>
                        </a:p>
                      </a:txBody>
                      <a:tcPr marL="8168" marR="8168" marT="8168" marB="0" anchor="ctr"/>
                    </a:tc>
                    <a:tc>
                      <a:txBody>
                        <a:bodyPr/>
                        <a:lstStyle/>
                        <a:p>
                          <a:pPr algn="l" fontAlgn="b"/>
                          <a14:m>
                            <m:oMathPara xmlns:m="http://schemas.openxmlformats.org/officeDocument/2006/math">
                              <m:oMathParaPr>
                                <m:jc m:val="centerGroup"/>
                              </m:oMathParaPr>
                              <m:oMath xmlns:m="http://schemas.openxmlformats.org/officeDocument/2006/math">
                                <m:f>
                                  <m:fPr>
                                    <m:ctrlPr>
                                      <a:rPr lang="en-US" sz="1400" b="0" i="1" u="none" strike="noStrike" smtClean="0">
                                        <a:effectLst/>
                                        <a:latin typeface="Cambria Math" panose="02040503050406030204" pitchFamily="18" charset="0"/>
                                        <a:ea typeface="Cambria Math" panose="02040503050406030204" pitchFamily="18" charset="0"/>
                                      </a:rPr>
                                    </m:ctrlPr>
                                  </m:fPr>
                                  <m:num>
                                    <m:r>
                                      <a:rPr lang="en-US" sz="1400" b="0" i="1" u="none" strike="noStrike" smtClean="0">
                                        <a:effectLst/>
                                        <a:latin typeface="Cambria Math" panose="02040503050406030204" pitchFamily="18" charset="0"/>
                                        <a:ea typeface="Cambria Math" panose="02040503050406030204" pitchFamily="18" charset="0"/>
                                      </a:rPr>
                                      <m:t>𝑇𝑜𝑡𝑎𝑙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𝑀𝑖𝑙𝑙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r>
                                      <a:rPr lang="en-US" sz="1400" b="0" u="none" strike="noStrike" smtClean="0">
                                        <a:effectLst/>
                                        <a:latin typeface="Cambria Math" panose="02040503050406030204" pitchFamily="18" charset="0"/>
                                        <a:ea typeface="Cambria Math" panose="02040503050406030204" pitchFamily="18" charset="0"/>
                                      </a:rPr>
                                      <m:t> </m:t>
                                    </m:r>
                                  </m:num>
                                  <m:den>
                                    <m:r>
                                      <a:rPr lang="en-US" sz="1400" b="0" i="1" u="none" strike="noStrike" smtClean="0">
                                        <a:effectLst/>
                                        <a:latin typeface="Cambria Math" panose="02040503050406030204" pitchFamily="18" charset="0"/>
                                        <a:ea typeface="Cambria Math" panose="02040503050406030204" pitchFamily="18" charset="0"/>
                                      </a:rPr>
                                      <m:t>𝑇𝑜𝑡𝑠𝑙</m:t>
                                    </m:r>
                                    <m:r>
                                      <a:rPr lang="en-US" sz="1400" b="0" u="none" strike="noStrike" smtClean="0">
                                        <a:effectLst/>
                                        <a:latin typeface="Cambria Math" panose="02040503050406030204" pitchFamily="18" charset="0"/>
                                        <a:ea typeface="Cambria Math" panose="02040503050406030204" pitchFamily="18" charset="0"/>
                                      </a:rPr>
                                      <m:t> </m:t>
                                    </m:r>
                                    <m:r>
                                      <a:rPr lang="en-US" sz="1400" b="0" i="1" u="none" strike="noStrike" smtClean="0">
                                        <a:effectLst/>
                                        <a:latin typeface="Cambria Math" panose="02040503050406030204" pitchFamily="18" charset="0"/>
                                        <a:ea typeface="Cambria Math" panose="02040503050406030204" pitchFamily="18" charset="0"/>
                                      </a:rPr>
                                      <m:t>𝑆𝑝𝑒𝑛𝑑</m:t>
                                    </m:r>
                                  </m:den>
                                </m:f>
                              </m:oMath>
                            </m:oMathPara>
                          </a14:m>
                          <a:endParaRPr lang="en-US" sz="1400" b="0" u="none" strike="noStrike" dirty="0" smtClean="0">
                            <a:effectLst/>
                            <a:latin typeface="Cambria Math" panose="02040503050406030204" pitchFamily="18" charset="0"/>
                            <a:ea typeface="Cambria Math" panose="02040503050406030204" pitchFamily="18" charset="0"/>
                          </a:endParaRPr>
                        </a:p>
                      </a:txBody>
                      <a:tcPr marL="8168" marR="8168" marT="8168" marB="0" anchor="ctr"/>
                    </a:tc>
                    <a:tc>
                      <a:txBody>
                        <a:bodyPr/>
                        <a:lstStyle/>
                        <a:p>
                          <a:pPr algn="ctr" fontAlgn="b"/>
                          <a:r>
                            <a:rPr lang="en-US" sz="2000" u="none" strike="noStrike" dirty="0" smtClean="0">
                              <a:effectLst/>
                            </a:rPr>
                            <a:t>4.728%</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2.541%</a:t>
                          </a:r>
                          <a:endParaRPr lang="en-US" sz="2000" u="none" strike="noStrike" dirty="0" smtClean="0">
                            <a:effectLst/>
                          </a:endParaRPr>
                        </a:p>
                      </a:txBody>
                      <a:tcPr marL="8168" marR="8168" marT="8168" marB="0" anchor="ct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94539165"/>
                  </p:ext>
                </p:extLst>
              </p:nvPr>
            </p:nvGraphicFramePr>
            <p:xfrm>
              <a:off x="640931" y="1829254"/>
              <a:ext cx="10372811" cy="4420840"/>
            </p:xfrm>
            <a:graphic>
              <a:graphicData uri="http://schemas.openxmlformats.org/drawingml/2006/table">
                <a:tbl>
                  <a:tblPr>
                    <a:tableStyleId>{BC89EF96-8CEA-46FF-86C4-4CE0E7609802}</a:tableStyleId>
                  </a:tblPr>
                  <a:tblGrid>
                    <a:gridCol w="2144875"/>
                    <a:gridCol w="2435059"/>
                    <a:gridCol w="2367524"/>
                    <a:gridCol w="3425353"/>
                  </a:tblGrid>
                  <a:tr h="828886">
                    <a:tc>
                      <a:txBody>
                        <a:bodyPr/>
                        <a:lstStyle/>
                        <a:p>
                          <a:pPr algn="l" fontAlgn="b"/>
                          <a:endParaRPr lang="en-US" b="1" dirty="0"/>
                        </a:p>
                      </a:txBody>
                      <a:tcPr marL="8168" marR="8168" marT="8168" marB="0" anchor="ctr"/>
                    </a:tc>
                    <a:tc>
                      <a:txBody>
                        <a:bodyPr/>
                        <a:lstStyle/>
                        <a:p>
                          <a:pPr algn="l" fontAlgn="b"/>
                          <a:endParaRPr lang="en-US" sz="1400" b="0" dirty="0">
                            <a:latin typeface="Cambria Math" panose="02040503050406030204" pitchFamily="18" charset="0"/>
                            <a:ea typeface="Cambria Math" panose="02040503050406030204" pitchFamily="18" charset="0"/>
                          </a:endParaRPr>
                        </a:p>
                      </a:txBody>
                      <a:tcPr marL="8168" marR="8168" marT="8168"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b="1" dirty="0" smtClean="0"/>
                            <a:t>MILLENNIAL CLUSTERS</a:t>
                          </a:r>
                        </a:p>
                      </a:txBody>
                      <a:tcPr marL="8168" marR="8168" marT="8168" marB="0" anchor="ctr"/>
                    </a:tc>
                    <a:tc>
                      <a:txBody>
                        <a:bodyPr/>
                        <a:lstStyle/>
                        <a:p>
                          <a:pPr algn="ctr" fontAlgn="b"/>
                          <a:r>
                            <a:rPr lang="en-US" b="1" dirty="0" smtClean="0"/>
                            <a:t>NONMILLENNIAL CLUSTER</a:t>
                          </a:r>
                          <a:endParaRPr lang="en-US" b="1" dirty="0"/>
                        </a:p>
                      </a:txBody>
                      <a:tcPr marL="8168" marR="8168" marT="8168" marB="0" anchor="ctr"/>
                    </a:tc>
                  </a:tr>
                  <a:tr h="947300">
                    <a:tc>
                      <a:txBody>
                        <a:bodyPr/>
                        <a:lstStyle/>
                        <a:p>
                          <a:pPr algn="l" fontAlgn="b"/>
                          <a:r>
                            <a:rPr lang="en-US" sz="1400" b="1" u="none" strike="noStrike" dirty="0">
                              <a:effectLst/>
                            </a:rPr>
                            <a:t>AVG VISITS IN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87821" r="-238847" b="-279487"/>
                          </a:stretch>
                        </a:blipFill>
                      </a:tcPr>
                    </a:tc>
                    <a:tc>
                      <a:txBody>
                        <a:bodyPr/>
                        <a:lstStyle/>
                        <a:p>
                          <a:pPr algn="ctr" fontAlgn="b"/>
                          <a:r>
                            <a:rPr lang="en-US" sz="2000" u="none" strike="noStrike" dirty="0" smtClean="0">
                              <a:effectLst/>
                            </a:rPr>
                            <a:t>27.6566</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14.94552</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VISITS IN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210791" r="-238847" b="-213669"/>
                          </a:stretch>
                        </a:blipFill>
                      </a:tcPr>
                    </a:tc>
                    <a:tc>
                      <a:txBody>
                        <a:bodyPr/>
                        <a:lstStyle/>
                        <a:p>
                          <a:pPr algn="ctr" fontAlgn="b"/>
                          <a:r>
                            <a:rPr lang="en-US" sz="2000" u="none" strike="noStrike" dirty="0" smtClean="0">
                              <a:effectLst/>
                            </a:rPr>
                            <a:t>7.253</a:t>
                          </a:r>
                          <a:r>
                            <a:rPr lang="en-US" sz="2000" u="none" strike="noStrike" dirty="0" smtClean="0">
                              <a:effectLst/>
                            </a:rPr>
                            <a:t>%</a:t>
                          </a:r>
                        </a:p>
                      </a:txBody>
                      <a:tcPr marL="8168" marR="8168" marT="8168" marB="0" anchor="ctr"/>
                    </a:tc>
                    <a:tc>
                      <a:txBody>
                        <a:bodyPr/>
                        <a:lstStyle/>
                        <a:p>
                          <a:pPr algn="ctr" fontAlgn="b"/>
                          <a:r>
                            <a:rPr lang="en-US" sz="2000" u="none" strike="noStrike" dirty="0" smtClean="0">
                              <a:effectLst/>
                            </a:rPr>
                            <a:t>3.813%</a:t>
                          </a:r>
                          <a:endParaRPr lang="en-US" sz="2000" u="none" strike="noStrike" dirty="0" smtClean="0">
                            <a:effectLst/>
                          </a:endParaRPr>
                        </a:p>
                      </a:txBody>
                      <a:tcPr marL="8168" marR="8168" marT="8168" marB="0" anchor="ctr"/>
                    </a:tc>
                  </a:tr>
                  <a:tr h="949402">
                    <a:tc>
                      <a:txBody>
                        <a:bodyPr/>
                        <a:lstStyle/>
                        <a:p>
                          <a:pPr algn="l" fontAlgn="b"/>
                          <a:r>
                            <a:rPr lang="en-US" sz="1400" b="1" u="none" strike="noStrike" dirty="0">
                              <a:effectLst/>
                            </a:rPr>
                            <a:t>AVG SPENT ON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276923" r="-238847" b="-90385"/>
                          </a:stretch>
                        </a:blipFill>
                      </a:tcPr>
                    </a:tc>
                    <a:tc>
                      <a:txBody>
                        <a:bodyPr/>
                        <a:lstStyle/>
                        <a:p>
                          <a:pPr algn="ctr" fontAlgn="b"/>
                          <a:r>
                            <a:rPr lang="en-US" sz="2000" u="none" strike="noStrike" dirty="0" smtClean="0">
                              <a:effectLst/>
                            </a:rPr>
                            <a:t>$323.22</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$256.46</a:t>
                          </a:r>
                          <a:endParaRPr lang="en-US" sz="2000" u="none" strike="noStrike" dirty="0" smtClean="0">
                            <a:effectLst/>
                          </a:endParaRPr>
                        </a:p>
                      </a:txBody>
                      <a:tcPr marL="8168" marR="8168" marT="8168" marB="0" anchor="ctr"/>
                    </a:tc>
                  </a:tr>
                  <a:tr h="847626">
                    <a:tc>
                      <a:txBody>
                        <a:bodyPr/>
                        <a:lstStyle/>
                        <a:p>
                          <a:pPr algn="l" fontAlgn="b"/>
                          <a:r>
                            <a:rPr lang="en-US" sz="1400" b="1" u="none" strike="noStrike" dirty="0">
                              <a:effectLst/>
                            </a:rPr>
                            <a:t>PERCENT SPENT ON MILL </a:t>
                          </a:r>
                          <a:r>
                            <a:rPr lang="en-US" sz="1400" b="1" u="none" strike="noStrike" dirty="0" smtClean="0">
                              <a:effectLst/>
                            </a:rPr>
                            <a:t>MERCHANTS</a:t>
                          </a:r>
                        </a:p>
                      </a:txBody>
                      <a:tcPr marL="8168" marR="8168" marT="8168" marB="0" anchor="ctr"/>
                    </a:tc>
                    <a:tc>
                      <a:txBody>
                        <a:bodyPr/>
                        <a:lstStyle/>
                        <a:p>
                          <a:endParaRPr lang="en-US"/>
                        </a:p>
                      </a:txBody>
                      <a:tcPr marL="8168" marR="8168" marT="8168" marB="0" anchor="ctr">
                        <a:blipFill rotWithShape="0">
                          <a:blip r:embed="rId2"/>
                          <a:stretch>
                            <a:fillRect l="-88471" t="-423022" r="-238847" b="-1439"/>
                          </a:stretch>
                        </a:blipFill>
                      </a:tcPr>
                    </a:tc>
                    <a:tc>
                      <a:txBody>
                        <a:bodyPr/>
                        <a:lstStyle/>
                        <a:p>
                          <a:pPr algn="ctr" fontAlgn="b"/>
                          <a:r>
                            <a:rPr lang="en-US" sz="2000" u="none" strike="noStrike" dirty="0" smtClean="0">
                              <a:effectLst/>
                            </a:rPr>
                            <a:t>4.728%</a:t>
                          </a:r>
                          <a:endParaRPr lang="en-US" sz="2000" u="none" strike="noStrike" dirty="0" smtClean="0">
                            <a:effectLst/>
                          </a:endParaRPr>
                        </a:p>
                      </a:txBody>
                      <a:tcPr marL="8168" marR="8168" marT="8168" marB="0" anchor="ctr"/>
                    </a:tc>
                    <a:tc>
                      <a:txBody>
                        <a:bodyPr/>
                        <a:lstStyle/>
                        <a:p>
                          <a:pPr algn="ctr" fontAlgn="b"/>
                          <a:r>
                            <a:rPr lang="en-US" sz="2000" u="none" strike="noStrike" dirty="0" smtClean="0">
                              <a:effectLst/>
                            </a:rPr>
                            <a:t>2.541%</a:t>
                          </a:r>
                          <a:endParaRPr lang="en-US" sz="2000" u="none" strike="noStrike" dirty="0" smtClean="0">
                            <a:effectLst/>
                          </a:endParaRPr>
                        </a:p>
                      </a:txBody>
                      <a:tcPr marL="8168" marR="8168" marT="8168" marB="0" anchor="ctr"/>
                    </a:tc>
                  </a:tr>
                </a:tbl>
              </a:graphicData>
            </a:graphic>
          </p:graphicFrame>
        </mc:Fallback>
      </mc:AlternateContent>
    </p:spTree>
    <p:extLst>
      <p:ext uri="{BB962C8B-B14F-4D97-AF65-F5344CB8AC3E}">
        <p14:creationId xmlns:p14="http://schemas.microsoft.com/office/powerpoint/2010/main" val="390939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Clustered on Visits to Millennial </a:t>
            </a:r>
            <a:r>
              <a:rPr lang="en-US" dirty="0" smtClean="0"/>
              <a:t>Merchants has the best performance </a:t>
            </a:r>
          </a:p>
          <a:p>
            <a:endParaRPr lang="en-US" dirty="0"/>
          </a:p>
          <a:p>
            <a:r>
              <a:rPr lang="en-US" dirty="0" smtClean="0"/>
              <a:t>Relevant data , code locate at </a:t>
            </a:r>
          </a:p>
          <a:p>
            <a:r>
              <a:rPr lang="en-US" dirty="0">
                <a:hlinkClick r:id="rId2"/>
              </a:rPr>
              <a:t>https://</a:t>
            </a:r>
            <a:r>
              <a:rPr lang="en-US" dirty="0" smtClean="0">
                <a:hlinkClick r:id="rId2"/>
              </a:rPr>
              <a:t>github.com/jack1981/millennial</a:t>
            </a:r>
            <a:endParaRPr lang="en-US" dirty="0" smtClean="0"/>
          </a:p>
          <a:p>
            <a:endParaRPr lang="en-US" dirty="0"/>
          </a:p>
        </p:txBody>
      </p:sp>
    </p:spTree>
    <p:extLst>
      <p:ext uri="{BB962C8B-B14F-4D97-AF65-F5344CB8AC3E}">
        <p14:creationId xmlns:p14="http://schemas.microsoft.com/office/powerpoint/2010/main" val="365645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p:txBody>
          <a:bodyPr/>
          <a:lstStyle/>
          <a:p>
            <a:pPr>
              <a:buFont typeface="Arial" panose="020B0604020202020204" pitchFamily="34" charset="0"/>
              <a:buChar char="•"/>
            </a:pPr>
            <a:r>
              <a:rPr lang="en-US" dirty="0"/>
              <a:t>The client is an entertainment company offering customized and proprietary experiences. One of their specialized offerings is high-end dance bands for special occasions, particularly weddings.</a:t>
            </a:r>
          </a:p>
          <a:p>
            <a:pPr>
              <a:buFont typeface="Arial" panose="020B0604020202020204" pitchFamily="34" charset="0"/>
              <a:buChar char="•"/>
            </a:pPr>
            <a:r>
              <a:rPr lang="en-US" dirty="0"/>
              <a:t>The business problem is that the client has little recurring revenue so they are always in need of identifying new customers to sustain their revenue.</a:t>
            </a:r>
          </a:p>
          <a:p>
            <a:pPr>
              <a:buFont typeface="Arial" panose="020B0604020202020204" pitchFamily="34" charset="0"/>
              <a:buChar char="•"/>
            </a:pPr>
            <a:r>
              <a:rPr lang="en-US" dirty="0"/>
              <a:t>We will use a high-end entertainment company as the example here and use credit card transaction data from a mid-level bank in the US to segment consumers and create consumer profiles (labels). </a:t>
            </a:r>
          </a:p>
          <a:p>
            <a:pPr>
              <a:buFont typeface="Arial" panose="020B0604020202020204" pitchFamily="34" charset="0"/>
              <a:buChar char="•"/>
            </a:pPr>
            <a:r>
              <a:rPr lang="en-US" dirty="0"/>
              <a:t>The consumer profiles will be used to identify and target consumers with specialized offers in an effort to increase sales and make the marketing dollars more productive.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564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a:xfrm>
            <a:off x="1097280" y="-460372"/>
            <a:ext cx="10058400" cy="1450757"/>
          </a:xfrm>
        </p:spPr>
        <p:txBody>
          <a:bodyPr/>
          <a:lstStyle/>
          <a:p>
            <a:r>
              <a:rPr lang="en-US" dirty="0"/>
              <a:t>Data Source</a:t>
            </a:r>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a:xfrm>
            <a:off x="1097280" y="390420"/>
            <a:ext cx="10058400" cy="5134615"/>
          </a:xfrm>
        </p:spPr>
        <p:txBody>
          <a:bodyPr/>
          <a:lstStyle/>
          <a:p>
            <a:pPr lvl="0" algn="ctr"/>
            <a:endParaRPr lang="en-US" sz="2800" dirty="0"/>
          </a:p>
          <a:p>
            <a:pPr lvl="0" algn="ctr"/>
            <a:r>
              <a:rPr lang="en-US" sz="2800" dirty="0"/>
              <a:t>Real MasterCard credit card transactions from a mid-bank in the U.S.</a:t>
            </a:r>
          </a:p>
          <a:p>
            <a:pPr algn="ctr"/>
            <a:endParaRPr lang="en-US" sz="1800" i="1" dirty="0"/>
          </a:p>
          <a:p>
            <a:pPr algn="ctr"/>
            <a:endParaRPr lang="en-US" sz="1800" i="1" dirty="0"/>
          </a:p>
          <a:p>
            <a:pPr algn="ctr"/>
            <a:r>
              <a:rPr lang="en-US" sz="1800" i="1" dirty="0"/>
              <a:t>Note: considering the information security and data privacy policies from MasterCard, we are not going to expose any real raw transaction data out of the MasterCard network. In our proposal, we will start from the features data after aggregation and other data formatting, and only touch a small group of users (10 k total), we also will remove all the PCI/PII information.</a:t>
            </a:r>
          </a:p>
          <a:p>
            <a:endParaRPr lang="en-US" dirty="0"/>
          </a:p>
        </p:txBody>
      </p:sp>
      <p:pic>
        <p:nvPicPr>
          <p:cNvPr id="4" name="Picture 3"/>
          <p:cNvPicPr>
            <a:picLocks noChangeAspect="1"/>
          </p:cNvPicPr>
          <p:nvPr/>
        </p:nvPicPr>
        <p:blipFill>
          <a:blip r:embed="rId2"/>
          <a:stretch>
            <a:fillRect/>
          </a:stretch>
        </p:blipFill>
        <p:spPr>
          <a:xfrm>
            <a:off x="418697" y="3646062"/>
            <a:ext cx="11185168" cy="2476500"/>
          </a:xfrm>
          <a:prstGeom prst="rect">
            <a:avLst/>
          </a:prstGeom>
        </p:spPr>
      </p:pic>
    </p:spTree>
    <p:extLst>
      <p:ext uri="{BB962C8B-B14F-4D97-AF65-F5344CB8AC3E}">
        <p14:creationId xmlns:p14="http://schemas.microsoft.com/office/powerpoint/2010/main" val="64070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p:txBody>
          <a:bodyPr/>
          <a:lstStyle/>
          <a:p>
            <a:r>
              <a:rPr lang="en-US" dirty="0"/>
              <a:t>Preliminary Work</a:t>
            </a:r>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p:txBody>
          <a:bodyPr/>
          <a:lstStyle/>
          <a:p>
            <a:r>
              <a:rPr lang="en-US" sz="2800" dirty="0"/>
              <a:t>Data</a:t>
            </a:r>
          </a:p>
          <a:p>
            <a:pPr>
              <a:buFont typeface="Arial" panose="020B0604020202020204" pitchFamily="34" charset="0"/>
              <a:buChar char="•"/>
            </a:pPr>
            <a:r>
              <a:rPr lang="en-US" dirty="0"/>
              <a:t>Data collection and feature engineering (</a:t>
            </a:r>
            <a:r>
              <a:rPr lang="en-US" i="1" u="sng" dirty="0"/>
              <a:t>pre-calculate 126 Long Term Variables for each user, such as total spends /visits for merchants list, category list </a:t>
            </a:r>
            <a:r>
              <a:rPr lang="en-US" i="1" u="sng" dirty="0" smtClean="0"/>
              <a:t>from last 6 months</a:t>
            </a:r>
            <a:r>
              <a:rPr lang="en-US" dirty="0" smtClean="0"/>
              <a:t>)</a:t>
            </a:r>
            <a:endParaRPr lang="en-US" dirty="0"/>
          </a:p>
          <a:p>
            <a:pPr>
              <a:buFont typeface="Arial" panose="020B0604020202020204" pitchFamily="34" charset="0"/>
              <a:buChar char="•"/>
            </a:pPr>
            <a:r>
              <a:rPr lang="en-US" dirty="0"/>
              <a:t>The raw data is huge and hard for R to do some of work needed. As a result we will use Python and Hadoop initially and then download to R Studio</a:t>
            </a:r>
          </a:p>
          <a:p>
            <a:pPr marL="0" indent="0">
              <a:buNone/>
            </a:pPr>
            <a:endParaRPr lang="en-US" dirty="0"/>
          </a:p>
          <a:p>
            <a:r>
              <a:rPr lang="en-US" sz="2800" dirty="0"/>
              <a:t>Business</a:t>
            </a:r>
          </a:p>
          <a:p>
            <a:pPr>
              <a:buFont typeface="Arial" panose="020B0604020202020204" pitchFamily="34" charset="0"/>
              <a:buChar char="•"/>
            </a:pPr>
            <a:r>
              <a:rPr lang="en-US" dirty="0"/>
              <a:t>Discussions with client and review of internal SalesForce data to gather information and hone suggestions for consumer targeting</a:t>
            </a:r>
          </a:p>
        </p:txBody>
      </p:sp>
    </p:spTree>
    <p:extLst>
      <p:ext uri="{BB962C8B-B14F-4D97-AF65-F5344CB8AC3E}">
        <p14:creationId xmlns:p14="http://schemas.microsoft.com/office/powerpoint/2010/main" val="3384514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p:txBody>
          <a:bodyPr/>
          <a:lstStyle/>
          <a:p>
            <a:r>
              <a:rPr lang="en-US" dirty="0"/>
              <a:t>Planned Analyses</a:t>
            </a:r>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p:txBody>
          <a:bodyPr>
            <a:normAutofit/>
          </a:bodyPr>
          <a:lstStyle/>
          <a:p>
            <a:pPr>
              <a:buFont typeface="Arial" panose="020B0604020202020204" pitchFamily="34" charset="0"/>
              <a:buChar char="•"/>
            </a:pPr>
            <a:r>
              <a:rPr lang="en-US" sz="2400" dirty="0"/>
              <a:t>Consumer </a:t>
            </a:r>
            <a:r>
              <a:rPr lang="en-US" sz="2400" dirty="0" smtClean="0"/>
              <a:t>segmentation (  K-means clustering ) </a:t>
            </a: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t>Exploring the credit card data and finding merchants or categories that show discriminating behavior particularly around high-end jewelry and entertainment brands. </a:t>
            </a:r>
          </a:p>
          <a:p>
            <a:pPr>
              <a:buFont typeface="Arial" panose="020B0604020202020204" pitchFamily="34" charset="0"/>
              <a:buChar char="•"/>
            </a:pPr>
            <a:endParaRPr lang="en-US" sz="2400" dirty="0"/>
          </a:p>
          <a:p>
            <a:pPr>
              <a:buFont typeface="Arial" panose="020B0604020202020204" pitchFamily="34" charset="0"/>
              <a:buChar char="•"/>
            </a:pPr>
            <a:r>
              <a:rPr lang="en-US" sz="2400" dirty="0"/>
              <a:t>Review segmented data to identify potential opportunities for marketing programs through feature generation and consumer segmentation. </a:t>
            </a:r>
          </a:p>
        </p:txBody>
      </p:sp>
    </p:spTree>
    <p:extLst>
      <p:ext uri="{BB962C8B-B14F-4D97-AF65-F5344CB8AC3E}">
        <p14:creationId xmlns:p14="http://schemas.microsoft.com/office/powerpoint/2010/main" val="2615865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p:txBody>
          <a:bodyPr/>
          <a:lstStyle/>
          <a:p>
            <a:r>
              <a:rPr lang="en-US" sz="2400" dirty="0"/>
              <a:t>Our primary risks include:</a:t>
            </a:r>
          </a:p>
          <a:p>
            <a:endParaRPr lang="en-US" sz="2400" dirty="0"/>
          </a:p>
          <a:p>
            <a:pPr lvl="0"/>
            <a:r>
              <a:rPr lang="en-US" dirty="0"/>
              <a:t>The challenges around how to identify the relevant merchants and categories associated with Millennials that can help the merchant/client</a:t>
            </a:r>
          </a:p>
          <a:p>
            <a:pPr lvl="0"/>
            <a:r>
              <a:rPr lang="en-US" dirty="0"/>
              <a:t>Evaluating the quality of the model and the consumer segmentations</a:t>
            </a:r>
          </a:p>
          <a:p>
            <a:pPr lvl="0"/>
            <a:r>
              <a:rPr lang="en-US" dirty="0"/>
              <a:t>Pulling too much data making this project difficult to complete in the allotted time.</a:t>
            </a:r>
          </a:p>
          <a:p>
            <a:endParaRPr lang="en-US" dirty="0"/>
          </a:p>
        </p:txBody>
      </p:sp>
    </p:spTree>
    <p:extLst>
      <p:ext uri="{BB962C8B-B14F-4D97-AF65-F5344CB8AC3E}">
        <p14:creationId xmlns:p14="http://schemas.microsoft.com/office/powerpoint/2010/main" val="1633336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p:txBody>
          <a:bodyPr>
            <a:normAutofit fontScale="85000" lnSpcReduction="10000"/>
          </a:bodyPr>
          <a:lstStyle/>
          <a:p>
            <a:pPr lvl="0"/>
            <a:r>
              <a:rPr lang="en-US" sz="2400" dirty="0"/>
              <a:t>Based on relevant client information, SS analyzed MasterCard data, related information and converted this information into relevant offer campaign conditions and did pre-selection of target user group that is the first-round segmentation.</a:t>
            </a:r>
          </a:p>
          <a:p>
            <a:pPr lvl="0"/>
            <a:r>
              <a:rPr lang="en-US" sz="2400" dirty="0"/>
              <a:t>Considering data requirements SS Identified the targeting offer campaign conditions from marketing data sets, relevant merchants and category, created training and validation data sets and generated the features data sets from huge raw data and selected small users amount for easy analysis.</a:t>
            </a:r>
          </a:p>
          <a:p>
            <a:pPr lvl="0"/>
            <a:r>
              <a:rPr lang="en-US" sz="2400" dirty="0"/>
              <a:t>Initial data collection, exploration, and quality assessment included the collection of raw transactions data from Mastercard internal data sources, such as Hadoop Data Lake.</a:t>
            </a:r>
          </a:p>
          <a:p>
            <a:pPr lvl="0"/>
            <a:r>
              <a:rPr lang="en-US" sz="2400" dirty="0"/>
              <a:t>Data was downloaded into </a:t>
            </a:r>
            <a:r>
              <a:rPr lang="en-US" sz="2400" dirty="0" smtClean="0"/>
              <a:t>GitHub </a:t>
            </a:r>
            <a:r>
              <a:rPr lang="en-US" sz="2400" dirty="0"/>
              <a:t>and brought into R-Studio for review and analysis by CR. Adjustments are being made to final tags to refine target selections for final data analysis.</a:t>
            </a:r>
          </a:p>
          <a:p>
            <a:pPr lvl="0"/>
            <a:r>
              <a:rPr lang="en-US" sz="2400" dirty="0"/>
              <a:t>CR received complete file of SalesForce Data from client. Reviewed SalesForce data to understand what would be most meaningful to inform project.</a:t>
            </a:r>
          </a:p>
          <a:p>
            <a:endParaRPr lang="en-US" dirty="0"/>
          </a:p>
        </p:txBody>
      </p:sp>
    </p:spTree>
    <p:extLst>
      <p:ext uri="{BB962C8B-B14F-4D97-AF65-F5344CB8AC3E}">
        <p14:creationId xmlns:p14="http://schemas.microsoft.com/office/powerpoint/2010/main" val="153206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REGARDING DEMOGRAPHICS AND OTHER MARKETING INFORMATION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target is someone who is getting married.</a:t>
            </a:r>
          </a:p>
          <a:p>
            <a:r>
              <a:rPr lang="en-US" dirty="0"/>
              <a:t>People pay to have these bands fly all over the country to perform at a wedding, so there is a level of sophistication involved and an appreciation for music.</a:t>
            </a:r>
          </a:p>
          <a:p>
            <a:r>
              <a:rPr lang="en-US" dirty="0"/>
              <a:t>They (or their parents) have enough discretionary money and sophistication to be interested in spending $15,000-$25,000 on a musical group (dance band) for their wedding reception when they get married.</a:t>
            </a:r>
          </a:p>
          <a:p>
            <a:r>
              <a:rPr lang="en-US" dirty="0"/>
              <a:t>The millennial age group is a good target population because they are getting married in more lavish weddings.  </a:t>
            </a:r>
          </a:p>
          <a:p>
            <a:r>
              <a:rPr lang="en-US" dirty="0"/>
              <a:t>Any tags that allow for there to be a focus on identifying who could potentially be unmarried would be good (I realize the privacy issues), or people who have an appreciation for finer things or are music lovers would also be good targets.</a:t>
            </a:r>
          </a:p>
          <a:p>
            <a:r>
              <a:rPr lang="en-US" dirty="0"/>
              <a:t>The majority of my clients current leads come from extended affluent urban centers (NY, DC, Chicago, LA, San Francisco, Miami, Palm Beach, Philadelphia, Boston, Denver), but extending out to other affluent urban centers would also make sense so that they could grow their business—such as Atlanta, Charleston SC, Texas cities, would also be good.</a:t>
            </a:r>
          </a:p>
          <a:p>
            <a:r>
              <a:rPr lang="en-US" dirty="0"/>
              <a:t>Anecdotally, the band selection is one of the few decisions that the majority of the grooms are involved in when getting married—and often times are leading the decision.</a:t>
            </a:r>
          </a:p>
          <a:p>
            <a:r>
              <a:rPr lang="en-US" dirty="0"/>
              <a:t>There is also an anecdotal belief that the majority of marriage engagements happen over the holidays between 11/1 and Valentine’s day 2/14.</a:t>
            </a:r>
          </a:p>
          <a:p>
            <a:r>
              <a:rPr lang="en-US" dirty="0"/>
              <a:t>Other anecdotal information is that once engaged the contracting of the band is one of the first actions taken in preparation for the wedding. As a result my client sees an uptick in leads during Q4 and Q1, although it does not show through in the contracting of business.</a:t>
            </a:r>
          </a:p>
          <a:p>
            <a:endParaRPr lang="en-US" dirty="0"/>
          </a:p>
        </p:txBody>
      </p:sp>
    </p:spTree>
    <p:extLst>
      <p:ext uri="{BB962C8B-B14F-4D97-AF65-F5344CB8AC3E}">
        <p14:creationId xmlns:p14="http://schemas.microsoft.com/office/powerpoint/2010/main" val="198277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FE646-7BA0-43E5-B292-5466052653CF}"/>
              </a:ext>
            </a:extLst>
          </p:cNvPr>
          <p:cNvSpPr>
            <a:spLocks noGrp="1"/>
          </p:cNvSpPr>
          <p:nvPr>
            <p:ph type="title"/>
          </p:nvPr>
        </p:nvSpPr>
        <p:spPr>
          <a:xfrm>
            <a:off x="801066" y="0"/>
            <a:ext cx="10058400" cy="1450757"/>
          </a:xfrm>
        </p:spPr>
        <p:txBody>
          <a:bodyPr/>
          <a:lstStyle/>
          <a:p>
            <a:r>
              <a:rPr lang="en-US" dirty="0"/>
              <a:t>Data </a:t>
            </a:r>
            <a:r>
              <a:rPr lang="en-US" dirty="0" smtClean="0"/>
              <a:t>Preparation (Pre-Selection)</a:t>
            </a:r>
            <a:endParaRPr lang="en-US" dirty="0"/>
          </a:p>
        </p:txBody>
      </p:sp>
      <p:sp>
        <p:nvSpPr>
          <p:cNvPr id="3" name="Content Placeholder 2">
            <a:extLst>
              <a:ext uri="{FF2B5EF4-FFF2-40B4-BE49-F238E27FC236}">
                <a16:creationId xmlns:a16="http://schemas.microsoft.com/office/drawing/2014/main" xmlns="" id="{DCA629A2-D87C-4CD4-A1E9-1E4895CB45EA}"/>
              </a:ext>
            </a:extLst>
          </p:cNvPr>
          <p:cNvSpPr>
            <a:spLocks noGrp="1"/>
          </p:cNvSpPr>
          <p:nvPr>
            <p:ph idx="1"/>
          </p:nvPr>
        </p:nvSpPr>
        <p:spPr>
          <a:xfrm>
            <a:off x="515155" y="1845734"/>
            <a:ext cx="11217499" cy="4023360"/>
          </a:xfrm>
        </p:spPr>
        <p:txBody>
          <a:bodyPr>
            <a:normAutofit lnSpcReduction="10000"/>
          </a:bodyPr>
          <a:lstStyle/>
          <a:p>
            <a:pPr lvl="0"/>
            <a:r>
              <a:rPr lang="en-US" dirty="0" smtClean="0"/>
              <a:t>For raw data, </a:t>
            </a:r>
            <a:r>
              <a:rPr lang="en-US" dirty="0"/>
              <a:t>we chose </a:t>
            </a:r>
            <a:r>
              <a:rPr lang="en-US" dirty="0" smtClean="0"/>
              <a:t>Mastercard transactions </a:t>
            </a:r>
            <a:r>
              <a:rPr lang="en-US" dirty="0"/>
              <a:t>from a mid-level bank in the US from 02/01/2016 to 02/01/2017, we also prepared the test / validate data sets to evaluate the model quality, the time range is from 02/02/2017 to 02/01/2018 </a:t>
            </a:r>
            <a:r>
              <a:rPr lang="en-US" dirty="0" smtClean="0"/>
              <a:t>,including 119,335 </a:t>
            </a:r>
            <a:r>
              <a:rPr lang="en-US" dirty="0"/>
              <a:t>users, 11,595,319 </a:t>
            </a:r>
            <a:r>
              <a:rPr lang="en-US" dirty="0" smtClean="0"/>
              <a:t>transactions and 2,727 </a:t>
            </a:r>
            <a:r>
              <a:rPr lang="en-US" dirty="0"/>
              <a:t>merchants, 113 </a:t>
            </a:r>
            <a:r>
              <a:rPr lang="en-US" dirty="0" smtClean="0"/>
              <a:t>Categories.</a:t>
            </a:r>
          </a:p>
          <a:p>
            <a:r>
              <a:rPr lang="en-US" dirty="0"/>
              <a:t>For the SF data, CR reviewed the different data files that were provided, identified several with relevant data information. The data files were cleaned—filling in missing pieces, adding fields as well as removing unnecessary data fields. Relevant data was selected to conduct initial analysis and to bring into R-Studio for further review and analysis</a:t>
            </a:r>
            <a:r>
              <a:rPr lang="en-US" dirty="0" smtClean="0"/>
              <a:t>.</a:t>
            </a:r>
          </a:p>
          <a:p>
            <a:r>
              <a:rPr lang="en-US" dirty="0" smtClean="0"/>
              <a:t>For pre-selection , we considered the “DEMOGRAPHICS” requirements and choose 5 marketing tags for pre-filtering ,including:</a:t>
            </a:r>
          </a:p>
          <a:p>
            <a:r>
              <a:rPr lang="en-US" dirty="0" smtClean="0"/>
              <a:t>HomeOwner(0),MortgageLast12months(0),Frequent MusicBuyer(1),Frequent </a:t>
            </a:r>
            <a:r>
              <a:rPr lang="en-US" dirty="0" err="1" smtClean="0"/>
              <a:t>JewelerBuyer</a:t>
            </a:r>
            <a:r>
              <a:rPr lang="en-US" dirty="0" smtClean="0"/>
              <a:t>(1),HeavyTotalSpendLast6months(500</a:t>
            </a:r>
            <a:r>
              <a:rPr lang="en-US" dirty="0"/>
              <a:t>$ per month)(1</a:t>
            </a:r>
            <a:r>
              <a:rPr lang="en-US" dirty="0" smtClean="0"/>
              <a:t>)</a:t>
            </a:r>
            <a:endParaRPr lang="en-US" dirty="0"/>
          </a:p>
          <a:p>
            <a:r>
              <a:rPr lang="en-US" dirty="0"/>
              <a:t>After the pre-selection , there are 27906 users selected and we can do the furthermore clustering now</a:t>
            </a:r>
            <a:r>
              <a:rPr lang="en-US" dirty="0" smtClean="0"/>
              <a:t>.</a:t>
            </a:r>
            <a:endParaRPr lang="en-US" dirty="0"/>
          </a:p>
        </p:txBody>
      </p:sp>
    </p:spTree>
    <p:extLst>
      <p:ext uri="{BB962C8B-B14F-4D97-AF65-F5344CB8AC3E}">
        <p14:creationId xmlns:p14="http://schemas.microsoft.com/office/powerpoint/2010/main" val="430599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370</TotalTime>
  <Words>1596</Words>
  <Application>Microsoft Office PowerPoint</Application>
  <PresentationFormat>Widescreen</PresentationFormat>
  <Paragraphs>138</Paragraphs>
  <Slides>17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Retrospect</vt:lpstr>
      <vt:lpstr>Package</vt:lpstr>
      <vt:lpstr>Identify Millennials Interested in High-End Dance Bands through Transactional Data</vt:lpstr>
      <vt:lpstr>Business Problem</vt:lpstr>
      <vt:lpstr>Data Source</vt:lpstr>
      <vt:lpstr>Preliminary Work</vt:lpstr>
      <vt:lpstr>Planned Analyses</vt:lpstr>
      <vt:lpstr>Risk Assessment</vt:lpstr>
      <vt:lpstr>Data Understanding</vt:lpstr>
      <vt:lpstr>REGARDING DEMOGRAPHICS AND OTHER MARKETING INFORMATION</vt:lpstr>
      <vt:lpstr>Data Preparation (Pre-Selection)</vt:lpstr>
      <vt:lpstr>Data Preparation (Feature Generation)</vt:lpstr>
      <vt:lpstr>Modeling &amp; Algorithm -- Clustering</vt:lpstr>
      <vt:lpstr>Modeling &amp; Algorithm -- Steps</vt:lpstr>
      <vt:lpstr>Optimal Number of Clusters:</vt:lpstr>
      <vt:lpstr>Model evaluation (Clustered on Visits) targeting 3569 users in 27906 users </vt:lpstr>
      <vt:lpstr>Model evaluation (Clustered on Average Spend per visit) targeting 2754 users in 27906 users </vt:lpstr>
      <vt:lpstr>Model evaluation (Clustered on Visits + Average Spend per visit ) targeting 7255 users in 27906 users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Milennials Interested in High-End Dance Bands through Transactional Data</dc:title>
  <dc:creator>Claudia Remley</dc:creator>
  <cp:lastModifiedBy>Song, Suqiang</cp:lastModifiedBy>
  <cp:revision>76</cp:revision>
  <dcterms:created xsi:type="dcterms:W3CDTF">2018-01-24T01:26:14Z</dcterms:created>
  <dcterms:modified xsi:type="dcterms:W3CDTF">2018-02-18T06:57:07Z</dcterms:modified>
</cp:coreProperties>
</file>