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40" r:id="rId3"/>
    <p:sldId id="257" r:id="rId4"/>
    <p:sldId id="317" r:id="rId5"/>
    <p:sldId id="334" r:id="rId6"/>
    <p:sldId id="336" r:id="rId7"/>
    <p:sldId id="335" r:id="rId8"/>
    <p:sldId id="337" r:id="rId9"/>
    <p:sldId id="338" r:id="rId10"/>
    <p:sldId id="342" r:id="rId11"/>
    <p:sldId id="339" r:id="rId12"/>
    <p:sldId id="319" r:id="rId13"/>
    <p:sldId id="330" r:id="rId14"/>
    <p:sldId id="341" r:id="rId15"/>
    <p:sldId id="328" r:id="rId16"/>
    <p:sldId id="331" r:id="rId17"/>
    <p:sldId id="321" r:id="rId18"/>
    <p:sldId id="324" r:id="rId19"/>
    <p:sldId id="332" r:id="rId20"/>
    <p:sldId id="327" r:id="rId21"/>
    <p:sldId id="343" r:id="rId22"/>
    <p:sldId id="323" r:id="rId23"/>
    <p:sldId id="325" r:id="rId24"/>
    <p:sldId id="287" r:id="rId25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99"/>
    <a:srgbClr val="009900"/>
    <a:srgbClr val="0000FF"/>
    <a:srgbClr val="00CC66"/>
    <a:srgbClr val="00CC00"/>
    <a:srgbClr val="00CC99"/>
    <a:srgbClr val="66FFCC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01" autoAdjust="0"/>
    <p:restoredTop sz="77998" autoAdjust="0"/>
  </p:normalViewPr>
  <p:slideViewPr>
    <p:cSldViewPr>
      <p:cViewPr varScale="1">
        <p:scale>
          <a:sx n="124" d="100"/>
          <a:sy n="124" d="100"/>
        </p:scale>
        <p:origin x="-30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139" tIns="45570" rIns="91139" bIns="45570" rtlCol="0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3713"/>
          </a:xfrm>
          <a:prstGeom prst="rect">
            <a:avLst/>
          </a:prstGeom>
        </p:spPr>
        <p:txBody>
          <a:bodyPr vert="horz" lIns="91139" tIns="45570" rIns="91139" bIns="45570" rtlCol="0"/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F5764C1D-C4C0-4266-A431-3C673EDB5F2C}" type="datetimeFigureOut">
              <a:rPr lang="zh-TW" altLang="en-US"/>
              <a:pPr>
                <a:defRPr/>
              </a:pPr>
              <a:t>2019/10/25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2950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39" tIns="45570" rIns="91139" bIns="4557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1" y="4691062"/>
            <a:ext cx="5438775" cy="4443413"/>
          </a:xfrm>
          <a:prstGeom prst="rect">
            <a:avLst/>
          </a:prstGeom>
        </p:spPr>
        <p:txBody>
          <a:bodyPr vert="horz" lIns="91139" tIns="45570" rIns="91139" bIns="4557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139" tIns="45570" rIns="91139" bIns="45570" rtlCol="0" anchor="b"/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lIns="91139" tIns="45570" rIns="91139" bIns="45570" rtlCol="0" anchor="b"/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8C0C46AB-5491-48FB-B00B-9807709CB0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558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1395"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:	</a:t>
            </a:r>
            <a:r>
              <a:rPr lang="en-US" altLang="zh-TW" baseline="0" dirty="0" smtClean="0"/>
              <a:t>https://www.google.com.tw/search?q=RS232&amp;rlz=1C1NDCM_zh-twTW703TW703&amp;source=lnms&amp;tbm=isch&amp;sa=X&amp;ved=0ahUKEwif7JDh5v3ZAhVBHZQKHZKiD4kQ_AUICigB&amp;biw=1440&amp;bih=769#imgrc=xKhbajeecQrYVM: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	https://www.strongpilab.com/?p=1328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239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在長距離大量的連續資料傳送時，還是用一下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parity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比較保險。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223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 </a:t>
            </a:r>
            <a:r>
              <a:rPr lang="en-US" altLang="zh-TW" dirty="0" smtClean="0"/>
              <a:t>: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http://wiki.csie.ncku.edu.tw/embedded/USART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467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239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RS485</a:t>
            </a:r>
            <a:r>
              <a:rPr lang="zh-TW" altLang="en-US" dirty="0" smtClean="0"/>
              <a:t>和</a:t>
            </a:r>
            <a:r>
              <a:rPr lang="en-US" altLang="zh-TW" dirty="0" smtClean="0"/>
              <a:t>RS232</a:t>
            </a:r>
            <a:r>
              <a:rPr lang="zh-TW" altLang="en-US" dirty="0" smtClean="0"/>
              <a:t>的基本的通訊機理是一致的，他的優點在於彌補了</a:t>
            </a:r>
            <a:r>
              <a:rPr lang="en-US" altLang="zh-TW" dirty="0" smtClean="0"/>
              <a:t>RS232</a:t>
            </a:r>
            <a:r>
              <a:rPr lang="zh-TW" altLang="en-US" dirty="0" smtClean="0"/>
              <a:t>通訊距離短，不能進行多台設備同時進行聯網管理的缺點。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485</a:t>
            </a:r>
            <a:r>
              <a:rPr lang="zh-TW" altLang="en-US" dirty="0" smtClean="0"/>
              <a:t>通訊總線（必須用雙絞線，或者網線的其中一組），如果用普通的電線（沒有雙絞）干擾將非常大，通訊不暢，甚至通訊不上。每台控制器設備必須手牽手地串下去，不可以有星型連接或分叉。如果有星型連接或者分叉，干擾將非常大，通訊不暢，甚至通訊不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541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RS422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通過兩對雙絞線可以全雙工工作收發互不影響，而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RS485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隻能半雙工工作，發收不能同時進行，但它只需要一對雙絞線。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239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這種接法在發送資料時，同時會接收到自已發送的資料。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/>
              <a:t>RS422</a:t>
            </a:r>
            <a:r>
              <a:rPr lang="zh-TW" altLang="en-US" dirty="0"/>
              <a:t>可以接</a:t>
            </a:r>
            <a:r>
              <a:rPr lang="en-US" altLang="zh-TW" dirty="0"/>
              <a:t>RS422 &amp; RS485</a:t>
            </a:r>
          </a:p>
          <a:p>
            <a:r>
              <a:rPr lang="en-US" altLang="zh-TW" dirty="0"/>
              <a:t>RS485</a:t>
            </a:r>
            <a:r>
              <a:rPr lang="zh-TW" altLang="en-US" dirty="0"/>
              <a:t>，就可以接</a:t>
            </a:r>
            <a:r>
              <a:rPr lang="en-US" altLang="zh-TW" dirty="0"/>
              <a:t>RS485</a:t>
            </a:r>
            <a:r>
              <a:rPr lang="zh-TW" altLang="en-US" dirty="0"/>
              <a:t>，不可以接</a:t>
            </a:r>
            <a:r>
              <a:rPr lang="en-US" altLang="zh-TW" dirty="0"/>
              <a:t>RS422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42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串口通信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(Serial Communication)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電子工程師面對的最基本的一個通訊方式，它是指外設和計算機間，通過數據信號線、地線、控制線等，按位進行傳輸數據的一種通訊方式。這種通信方式使用的數據線少，在遠距離通信中可以節約通信成本，但其傳輸速度比並行傳輸低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雙工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允許二台設備之間的雙向資料傳輸，但不能同時進行。因此同一時間只允許一設備傳送資料，若另一設備要傳送資料，需等原來傳送資料的設備傳送完成後再處理。例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無線電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全雙工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允許二台設備間同時進行雙向資料傳輸。例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手機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額外提供時脈訊號，使兩端機器在溝通時能夠藉此同步收發資料。比起非同步傳輸，同步傳輸不需要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start/stop bit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，因此能夠一次傳較多的資料。同步傳輸需要解決時鐘偏移對資料傳輸造成的影響，除此之外，額外的時脈分佈網也需要大量的驅動電路，比起非同步傳輸增加了更多的耗能。一般同步系統會用阻斷時脈的方式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(clock gating)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，來令不需運作的模組進入睡眠狀態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(sleeping mode)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到省電的目的，這個機制需要額外的電路及再次同步的額外延遲，不僅造成多餘的能源損耗，也增加了電路設計上的困難度。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9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RS422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RS-485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是指的電平標準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電信號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，很多人把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RS-422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RS-485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誤稱為通訊協議，這是很不應該的，其實它們僅是關於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UART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通訊的一個機械和電氣接口標準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頂多是網絡協議中的物理層面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也就是說對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等控制器編寫了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UART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程序，串行數據會通過硬件電路在設備間進行收發，這個硬件電路要遵循一個電平標準，實現設備間的交互。   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一、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電平規定，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+5V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等價於邏輯“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等價於邏輯“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。這樣的數據通信及電平規定方式，被稱做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（晶體管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晶體管邏輯電平）信號系統。   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二、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是美國電子工業協會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EIA(Electronic Industry Association)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制定的一種串行物理接口標準。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是英文“推薦標準”的縮寫，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為標識號。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是對電氣特性以及物理特性的規定，只作用於數據的傳輸通路上，它並不內含對數據的處理方式。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標準是邏輯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-3V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-15V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，邏輯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+3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+15V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    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三、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接口可以實現點對點的通信方式，但這種方式不能實現聯網功能。於是，為了解決這個問題，一個新的標準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RS-485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產生了。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RS-485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的數據信號採用差分傳輸方式，也稱作平衡傳輸，它使用一對雙絞線，將其中一線定義為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，另一線定義為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。通常情況下，發送驅動器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之間的正電平在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+6V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，是一個邏輯狀態，負電平在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-6V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，是另一個邏輯狀態。另有一個信號地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RS-485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中還有一“使能”端，而在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RS-422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中這是可用可不用的。    四、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RS-422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標準，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RS-422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的電氣性能與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RS-485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完全一樣。主要的區別在於：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RS-422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根信號線：兩根發送、兩根接收。由於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RS-422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的收與發是分開的所以可以同時收和發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全雙工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，也正因為全雙工要求收發要有單獨的信道，所以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RS-422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適用於兩個站之間通信，星型網、環網，不可用於總線網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;RS-485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根信號線，所以只能工作在半雙工模式，常用於總線網。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是為點對點（即只用一對收、發設備）通訊而設計的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RS-422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RS-485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不一樣，數據信號採用差分傳輸方式，也稱作平衡傳輸，它使用一對雙絞線；彌補了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RS232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通訊距離短，不能進行多台設備同時進行聯網管理的缺點。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62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UART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正邏輯</a:t>
            </a:r>
            <a:endParaRPr lang="en-US" altLang="zh-TW" dirty="0" smtClean="0"/>
          </a:p>
          <a:p>
            <a:r>
              <a:rPr lang="en-US" altLang="zh-TW" dirty="0" smtClean="0"/>
              <a:t>RS232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負邏輯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UART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則是較低的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 V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Error-checking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Error-checking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0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Error-checking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0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:  </a:t>
            </a:r>
            <a:r>
              <a:rPr lang="en-US" altLang="zh-TW" dirty="0"/>
              <a:t>8/N/1</a:t>
            </a:r>
            <a:r>
              <a:rPr lang="zh-TW" altLang="en-US" dirty="0"/>
              <a:t>（非常普遍）表明</a:t>
            </a:r>
            <a:r>
              <a:rPr lang="en-US" altLang="zh-TW" dirty="0"/>
              <a:t>8bit</a:t>
            </a:r>
            <a:r>
              <a:rPr lang="zh-TW" altLang="en-US" dirty="0"/>
              <a:t>資料，沒有同位檢查，</a:t>
            </a:r>
            <a:r>
              <a:rPr lang="en-US" altLang="zh-TW" dirty="0"/>
              <a:t>1bit</a:t>
            </a:r>
            <a:r>
              <a:rPr lang="zh-TW" altLang="en-US" dirty="0"/>
              <a:t>停止位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spcAft>
                <a:spcPts val="0"/>
              </a:spcAft>
            </a:pPr>
            <a:r>
              <a:rPr lang="zh-TW" altLang="zh-TW" kern="100" dirty="0" smtClean="0">
                <a:latin typeface="+mn-lt"/>
                <a:ea typeface="+mn-ea"/>
                <a:cs typeface="Times New Roman"/>
              </a:rPr>
              <a:t>由波形可以看出為</a:t>
            </a: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:  1</a:t>
            </a:r>
            <a:r>
              <a:rPr lang="zh-TW" altLang="zh-TW" kern="100" dirty="0" smtClean="0">
                <a:latin typeface="+mn-lt"/>
                <a:ea typeface="+mn-ea"/>
                <a:cs typeface="Times New Roman"/>
              </a:rPr>
              <a:t>個方波</a:t>
            </a: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 = 1</a:t>
            </a:r>
            <a:r>
              <a:rPr lang="zh-TW" altLang="zh-TW" kern="100" dirty="0" smtClean="0">
                <a:latin typeface="+mn-lt"/>
                <a:ea typeface="+mn-ea"/>
                <a:cs typeface="Times New Roman"/>
              </a:rPr>
              <a:t>個</a:t>
            </a: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Bit = 1/</a:t>
            </a:r>
            <a:r>
              <a:rPr lang="en-US" altLang="zh-TW" kern="100" dirty="0" smtClean="0">
                <a:solidFill>
                  <a:srgbClr val="00B0F0"/>
                </a:solidFill>
                <a:latin typeface="+mn-lt"/>
                <a:ea typeface="+mn-ea"/>
                <a:cs typeface="Times New Roman"/>
              </a:rPr>
              <a:t>9600</a:t>
            </a: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 = 104us</a:t>
            </a:r>
            <a:endParaRPr lang="zh-TW" altLang="zh-TW" kern="100" dirty="0" smtClean="0">
              <a:latin typeface="+mn-lt"/>
              <a:ea typeface="+mn-ea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 </a:t>
            </a:r>
            <a:endParaRPr lang="zh-TW" altLang="zh-TW" kern="100" dirty="0" smtClean="0">
              <a:latin typeface="+mn-lt"/>
              <a:ea typeface="+mn-ea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        0                  1001 1000                       1 </a:t>
            </a:r>
            <a:endParaRPr lang="zh-TW" altLang="zh-TW" kern="100" dirty="0" smtClean="0">
              <a:latin typeface="+mn-lt"/>
              <a:ea typeface="+mn-ea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     </a:t>
            </a:r>
            <a:r>
              <a:rPr lang="zh-TW" altLang="zh-TW" kern="100" dirty="0" smtClean="0">
                <a:latin typeface="+mn-lt"/>
                <a:ea typeface="+mn-ea"/>
                <a:cs typeface="Times New Roman"/>
              </a:rPr>
              <a:t>起始位元</a:t>
            </a: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                                          </a:t>
            </a:r>
            <a:r>
              <a:rPr lang="zh-TW" altLang="zh-TW" kern="100" dirty="0" smtClean="0">
                <a:latin typeface="+mn-lt"/>
                <a:ea typeface="+mn-ea"/>
                <a:cs typeface="Times New Roman"/>
              </a:rPr>
              <a:t>停止位元</a:t>
            </a: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 </a:t>
            </a:r>
            <a:endParaRPr lang="zh-TW" altLang="zh-TW" kern="100" dirty="0" smtClean="0">
              <a:latin typeface="+mn-lt"/>
              <a:ea typeface="+mn-ea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zh-TW" altLang="zh-TW" kern="100" dirty="0" smtClean="0">
                <a:latin typeface="+mn-lt"/>
                <a:ea typeface="+mn-ea"/>
                <a:cs typeface="Times New Roman"/>
              </a:rPr>
              <a:t>去掉</a:t>
            </a: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  </a:t>
            </a:r>
            <a:r>
              <a:rPr lang="zh-TW" altLang="zh-TW" kern="100" dirty="0" smtClean="0">
                <a:latin typeface="+mn-lt"/>
                <a:ea typeface="+mn-ea"/>
                <a:cs typeface="Times New Roman"/>
              </a:rPr>
              <a:t>起始位元 和 停止位元後 剩</a:t>
            </a: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  1001 1000 </a:t>
            </a:r>
            <a:r>
              <a:rPr lang="zh-TW" altLang="zh-TW" kern="100" dirty="0" smtClean="0">
                <a:latin typeface="+mn-lt"/>
                <a:ea typeface="+mn-ea"/>
                <a:cs typeface="Times New Roman"/>
              </a:rPr>
              <a:t>由左至右再寫一次即為 </a:t>
            </a: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                                   </a:t>
            </a:r>
            <a:r>
              <a:rPr lang="zh-TW" altLang="zh-TW" kern="100" dirty="0" smtClean="0">
                <a:latin typeface="+mn-lt"/>
                <a:ea typeface="+mn-ea"/>
                <a:cs typeface="Times New Roman"/>
              </a:rPr>
              <a:t>←</a:t>
            </a: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+mn-lt"/>
                <a:ea typeface="+mn-ea"/>
                <a:cs typeface="Times New Roman"/>
              </a:rPr>
              <a:t> 0001 1001 (Bin)  = 19 (Hex)</a:t>
            </a:r>
            <a:endParaRPr lang="zh-TW" altLang="zh-TW" kern="100" dirty="0" smtClean="0">
              <a:latin typeface="+mn-lt"/>
              <a:ea typeface="+mn-ea"/>
              <a:cs typeface="Times New Roman"/>
            </a:endParaRPr>
          </a:p>
          <a:p>
            <a:r>
              <a:rPr lang="zh-TW" altLang="zh-TW" dirty="0" smtClean="0">
                <a:latin typeface="+mn-lt"/>
                <a:ea typeface="+mn-ea"/>
                <a:cs typeface="Times New Roman"/>
              </a:rPr>
              <a:t>若我們採用</a:t>
            </a:r>
            <a:r>
              <a:rPr lang="en-US" altLang="zh-TW" dirty="0" smtClean="0">
                <a:latin typeface="+mn-lt"/>
                <a:ea typeface="+mn-ea"/>
                <a:cs typeface="Times New Roman"/>
              </a:rPr>
              <a:t>9600bps</a:t>
            </a:r>
            <a:r>
              <a:rPr lang="zh-TW" altLang="zh-TW" dirty="0" smtClean="0">
                <a:latin typeface="+mn-lt"/>
                <a:ea typeface="+mn-ea"/>
                <a:cs typeface="Times New Roman"/>
              </a:rPr>
              <a:t>的傳輸速度，每一秒便可傳輸</a:t>
            </a:r>
            <a:r>
              <a:rPr lang="en-US" altLang="zh-TW" dirty="0" smtClean="0">
                <a:latin typeface="+mn-lt"/>
                <a:ea typeface="+mn-ea"/>
                <a:cs typeface="Times New Roman"/>
              </a:rPr>
              <a:t>9600/</a:t>
            </a:r>
            <a:r>
              <a:rPr lang="en-US" altLang="zh-TW" dirty="0" smtClean="0">
                <a:solidFill>
                  <a:srgbClr val="00B050"/>
                </a:solidFill>
                <a:latin typeface="+mn-lt"/>
                <a:ea typeface="+mn-ea"/>
                <a:cs typeface="Times New Roman"/>
              </a:rPr>
              <a:t>10</a:t>
            </a:r>
            <a:r>
              <a:rPr lang="en-US" altLang="zh-TW" dirty="0" smtClean="0">
                <a:latin typeface="+mn-lt"/>
                <a:ea typeface="+mn-ea"/>
                <a:cs typeface="Times New Roman"/>
              </a:rPr>
              <a:t>=960(Bytes)</a:t>
            </a:r>
            <a:r>
              <a:rPr lang="zh-TW" altLang="zh-TW" dirty="0" smtClean="0">
                <a:latin typeface="+mn-lt"/>
                <a:ea typeface="+mn-ea"/>
                <a:cs typeface="Times New Roman"/>
              </a:rPr>
              <a:t>的資料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239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傳完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0x0D</a:t>
            </a:r>
            <a:r>
              <a:rPr lang="zh-TW" altLang="en-US" dirty="0" smtClean="0"/>
              <a:t> 需要多久時間</a:t>
            </a:r>
            <a:r>
              <a:rPr lang="en-US" altLang="zh-TW" dirty="0" smtClean="0"/>
              <a:t>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C46AB-5491-48FB-B00B-9807709CB042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18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E8CFF-2412-4C62-8FE2-BE5618492CF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3108D-A1D6-44E1-B0F9-6113ABCEF5F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5B19-8CE3-4F80-A816-2F3B08960EB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84B5A-880C-4C02-8090-30AC157DF1B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FDE69-3A8E-4199-9456-4466A2E8192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A222D-F771-4457-91BA-57BA0786C4D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79FF5-69B1-437A-9E58-3E8B0255F41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D7193-7A1B-497E-9488-01316A58690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943A4-2277-4980-9661-3979CB8C853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E6AAA-0BCC-4F77-8728-06A4CF13B47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96820-53AB-4B15-834C-D942C92040D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1" descr="ntust-ppt00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0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0213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925166DC-F6A9-4DA2-8732-DADDD0E93E7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CC"/>
          </a:solidFill>
          <a:latin typeface="Times New Roman" pitchFamily="18" charset="0"/>
          <a:ea typeface="新細明體" pitchFamily="18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CC"/>
          </a:solidFill>
          <a:latin typeface="Times New Roman" pitchFamily="18" charset="0"/>
          <a:ea typeface="新細明體" pitchFamily="18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CC"/>
          </a:solidFill>
          <a:latin typeface="Times New Roman" pitchFamily="18" charset="0"/>
          <a:ea typeface="新細明體" pitchFamily="18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FFCC"/>
          </a:solidFill>
          <a:latin typeface="Times New Roman" pitchFamily="18" charset="0"/>
          <a:ea typeface="新細明體" pitchFamily="18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0563" y="6453188"/>
            <a:ext cx="4679950" cy="43180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sz="18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2019/10/25</a:t>
            </a:r>
            <a:endParaRPr lang="zh-TW" altLang="zh-TW" sz="18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4365625"/>
            <a:ext cx="5608637" cy="10810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國立台灣科技大學   </a:t>
            </a:r>
            <a:endParaRPr lang="en-US" altLang="zh-TW" b="1" dirty="0" smtClean="0">
              <a:solidFill>
                <a:schemeClr val="accent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sz="2800" b="1" dirty="0" smtClean="0">
                <a:solidFill>
                  <a:schemeClr val="accent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黃立彬</a:t>
            </a:r>
            <a:endParaRPr lang="zh-TW" altLang="zh-TW" sz="2400" b="1" dirty="0" smtClean="0">
              <a:ea typeface="微軟正黑體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619672" y="1556792"/>
            <a:ext cx="7524328" cy="64807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 fontAlgn="b">
              <a:spcAft>
                <a:spcPts val="0"/>
              </a:spcAft>
              <a:defRPr/>
            </a:pPr>
            <a:endParaRPr kumimoji="0" lang="zh-TW" altLang="en-US" sz="2800" b="1" cap="small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0" algn="ctr" fontAlgn="b">
              <a:spcAft>
                <a:spcPts val="0"/>
              </a:spcAft>
              <a:defRPr/>
            </a:pPr>
            <a:endParaRPr kumimoji="0" lang="zh-TW" altLang="en-US" sz="2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95936" y="1772816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UART	RS232</a:t>
            </a:r>
          </a:p>
          <a:p>
            <a:r>
              <a:rPr lang="en-US" altLang="zh-TW" sz="3200" dirty="0" smtClean="0"/>
              <a:t>RS485	RS422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504825"/>
          </a:xfrm>
        </p:spPr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UART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3909" y="1535640"/>
            <a:ext cx="496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例如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: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傳送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0x19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(Hex)  = 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0b0001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1001 (Bin)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5616624" cy="421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9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3074" name="Picture 2" descr="https://www.strongpilab.com/wp-content/uploads/2017/09/UART-RS232-wavefor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504825"/>
          </a:xfrm>
        </p:spPr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RS232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60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700808"/>
            <a:ext cx="71437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4293096"/>
            <a:ext cx="6457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169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0" y="332656"/>
            <a:ext cx="8229600" cy="21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78" y="2708920"/>
            <a:ext cx="7458249" cy="358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2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RS232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RS232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差別最大的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RS232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Vpp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電壓較高有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6V~30V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則是較低的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3.3V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RS232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為負邏輯，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則為正邏輯，因此兩者波形是反相的。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61722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7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RS232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167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45661"/>
            <a:ext cx="3995205" cy="322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08920"/>
            <a:ext cx="4716016" cy="38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5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RS232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pic>
        <p:nvPicPr>
          <p:cNvPr id="171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87" y="1600200"/>
            <a:ext cx="59580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6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504825"/>
          </a:xfrm>
        </p:spPr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RS232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62818" name="Picture 2" descr="https://i2.wp.com/www.strongpilab.com/wp-content/uploads/2017/09/UART-RS232-wavefor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RS485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4248473" cy="225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3528" y="2436209"/>
            <a:ext cx="4248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RS485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是半雙工，二條線，如果有其中一個裝置在發送資料，其他裝置就不可以發送。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41" y="4437112"/>
            <a:ext cx="77533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0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RS485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pic>
        <p:nvPicPr>
          <p:cNvPr id="172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6360990" cy="516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2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名詞解釋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串口通信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(Serial Communication)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全雙工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Synchronous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同步傳輸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Asynchronous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正邏輯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負邏輯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1008"/>
            <a:ext cx="5472608" cy="263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RS485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pic>
        <p:nvPicPr>
          <p:cNvPr id="10242" name="Picture 2" descr="RS-485 waveform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3227"/>
            <a:ext cx="7920880" cy="245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1776"/>
            <a:ext cx="3744416" cy="218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716016" y="2996952"/>
            <a:ext cx="339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 signal shown in blue, B in 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1" y="2132856"/>
            <a:ext cx="861691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163249" y="3429000"/>
            <a:ext cx="828000" cy="576064"/>
          </a:xfrm>
          <a:prstGeom prst="rect">
            <a:avLst/>
          </a:prstGeom>
          <a:noFill/>
          <a:ln w="539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63249" y="2420888"/>
            <a:ext cx="828000" cy="576064"/>
          </a:xfrm>
          <a:prstGeom prst="rect">
            <a:avLst/>
          </a:prstGeom>
          <a:noFill/>
          <a:ln w="539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4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504825"/>
          </a:xfrm>
        </p:spPr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RS422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3701564" cy="270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14286" y="24595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RX  </a:t>
            </a:r>
            <a:r>
              <a:rPr lang="zh-TW" altLang="en-US" dirty="0"/>
              <a:t>接收外部設備回傳線路</a:t>
            </a:r>
          </a:p>
          <a:p>
            <a:r>
              <a:rPr lang="en-US" altLang="zh-TW" dirty="0"/>
              <a:t>TX  </a:t>
            </a:r>
            <a:r>
              <a:rPr lang="zh-TW" altLang="en-US" dirty="0"/>
              <a:t>發送給外部設備線路</a:t>
            </a:r>
          </a:p>
        </p:txBody>
      </p:sp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5" y="3429000"/>
            <a:ext cx="400212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4286" y="17816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RS422</a:t>
            </a:r>
            <a:r>
              <a:rPr lang="zh-TW" altLang="en-US" dirty="0"/>
              <a:t>是全雙工，四條線，可以同時傳送</a:t>
            </a:r>
            <a:r>
              <a:rPr lang="en-US" altLang="zh-TW" dirty="0"/>
              <a:t>/</a:t>
            </a:r>
            <a:r>
              <a:rPr lang="zh-TW" altLang="en-US" dirty="0"/>
              <a:t>接收，不會有問題。</a:t>
            </a:r>
            <a:r>
              <a:rPr lang="en-US" altLang="zh-TW" dirty="0"/>
              <a:t>(</a:t>
            </a:r>
            <a:r>
              <a:rPr lang="zh-TW" altLang="en-US" dirty="0"/>
              <a:t>不同線路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RS422 -&gt; RS485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pic>
        <p:nvPicPr>
          <p:cNvPr id="166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5251183" cy="284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3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5" name="標題 14"/>
          <p:cNvSpPr>
            <a:spLocks noGrp="1"/>
          </p:cNvSpPr>
          <p:nvPr/>
        </p:nvSpPr>
        <p:spPr bwMode="auto">
          <a:xfrm>
            <a:off x="765968" y="2420937"/>
            <a:ext cx="761206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FFCC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FFCC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FFCC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FFCC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FFFCC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THANKS FOR YOUR ATTENTION~</a:t>
            </a:r>
            <a:endParaRPr lang="zh-TW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報告大綱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UART</a:t>
            </a:r>
          </a:p>
          <a:p>
            <a:pPr eaLnBrk="1" hangingPunct="1">
              <a:lnSpc>
                <a:spcPct val="14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14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RS232</a:t>
            </a:r>
          </a:p>
          <a:p>
            <a:pPr marL="0" indent="0" eaLnBrk="1" hangingPunct="1">
              <a:lnSpc>
                <a:spcPct val="140000"/>
              </a:lnSpc>
              <a:buClr>
                <a:schemeClr val="accent2"/>
              </a:buClr>
              <a:buSzPct val="90000"/>
              <a:buNone/>
            </a:pP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140000"/>
              </a:lnSpc>
              <a:buClr>
                <a:schemeClr val="accent2"/>
              </a:buClr>
              <a:buSzPct val="90000"/>
              <a:buFont typeface="Wingdings" pitchFamily="2" charset="2"/>
              <a:buChar char="Ø"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RS485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RS422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>
                <a:latin typeface="標楷體" pitchFamily="65" charset="-120"/>
                <a:ea typeface="標楷體" pitchFamily="65" charset="-120"/>
              </a:rPr>
              <a:pPr>
                <a:defRPr/>
              </a:pPr>
              <a:t>3</a:t>
            </a:fld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2776"/>
            <a:ext cx="5688632" cy="320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UART</a:t>
            </a:r>
            <a:endParaRPr lang="en-US" altLang="zh-TW" sz="4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5626" y="1661317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Universal Asynchronous Receiver Transmitter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79"/>
            <a:ext cx="4254546" cy="19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09120"/>
            <a:ext cx="53530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9552" y="386859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DFPOP1-W9" panose="02010609010101010101" pitchFamily="1" charset="-128"/>
                <a:ea typeface="DFPOP1-W9" panose="02010609010101010101" pitchFamily="1" charset="-128"/>
              </a:rPr>
              <a:t>Baud </a:t>
            </a:r>
            <a:r>
              <a:rPr lang="en-US" altLang="zh-TW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Rate</a:t>
            </a:r>
          </a:p>
          <a:p>
            <a:endParaRPr lang="en-US" altLang="zh-TW" dirty="0">
              <a:latin typeface="DFPOP1-W9" panose="02010609010101010101" pitchFamily="1" charset="-128"/>
              <a:ea typeface="DFPOP1-W9" panose="02010609010101010101" pitchFamily="1" charset="-128"/>
            </a:endParaRPr>
          </a:p>
          <a:p>
            <a:r>
              <a:rPr lang="en-US" altLang="zh-TW" dirty="0">
                <a:latin typeface="DFPOP1-W9" panose="02010609010101010101" pitchFamily="1" charset="-128"/>
                <a:ea typeface="DFPOP1-W9" panose="02010609010101010101" pitchFamily="1" charset="-128"/>
              </a:rPr>
              <a:t>Data </a:t>
            </a:r>
            <a:r>
              <a:rPr lang="en-US" altLang="zh-TW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bits</a:t>
            </a:r>
          </a:p>
          <a:p>
            <a:endParaRPr lang="en-US" altLang="zh-TW" dirty="0">
              <a:latin typeface="DFPOP1-W9" panose="02010609010101010101" pitchFamily="1" charset="-128"/>
              <a:ea typeface="DFPOP1-W9" panose="02010609010101010101" pitchFamily="1" charset="-128"/>
            </a:endParaRPr>
          </a:p>
          <a:p>
            <a:r>
              <a:rPr lang="en-US" altLang="zh-TW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Parity bit</a:t>
            </a:r>
          </a:p>
          <a:p>
            <a:endParaRPr lang="en-US" altLang="zh-TW" dirty="0">
              <a:latin typeface="DFPOP1-W9" panose="02010609010101010101" pitchFamily="1" charset="-128"/>
              <a:ea typeface="DFPOP1-W9" panose="02010609010101010101" pitchFamily="1" charset="-128"/>
            </a:endParaRPr>
          </a:p>
          <a:p>
            <a:r>
              <a:rPr lang="en-US" altLang="zh-TW" dirty="0">
                <a:latin typeface="DFPOP1-W9" panose="02010609010101010101" pitchFamily="1" charset="-128"/>
                <a:ea typeface="DFPOP1-W9" panose="02010609010101010101" pitchFamily="1" charset="-128"/>
              </a:rPr>
              <a:t>Stop bits</a:t>
            </a:r>
            <a:endParaRPr lang="zh-TW" altLang="en-US" dirty="0"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7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pSp>
        <p:nvGrpSpPr>
          <p:cNvPr id="17" name="群組 16"/>
          <p:cNvGrpSpPr/>
          <p:nvPr/>
        </p:nvGrpSpPr>
        <p:grpSpPr>
          <a:xfrm>
            <a:off x="683568" y="1484784"/>
            <a:ext cx="2160240" cy="2232248"/>
            <a:chOff x="1619672" y="1772816"/>
            <a:chExt cx="2160240" cy="2232248"/>
          </a:xfrm>
        </p:grpSpPr>
        <p:sp>
          <p:nvSpPr>
            <p:cNvPr id="7" name="圓角矩形 6"/>
            <p:cNvSpPr/>
            <p:nvPr/>
          </p:nvSpPr>
          <p:spPr>
            <a:xfrm>
              <a:off x="1619672" y="1772816"/>
              <a:ext cx="2160240" cy="223224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91680" y="266868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DFPOP1-W9" panose="02010609010101010101" pitchFamily="1" charset="-128"/>
                  <a:ea typeface="DFPOP1-W9" panose="02010609010101010101" pitchFamily="1" charset="-128"/>
                </a:rPr>
                <a:t>Device1</a:t>
              </a:r>
              <a:endParaRPr lang="zh-TW" altLang="en-US" sz="2400" dirty="0"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911419" y="1947320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 err="1" smtClean="0">
                  <a:solidFill>
                    <a:srgbClr val="0000FF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Tx</a:t>
              </a:r>
              <a:endParaRPr lang="zh-TW" altLang="en-US" sz="2400" dirty="0">
                <a:solidFill>
                  <a:srgbClr val="0000FF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914074" y="2699628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R</a:t>
              </a:r>
              <a:r>
                <a:rPr lang="en-US" altLang="zh-TW" sz="2400" dirty="0" smtClean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x</a:t>
              </a:r>
              <a:endParaRPr lang="zh-TW" altLang="en-US" sz="2400" dirty="0">
                <a:solidFill>
                  <a:srgbClr val="FF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909677" y="3387480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 smtClean="0">
                  <a:solidFill>
                    <a:srgbClr val="00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GND</a:t>
              </a:r>
              <a:endParaRPr lang="zh-TW" altLang="en-US" sz="2400" dirty="0">
                <a:solidFill>
                  <a:srgbClr val="00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72200" y="1484784"/>
            <a:ext cx="2293202" cy="2232248"/>
            <a:chOff x="5364088" y="1484784"/>
            <a:chExt cx="2293202" cy="2232248"/>
          </a:xfrm>
        </p:grpSpPr>
        <p:sp>
          <p:nvSpPr>
            <p:cNvPr id="12" name="圓角矩形 11"/>
            <p:cNvSpPr/>
            <p:nvPr/>
          </p:nvSpPr>
          <p:spPr>
            <a:xfrm>
              <a:off x="5364088" y="1484784"/>
              <a:ext cx="2160240" cy="223224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289138" y="238065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smtClean="0">
                  <a:latin typeface="DFPOP1-W9" panose="02010609010101010101" pitchFamily="1" charset="-128"/>
                  <a:ea typeface="DFPOP1-W9" panose="02010609010101010101" pitchFamily="1" charset="-128"/>
                </a:rPr>
                <a:t>Device2</a:t>
              </a:r>
              <a:endParaRPr lang="zh-TW" altLang="en-US" sz="2400" dirty="0"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98792" y="2451376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0000FF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Tx</a:t>
              </a:r>
              <a:endParaRPr lang="zh-TW" altLang="en-US" sz="2400" dirty="0">
                <a:solidFill>
                  <a:srgbClr val="0000FF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501447" y="1659288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R</a:t>
              </a:r>
              <a:r>
                <a:rPr lang="en-US" altLang="zh-TW" sz="2400" dirty="0" smtClean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x</a:t>
              </a:r>
              <a:endParaRPr lang="zh-TW" altLang="en-US" sz="2400" dirty="0">
                <a:solidFill>
                  <a:srgbClr val="FF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497050" y="3069831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GND</a:t>
              </a:r>
              <a:endParaRPr lang="zh-TW" altLang="en-US" sz="2400" dirty="0">
                <a:solidFill>
                  <a:srgbClr val="00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3059832" y="1890120"/>
            <a:ext cx="3024336" cy="0"/>
          </a:xfrm>
          <a:prstGeom prst="straightConnector1">
            <a:avLst/>
          </a:prstGeom>
          <a:ln w="60325">
            <a:solidFill>
              <a:srgbClr val="0000FF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059832" y="2642428"/>
            <a:ext cx="2952328" cy="0"/>
          </a:xfrm>
          <a:prstGeom prst="straightConnector1">
            <a:avLst/>
          </a:prstGeom>
          <a:ln w="60325">
            <a:solidFill>
              <a:srgbClr val="FF99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59832" y="3330280"/>
            <a:ext cx="2952328" cy="0"/>
          </a:xfrm>
          <a:prstGeom prst="line">
            <a:avLst/>
          </a:prstGeom>
          <a:ln w="603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92027" y="4725144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4400" dirty="0">
                <a:latin typeface="DFPOP1-W9" panose="02010609010101010101" pitchFamily="1" charset="-128"/>
                <a:ea typeface="DFPOP1-W9" panose="02010609010101010101" pitchFamily="1" charset="-128"/>
              </a:rPr>
              <a:t>Baud </a:t>
            </a:r>
            <a:r>
              <a:rPr lang="en-US" altLang="zh-TW" sz="44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Rate:</a:t>
            </a:r>
            <a:endParaRPr lang="en-US" altLang="zh-TW" sz="4400" dirty="0"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81422" y="3771036"/>
            <a:ext cx="23652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1200</a:t>
            </a:r>
          </a:p>
          <a:p>
            <a:r>
              <a:rPr lang="en-US" altLang="zh-TW" sz="28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4800</a:t>
            </a:r>
          </a:p>
          <a:p>
            <a:r>
              <a:rPr lang="en-US" altLang="zh-TW" sz="28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9600</a:t>
            </a:r>
          </a:p>
          <a:p>
            <a:r>
              <a:rPr lang="en-US" altLang="zh-TW" sz="28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19200</a:t>
            </a:r>
          </a:p>
          <a:p>
            <a:r>
              <a:rPr lang="en-US" altLang="zh-TW" sz="28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38400</a:t>
            </a:r>
          </a:p>
          <a:p>
            <a:r>
              <a:rPr lang="en-US" altLang="zh-TW" sz="28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115200</a:t>
            </a:r>
            <a:endParaRPr lang="zh-TW" altLang="en-US" sz="2800" dirty="0"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228184" y="479715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DFPOP1-W9" panose="02010609010101010101" pitchFamily="1" charset="-128"/>
                <a:ea typeface="DFPOP1-W9" panose="02010609010101010101" pitchFamily="1" charset="-128"/>
              </a:rPr>
              <a:t>bps</a:t>
            </a:r>
            <a:endParaRPr lang="zh-TW" altLang="en-US" sz="2800" dirty="0"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6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grpSp>
        <p:nvGrpSpPr>
          <p:cNvPr id="17" name="群組 16"/>
          <p:cNvGrpSpPr/>
          <p:nvPr/>
        </p:nvGrpSpPr>
        <p:grpSpPr>
          <a:xfrm>
            <a:off x="683568" y="1484784"/>
            <a:ext cx="2160240" cy="2232248"/>
            <a:chOff x="1619672" y="1772816"/>
            <a:chExt cx="2160240" cy="2232248"/>
          </a:xfrm>
        </p:grpSpPr>
        <p:sp>
          <p:nvSpPr>
            <p:cNvPr id="7" name="圓角矩形 6"/>
            <p:cNvSpPr/>
            <p:nvPr/>
          </p:nvSpPr>
          <p:spPr>
            <a:xfrm>
              <a:off x="1619672" y="1772816"/>
              <a:ext cx="2160240" cy="223224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91680" y="266868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DFPOP1-W9" panose="02010609010101010101" pitchFamily="1" charset="-128"/>
                  <a:ea typeface="DFPOP1-W9" panose="02010609010101010101" pitchFamily="1" charset="-128"/>
                </a:rPr>
                <a:t>Device1</a:t>
              </a:r>
              <a:endParaRPr lang="zh-TW" altLang="en-US" sz="2400" dirty="0"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911419" y="1947320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 err="1" smtClean="0">
                  <a:solidFill>
                    <a:srgbClr val="0000FF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Tx</a:t>
              </a:r>
              <a:endParaRPr lang="zh-TW" altLang="en-US" sz="2400" dirty="0">
                <a:solidFill>
                  <a:srgbClr val="0000FF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914074" y="2699628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R</a:t>
              </a:r>
              <a:r>
                <a:rPr lang="en-US" altLang="zh-TW" sz="2400" dirty="0" smtClean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x</a:t>
              </a:r>
              <a:endParaRPr lang="zh-TW" altLang="en-US" sz="2400" dirty="0">
                <a:solidFill>
                  <a:srgbClr val="FF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909677" y="3387480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 smtClean="0">
                  <a:solidFill>
                    <a:srgbClr val="00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GND</a:t>
              </a:r>
              <a:endParaRPr lang="zh-TW" altLang="en-US" sz="2400" dirty="0">
                <a:solidFill>
                  <a:srgbClr val="00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72200" y="1484784"/>
            <a:ext cx="2293202" cy="2232248"/>
            <a:chOff x="5364088" y="1484784"/>
            <a:chExt cx="2293202" cy="2232248"/>
          </a:xfrm>
        </p:grpSpPr>
        <p:sp>
          <p:nvSpPr>
            <p:cNvPr id="12" name="圓角矩形 11"/>
            <p:cNvSpPr/>
            <p:nvPr/>
          </p:nvSpPr>
          <p:spPr>
            <a:xfrm>
              <a:off x="5364088" y="1484784"/>
              <a:ext cx="2160240" cy="223224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289138" y="238065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smtClean="0">
                  <a:latin typeface="DFPOP1-W9" panose="02010609010101010101" pitchFamily="1" charset="-128"/>
                  <a:ea typeface="DFPOP1-W9" panose="02010609010101010101" pitchFamily="1" charset="-128"/>
                </a:rPr>
                <a:t>Device2</a:t>
              </a:r>
              <a:endParaRPr lang="zh-TW" altLang="en-US" sz="2400" dirty="0"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98792" y="2451376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0000FF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Tx</a:t>
              </a:r>
              <a:endParaRPr lang="zh-TW" altLang="en-US" sz="2400" dirty="0">
                <a:solidFill>
                  <a:srgbClr val="0000FF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501447" y="1659288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R</a:t>
              </a:r>
              <a:r>
                <a:rPr lang="en-US" altLang="zh-TW" sz="2400" dirty="0" smtClean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x</a:t>
              </a:r>
              <a:endParaRPr lang="zh-TW" altLang="en-US" sz="2400" dirty="0">
                <a:solidFill>
                  <a:srgbClr val="FF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497050" y="3069831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GND</a:t>
              </a:r>
              <a:endParaRPr lang="zh-TW" altLang="en-US" sz="2400" dirty="0">
                <a:solidFill>
                  <a:srgbClr val="00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3059832" y="1890120"/>
            <a:ext cx="3024336" cy="0"/>
          </a:xfrm>
          <a:prstGeom prst="straightConnector1">
            <a:avLst/>
          </a:prstGeom>
          <a:ln w="60325">
            <a:solidFill>
              <a:srgbClr val="0000FF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059832" y="2642428"/>
            <a:ext cx="2952328" cy="0"/>
          </a:xfrm>
          <a:prstGeom prst="straightConnector1">
            <a:avLst/>
          </a:prstGeom>
          <a:ln w="60325">
            <a:solidFill>
              <a:srgbClr val="FF99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59832" y="3330280"/>
            <a:ext cx="2952328" cy="0"/>
          </a:xfrm>
          <a:prstGeom prst="line">
            <a:avLst/>
          </a:prstGeom>
          <a:ln w="603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/>
        </p:nvSpPr>
        <p:spPr>
          <a:xfrm>
            <a:off x="3059832" y="1412776"/>
            <a:ext cx="432048" cy="360040"/>
          </a:xfrm>
          <a:prstGeom prst="roundRect">
            <a:avLst/>
          </a:prstGeom>
          <a:solidFill>
            <a:srgbClr val="00FF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2027" y="4725144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44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Data Bits:</a:t>
            </a:r>
            <a:endParaRPr lang="en-US" altLang="zh-TW" sz="4400" dirty="0"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403656" y="5013176"/>
            <a:ext cx="3431506" cy="360040"/>
            <a:chOff x="3178183" y="4221088"/>
            <a:chExt cx="3431506" cy="360040"/>
          </a:xfrm>
        </p:grpSpPr>
        <p:sp>
          <p:nvSpPr>
            <p:cNvPr id="30" name="圓角矩形 29"/>
            <p:cNvSpPr/>
            <p:nvPr/>
          </p:nvSpPr>
          <p:spPr>
            <a:xfrm>
              <a:off x="3178183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D0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3610231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D1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4030798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D2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4462846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D3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4877060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D4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5309108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D5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5745593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D6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7" name="圓角矩形 36"/>
            <p:cNvSpPr/>
            <p:nvPr/>
          </p:nvSpPr>
          <p:spPr>
            <a:xfrm>
              <a:off x="6177641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D7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grpSp>
        <p:nvGrpSpPr>
          <p:cNvPr id="17" name="群組 16"/>
          <p:cNvGrpSpPr/>
          <p:nvPr/>
        </p:nvGrpSpPr>
        <p:grpSpPr>
          <a:xfrm>
            <a:off x="683568" y="1484784"/>
            <a:ext cx="2160240" cy="2232248"/>
            <a:chOff x="1619672" y="1772816"/>
            <a:chExt cx="2160240" cy="2232248"/>
          </a:xfrm>
        </p:grpSpPr>
        <p:sp>
          <p:nvSpPr>
            <p:cNvPr id="7" name="圓角矩形 6"/>
            <p:cNvSpPr/>
            <p:nvPr/>
          </p:nvSpPr>
          <p:spPr>
            <a:xfrm>
              <a:off x="1619672" y="1772816"/>
              <a:ext cx="2160240" cy="223224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91680" y="266868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DFPOP1-W9" panose="02010609010101010101" pitchFamily="1" charset="-128"/>
                  <a:ea typeface="DFPOP1-W9" panose="02010609010101010101" pitchFamily="1" charset="-128"/>
                </a:rPr>
                <a:t>Device1</a:t>
              </a:r>
              <a:endParaRPr lang="zh-TW" altLang="en-US" sz="2400" dirty="0"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911419" y="1947320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 err="1" smtClean="0">
                  <a:solidFill>
                    <a:srgbClr val="0000FF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Tx</a:t>
              </a:r>
              <a:endParaRPr lang="zh-TW" altLang="en-US" sz="2400" dirty="0">
                <a:solidFill>
                  <a:srgbClr val="0000FF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914074" y="2699628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R</a:t>
              </a:r>
              <a:r>
                <a:rPr lang="en-US" altLang="zh-TW" sz="2400" dirty="0" smtClean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x</a:t>
              </a:r>
              <a:endParaRPr lang="zh-TW" altLang="en-US" sz="2400" dirty="0">
                <a:solidFill>
                  <a:srgbClr val="FF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909677" y="3387480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 smtClean="0">
                  <a:solidFill>
                    <a:srgbClr val="00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GND</a:t>
              </a:r>
              <a:endParaRPr lang="zh-TW" altLang="en-US" sz="2400" dirty="0">
                <a:solidFill>
                  <a:srgbClr val="00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72200" y="1484784"/>
            <a:ext cx="2293202" cy="2232248"/>
            <a:chOff x="5364088" y="1484784"/>
            <a:chExt cx="2293202" cy="2232248"/>
          </a:xfrm>
        </p:grpSpPr>
        <p:sp>
          <p:nvSpPr>
            <p:cNvPr id="12" name="圓角矩形 11"/>
            <p:cNvSpPr/>
            <p:nvPr/>
          </p:nvSpPr>
          <p:spPr>
            <a:xfrm>
              <a:off x="5364088" y="1484784"/>
              <a:ext cx="2160240" cy="223224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289138" y="238065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smtClean="0">
                  <a:latin typeface="DFPOP1-W9" panose="02010609010101010101" pitchFamily="1" charset="-128"/>
                  <a:ea typeface="DFPOP1-W9" panose="02010609010101010101" pitchFamily="1" charset="-128"/>
                </a:rPr>
                <a:t>Device2</a:t>
              </a:r>
              <a:endParaRPr lang="zh-TW" altLang="en-US" sz="2400" dirty="0"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98792" y="2451376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0000FF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Tx</a:t>
              </a:r>
              <a:endParaRPr lang="zh-TW" altLang="en-US" sz="2400" dirty="0">
                <a:solidFill>
                  <a:srgbClr val="0000FF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501447" y="1659288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R</a:t>
              </a:r>
              <a:r>
                <a:rPr lang="en-US" altLang="zh-TW" sz="2400" dirty="0" smtClean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x</a:t>
              </a:r>
              <a:endParaRPr lang="zh-TW" altLang="en-US" sz="2400" dirty="0">
                <a:solidFill>
                  <a:srgbClr val="FF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497050" y="3069831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GND</a:t>
              </a:r>
              <a:endParaRPr lang="zh-TW" altLang="en-US" sz="2400" dirty="0">
                <a:solidFill>
                  <a:srgbClr val="00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3059832" y="1890120"/>
            <a:ext cx="3024336" cy="0"/>
          </a:xfrm>
          <a:prstGeom prst="straightConnector1">
            <a:avLst/>
          </a:prstGeom>
          <a:ln w="60325">
            <a:solidFill>
              <a:srgbClr val="0000FF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059832" y="2642428"/>
            <a:ext cx="2952328" cy="0"/>
          </a:xfrm>
          <a:prstGeom prst="straightConnector1">
            <a:avLst/>
          </a:prstGeom>
          <a:ln w="60325">
            <a:solidFill>
              <a:srgbClr val="FF99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59832" y="3330280"/>
            <a:ext cx="2952328" cy="0"/>
          </a:xfrm>
          <a:prstGeom prst="line">
            <a:avLst/>
          </a:prstGeom>
          <a:ln w="603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9552" y="429309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44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Parity Bit:</a:t>
            </a:r>
            <a:endParaRPr lang="en-US" altLang="zh-TW" sz="4400" dirty="0"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971608" y="4509120"/>
            <a:ext cx="432048" cy="360040"/>
          </a:xfrm>
          <a:prstGeom prst="roundRect">
            <a:avLst/>
          </a:prstGeom>
          <a:solidFill>
            <a:srgbClr val="00FF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403656" y="4509120"/>
            <a:ext cx="3431506" cy="360040"/>
            <a:chOff x="3178183" y="4221088"/>
            <a:chExt cx="3431506" cy="360040"/>
          </a:xfrm>
        </p:grpSpPr>
        <p:sp>
          <p:nvSpPr>
            <p:cNvPr id="30" name="圓角矩形 29"/>
            <p:cNvSpPr/>
            <p:nvPr/>
          </p:nvSpPr>
          <p:spPr>
            <a:xfrm>
              <a:off x="3178183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D0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3610231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D1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4030798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D2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4462846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D3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4877060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D4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5309108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D5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5745593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D6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7" name="圓角矩形 36"/>
            <p:cNvSpPr/>
            <p:nvPr/>
          </p:nvSpPr>
          <p:spPr>
            <a:xfrm>
              <a:off x="6177641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D7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38" name="圓角矩形 37"/>
          <p:cNvSpPr/>
          <p:nvPr/>
        </p:nvSpPr>
        <p:spPr>
          <a:xfrm>
            <a:off x="7835162" y="4509120"/>
            <a:ext cx="432048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851920" y="5445224"/>
            <a:ext cx="684076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</a:t>
            </a:r>
            <a:endParaRPr lang="zh-TW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16016" y="5769260"/>
            <a:ext cx="335712" cy="0"/>
          </a:xfrm>
          <a:prstGeom prst="straightConnector1">
            <a:avLst/>
          </a:prstGeom>
          <a:ln w="60325">
            <a:solidFill>
              <a:srgbClr val="00B05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3269530" y="5781898"/>
            <a:ext cx="438374" cy="0"/>
          </a:xfrm>
          <a:prstGeom prst="straightConnector1">
            <a:avLst/>
          </a:prstGeom>
          <a:ln w="60325">
            <a:solidFill>
              <a:srgbClr val="C0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370488" y="553842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Odd</a:t>
            </a:r>
            <a:endParaRPr lang="zh-TW" altLang="en-US" sz="2400" dirty="0"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92275" y="5538426"/>
            <a:ext cx="102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Even</a:t>
            </a:r>
            <a:endParaRPr lang="zh-TW" altLang="en-US" sz="2400" dirty="0"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43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grpSp>
        <p:nvGrpSpPr>
          <p:cNvPr id="17" name="群組 16"/>
          <p:cNvGrpSpPr/>
          <p:nvPr/>
        </p:nvGrpSpPr>
        <p:grpSpPr>
          <a:xfrm>
            <a:off x="683568" y="1867471"/>
            <a:ext cx="2160240" cy="2232248"/>
            <a:chOff x="1619672" y="1772816"/>
            <a:chExt cx="2160240" cy="2232248"/>
          </a:xfrm>
        </p:grpSpPr>
        <p:sp>
          <p:nvSpPr>
            <p:cNvPr id="7" name="圓角矩形 6"/>
            <p:cNvSpPr/>
            <p:nvPr/>
          </p:nvSpPr>
          <p:spPr>
            <a:xfrm>
              <a:off x="1619672" y="1772816"/>
              <a:ext cx="2160240" cy="223224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91680" y="266868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DFPOP1-W9" panose="02010609010101010101" pitchFamily="1" charset="-128"/>
                  <a:ea typeface="DFPOP1-W9" panose="02010609010101010101" pitchFamily="1" charset="-128"/>
                </a:rPr>
                <a:t>Device1</a:t>
              </a:r>
              <a:endParaRPr lang="zh-TW" altLang="en-US" sz="2400" dirty="0"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911419" y="1947320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 err="1" smtClean="0">
                  <a:solidFill>
                    <a:srgbClr val="0000FF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Tx</a:t>
              </a:r>
              <a:endParaRPr lang="zh-TW" altLang="en-US" sz="2400" dirty="0">
                <a:solidFill>
                  <a:srgbClr val="0000FF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914074" y="2699628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R</a:t>
              </a:r>
              <a:r>
                <a:rPr lang="en-US" altLang="zh-TW" sz="2400" dirty="0" smtClean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x</a:t>
              </a:r>
              <a:endParaRPr lang="zh-TW" altLang="en-US" sz="2400" dirty="0">
                <a:solidFill>
                  <a:srgbClr val="FF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909677" y="3387480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 smtClean="0">
                  <a:solidFill>
                    <a:srgbClr val="00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GND</a:t>
              </a:r>
              <a:endParaRPr lang="zh-TW" altLang="en-US" sz="2400" dirty="0">
                <a:solidFill>
                  <a:srgbClr val="00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72200" y="1867471"/>
            <a:ext cx="2293202" cy="2232248"/>
            <a:chOff x="5364088" y="1484784"/>
            <a:chExt cx="2293202" cy="2232248"/>
          </a:xfrm>
        </p:grpSpPr>
        <p:sp>
          <p:nvSpPr>
            <p:cNvPr id="12" name="圓角矩形 11"/>
            <p:cNvSpPr/>
            <p:nvPr/>
          </p:nvSpPr>
          <p:spPr>
            <a:xfrm>
              <a:off x="5364088" y="1484784"/>
              <a:ext cx="2160240" cy="223224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289138" y="238065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smtClean="0">
                  <a:latin typeface="DFPOP1-W9" panose="02010609010101010101" pitchFamily="1" charset="-128"/>
                  <a:ea typeface="DFPOP1-W9" panose="02010609010101010101" pitchFamily="1" charset="-128"/>
                </a:rPr>
                <a:t>Device2</a:t>
              </a:r>
              <a:endParaRPr lang="zh-TW" altLang="en-US" sz="2400" dirty="0"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98792" y="2451376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0000FF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Tx</a:t>
              </a:r>
              <a:endParaRPr lang="zh-TW" altLang="en-US" sz="2400" dirty="0">
                <a:solidFill>
                  <a:srgbClr val="0000FF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501447" y="1659288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R</a:t>
              </a:r>
              <a:r>
                <a:rPr lang="en-US" altLang="zh-TW" sz="2400" dirty="0" smtClean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x</a:t>
              </a:r>
              <a:endParaRPr lang="zh-TW" altLang="en-US" sz="2400" dirty="0">
                <a:solidFill>
                  <a:srgbClr val="FF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497050" y="3069831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GND</a:t>
              </a:r>
              <a:endParaRPr lang="zh-TW" altLang="en-US" sz="2400" dirty="0">
                <a:solidFill>
                  <a:srgbClr val="00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3059832" y="2272807"/>
            <a:ext cx="3024336" cy="0"/>
          </a:xfrm>
          <a:prstGeom prst="straightConnector1">
            <a:avLst/>
          </a:prstGeom>
          <a:ln w="60325">
            <a:solidFill>
              <a:srgbClr val="0000FF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059832" y="3025115"/>
            <a:ext cx="2952328" cy="0"/>
          </a:xfrm>
          <a:prstGeom prst="straightConnector1">
            <a:avLst/>
          </a:prstGeom>
          <a:ln w="60325">
            <a:solidFill>
              <a:srgbClr val="FF99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59832" y="3712967"/>
            <a:ext cx="2952328" cy="0"/>
          </a:xfrm>
          <a:prstGeom prst="line">
            <a:avLst/>
          </a:prstGeom>
          <a:ln w="603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9552" y="4675783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4400" dirty="0" smtClean="0">
                <a:latin typeface="DFPOP1-W9" panose="02010609010101010101" pitchFamily="1" charset="-128"/>
                <a:ea typeface="DFPOP1-W9" panose="02010609010101010101" pitchFamily="1" charset="-128"/>
              </a:rPr>
              <a:t>Stop Bit:</a:t>
            </a:r>
            <a:endParaRPr lang="en-US" altLang="zh-TW" sz="4400" dirty="0"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563888" y="4891807"/>
            <a:ext cx="432048" cy="360040"/>
          </a:xfrm>
          <a:prstGeom prst="roundRect">
            <a:avLst/>
          </a:prstGeom>
          <a:solidFill>
            <a:srgbClr val="00FF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95936" y="4891807"/>
            <a:ext cx="3431506" cy="360040"/>
            <a:chOff x="3178183" y="4221088"/>
            <a:chExt cx="3431506" cy="360040"/>
          </a:xfrm>
        </p:grpSpPr>
        <p:sp>
          <p:nvSpPr>
            <p:cNvPr id="30" name="圓角矩形 29"/>
            <p:cNvSpPr/>
            <p:nvPr/>
          </p:nvSpPr>
          <p:spPr>
            <a:xfrm>
              <a:off x="3178183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D0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3610231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D1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4030798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D2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4462846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D3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4877060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D4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5309108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D5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5745593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D6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7" name="圓角矩形 36"/>
            <p:cNvSpPr/>
            <p:nvPr/>
          </p:nvSpPr>
          <p:spPr>
            <a:xfrm>
              <a:off x="6177641" y="4221088"/>
              <a:ext cx="432048" cy="360040"/>
            </a:xfrm>
            <a:prstGeom prst="round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D7</a:t>
              </a:r>
              <a:endParaRPr lang="zh-TW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38" name="圓角矩形 37"/>
          <p:cNvSpPr/>
          <p:nvPr/>
        </p:nvSpPr>
        <p:spPr>
          <a:xfrm>
            <a:off x="7427442" y="4891807"/>
            <a:ext cx="432048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7884368" y="4891807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3077492" y="1723455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7884368" y="5373216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8316416" y="5373216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7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84B5A-880C-4C02-8090-30AC157DF1B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grpSp>
        <p:nvGrpSpPr>
          <p:cNvPr id="17" name="群組 16"/>
          <p:cNvGrpSpPr/>
          <p:nvPr/>
        </p:nvGrpSpPr>
        <p:grpSpPr>
          <a:xfrm>
            <a:off x="683568" y="1295183"/>
            <a:ext cx="2160240" cy="2232248"/>
            <a:chOff x="1619672" y="1772816"/>
            <a:chExt cx="2160240" cy="2232248"/>
          </a:xfrm>
        </p:grpSpPr>
        <p:sp>
          <p:nvSpPr>
            <p:cNvPr id="7" name="圓角矩形 6"/>
            <p:cNvSpPr/>
            <p:nvPr/>
          </p:nvSpPr>
          <p:spPr>
            <a:xfrm>
              <a:off x="1619672" y="1772816"/>
              <a:ext cx="2160240" cy="223224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91680" y="266868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DFPOP1-W9" panose="02010609010101010101" pitchFamily="1" charset="-128"/>
                  <a:ea typeface="DFPOP1-W9" panose="02010609010101010101" pitchFamily="1" charset="-128"/>
                </a:rPr>
                <a:t>Device1</a:t>
              </a:r>
              <a:endParaRPr lang="zh-TW" altLang="en-US" sz="2400" dirty="0"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911419" y="1947320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 err="1" smtClean="0">
                  <a:solidFill>
                    <a:srgbClr val="0000FF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Tx</a:t>
              </a:r>
              <a:endParaRPr lang="zh-TW" altLang="en-US" sz="2400" dirty="0">
                <a:solidFill>
                  <a:srgbClr val="0000FF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914074" y="2699628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R</a:t>
              </a:r>
              <a:r>
                <a:rPr lang="en-US" altLang="zh-TW" sz="2400" dirty="0" smtClean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x</a:t>
              </a:r>
              <a:endParaRPr lang="zh-TW" altLang="en-US" sz="2400" dirty="0">
                <a:solidFill>
                  <a:srgbClr val="FF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909677" y="3387480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 smtClean="0">
                  <a:solidFill>
                    <a:srgbClr val="00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GND</a:t>
              </a:r>
              <a:endParaRPr lang="zh-TW" altLang="en-US" sz="2400" dirty="0">
                <a:solidFill>
                  <a:srgbClr val="00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72200" y="1295183"/>
            <a:ext cx="2293202" cy="2232248"/>
            <a:chOff x="5364088" y="1484784"/>
            <a:chExt cx="2293202" cy="2232248"/>
          </a:xfrm>
        </p:grpSpPr>
        <p:sp>
          <p:nvSpPr>
            <p:cNvPr id="12" name="圓角矩形 11"/>
            <p:cNvSpPr/>
            <p:nvPr/>
          </p:nvSpPr>
          <p:spPr>
            <a:xfrm>
              <a:off x="5364088" y="1484784"/>
              <a:ext cx="2160240" cy="223224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289138" y="238065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smtClean="0">
                  <a:latin typeface="DFPOP1-W9" panose="02010609010101010101" pitchFamily="1" charset="-128"/>
                  <a:ea typeface="DFPOP1-W9" panose="02010609010101010101" pitchFamily="1" charset="-128"/>
                </a:rPr>
                <a:t>Device2</a:t>
              </a:r>
              <a:endParaRPr lang="zh-TW" altLang="en-US" sz="2400" dirty="0"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98792" y="2451376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0000FF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Tx</a:t>
              </a:r>
              <a:endParaRPr lang="zh-TW" altLang="en-US" sz="2400" dirty="0">
                <a:solidFill>
                  <a:srgbClr val="0000FF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501447" y="1659288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R</a:t>
              </a:r>
              <a:r>
                <a:rPr lang="en-US" altLang="zh-TW" sz="2400" dirty="0" smtClean="0">
                  <a:solidFill>
                    <a:srgbClr val="FF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x</a:t>
              </a:r>
              <a:endParaRPr lang="zh-TW" altLang="en-US" sz="2400" dirty="0">
                <a:solidFill>
                  <a:srgbClr val="FF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497050" y="3069831"/>
              <a:ext cx="79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9900"/>
                  </a:solidFill>
                  <a:latin typeface="DFPOP1-W9" panose="02010609010101010101" pitchFamily="1" charset="-128"/>
                  <a:ea typeface="DFPOP1-W9" panose="02010609010101010101" pitchFamily="1" charset="-128"/>
                </a:rPr>
                <a:t>GND</a:t>
              </a:r>
              <a:endParaRPr lang="zh-TW" altLang="en-US" sz="2400" dirty="0">
                <a:solidFill>
                  <a:srgbClr val="009900"/>
                </a:solidFill>
                <a:latin typeface="DFPOP1-W9" panose="02010609010101010101" pitchFamily="1" charset="-128"/>
                <a:ea typeface="DFPOP1-W9" panose="02010609010101010101" pitchFamily="1" charset="-128"/>
              </a:endParaRPr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3059832" y="1700519"/>
            <a:ext cx="3024336" cy="0"/>
          </a:xfrm>
          <a:prstGeom prst="straightConnector1">
            <a:avLst/>
          </a:prstGeom>
          <a:ln w="60325">
            <a:solidFill>
              <a:srgbClr val="0000FF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059832" y="2452827"/>
            <a:ext cx="2952328" cy="0"/>
          </a:xfrm>
          <a:prstGeom prst="straightConnector1">
            <a:avLst/>
          </a:prstGeom>
          <a:ln w="60325">
            <a:solidFill>
              <a:srgbClr val="FF99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59832" y="3140679"/>
            <a:ext cx="2952328" cy="0"/>
          </a:xfrm>
          <a:prstGeom prst="line">
            <a:avLst/>
          </a:prstGeom>
          <a:ln w="603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84" y="3543133"/>
            <a:ext cx="58483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43159</TotalTime>
  <Words>1022</Words>
  <Application>Microsoft Office PowerPoint</Application>
  <PresentationFormat>如螢幕大小 (4:3)</PresentationFormat>
  <Paragraphs>228</Paragraphs>
  <Slides>24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預設簡報設計</vt:lpstr>
      <vt:lpstr>2019/10/25</vt:lpstr>
      <vt:lpstr>名詞解釋</vt:lpstr>
      <vt:lpstr>報告大綱</vt:lpstr>
      <vt:lpstr>UART</vt:lpstr>
      <vt:lpstr>UART</vt:lpstr>
      <vt:lpstr>UART</vt:lpstr>
      <vt:lpstr>UART</vt:lpstr>
      <vt:lpstr>UART</vt:lpstr>
      <vt:lpstr>UART</vt:lpstr>
      <vt:lpstr>UART</vt:lpstr>
      <vt:lpstr>UART</vt:lpstr>
      <vt:lpstr>RS232</vt:lpstr>
      <vt:lpstr>PowerPoint 簡報</vt:lpstr>
      <vt:lpstr>RS232</vt:lpstr>
      <vt:lpstr>RS232</vt:lpstr>
      <vt:lpstr>RS232</vt:lpstr>
      <vt:lpstr>RS232</vt:lpstr>
      <vt:lpstr>RS485</vt:lpstr>
      <vt:lpstr>RS485</vt:lpstr>
      <vt:lpstr>RS485</vt:lpstr>
      <vt:lpstr>RS485</vt:lpstr>
      <vt:lpstr>RS422</vt:lpstr>
      <vt:lpstr>RS422 -&gt; RS485</vt:lpstr>
      <vt:lpstr>PowerPoint 簡報</vt:lpstr>
    </vt:vector>
  </TitlesOfParts>
  <Company>BLUESHI 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BLUESHI</dc:creator>
  <cp:lastModifiedBy>KJ</cp:lastModifiedBy>
  <cp:revision>1822</cp:revision>
  <cp:lastPrinted>2018-03-22T02:57:57Z</cp:lastPrinted>
  <dcterms:created xsi:type="dcterms:W3CDTF">2011-04-07T16:36:09Z</dcterms:created>
  <dcterms:modified xsi:type="dcterms:W3CDTF">2019-10-25T07:58:44Z</dcterms:modified>
</cp:coreProperties>
</file>