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</p:sldIdLst>
  <p:sldSz cy="5143500" cx="9144000"/>
  <p:notesSz cx="6858000" cy="9144000"/>
  <p:embeddedFontLst>
    <p:embeddedFont>
      <p:font typeface="Economica"/>
      <p:regular r:id="rId39"/>
      <p:bold r:id="rId40"/>
      <p:italic r:id="rId41"/>
      <p:boldItalic r:id="rId42"/>
    </p:embeddedFont>
    <p:embeddedFont>
      <p:font typeface="Open Sans"/>
      <p:regular r:id="rId43"/>
      <p:bold r:id="rId44"/>
      <p:italic r:id="rId45"/>
      <p:boldItalic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Economica-bold.fntdata"/><Relationship Id="rId20" Type="http://schemas.openxmlformats.org/officeDocument/2006/relationships/slide" Target="slides/slide15.xml"/><Relationship Id="rId42" Type="http://schemas.openxmlformats.org/officeDocument/2006/relationships/font" Target="fonts/Economica-boldItalic.fntdata"/><Relationship Id="rId41" Type="http://schemas.openxmlformats.org/officeDocument/2006/relationships/font" Target="fonts/Economica-italic.fntdata"/><Relationship Id="rId22" Type="http://schemas.openxmlformats.org/officeDocument/2006/relationships/slide" Target="slides/slide17.xml"/><Relationship Id="rId44" Type="http://schemas.openxmlformats.org/officeDocument/2006/relationships/font" Target="fonts/OpenSans-bold.fntdata"/><Relationship Id="rId21" Type="http://schemas.openxmlformats.org/officeDocument/2006/relationships/slide" Target="slides/slide16.xml"/><Relationship Id="rId43" Type="http://schemas.openxmlformats.org/officeDocument/2006/relationships/font" Target="fonts/OpenSans-regular.fntdata"/><Relationship Id="rId24" Type="http://schemas.openxmlformats.org/officeDocument/2006/relationships/slide" Target="slides/slide19.xml"/><Relationship Id="rId46" Type="http://schemas.openxmlformats.org/officeDocument/2006/relationships/font" Target="fonts/OpenSans-boldItalic.fntdata"/><Relationship Id="rId23" Type="http://schemas.openxmlformats.org/officeDocument/2006/relationships/slide" Target="slides/slide18.xml"/><Relationship Id="rId45" Type="http://schemas.openxmlformats.org/officeDocument/2006/relationships/font" Target="fonts/OpenSans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Economica-regular.fntdata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citynews1130.com/2018/11/16/harsh-winter-may-trigger-bc-wide-natural-gas-shortage-following-pipeline-explosion/" TargetMode="Externa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a6a34d7dd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a6a34d7dd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a64aff2b1a_1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a64aff2b1a_1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190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The Fed raised rates four times in 2018, including a December 2018 hike that took its key rate to 2.5 percent.</a:t>
            </a:r>
            <a:endParaRPr sz="1000">
              <a:solidFill>
                <a:schemeClr val="dk1"/>
              </a:solidFill>
            </a:endParaRPr>
          </a:p>
          <a:p>
            <a:pPr indent="0" lvl="0" marL="0" marR="190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It was a different story in 2019, when after a change of heart the Fed lowered rates three times. Falling interest rates sent investors on a quest for yield, forcing more money into stocks expected to appreciate, pay dividends or both.</a:t>
            </a:r>
            <a:endParaRPr sz="1000">
              <a:solidFill>
                <a:schemeClr val="dk1"/>
              </a:solidFill>
            </a:endParaRPr>
          </a:p>
          <a:p>
            <a:pPr indent="0" lvl="0" marL="0" marR="190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As the year came to a close, the House passed the United States-Mexico-Canada Agreement, which is Trump's replacement for NAFTA, and the Senate is expected to pass it soon.</a:t>
            </a:r>
            <a:endParaRPr sz="1000">
              <a:solidFill>
                <a:schemeClr val="dk1"/>
              </a:solidFill>
            </a:endParaRPr>
          </a:p>
          <a:p>
            <a:pPr indent="0" lvl="0" marL="0" marR="190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marR="190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Stocks dive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https://www.pbs.org/ne</a:t>
            </a:r>
            <a:r>
              <a:rPr lang="en"/>
              <a:t>wshour/economy/making-sense/6-factors-that-fueled-the-stock-market-dive-in-2018#:~:text=But%20this%20year%20a%20number,reaction%20from%20the%20stock%20market.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a5e7ab8af8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a5e7ab8af8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Donald Trump July 19 tweets he’s not a fan of </a:t>
            </a:r>
            <a:r>
              <a:rPr lang="en"/>
              <a:t>cryptocurrencies</a:t>
            </a:r>
            <a:r>
              <a:rPr lang="en"/>
              <a:t>, saying they are based on thin air, and highly volatile, and can facilitate unlawful behavior.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Total Market cap at the end of 2019 was over 190 billion, from 130 at the end of 2018.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Banance launched in june 2017 and in just 6 months was the largest crypto exchange in the world.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a64aff2b1a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a64aff2b1a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a6a34d7dd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a6a34d7dd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a64aff2b1a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a64aff2b1a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a64aff2b1a_2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a64aff2b1a_2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a64aff2b1a_2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a64aff2b1a_2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a64aff2b1a_2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a64aff2b1a_2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a64aff2b1a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a64aff2b1a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Stocks started the period diving because of COVID </a:t>
            </a:r>
            <a:r>
              <a:rPr lang="en"/>
              <a:t>uncertainty</a:t>
            </a:r>
            <a:r>
              <a:rPr lang="en"/>
              <a:t> and lockdowns.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After the CARES ACT </a:t>
            </a:r>
            <a:r>
              <a:rPr lang="en"/>
              <a:t>passed</a:t>
            </a:r>
            <a:r>
              <a:rPr lang="en"/>
              <a:t> and the fed signaled lower rates the markets rallied.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a64aff2b1a_1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a64aff2b1a_1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190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The Fed raised rates four times in 2018, including a December 2018 hike that took its key rate to 2.5 percent.</a:t>
            </a:r>
            <a:endParaRPr sz="1000">
              <a:solidFill>
                <a:schemeClr val="dk1"/>
              </a:solidFill>
            </a:endParaRPr>
          </a:p>
          <a:p>
            <a:pPr indent="0" lvl="0" marL="0" marR="190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It was a different story in 2019, when after a change of heart the Fed lowered rates three times. Falling interest rates sent investors on a quest for yield, forcing more money into stocks expected to appreciate, pay dividends or both.</a:t>
            </a:r>
            <a:endParaRPr sz="1000">
              <a:solidFill>
                <a:schemeClr val="dk1"/>
              </a:solidFill>
            </a:endParaRPr>
          </a:p>
          <a:p>
            <a:pPr indent="0" lvl="0" marL="0" marR="190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As the year came to a close, the House passed the United States-Mexico-Canada Agreement, which is Trump's replacement for NAFTA, and the Senate is expected to pass it soon.</a:t>
            </a:r>
            <a:endParaRPr sz="1000">
              <a:solidFill>
                <a:schemeClr val="dk1"/>
              </a:solidFill>
            </a:endParaRPr>
          </a:p>
          <a:p>
            <a:pPr indent="0" lvl="0" marL="0" marR="190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marR="190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Stocks dive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https://www.pbs.org/ne</a:t>
            </a:r>
            <a:r>
              <a:rPr lang="en"/>
              <a:t>wshour/economy/making-sense/6-factors-that-fueled-the-stock-market-dive-in-2018#:~:text=But%20this%20year%20a%20number,reaction%20from%20the%20stock%20market.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a64aff2b1a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a64aff2b1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a64aff2b1a_1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a64aff2b1a_1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190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The Fed raised rates four times in 2018, including a December 2018 hike that took its key rate to 2.5 percent.</a:t>
            </a:r>
            <a:endParaRPr sz="1000">
              <a:solidFill>
                <a:schemeClr val="dk1"/>
              </a:solidFill>
            </a:endParaRPr>
          </a:p>
          <a:p>
            <a:pPr indent="0" lvl="0" marL="0" marR="190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It was a different story in 2019, when after a change of heart the Fed lowered rates three times. Falling interest rates sent investors on a quest for yield, forcing more money into stocks expected to appreciate, pay dividends or both.</a:t>
            </a:r>
            <a:endParaRPr sz="1000">
              <a:solidFill>
                <a:schemeClr val="dk1"/>
              </a:solidFill>
            </a:endParaRPr>
          </a:p>
          <a:p>
            <a:pPr indent="0" lvl="0" marL="0" marR="190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As the year came to a close, the House passed the United States-Mexico-Canada Agreement, which is Trump's replacement for NAFTA, and the Senate is expected to pass it soon.</a:t>
            </a:r>
            <a:endParaRPr sz="1000">
              <a:solidFill>
                <a:schemeClr val="dk1"/>
              </a:solidFill>
            </a:endParaRPr>
          </a:p>
          <a:p>
            <a:pPr indent="0" lvl="0" marL="0" marR="190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marR="190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Stocks dive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https://www.pbs.org/ne</a:t>
            </a:r>
            <a:r>
              <a:rPr lang="en"/>
              <a:t>wshour/economy/making-sense/6-factors-that-fueled-the-stock-market-dive-in-2018#:~:text=But%20this%20year%20a%20number,reaction%20from%20the%20stock%20market.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a5e7ab8af8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a5e7ab8af8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Nearly</a:t>
            </a:r>
            <a:r>
              <a:rPr lang="en"/>
              <a:t> everytime Elon tweeted about doge the price jumped.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Elon Musk appears on snl may 2021 drops 40%.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December 21 Doge can used to buy tesla merchandise, price jumps 33%.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Bitcoin third halving happened May 2020 bitcoin rewards for solving a block, generally took a while for the price to surge greatly.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a64aff2b1a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a64aff2b1a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lang="en"/>
              <a:t>beginning</a:t>
            </a:r>
            <a:r>
              <a:rPr lang="en"/>
              <a:t> of 2019 total market capitalisation of crypto currency was $130 billion, by the end of that year it was nearly $200 billion.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a6a34d7dd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a6a34d7dd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a64aff2b1a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a64aff2b1a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a64aff2b1a_2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2a64aff2b1a_2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a64aff2b1a_2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2a64aff2b1a_2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a64aff2b1a_2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a64aff2b1a_2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a64aff2b1a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2a64aff2b1a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Interest rate hikes last year and this year have kept prices down. </a:t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a64aff2b1a_1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2a64aff2b1a_1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190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The Fed raised rates four times in 2018, including a December 2018 hike that took its key rate to 2.5 percent.</a:t>
            </a:r>
            <a:endParaRPr sz="1000">
              <a:solidFill>
                <a:schemeClr val="dk1"/>
              </a:solidFill>
            </a:endParaRPr>
          </a:p>
          <a:p>
            <a:pPr indent="0" lvl="0" marL="0" marR="190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It was a different story in 2019, when after a change of heart the Fed lowered rates three times. Falling interest rates sent investors on a quest for yield, forcing more money into stocks expected to appreciate, pay dividends or both.</a:t>
            </a:r>
            <a:endParaRPr sz="1000">
              <a:solidFill>
                <a:schemeClr val="dk1"/>
              </a:solidFill>
            </a:endParaRPr>
          </a:p>
          <a:p>
            <a:pPr indent="0" lvl="0" marL="0" marR="190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As the year came to a close, the House passed the United States-Mexico-Canada Agreement, which is Trump's replacement for NAFTA, and the Senate is expected to pass it soon.</a:t>
            </a:r>
            <a:endParaRPr sz="1000">
              <a:solidFill>
                <a:schemeClr val="dk1"/>
              </a:solidFill>
            </a:endParaRPr>
          </a:p>
          <a:p>
            <a:pPr indent="0" lvl="0" marL="0" marR="190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marR="190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Stocks dive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https://www.pbs.org/ne</a:t>
            </a:r>
            <a:r>
              <a:rPr lang="en"/>
              <a:t>wshour/economy/making-sense/6-factors-that-fueled-the-stock-market-dive-in-2018#:~:text=But%20this%20year%20a%20number,reaction%20from%20the%20stock%20market.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a5e7ab8af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a5e7ab8af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a64aff2b1a_1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2a64aff2b1a_1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190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The Fed raised rates four times in 2018, including a December 2018 hike that took its key rate to 2.5 percent.</a:t>
            </a:r>
            <a:endParaRPr sz="1000">
              <a:solidFill>
                <a:schemeClr val="dk1"/>
              </a:solidFill>
            </a:endParaRPr>
          </a:p>
          <a:p>
            <a:pPr indent="0" lvl="0" marL="0" marR="190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It was a different story in 2019, when after a change of heart the Fed lowered rates three times. Falling interest rates sent investors on a quest for yield, forcing more money into stocks expected to appreciate, pay dividends or both.</a:t>
            </a:r>
            <a:endParaRPr sz="1000">
              <a:solidFill>
                <a:schemeClr val="dk1"/>
              </a:solidFill>
            </a:endParaRPr>
          </a:p>
          <a:p>
            <a:pPr indent="0" lvl="0" marL="0" marR="190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As the year came to a close, the House passed the United States-Mexico-Canada Agreement, which is Trump's replacement for NAFTA, and the Senate is expected to pass it soon.</a:t>
            </a:r>
            <a:endParaRPr sz="1000">
              <a:solidFill>
                <a:schemeClr val="dk1"/>
              </a:solidFill>
            </a:endParaRPr>
          </a:p>
          <a:p>
            <a:pPr indent="0" lvl="0" marL="0" marR="190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marR="190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Stocks dive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https://www.pbs.org/ne</a:t>
            </a:r>
            <a:r>
              <a:rPr lang="en"/>
              <a:t>wshour/economy/making-sense/6-factors-that-fueled-the-stock-market-dive-in-2018#:~:text=But%20this%20year%20a%20number,reaction%20from%20the%20stock%20market.</a:t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2a5e7ab8af8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2a5e7ab8af8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May 2023 Elon Musk tweeted that SpaceX merchandise can be bought using Dogecoin, jumped 10%.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FTX collapse november </a:t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a64aff2b1a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2a64aff2b1a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a6a34d7dde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2a6a34d7dde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a64aff2b1a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a64aff2b1a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a5e7ab8ab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a5e7ab8ab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9477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16"/>
              <a:buFont typeface="Open Sans"/>
              <a:buChar char="○"/>
            </a:pPr>
            <a:r>
              <a:rPr b="1" lang="en" sz="1116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WTI - High volatility (0.38)</a:t>
            </a:r>
            <a:r>
              <a:rPr lang="en" sz="1116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suggests significant price swings in WTI crude oil returns, making it a more risk-prone asset.</a:t>
            </a:r>
            <a:endParaRPr sz="1116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99477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16"/>
              <a:buFont typeface="Open Sans"/>
              <a:buChar char="○"/>
            </a:pPr>
            <a:r>
              <a:rPr b="1" lang="en" sz="1116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Brent - high volatility (0.36)</a:t>
            </a:r>
            <a:r>
              <a:rPr lang="en" sz="1116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indicating notable fluctuations in returns, albeit slightly lower than WTI.</a:t>
            </a:r>
            <a:endParaRPr sz="1116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99477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16"/>
              <a:buFont typeface="Open Sans"/>
              <a:buChar char="○"/>
            </a:pPr>
            <a:r>
              <a:rPr b="1" lang="en" sz="1116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Natural Gas - highest volatility (0.46)</a:t>
            </a:r>
            <a:r>
              <a:rPr lang="en" sz="1116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signifying substantial price variability and a riskier investment.</a:t>
            </a:r>
            <a:endParaRPr sz="1116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99477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16"/>
              <a:buFont typeface="Open Sans"/>
              <a:buChar char="○"/>
            </a:pPr>
            <a:r>
              <a:rPr b="1" lang="en" sz="1116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Gold - low volatility (0.13)</a:t>
            </a:r>
            <a:r>
              <a:rPr lang="en" sz="1116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indicating more stable returns and positioning it as a relatively safer investment.</a:t>
            </a:r>
            <a:endParaRPr sz="1116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99477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16"/>
              <a:buFont typeface="Open Sans"/>
              <a:buChar char="○"/>
            </a:pPr>
            <a:r>
              <a:rPr b="1" lang="en" sz="1116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Soybean - moderate volatility (0.19)</a:t>
            </a:r>
            <a:r>
              <a:rPr lang="en" sz="1116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in soybean returns suggests a balanced risk profile compared to other commodities.</a:t>
            </a:r>
            <a:endParaRPr sz="816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a5e7ab8abe_0_4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a5e7ab8abe_0_4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initial drop in oil prices from mid-2014 to early 2015 was primarily driven by supply factors, including booming U.S. oil production, receding geopolitical concerns, and shifting OPEC policies. However, deteriorating demand prospects played a role as well, particularly from mid-2015 to early 2016. This partly explains why the oil price plunge failed to provide a subsequent boost to global activity.</a:t>
            </a:r>
            <a:endParaRPr sz="1350">
              <a:solidFill>
                <a:srgbClr val="333333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333333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Natural gas November 2018: This spike however seems to be also fueled by concerns about winter supplies in the US as well and the possibility of natural gas shortage in British Columbia</a:t>
            </a:r>
            <a:r>
              <a:rPr lang="en" u="sng">
                <a:solidFill>
                  <a:schemeClr val="hlink"/>
                </a:solidFill>
                <a:hlinkClick r:id="rId2"/>
              </a:rPr>
              <a:t>,</a:t>
            </a:r>
            <a:r>
              <a:rPr lang="en"/>
              <a:t> following a pipeline explosion and what looks like the start of a harsh winter.</a:t>
            </a:r>
            <a:endParaRPr sz="1350">
              <a:solidFill>
                <a:srgbClr val="333333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a64aff2b1a_2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a64aff2b1a_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a64aff2b1a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a64aff2b1a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190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The Fed raised rates four times in 2018, including a December 2018 hike that took its key rate to 2.5 percent.</a:t>
            </a:r>
            <a:endParaRPr sz="1000">
              <a:solidFill>
                <a:schemeClr val="dk1"/>
              </a:solidFill>
            </a:endParaRPr>
          </a:p>
          <a:p>
            <a:pPr indent="0" lvl="0" marL="0" marR="190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It was a different story in 2019, when after a change of heart the Fed lowered rates three times. Falling interest rates sent investors on a quest for yield, forcing more money into stocks expected to appreciate, pay dividends or both.</a:t>
            </a:r>
            <a:endParaRPr sz="1000">
              <a:solidFill>
                <a:schemeClr val="dk1"/>
              </a:solidFill>
            </a:endParaRPr>
          </a:p>
          <a:p>
            <a:pPr indent="0" lvl="0" marL="0" marR="190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As the year came to a close, the House passed the United States-Mexico-Canada Agreement, which is Trump's replacement for NAFTA, and the Senate is expected to pass it soon.</a:t>
            </a:r>
            <a:endParaRPr sz="1000">
              <a:solidFill>
                <a:schemeClr val="dk1"/>
              </a:solidFill>
            </a:endParaRPr>
          </a:p>
          <a:p>
            <a:pPr indent="0" lvl="0" marL="0" marR="190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marR="190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Stocks dive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https://www.pbs.org/ne</a:t>
            </a:r>
            <a:r>
              <a:rPr lang="en"/>
              <a:t>wshour/economy/making-sense/6-factors-that-fueled-the-stock-market-dive-in-2018#:~:text=But%20this%20year%20a%20number,reaction%20from%20the%20stock%20market.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a64aff2b1a_1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a64aff2b1a_1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190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The Fed raised rates four times in 2018, including a December 2018 hike that took its key rate to 2.5 percent.</a:t>
            </a:r>
            <a:endParaRPr sz="1000">
              <a:solidFill>
                <a:schemeClr val="dk1"/>
              </a:solidFill>
            </a:endParaRPr>
          </a:p>
          <a:p>
            <a:pPr indent="0" lvl="0" marL="0" marR="190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It was a different story in 2019, when after a change of heart the Fed lowered rates three times. Falling interest rates sent investors on a quest for yield, forcing more money into stocks expected to appreciate, pay dividends or both.</a:t>
            </a:r>
            <a:endParaRPr sz="1000">
              <a:solidFill>
                <a:schemeClr val="dk1"/>
              </a:solidFill>
            </a:endParaRPr>
          </a:p>
          <a:p>
            <a:pPr indent="0" lvl="0" marL="0" marR="190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As the year came to a close, the House passed the United States-Mexico-Canada Agreement, which is Trump's replacement for NAFTA, and the Senate is expected to pass it soon.</a:t>
            </a:r>
            <a:endParaRPr sz="1000">
              <a:solidFill>
                <a:schemeClr val="dk1"/>
              </a:solidFill>
            </a:endParaRPr>
          </a:p>
          <a:p>
            <a:pPr indent="0" lvl="0" marL="0" marR="190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marR="190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Stocks dive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https://www.pbs.org/ne</a:t>
            </a:r>
            <a:r>
              <a:rPr lang="en"/>
              <a:t>wshour/economy/making-sense/6-factors-that-fueled-the-stock-market-dive-in-2018#:~:text=But%20this%20year%20a%20number,reaction%20from%20the%20stock%20market.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4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1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Commodities, Stocks, &amp; </a:t>
            </a:r>
            <a:r>
              <a:rPr b="1" lang="en"/>
              <a:t>Crypto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Analysis with Openbb</a:t>
            </a:r>
            <a:endParaRPr b="1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b="1" lang="en" sz="2000"/>
              <a:t>Jack Schultheis, Michael Peters, and Stanley Azie</a:t>
            </a:r>
            <a:endParaRPr b="1" sz="2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Stocks: Pre-Covid Analysis</a:t>
            </a:r>
            <a:endParaRPr/>
          </a:p>
        </p:txBody>
      </p:sp>
      <p:pic>
        <p:nvPicPr>
          <p:cNvPr id="119" name="Google Shape;11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825" y="1072700"/>
            <a:ext cx="7758240" cy="3691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2731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Crypto: </a:t>
            </a:r>
            <a:r>
              <a:rPr lang="en"/>
              <a:t>Pre-Covid Analysis</a:t>
            </a:r>
            <a:endParaRPr/>
          </a:p>
        </p:txBody>
      </p:sp>
      <p:sp>
        <p:nvSpPr>
          <p:cNvPr id="125" name="Google Shape;125;p23"/>
          <p:cNvSpPr txBox="1"/>
          <p:nvPr>
            <p:ph idx="1" type="body"/>
          </p:nvPr>
        </p:nvSpPr>
        <p:spPr>
          <a:xfrm>
            <a:off x="311700" y="1225225"/>
            <a:ext cx="38664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 sz="1300"/>
              <a:t>Cumulative Return</a:t>
            </a:r>
            <a:endParaRPr b="1" sz="13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Bitcoin : +.7%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Dogecoin : +43.3%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Ethereum : -59.6%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Litecoin : -35.6%</a:t>
            </a:r>
            <a:endParaRPr sz="12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 sz="1300"/>
              <a:t>Volatility</a:t>
            </a:r>
            <a:endParaRPr b="1" sz="13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Bitcoin : 0.67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Dogecoin : 1.02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Ethereum : .80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Litecoin : .94</a:t>
            </a:r>
            <a:endParaRPr sz="1200"/>
          </a:p>
        </p:txBody>
      </p:sp>
      <p:sp>
        <p:nvSpPr>
          <p:cNvPr id="126" name="Google Shape;126;p23"/>
          <p:cNvSpPr txBox="1"/>
          <p:nvPr>
            <p:ph idx="1" type="body"/>
          </p:nvPr>
        </p:nvSpPr>
        <p:spPr>
          <a:xfrm>
            <a:off x="3722475" y="1225225"/>
            <a:ext cx="50712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b="1" lang="en" sz="1305"/>
              <a:t>Pre-Covid Highs/Lows</a:t>
            </a:r>
            <a:endParaRPr b="1" sz="130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lang="en" sz="905"/>
              <a:t>Bitcoin High of $19,497.4 on 12/16/2017 | Bitcoin Low of $3,236.76 on 12/15/2018</a:t>
            </a:r>
            <a:endParaRPr sz="90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lang="en" sz="905"/>
              <a:t>___________________________________________________________________________________________</a:t>
            </a:r>
            <a:endParaRPr sz="90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lang="en" sz="905"/>
              <a:t>Dogecoin High of $0.017088 on 1/7/2018 | Dogecoin Low of $0.001038 on 11/12/2017</a:t>
            </a:r>
            <a:endParaRPr sz="90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" sz="905"/>
              <a:t>___________________________________________________________________________________________</a:t>
            </a:r>
            <a:endParaRPr sz="90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lang="en" sz="905"/>
              <a:t>Ethereum High of $1,396.42 on 1/13/2018 | Ethereum Low of $84.31 on 12/14/2018</a:t>
            </a:r>
            <a:endParaRPr sz="90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" sz="905"/>
              <a:t>___________________________________________________________________________________________</a:t>
            </a:r>
            <a:endParaRPr sz="90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lang="en" sz="905"/>
              <a:t>Litecoin High of $358.34 on 12/18/2017 | Litecoin Low of $23.46 on 12/14/2018</a:t>
            </a:r>
            <a:endParaRPr sz="90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" sz="905"/>
              <a:t>___________________________________________________________________________________________</a:t>
            </a:r>
            <a:endParaRPr sz="109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Crypto: Pre-Covid Analysis</a:t>
            </a:r>
            <a:endParaRPr/>
          </a:p>
        </p:txBody>
      </p:sp>
      <p:pic>
        <p:nvPicPr>
          <p:cNvPr id="132" name="Google Shape;13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5" y="1291900"/>
            <a:ext cx="9052560" cy="36576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Crypto: Pre-Covid Analysis</a:t>
            </a:r>
            <a:endParaRPr/>
          </a:p>
        </p:txBody>
      </p:sp>
      <p:pic>
        <p:nvPicPr>
          <p:cNvPr id="138" name="Google Shape;13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962" y="1147225"/>
            <a:ext cx="8974075" cy="35765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Covid Analysis</a:t>
            </a:r>
            <a:endParaRPr b="1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Open Sans"/>
                <a:ea typeface="Open Sans"/>
                <a:cs typeface="Open Sans"/>
                <a:sym typeface="Open Sans"/>
              </a:rPr>
              <a:t>January 1, 2020 to December 31, 2021</a:t>
            </a:r>
            <a:endParaRPr b="1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Commodities</a:t>
            </a:r>
            <a:r>
              <a:rPr lang="en"/>
              <a:t>: Covid Analysis</a:t>
            </a:r>
            <a:endParaRPr/>
          </a:p>
        </p:txBody>
      </p:sp>
      <p:sp>
        <p:nvSpPr>
          <p:cNvPr id="149" name="Google Shape;149;p27"/>
          <p:cNvSpPr txBox="1"/>
          <p:nvPr>
            <p:ph idx="1" type="body"/>
          </p:nvPr>
        </p:nvSpPr>
        <p:spPr>
          <a:xfrm>
            <a:off x="311700" y="1250725"/>
            <a:ext cx="38622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Cumulative Return</a:t>
            </a:r>
            <a:endParaRPr b="1" sz="1300"/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Gold: +19%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Brent: +20%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WTI: +26%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Soybean: +60%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Natural Gas: +68%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00"/>
              <a:t>Volatility</a:t>
            </a:r>
            <a:endParaRPr b="1" sz="1300"/>
          </a:p>
          <a:p>
            <a:pPr indent="-305827" lvl="0" marL="457200" rtl="0" algn="l">
              <a:spcBef>
                <a:spcPts val="1200"/>
              </a:spcBef>
              <a:spcAft>
                <a:spcPts val="0"/>
              </a:spcAft>
              <a:buSzPts val="1216"/>
              <a:buChar char="●"/>
            </a:pPr>
            <a:r>
              <a:rPr lang="en" sz="1216"/>
              <a:t>Natural Gas - high volatility (0.63)</a:t>
            </a:r>
            <a:endParaRPr sz="1216"/>
          </a:p>
          <a:p>
            <a:pPr indent="-305827" lvl="0" marL="457200" rtl="0" algn="l">
              <a:spcBef>
                <a:spcPts val="0"/>
              </a:spcBef>
              <a:spcAft>
                <a:spcPts val="0"/>
              </a:spcAft>
              <a:buSzPts val="1216"/>
              <a:buChar char="●"/>
            </a:pPr>
            <a:r>
              <a:rPr lang="en" sz="1216"/>
              <a:t>WTI - highest volatility (2.45) </a:t>
            </a:r>
            <a:endParaRPr sz="1216"/>
          </a:p>
          <a:p>
            <a:pPr indent="-305827" lvl="0" marL="457200" rtl="0" algn="l">
              <a:spcBef>
                <a:spcPts val="0"/>
              </a:spcBef>
              <a:spcAft>
                <a:spcPts val="0"/>
              </a:spcAft>
              <a:buSzPts val="1216"/>
              <a:buChar char="●"/>
            </a:pPr>
            <a:r>
              <a:rPr lang="en" sz="1216"/>
              <a:t>Brent - high volatility (0.57)</a:t>
            </a:r>
            <a:endParaRPr sz="1216"/>
          </a:p>
          <a:p>
            <a:pPr indent="-305827" lvl="0" marL="457200" rtl="0" algn="l">
              <a:spcBef>
                <a:spcPts val="0"/>
              </a:spcBef>
              <a:spcAft>
                <a:spcPts val="0"/>
              </a:spcAft>
              <a:buSzPts val="1216"/>
              <a:buChar char="●"/>
            </a:pPr>
            <a:r>
              <a:rPr lang="en" sz="1216"/>
              <a:t>Gold - </a:t>
            </a:r>
            <a:r>
              <a:rPr lang="en" sz="1216"/>
              <a:t>moderate</a:t>
            </a:r>
            <a:r>
              <a:rPr lang="en" sz="1216"/>
              <a:t> volatility (0.19)</a:t>
            </a:r>
            <a:endParaRPr sz="1216"/>
          </a:p>
          <a:p>
            <a:pPr indent="-305827" lvl="0" marL="457200" rtl="0" algn="l">
              <a:spcBef>
                <a:spcPts val="0"/>
              </a:spcBef>
              <a:spcAft>
                <a:spcPts val="0"/>
              </a:spcAft>
              <a:buSzPts val="1216"/>
              <a:buChar char="●"/>
            </a:pPr>
            <a:r>
              <a:rPr lang="en" sz="1216"/>
              <a:t>Soybean - moderate volatility (0.29)</a:t>
            </a:r>
            <a:endParaRPr sz="1216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16"/>
          </a:p>
        </p:txBody>
      </p:sp>
      <p:sp>
        <p:nvSpPr>
          <p:cNvPr id="150" name="Google Shape;150;p27"/>
          <p:cNvSpPr txBox="1"/>
          <p:nvPr>
            <p:ph idx="1" type="body"/>
          </p:nvPr>
        </p:nvSpPr>
        <p:spPr>
          <a:xfrm>
            <a:off x="4173900" y="1250725"/>
            <a:ext cx="44460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16"/>
              <a:t>High/low</a:t>
            </a:r>
            <a:endParaRPr b="1" sz="1216"/>
          </a:p>
          <a:p>
            <a:pPr indent="-3048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WTI</a:t>
            </a:r>
            <a:endParaRPr sz="1200"/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Highest Price: $84.65 on Oct 26, 2021</a:t>
            </a:r>
            <a:endParaRPr sz="1200"/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Lowest Price: -$37.63 on Apr 20, 2020</a:t>
            </a:r>
            <a:endParaRPr sz="1200"/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Brent</a:t>
            </a:r>
            <a:endParaRPr sz="1200"/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Highest Price: $86.4 on Oct 26, 2021 </a:t>
            </a:r>
            <a:endParaRPr sz="1200"/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Lowest Price: $19.33 on Apr 21, 2020</a:t>
            </a:r>
            <a:endParaRPr sz="1200"/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Natural Gas</a:t>
            </a:r>
            <a:endParaRPr sz="1200"/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Highest Price: $6.31 on Oct 5, 2021  </a:t>
            </a:r>
            <a:endParaRPr sz="1200"/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Lowest Price: $1.48 on Jun 25, 2020</a:t>
            </a:r>
            <a:endParaRPr sz="1200"/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Gold</a:t>
            </a:r>
            <a:endParaRPr sz="1200"/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Highest Price: $2051.5 on Aug 6, 2020  </a:t>
            </a:r>
            <a:endParaRPr sz="1200"/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Lowest Price: $1477.3 on Mar 18, 2020</a:t>
            </a:r>
            <a:endParaRPr sz="1200"/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Soybean</a:t>
            </a:r>
            <a:endParaRPr sz="1200"/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Highest Price: $72.08 on Jun 8, 2021</a:t>
            </a:r>
            <a:endParaRPr sz="1200"/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Lowest Price: $24.99 on Mar 16, 2020</a:t>
            </a:r>
            <a:endParaRPr sz="1216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Commodities: Covid Analysis</a:t>
            </a:r>
            <a:endParaRPr/>
          </a:p>
        </p:txBody>
      </p:sp>
      <p:pic>
        <p:nvPicPr>
          <p:cNvPr id="156" name="Google Shape;15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3400" y="1147225"/>
            <a:ext cx="7690572" cy="369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Commodities: Covid Analysis</a:t>
            </a:r>
            <a:endParaRPr/>
          </a:p>
        </p:txBody>
      </p:sp>
      <p:pic>
        <p:nvPicPr>
          <p:cNvPr id="162" name="Google Shape;16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900" y="1455225"/>
            <a:ext cx="8839200" cy="22330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Stocks: Covid Analysis</a:t>
            </a:r>
            <a:endParaRPr/>
          </a:p>
        </p:txBody>
      </p:sp>
      <p:sp>
        <p:nvSpPr>
          <p:cNvPr id="168" name="Google Shape;168;p30"/>
          <p:cNvSpPr txBox="1"/>
          <p:nvPr>
            <p:ph idx="1" type="body"/>
          </p:nvPr>
        </p:nvSpPr>
        <p:spPr>
          <a:xfrm>
            <a:off x="0" y="1033750"/>
            <a:ext cx="9001200" cy="396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 sz="1100">
                <a:highlight>
                  <a:srgbClr val="FFFFFF"/>
                </a:highlight>
              </a:rPr>
              <a:t>High/Lows</a:t>
            </a:r>
            <a:endParaRPr b="1" sz="1100">
              <a:highlight>
                <a:srgbClr val="FFFFFF"/>
              </a:highlight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>
                <a:highlight>
                  <a:srgbClr val="FFFFFF"/>
                </a:highlight>
              </a:rPr>
              <a:t>JPM High of $161.7 on Oct 22 2021 --- JPM Low of $70.48 on Mar 23 2020</a:t>
            </a:r>
            <a:endParaRPr sz="1100">
              <a:highlight>
                <a:srgbClr val="FFFFFF"/>
              </a:highlight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>
                <a:highlight>
                  <a:srgbClr val="FFFFFF"/>
                </a:highlight>
              </a:rPr>
              <a:t>AAPL High of $178.29 on Dec 27 2021 --- AAPL Low of $54.78 on Mar 23 2020</a:t>
            </a:r>
            <a:endParaRPr sz="1100">
              <a:highlight>
                <a:srgbClr val="FFFFFF"/>
              </a:highlight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>
                <a:highlight>
                  <a:srgbClr val="FFFFFF"/>
                </a:highlight>
              </a:rPr>
              <a:t>KO High of $55.75 on Dec 31 2021 --- KO Low of $33.44 on Mar 23 2020</a:t>
            </a:r>
            <a:endParaRPr sz="1100">
              <a:highlight>
                <a:srgbClr val="FFFFFF"/>
              </a:highlight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>
                <a:highlight>
                  <a:srgbClr val="FFFFFF"/>
                </a:highlight>
              </a:rPr>
              <a:t>DIS High of $201.25 on Mar 08 2021 --- DIS Low of $85.48 on Mar 23 2020</a:t>
            </a:r>
            <a:endParaRPr sz="1100">
              <a:highlight>
                <a:srgbClr val="FFFFFF"/>
              </a:highlight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>
                <a:highlight>
                  <a:srgbClr val="FFFFFF"/>
                </a:highlight>
              </a:rPr>
              <a:t>ACN High of $403.42 on Dec 29 2021 --- ACN Low of $136.18 on Mar 23 2020</a:t>
            </a:r>
            <a:endParaRPr b="1"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 sz="1100"/>
              <a:t>Cumulative Return</a:t>
            </a:r>
            <a:endParaRPr b="1"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JPM +19.2%</a:t>
            </a:r>
            <a:endParaRPr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AAPL +140.0%</a:t>
            </a:r>
            <a:endParaRPr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KO +24.9%</a:t>
            </a:r>
            <a:endParaRPr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DIS +4.5%</a:t>
            </a:r>
            <a:endParaRPr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ACN +103%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 sz="1100"/>
              <a:t>Volatility</a:t>
            </a:r>
            <a:endParaRPr b="1"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JPM - high volatility (0.41)</a:t>
            </a:r>
            <a:endParaRPr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AAPL - high volatility (0.37)</a:t>
            </a:r>
            <a:endParaRPr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KO - moderate volatility (0.27)</a:t>
            </a:r>
            <a:endParaRPr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DIS - high volatility (0.39)</a:t>
            </a:r>
            <a:endParaRPr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ACN - high volatility (0.33)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Stocks: Covid Analysis</a:t>
            </a:r>
            <a:endParaRPr/>
          </a:p>
        </p:txBody>
      </p:sp>
      <p:pic>
        <p:nvPicPr>
          <p:cNvPr id="174" name="Google Shape;17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79975"/>
            <a:ext cx="8383442" cy="369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</a:t>
            </a:r>
            <a:endParaRPr/>
          </a:p>
        </p:txBody>
      </p:sp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Frames:</a:t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Precovid: January 1, 2015 to December 31, 2019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Covid: January 1, 2020 to December 31, 2022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Post Covid: January 1 2022, </a:t>
            </a:r>
            <a:r>
              <a:rPr lang="en"/>
              <a:t>September</a:t>
            </a:r>
            <a:r>
              <a:rPr lang="en"/>
              <a:t> 30, 2023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Metrics:</a:t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Daily Return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Cumulative Return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Volatility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High/lows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E6EDF3"/>
              </a:solidFill>
              <a:highlight>
                <a:srgbClr val="161B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Stocks: Covid Analysis</a:t>
            </a:r>
            <a:endParaRPr/>
          </a:p>
        </p:txBody>
      </p:sp>
      <p:pic>
        <p:nvPicPr>
          <p:cNvPr id="180" name="Google Shape;18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2750" y="1081125"/>
            <a:ext cx="7676667" cy="369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3"/>
          <p:cNvSpPr txBox="1"/>
          <p:nvPr>
            <p:ph idx="1" type="body"/>
          </p:nvPr>
        </p:nvSpPr>
        <p:spPr>
          <a:xfrm>
            <a:off x="4077725" y="1225225"/>
            <a:ext cx="4754700" cy="374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b="1" lang="en" sz="1300"/>
              <a:t>Covid Highs/Lows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lang="en" sz="900"/>
              <a:t>Bitcoin High of $67,566.83 on 11/8/2021 | Bitcoin Low of $4,970.79 on 3/12/2020</a:t>
            </a:r>
            <a:endParaRPr sz="9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" sz="905"/>
              <a:t>_________________________________________________________________________________________</a:t>
            </a:r>
            <a:endParaRPr sz="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lang="en" sz="900"/>
              <a:t>Dogecoin High of $0.684777 on 5/7/2021 | Dogecoin Low of $0.001537 on 3/12/2020</a:t>
            </a:r>
            <a:endParaRPr sz="9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" sz="905"/>
              <a:t>_________________________________________________________________________________________</a:t>
            </a:r>
            <a:endParaRPr sz="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lang="en" sz="900"/>
              <a:t>Ethereum High of $4,812.09 on 11/8/2021 | Ethereum Low of $1,10.61 on 3/16/2020</a:t>
            </a:r>
            <a:endParaRPr sz="9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" sz="905"/>
              <a:t>_________________________________________________________________________________________</a:t>
            </a:r>
            <a:endParaRPr sz="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lang="en" sz="900"/>
              <a:t>Litecoin High of $386.45 on 5/9/2021 | Litecoin Low of $30.93 on 3/12/2020</a:t>
            </a:r>
            <a:endParaRPr sz="9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" sz="905"/>
              <a:t>_________________________________________________________________________________________</a:t>
            </a:r>
            <a:endParaRPr sz="900"/>
          </a:p>
        </p:txBody>
      </p:sp>
      <p:sp>
        <p:nvSpPr>
          <p:cNvPr id="186" name="Google Shape;186;p3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Crypto: Covid Analysis</a:t>
            </a:r>
            <a:endParaRPr/>
          </a:p>
        </p:txBody>
      </p:sp>
      <p:sp>
        <p:nvSpPr>
          <p:cNvPr id="187" name="Google Shape;187;p33"/>
          <p:cNvSpPr txBox="1"/>
          <p:nvPr>
            <p:ph idx="1" type="body"/>
          </p:nvPr>
        </p:nvSpPr>
        <p:spPr>
          <a:xfrm>
            <a:off x="311700" y="1225225"/>
            <a:ext cx="3858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 sz="1300"/>
              <a:t>Cumulative Return</a:t>
            </a:r>
            <a:endParaRPr b="1" sz="13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Bitcoin : +543%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Dogecoin : +8,286%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Ethereum : +2715%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Litecoin : +248%</a:t>
            </a:r>
            <a:endParaRPr sz="12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 sz="1300"/>
              <a:t>Volatility</a:t>
            </a:r>
            <a:endParaRPr b="1" sz="13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Bitcoin : 0.63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Dogecoin : 2.54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Ethereum : 0.83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Litecoin : 0.89</a:t>
            </a:r>
            <a:endParaRPr sz="12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Crypto: Covid Analysis</a:t>
            </a:r>
            <a:endParaRPr/>
          </a:p>
        </p:txBody>
      </p:sp>
      <p:pic>
        <p:nvPicPr>
          <p:cNvPr id="193" name="Google Shape;19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5" y="1307350"/>
            <a:ext cx="9052560" cy="36576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Crypto: Covid Analysis</a:t>
            </a:r>
            <a:endParaRPr/>
          </a:p>
        </p:txBody>
      </p:sp>
      <p:pic>
        <p:nvPicPr>
          <p:cNvPr id="199" name="Google Shape;19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863" y="1147225"/>
            <a:ext cx="8970265" cy="357530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6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Post-</a:t>
            </a:r>
            <a:r>
              <a:rPr b="1" lang="en"/>
              <a:t>Covid Analysis</a:t>
            </a:r>
            <a:endParaRPr b="1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Open Sans"/>
                <a:ea typeface="Open Sans"/>
                <a:cs typeface="Open Sans"/>
                <a:sym typeface="Open Sans"/>
              </a:rPr>
              <a:t>January 1, 2022 to September 30, 2023</a:t>
            </a:r>
            <a:endParaRPr b="1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Commodities</a:t>
            </a:r>
            <a:r>
              <a:rPr lang="en"/>
              <a:t>: Post-Covid Analysis</a:t>
            </a:r>
            <a:endParaRPr/>
          </a:p>
        </p:txBody>
      </p:sp>
      <p:sp>
        <p:nvSpPr>
          <p:cNvPr id="210" name="Google Shape;210;p37"/>
          <p:cNvSpPr txBox="1"/>
          <p:nvPr>
            <p:ph idx="1" type="body"/>
          </p:nvPr>
        </p:nvSpPr>
        <p:spPr>
          <a:xfrm>
            <a:off x="311700" y="1250725"/>
            <a:ext cx="38622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Cumulative Return</a:t>
            </a:r>
            <a:endParaRPr b="1" sz="1300"/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Gold: +3%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Brent: +21%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WTI: +19%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Soybean: +2%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Natural Gas: -23%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00"/>
              <a:t>Volatility</a:t>
            </a:r>
            <a:endParaRPr b="1" sz="1300"/>
          </a:p>
          <a:p>
            <a:pPr indent="-305827" lvl="0" marL="457200" rtl="0" algn="l">
              <a:spcBef>
                <a:spcPts val="1200"/>
              </a:spcBef>
              <a:spcAft>
                <a:spcPts val="0"/>
              </a:spcAft>
              <a:buSzPts val="1216"/>
              <a:buChar char="●"/>
            </a:pPr>
            <a:r>
              <a:rPr lang="en" sz="1216"/>
              <a:t>Natural Gas - highest volatility (0.91)</a:t>
            </a:r>
            <a:endParaRPr sz="1216"/>
          </a:p>
          <a:p>
            <a:pPr indent="-305827" lvl="0" marL="457200" rtl="0" algn="l">
              <a:spcBef>
                <a:spcPts val="0"/>
              </a:spcBef>
              <a:spcAft>
                <a:spcPts val="0"/>
              </a:spcAft>
              <a:buSzPts val="1216"/>
              <a:buChar char="●"/>
            </a:pPr>
            <a:r>
              <a:rPr lang="en" sz="1216"/>
              <a:t>WTI - high volatility (0.42) </a:t>
            </a:r>
            <a:endParaRPr sz="1216"/>
          </a:p>
          <a:p>
            <a:pPr indent="-305827" lvl="0" marL="457200" rtl="0" algn="l">
              <a:spcBef>
                <a:spcPts val="0"/>
              </a:spcBef>
              <a:spcAft>
                <a:spcPts val="0"/>
              </a:spcAft>
              <a:buSzPts val="1216"/>
              <a:buChar char="●"/>
            </a:pPr>
            <a:r>
              <a:rPr lang="en" sz="1216"/>
              <a:t>Brent - high volatility (0.40)</a:t>
            </a:r>
            <a:endParaRPr sz="1216"/>
          </a:p>
          <a:p>
            <a:pPr indent="-305827" lvl="0" marL="457200" rtl="0" algn="l">
              <a:spcBef>
                <a:spcPts val="0"/>
              </a:spcBef>
              <a:spcAft>
                <a:spcPts val="0"/>
              </a:spcAft>
              <a:buSzPts val="1216"/>
              <a:buChar char="●"/>
            </a:pPr>
            <a:r>
              <a:rPr lang="en" sz="1216"/>
              <a:t>Gold - low volatility (0.14)</a:t>
            </a:r>
            <a:endParaRPr sz="1216"/>
          </a:p>
          <a:p>
            <a:pPr indent="-305827" lvl="0" marL="457200" rtl="0" algn="l">
              <a:spcBef>
                <a:spcPts val="0"/>
              </a:spcBef>
              <a:spcAft>
                <a:spcPts val="0"/>
              </a:spcAft>
              <a:buSzPts val="1216"/>
              <a:buChar char="●"/>
            </a:pPr>
            <a:r>
              <a:rPr lang="en" sz="1216"/>
              <a:t>Soybean - high volatility (0.36)</a:t>
            </a:r>
            <a:endParaRPr sz="1216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16"/>
          </a:p>
        </p:txBody>
      </p:sp>
      <p:sp>
        <p:nvSpPr>
          <p:cNvPr id="211" name="Google Shape;211;p37"/>
          <p:cNvSpPr txBox="1"/>
          <p:nvPr>
            <p:ph idx="1" type="body"/>
          </p:nvPr>
        </p:nvSpPr>
        <p:spPr>
          <a:xfrm>
            <a:off x="4173900" y="1250725"/>
            <a:ext cx="44460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16"/>
              <a:t>High/low</a:t>
            </a:r>
            <a:endParaRPr b="1" sz="1216"/>
          </a:p>
          <a:p>
            <a:pPr indent="-3048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WTI</a:t>
            </a:r>
            <a:endParaRPr sz="1200"/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Highest Price: $123.7 on Mar 8, 2022</a:t>
            </a:r>
            <a:endParaRPr sz="1200"/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Lowest Price: $66.74 on Mar 17, 2023</a:t>
            </a:r>
            <a:endParaRPr sz="1200"/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Brent</a:t>
            </a:r>
            <a:endParaRPr sz="1200"/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Highest Price: $127.98 on Mar 8, 2022  </a:t>
            </a:r>
            <a:endParaRPr sz="1200"/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Lowest Price: $71.84 on Jun 12, 2023</a:t>
            </a:r>
            <a:endParaRPr sz="1200"/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Natural Gas</a:t>
            </a:r>
            <a:endParaRPr sz="1200"/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Highest Price: $9.68 on Aug 22, 2022</a:t>
            </a:r>
            <a:endParaRPr sz="1200"/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Lowest Price: $1.99 on Mar 29, 2023</a:t>
            </a:r>
            <a:endParaRPr sz="1200"/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Gold</a:t>
            </a:r>
            <a:endParaRPr sz="1200"/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Highest Price: $2048.0 on May 4, 2023</a:t>
            </a:r>
            <a:endParaRPr sz="1200"/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Lowest Price: $1623.3 on Sep 26, 2022</a:t>
            </a:r>
            <a:endParaRPr sz="1200"/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Soybean</a:t>
            </a:r>
            <a:endParaRPr sz="1200"/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Highest Price: $90.6 on Apr 28, 2022</a:t>
            </a:r>
            <a:endParaRPr sz="1200"/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Lowest Price: $46.2 on May 30, 2023</a:t>
            </a:r>
            <a:endParaRPr sz="12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Commodities: Post-Covid Analysis</a:t>
            </a:r>
            <a:endParaRPr/>
          </a:p>
        </p:txBody>
      </p:sp>
      <p:pic>
        <p:nvPicPr>
          <p:cNvPr id="217" name="Google Shape;21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6713" y="1057425"/>
            <a:ext cx="7690572" cy="369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Commodities: Post-Covid Analysis</a:t>
            </a:r>
            <a:endParaRPr/>
          </a:p>
        </p:txBody>
      </p:sp>
      <p:pic>
        <p:nvPicPr>
          <p:cNvPr id="223" name="Google Shape;223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55225"/>
            <a:ext cx="8839200" cy="22330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Stocks: Post-Covid Analysis</a:t>
            </a:r>
            <a:endParaRPr/>
          </a:p>
        </p:txBody>
      </p:sp>
      <p:sp>
        <p:nvSpPr>
          <p:cNvPr id="229" name="Google Shape;229;p40"/>
          <p:cNvSpPr txBox="1"/>
          <p:nvPr>
            <p:ph idx="1" type="body"/>
          </p:nvPr>
        </p:nvSpPr>
        <p:spPr>
          <a:xfrm>
            <a:off x="0" y="1042150"/>
            <a:ext cx="8984400" cy="384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 sz="1100">
                <a:highlight>
                  <a:srgbClr val="FFFFFF"/>
                </a:highlight>
              </a:rPr>
              <a:t>High/Lows</a:t>
            </a:r>
            <a:endParaRPr b="1" sz="1100">
              <a:highlight>
                <a:srgbClr val="FFFFFF"/>
              </a:highlight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>
                <a:highlight>
                  <a:srgbClr val="FFFFFF"/>
                </a:highlight>
              </a:rPr>
              <a:t>JPM High of $159.51 on Jan 12 2022 --- JPM Low of $99.01 on Oct 11 2022</a:t>
            </a:r>
            <a:endParaRPr sz="1100">
              <a:highlight>
                <a:srgbClr val="FFFFFF"/>
              </a:highlight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>
                <a:highlight>
                  <a:srgbClr val="FFFFFF"/>
                </a:highlight>
              </a:rPr>
              <a:t>AAPL High of $195.93 on Jul 31 2023 --- AAPL Low of $124.33 on Jan 05 2023</a:t>
            </a:r>
            <a:endParaRPr sz="1100">
              <a:highlight>
                <a:srgbClr val="FFFFFF"/>
              </a:highlight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>
                <a:highlight>
                  <a:srgbClr val="FFFFFF"/>
                </a:highlight>
              </a:rPr>
              <a:t>KO High of $62.82 on Apr 21 2022 --- KO Low of $52.36 on Oct 10 2022</a:t>
            </a:r>
            <a:endParaRPr sz="1100">
              <a:highlight>
                <a:srgbClr val="FFFFFF"/>
              </a:highlight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>
                <a:highlight>
                  <a:srgbClr val="FFFFFF"/>
                </a:highlight>
              </a:rPr>
              <a:t>DIS High of $157.38 on Jan 11 2022 --- DIS Low of $79.64 on Sep 27 2023</a:t>
            </a:r>
            <a:endParaRPr sz="1100">
              <a:highlight>
                <a:srgbClr val="FFFFFF"/>
              </a:highlight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>
                <a:highlight>
                  <a:srgbClr val="FFFFFF"/>
                </a:highlight>
              </a:rPr>
              <a:t>ACN High of $395.45 on Jan 03 2022 --- ACN Low of $243.31 on Mar 15 2023</a:t>
            </a:r>
            <a:endParaRPr b="1"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 sz="1100"/>
              <a:t>Cumulative Return</a:t>
            </a:r>
            <a:endParaRPr b="1"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JPM -5.4%</a:t>
            </a:r>
            <a:endParaRPr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AAPL -5.0%</a:t>
            </a:r>
            <a:endParaRPr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KO -0.6%</a:t>
            </a:r>
            <a:endParaRPr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DIS -48.3%</a:t>
            </a:r>
            <a:endParaRPr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ACN -22.7%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 sz="1100"/>
              <a:t>Volatility</a:t>
            </a:r>
            <a:endParaRPr b="1"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JPM - moderate volatility (0.27)</a:t>
            </a:r>
            <a:endParaRPr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AAPL - high volatility (0.31)</a:t>
            </a:r>
            <a:endParaRPr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KO - low volatility (0.17)</a:t>
            </a:r>
            <a:endParaRPr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DIS - high volatility (0.33)</a:t>
            </a:r>
            <a:endParaRPr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ACN - moderate volatility (0.29)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Stocks: Post-Covid Analysis</a:t>
            </a:r>
            <a:endParaRPr/>
          </a:p>
        </p:txBody>
      </p:sp>
      <p:pic>
        <p:nvPicPr>
          <p:cNvPr id="235" name="Google Shape;235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800" y="1055875"/>
            <a:ext cx="8378405" cy="369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Asset Classes</a:t>
            </a:r>
            <a:endParaRPr/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11700" y="1225225"/>
            <a:ext cx="28872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Commodities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WTI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Brent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Natural Gas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Gold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Soybean</a:t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2911600" y="1225225"/>
            <a:ext cx="28872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Crypto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Bitcoin(BTC)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Dogecoin(DOGE)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Ethereum(ETH)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Litecoin(LTC)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5945100" y="1225225"/>
            <a:ext cx="28872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Stocks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JP Morgan (JPM)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Apple (AAPL)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Coca-Cola (KO)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Disney (DIS)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Accenture (ACN)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Stocks: Post-Covid Analysis</a:t>
            </a:r>
            <a:endParaRPr/>
          </a:p>
        </p:txBody>
      </p:sp>
      <p:pic>
        <p:nvPicPr>
          <p:cNvPr id="241" name="Google Shape;241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6775" y="1147225"/>
            <a:ext cx="7650449" cy="369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Crypto: </a:t>
            </a:r>
            <a:r>
              <a:rPr lang="en"/>
              <a:t>Post-Covid Analysis</a:t>
            </a:r>
            <a:endParaRPr/>
          </a:p>
        </p:txBody>
      </p:sp>
      <p:sp>
        <p:nvSpPr>
          <p:cNvPr id="247" name="Google Shape;247;p43"/>
          <p:cNvSpPr txBox="1"/>
          <p:nvPr>
            <p:ph idx="1" type="body"/>
          </p:nvPr>
        </p:nvSpPr>
        <p:spPr>
          <a:xfrm>
            <a:off x="311700" y="1225225"/>
            <a:ext cx="3858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 sz="1300"/>
              <a:t>Cumulative Return</a:t>
            </a:r>
            <a:endParaRPr b="1" sz="13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Bitcoin : -43.4%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Dogecoin : -64%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Ethereum : -55.6%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Litecoin : -56.1%</a:t>
            </a:r>
            <a:endParaRPr sz="12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 sz="1300"/>
              <a:t>Volatility</a:t>
            </a:r>
            <a:endParaRPr b="1" sz="13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Bitcoin : 0.46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Dogecoin : 0.75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Ethereum : 0.59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Litecoin : 0.66</a:t>
            </a:r>
            <a:endParaRPr sz="1200"/>
          </a:p>
        </p:txBody>
      </p:sp>
      <p:sp>
        <p:nvSpPr>
          <p:cNvPr id="248" name="Google Shape;248;p43"/>
          <p:cNvSpPr txBox="1"/>
          <p:nvPr>
            <p:ph idx="1" type="body"/>
          </p:nvPr>
        </p:nvSpPr>
        <p:spPr>
          <a:xfrm>
            <a:off x="4077725" y="1225225"/>
            <a:ext cx="4754700" cy="374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b="1" lang="en" sz="1300"/>
              <a:t>Post-Covid Highs/Lows</a:t>
            </a:r>
            <a:endParaRPr b="1"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lang="en" sz="900"/>
              <a:t>Bitcoin High of $47,686.81 on 1/1/2022 | Bitcoin Low of $15,787.28 on 11/21/2022</a:t>
            </a:r>
            <a:endParaRPr sz="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lang="en" sz="900"/>
              <a:t>________________________________________________________________________________</a:t>
            </a:r>
            <a:endParaRPr sz="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lang="en" sz="900"/>
              <a:t>Dogecoin High of $0.185103 on 1/15/2022 | Dogecoin Low of $0.053012 on 6/18/2022</a:t>
            </a:r>
            <a:endParaRPr sz="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lang="en" sz="900"/>
              <a:t>________________________________________________________________________________</a:t>
            </a:r>
            <a:endParaRPr sz="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lang="en" sz="900"/>
              <a:t>Ethereum High of $3,829.56 on 1/2/2022 | Ethereum Low of $993.64 on 6/18/2022</a:t>
            </a:r>
            <a:endParaRPr sz="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lang="en" sz="900"/>
              <a:t>________________________________________________________________________________</a:t>
            </a:r>
            <a:endParaRPr sz="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lang="en" sz="900"/>
              <a:t>Litecoin High of $151.67 on 1/17/2022 | Litecoin Low of $43.3 on 6/13/2022</a:t>
            </a:r>
            <a:endParaRPr sz="9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SzPts val="358"/>
              <a:buNone/>
            </a:pPr>
            <a:r>
              <a:rPr lang="en" sz="900"/>
              <a:t>________________________________________________________________________________</a:t>
            </a:r>
            <a:endParaRPr sz="9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Crypto: Post-Covid Analysis</a:t>
            </a:r>
            <a:endParaRPr/>
          </a:p>
        </p:txBody>
      </p:sp>
      <p:pic>
        <p:nvPicPr>
          <p:cNvPr id="254" name="Google Shape;254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5" y="1307325"/>
            <a:ext cx="9052560" cy="36576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Crypto: Post-Covid Analysis</a:t>
            </a:r>
            <a:endParaRPr/>
          </a:p>
        </p:txBody>
      </p:sp>
      <p:pic>
        <p:nvPicPr>
          <p:cNvPr id="260" name="Google Shape;260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863" y="1147225"/>
            <a:ext cx="8970265" cy="357530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Pre-Covid Analysis</a:t>
            </a:r>
            <a:endParaRPr b="1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Open Sans"/>
                <a:ea typeface="Open Sans"/>
                <a:cs typeface="Open Sans"/>
                <a:sym typeface="Open Sans"/>
              </a:rPr>
              <a:t>January 1, 2015 to December 31, 2019</a:t>
            </a:r>
            <a:endParaRPr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Commodities</a:t>
            </a:r>
            <a:r>
              <a:rPr lang="en"/>
              <a:t>: Pre-Covid Analysis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97059"/>
              <a:buFont typeface="Arial"/>
              <a:buNone/>
            </a:pPr>
            <a:r>
              <a:rPr lang="en" sz="1133">
                <a:latin typeface="Open Sans"/>
                <a:ea typeface="Open Sans"/>
                <a:cs typeface="Open Sans"/>
                <a:sym typeface="Open Sans"/>
              </a:rPr>
              <a:t>  </a:t>
            </a:r>
            <a:r>
              <a:rPr lang="en" sz="1133">
                <a:latin typeface="Open Sans"/>
                <a:ea typeface="Open Sans"/>
                <a:cs typeface="Open Sans"/>
                <a:sym typeface="Open Sans"/>
              </a:rPr>
              <a:t>January 1, 2015 to December 31, 2019</a:t>
            </a:r>
            <a:endParaRPr sz="1333"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250725"/>
            <a:ext cx="38622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Cumulative</a:t>
            </a:r>
            <a:r>
              <a:rPr b="1" lang="en" sz="1300"/>
              <a:t> Return</a:t>
            </a:r>
            <a:endParaRPr b="1" sz="1300"/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Gold: +28%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Brent: +21%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WTI: +17%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Soybean: +10%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Natural Gas: -27%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00"/>
              <a:t>Volatility</a:t>
            </a:r>
            <a:endParaRPr b="1" sz="1300"/>
          </a:p>
          <a:p>
            <a:pPr indent="-305827" lvl="0" marL="457200" rtl="0" algn="l">
              <a:spcBef>
                <a:spcPts val="1200"/>
              </a:spcBef>
              <a:spcAft>
                <a:spcPts val="0"/>
              </a:spcAft>
              <a:buSzPts val="1216"/>
              <a:buChar char="●"/>
            </a:pPr>
            <a:r>
              <a:rPr lang="en" sz="1216"/>
              <a:t>Natural Gas - highest volatility (0.46)</a:t>
            </a:r>
            <a:endParaRPr sz="1216"/>
          </a:p>
          <a:p>
            <a:pPr indent="-305827" lvl="0" marL="457200" rtl="0" algn="l">
              <a:spcBef>
                <a:spcPts val="0"/>
              </a:spcBef>
              <a:spcAft>
                <a:spcPts val="0"/>
              </a:spcAft>
              <a:buSzPts val="1216"/>
              <a:buChar char="●"/>
            </a:pPr>
            <a:r>
              <a:rPr lang="en" sz="1216"/>
              <a:t>WTI - high volatility (0.38) </a:t>
            </a:r>
            <a:endParaRPr sz="1216"/>
          </a:p>
          <a:p>
            <a:pPr indent="-305827" lvl="0" marL="457200" rtl="0" algn="l">
              <a:spcBef>
                <a:spcPts val="0"/>
              </a:spcBef>
              <a:spcAft>
                <a:spcPts val="0"/>
              </a:spcAft>
              <a:buSzPts val="1216"/>
              <a:buChar char="●"/>
            </a:pPr>
            <a:r>
              <a:rPr lang="en" sz="1216"/>
              <a:t>Brent - high volatility (0.36)</a:t>
            </a:r>
            <a:endParaRPr sz="1216"/>
          </a:p>
          <a:p>
            <a:pPr indent="-305827" lvl="0" marL="457200" rtl="0" algn="l">
              <a:spcBef>
                <a:spcPts val="0"/>
              </a:spcBef>
              <a:spcAft>
                <a:spcPts val="0"/>
              </a:spcAft>
              <a:buSzPts val="1216"/>
              <a:buChar char="●"/>
            </a:pPr>
            <a:r>
              <a:rPr lang="en" sz="1216"/>
              <a:t>Gold - low volatility (0.13)</a:t>
            </a:r>
            <a:endParaRPr sz="1216"/>
          </a:p>
          <a:p>
            <a:pPr indent="-305827" lvl="0" marL="457200" rtl="0" algn="l">
              <a:spcBef>
                <a:spcPts val="0"/>
              </a:spcBef>
              <a:spcAft>
                <a:spcPts val="0"/>
              </a:spcAft>
              <a:buSzPts val="1216"/>
              <a:buChar char="●"/>
            </a:pPr>
            <a:r>
              <a:rPr lang="en" sz="1216"/>
              <a:t>Soybean - moderate volatility (0.19)</a:t>
            </a:r>
            <a:endParaRPr sz="1216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16"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4173900" y="1250725"/>
            <a:ext cx="44460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16"/>
              <a:t>High/low</a:t>
            </a:r>
            <a:endParaRPr b="1" sz="1216"/>
          </a:p>
          <a:p>
            <a:pPr indent="-305827" lvl="0" marL="457200" rtl="0" algn="l">
              <a:spcBef>
                <a:spcPts val="1200"/>
              </a:spcBef>
              <a:spcAft>
                <a:spcPts val="0"/>
              </a:spcAft>
              <a:buSzPts val="1216"/>
              <a:buChar char="●"/>
            </a:pPr>
            <a:r>
              <a:rPr lang="en" sz="1216"/>
              <a:t>WTI</a:t>
            </a:r>
            <a:endParaRPr sz="1216"/>
          </a:p>
          <a:p>
            <a:pPr indent="-305827" lvl="1" marL="914400" rtl="0" algn="l">
              <a:spcBef>
                <a:spcPts val="0"/>
              </a:spcBef>
              <a:spcAft>
                <a:spcPts val="0"/>
              </a:spcAft>
              <a:buSzPts val="1216"/>
              <a:buChar char="○"/>
            </a:pPr>
            <a:r>
              <a:rPr lang="en" sz="1216"/>
              <a:t>Highest Price:</a:t>
            </a:r>
            <a:r>
              <a:rPr lang="en" sz="1216"/>
              <a:t> $76.41 on Oct 3, 2018  </a:t>
            </a:r>
            <a:endParaRPr sz="1216"/>
          </a:p>
          <a:p>
            <a:pPr indent="-305827" lvl="1" marL="914400" rtl="0" algn="l">
              <a:spcBef>
                <a:spcPts val="0"/>
              </a:spcBef>
              <a:spcAft>
                <a:spcPts val="0"/>
              </a:spcAft>
              <a:buSzPts val="1216"/>
              <a:buChar char="○"/>
            </a:pPr>
            <a:r>
              <a:rPr lang="en" sz="1216"/>
              <a:t>Lowest Price: $26.21 on Feb 11, 2016</a:t>
            </a:r>
            <a:endParaRPr sz="1216"/>
          </a:p>
          <a:p>
            <a:pPr indent="-305827" lvl="0" marL="457200" rtl="0" algn="l">
              <a:spcBef>
                <a:spcPts val="0"/>
              </a:spcBef>
              <a:spcAft>
                <a:spcPts val="0"/>
              </a:spcAft>
              <a:buSzPts val="1216"/>
              <a:buChar char="●"/>
            </a:pPr>
            <a:r>
              <a:rPr lang="en" sz="1216"/>
              <a:t>Brent</a:t>
            </a:r>
            <a:endParaRPr sz="1216"/>
          </a:p>
          <a:p>
            <a:pPr indent="-305827" lvl="1" marL="914400" rtl="0" algn="l">
              <a:spcBef>
                <a:spcPts val="0"/>
              </a:spcBef>
              <a:spcAft>
                <a:spcPts val="0"/>
              </a:spcAft>
              <a:buSzPts val="1216"/>
              <a:buChar char="○"/>
            </a:pPr>
            <a:r>
              <a:rPr lang="en" sz="1216"/>
              <a:t>Highest Price: $86.29 on Oct 3, 2018</a:t>
            </a:r>
            <a:endParaRPr sz="1216"/>
          </a:p>
          <a:p>
            <a:pPr indent="-305827" lvl="1" marL="914400" rtl="0" algn="l">
              <a:spcBef>
                <a:spcPts val="0"/>
              </a:spcBef>
              <a:spcAft>
                <a:spcPts val="0"/>
              </a:spcAft>
              <a:buSzPts val="1216"/>
              <a:buChar char="○"/>
            </a:pPr>
            <a:r>
              <a:rPr lang="en" sz="1216"/>
              <a:t>Lowest Price: $27.88 on Jan 20, 2016</a:t>
            </a:r>
            <a:endParaRPr sz="1216"/>
          </a:p>
          <a:p>
            <a:pPr indent="-305827" lvl="0" marL="457200" rtl="0" algn="l">
              <a:spcBef>
                <a:spcPts val="0"/>
              </a:spcBef>
              <a:spcAft>
                <a:spcPts val="0"/>
              </a:spcAft>
              <a:buSzPts val="1216"/>
              <a:buChar char="●"/>
            </a:pPr>
            <a:r>
              <a:rPr lang="en" sz="1216"/>
              <a:t>Natural Gas</a:t>
            </a:r>
            <a:endParaRPr sz="1216"/>
          </a:p>
          <a:p>
            <a:pPr indent="-305827" lvl="1" marL="914400" rtl="0" algn="l">
              <a:spcBef>
                <a:spcPts val="0"/>
              </a:spcBef>
              <a:spcAft>
                <a:spcPts val="0"/>
              </a:spcAft>
              <a:buSzPts val="1216"/>
              <a:buChar char="○"/>
            </a:pPr>
            <a:r>
              <a:rPr lang="en" sz="1216"/>
              <a:t>Highest Price: $4.84 on Nov 14, 2018</a:t>
            </a:r>
            <a:endParaRPr sz="1216"/>
          </a:p>
          <a:p>
            <a:pPr indent="-305827" lvl="1" marL="914400" rtl="0" algn="l">
              <a:spcBef>
                <a:spcPts val="0"/>
              </a:spcBef>
              <a:spcAft>
                <a:spcPts val="0"/>
              </a:spcAft>
              <a:buSzPts val="1216"/>
              <a:buChar char="○"/>
            </a:pPr>
            <a:r>
              <a:rPr lang="en" sz="1216"/>
              <a:t>Lowest Price: $1.64 on Mar 3, 2016</a:t>
            </a:r>
            <a:endParaRPr sz="1216"/>
          </a:p>
          <a:p>
            <a:pPr indent="-305827" lvl="0" marL="457200" rtl="0" algn="l">
              <a:spcBef>
                <a:spcPts val="0"/>
              </a:spcBef>
              <a:spcAft>
                <a:spcPts val="0"/>
              </a:spcAft>
              <a:buSzPts val="1216"/>
              <a:buChar char="●"/>
            </a:pPr>
            <a:r>
              <a:rPr lang="en" sz="1216"/>
              <a:t>Gold</a:t>
            </a:r>
            <a:endParaRPr sz="1216"/>
          </a:p>
          <a:p>
            <a:pPr indent="-305827" lvl="1" marL="914400" rtl="0" algn="l">
              <a:spcBef>
                <a:spcPts val="0"/>
              </a:spcBef>
              <a:spcAft>
                <a:spcPts val="0"/>
              </a:spcAft>
              <a:buSzPts val="1216"/>
              <a:buChar char="○"/>
            </a:pPr>
            <a:r>
              <a:rPr lang="en" sz="1216"/>
              <a:t>Highest Price: $1550.3 on Sep 4, 2019</a:t>
            </a:r>
            <a:endParaRPr sz="1216"/>
          </a:p>
          <a:p>
            <a:pPr indent="-305827" lvl="1" marL="914400" rtl="0" algn="l">
              <a:spcBef>
                <a:spcPts val="0"/>
              </a:spcBef>
              <a:spcAft>
                <a:spcPts val="0"/>
              </a:spcAft>
              <a:buSzPts val="1216"/>
              <a:buChar char="○"/>
            </a:pPr>
            <a:r>
              <a:rPr lang="en" sz="1216"/>
              <a:t>Lowest Price: $1050.8 on Dec 17, 2015</a:t>
            </a:r>
            <a:endParaRPr sz="1216"/>
          </a:p>
          <a:p>
            <a:pPr indent="-305827" lvl="0" marL="457200" rtl="0" algn="l">
              <a:spcBef>
                <a:spcPts val="0"/>
              </a:spcBef>
              <a:spcAft>
                <a:spcPts val="0"/>
              </a:spcAft>
              <a:buSzPts val="1216"/>
              <a:buChar char="●"/>
            </a:pPr>
            <a:r>
              <a:rPr lang="en" sz="1216"/>
              <a:t>Soybean</a:t>
            </a:r>
            <a:endParaRPr sz="1216"/>
          </a:p>
          <a:p>
            <a:pPr indent="-305827" lvl="1" marL="914400" rtl="0" algn="l">
              <a:spcBef>
                <a:spcPts val="0"/>
              </a:spcBef>
              <a:spcAft>
                <a:spcPts val="0"/>
              </a:spcAft>
              <a:buSzPts val="1216"/>
              <a:buChar char="○"/>
            </a:pPr>
            <a:r>
              <a:rPr lang="en" sz="1216"/>
              <a:t>Highest Price: $37.72 on Dec 7, 2016</a:t>
            </a:r>
            <a:endParaRPr sz="1216"/>
          </a:p>
          <a:p>
            <a:pPr indent="-305827" lvl="1" marL="914400" rtl="0" algn="l">
              <a:spcBef>
                <a:spcPts val="0"/>
              </a:spcBef>
              <a:spcAft>
                <a:spcPts val="0"/>
              </a:spcAft>
              <a:buSzPts val="1216"/>
              <a:buChar char="○"/>
            </a:pPr>
            <a:r>
              <a:rPr lang="en" sz="1216"/>
              <a:t>Lowest Price: $26.05 on Sep 18, 2015</a:t>
            </a:r>
            <a:endParaRPr sz="1216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Commodities: Pre-Covid Analysis</a:t>
            </a:r>
            <a:endParaRPr/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0875" y="1172725"/>
            <a:ext cx="7082250" cy="339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Commodities: Pre-Covid Analysis</a:t>
            </a:r>
            <a:endParaRPr/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48175"/>
            <a:ext cx="8839200" cy="22330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Stocks</a:t>
            </a:r>
            <a:r>
              <a:rPr lang="en"/>
              <a:t>: Pre-Covid Analysis</a:t>
            </a:r>
            <a:endParaRPr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0" y="1225225"/>
            <a:ext cx="8732100" cy="380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 sz="1100">
                <a:highlight>
                  <a:srgbClr val="FFFFFF"/>
                </a:highlight>
              </a:rPr>
              <a:t>High/Lows</a:t>
            </a:r>
            <a:endParaRPr b="1" sz="1100">
              <a:highlight>
                <a:srgbClr val="FFFFFF"/>
              </a:highlight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>
                <a:highlight>
                  <a:srgbClr val="FFFFFF"/>
                </a:highlight>
              </a:rPr>
              <a:t>JPM High of $123.52 on Dec 31 2019 --- JPM Low of $42.51 on Jan 30 2015</a:t>
            </a:r>
            <a:endParaRPr sz="1100">
              <a:highlight>
                <a:srgbClr val="FFFFFF"/>
              </a:highlight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>
                <a:highlight>
                  <a:srgbClr val="FFFFFF"/>
                </a:highlight>
              </a:rPr>
              <a:t>AAPL High of $71.52 on Dec 31 2019 --- AAPL Low of $20.8 on May 12 2016</a:t>
            </a:r>
            <a:endParaRPr sz="1100">
              <a:highlight>
                <a:srgbClr val="FFFFFF"/>
              </a:highlight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>
                <a:highlight>
                  <a:srgbClr val="FFFFFF"/>
                </a:highlight>
              </a:rPr>
              <a:t>KO High of $48.85 on Dec 27 2019 --- KO Low of $28.96 on Aug 25 2015</a:t>
            </a:r>
            <a:endParaRPr sz="1100">
              <a:highlight>
                <a:srgbClr val="FFFFFF"/>
              </a:highlight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>
                <a:highlight>
                  <a:srgbClr val="FFFFFF"/>
                </a:highlight>
              </a:rPr>
              <a:t>DIS High of $150.25 on Nov 26 2019 --- DIS Low of $83.55 on Feb 10 2016</a:t>
            </a:r>
            <a:endParaRPr sz="1100">
              <a:highlight>
                <a:srgbClr val="FFFFFF"/>
              </a:highlight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>
                <a:highlight>
                  <a:srgbClr val="FFFFFF"/>
                </a:highlight>
              </a:rPr>
              <a:t>ACN High of $200.36 on Dec 27 2019 --- ACN Low of $72.38 on Jan 30 2015</a:t>
            </a:r>
            <a:endParaRPr sz="1100">
              <a:highlight>
                <a:srgbClr val="FFFFFF"/>
              </a:highlight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 sz="1100"/>
              <a:t>Cumulative Return</a:t>
            </a:r>
            <a:endParaRPr b="1"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JPM +152.9%</a:t>
            </a:r>
            <a:endParaRPr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AAPL +192.3%</a:t>
            </a:r>
            <a:endParaRPr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KO +54.6%</a:t>
            </a:r>
            <a:endParaRPr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DIS +65.5%</a:t>
            </a:r>
            <a:endParaRPr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ACN +159.8%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 sz="1100"/>
              <a:t>Volatility</a:t>
            </a:r>
            <a:endParaRPr b="1"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JPM - moderate volatility (0.21)</a:t>
            </a:r>
            <a:endParaRPr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AAPL - moderate volatility (0.25)</a:t>
            </a:r>
            <a:endParaRPr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KO - low volatility (0.14)</a:t>
            </a:r>
            <a:endParaRPr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DIS - moderate volatility (0.20)</a:t>
            </a:r>
            <a:endParaRPr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ACN - moderate volatility (0.19)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/>
          </a:p>
        </p:txBody>
      </p:sp>
      <p:pic>
        <p:nvPicPr>
          <p:cNvPr id="107" name="Google Shape;1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9975" y="2428875"/>
            <a:ext cx="4692000" cy="267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Stocks: Pre-Covid Analysis</a:t>
            </a:r>
            <a:endParaRPr/>
          </a:p>
        </p:txBody>
      </p:sp>
      <p:pic>
        <p:nvPicPr>
          <p:cNvPr id="113" name="Google Shape;11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138" y="1072700"/>
            <a:ext cx="8415727" cy="3691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