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7"/>
  </p:sldMasterIdLst>
  <p:notesMasterIdLst>
    <p:notesMasterId r:id="rId116"/>
  </p:notesMasterIdLst>
  <p:handoutMasterIdLst>
    <p:handoutMasterId r:id="rId117"/>
  </p:handoutMasterIdLst>
  <p:sldIdLst>
    <p:sldId id="256" r:id="rId18"/>
    <p:sldId id="360" r:id="rId19"/>
    <p:sldId id="361" r:id="rId20"/>
    <p:sldId id="371" r:id="rId21"/>
    <p:sldId id="295" r:id="rId22"/>
    <p:sldId id="350" r:id="rId23"/>
    <p:sldId id="344" r:id="rId24"/>
    <p:sldId id="310" r:id="rId25"/>
    <p:sldId id="278" r:id="rId26"/>
    <p:sldId id="277" r:id="rId27"/>
    <p:sldId id="294" r:id="rId28"/>
    <p:sldId id="289" r:id="rId29"/>
    <p:sldId id="287" r:id="rId30"/>
    <p:sldId id="288" r:id="rId31"/>
    <p:sldId id="290" r:id="rId32"/>
    <p:sldId id="291" r:id="rId33"/>
    <p:sldId id="280" r:id="rId34"/>
    <p:sldId id="282" r:id="rId35"/>
    <p:sldId id="279" r:id="rId36"/>
    <p:sldId id="281" r:id="rId37"/>
    <p:sldId id="283" r:id="rId38"/>
    <p:sldId id="284" r:id="rId39"/>
    <p:sldId id="285" r:id="rId40"/>
    <p:sldId id="292" r:id="rId41"/>
    <p:sldId id="312" r:id="rId42"/>
    <p:sldId id="313" r:id="rId43"/>
    <p:sldId id="362" r:id="rId44"/>
    <p:sldId id="314" r:id="rId45"/>
    <p:sldId id="316" r:id="rId46"/>
    <p:sldId id="315" r:id="rId47"/>
    <p:sldId id="317" r:id="rId48"/>
    <p:sldId id="318" r:id="rId49"/>
    <p:sldId id="319" r:id="rId50"/>
    <p:sldId id="359" r:id="rId51"/>
    <p:sldId id="368" r:id="rId52"/>
    <p:sldId id="353" r:id="rId53"/>
    <p:sldId id="354" r:id="rId54"/>
    <p:sldId id="355" r:id="rId55"/>
    <p:sldId id="356" r:id="rId56"/>
    <p:sldId id="357" r:id="rId57"/>
    <p:sldId id="358" r:id="rId58"/>
    <p:sldId id="349" r:id="rId59"/>
    <p:sldId id="351" r:id="rId60"/>
    <p:sldId id="370" r:id="rId61"/>
    <p:sldId id="352" r:id="rId62"/>
    <p:sldId id="363" r:id="rId63"/>
    <p:sldId id="364" r:id="rId64"/>
    <p:sldId id="273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276" r:id="rId77"/>
    <p:sldId id="325" r:id="rId78"/>
    <p:sldId id="326" r:id="rId79"/>
    <p:sldId id="327" r:id="rId80"/>
    <p:sldId id="328" r:id="rId81"/>
    <p:sldId id="323" r:id="rId82"/>
    <p:sldId id="322" r:id="rId83"/>
    <p:sldId id="321" r:id="rId84"/>
    <p:sldId id="324" r:id="rId85"/>
    <p:sldId id="365" r:id="rId86"/>
    <p:sldId id="366" r:id="rId87"/>
    <p:sldId id="367" r:id="rId88"/>
    <p:sldId id="343" r:id="rId89"/>
    <p:sldId id="275" r:id="rId90"/>
    <p:sldId id="340" r:id="rId91"/>
    <p:sldId id="372" r:id="rId92"/>
    <p:sldId id="261" r:id="rId93"/>
    <p:sldId id="348" r:id="rId94"/>
    <p:sldId id="345" r:id="rId95"/>
    <p:sldId id="346" r:id="rId96"/>
    <p:sldId id="347" r:id="rId97"/>
    <p:sldId id="293" r:id="rId98"/>
    <p:sldId id="296" r:id="rId99"/>
    <p:sldId id="297" r:id="rId100"/>
    <p:sldId id="298" r:id="rId101"/>
    <p:sldId id="299" r:id="rId102"/>
    <p:sldId id="301" r:id="rId103"/>
    <p:sldId id="300" r:id="rId104"/>
    <p:sldId id="308" r:id="rId105"/>
    <p:sldId id="309" r:id="rId106"/>
    <p:sldId id="305" r:id="rId107"/>
    <p:sldId id="304" r:id="rId108"/>
    <p:sldId id="306" r:id="rId109"/>
    <p:sldId id="307" r:id="rId110"/>
    <p:sldId id="341" r:id="rId111"/>
    <p:sldId id="342" r:id="rId112"/>
    <p:sldId id="302" r:id="rId113"/>
    <p:sldId id="303" r:id="rId114"/>
    <p:sldId id="373" r:id="rId1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E27B60-B661-496C-A0E5-BB790B72C532}">
          <p14:sldIdLst>
            <p14:sldId id="256"/>
            <p14:sldId id="360"/>
            <p14:sldId id="361"/>
            <p14:sldId id="371"/>
          </p14:sldIdLst>
        </p14:section>
        <p14:section name="General Overview" id="{298ABF0A-A446-4DFA-9504-08B6245C467D}">
          <p14:sldIdLst>
            <p14:sldId id="295"/>
            <p14:sldId id="350"/>
            <p14:sldId id="344"/>
            <p14:sldId id="310"/>
            <p14:sldId id="278"/>
            <p14:sldId id="277"/>
          </p14:sldIdLst>
        </p14:section>
        <p14:section name="Basic Operations" id="{5170720E-B69F-4EAE-B682-89861169CCE2}">
          <p14:sldIdLst>
            <p14:sldId id="294"/>
            <p14:sldId id="289"/>
            <p14:sldId id="287"/>
            <p14:sldId id="288"/>
            <p14:sldId id="290"/>
            <p14:sldId id="291"/>
            <p14:sldId id="280"/>
            <p14:sldId id="282"/>
            <p14:sldId id="279"/>
            <p14:sldId id="281"/>
            <p14:sldId id="283"/>
            <p14:sldId id="284"/>
            <p14:sldId id="285"/>
            <p14:sldId id="292"/>
            <p14:sldId id="312"/>
            <p14:sldId id="313"/>
            <p14:sldId id="362"/>
          </p14:sldIdLst>
        </p14:section>
        <p14:section name="Changing History" id="{3D4C81AF-6D1D-4553-8B85-B43DAC993A84}">
          <p14:sldIdLst>
            <p14:sldId id="314"/>
            <p14:sldId id="316"/>
            <p14:sldId id="315"/>
            <p14:sldId id="317"/>
            <p14:sldId id="318"/>
            <p14:sldId id="319"/>
            <p14:sldId id="359"/>
            <p14:sldId id="368"/>
          </p14:sldIdLst>
        </p14:section>
        <p14:section name="Submodules" id="{A64E9DC2-390E-476C-AEF1-FEDB488344A3}">
          <p14:sldIdLst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Customizing Git" id="{B892923C-C316-45FE-87D2-1ED27482DEF2}">
          <p14:sldIdLst>
            <p14:sldId id="349"/>
            <p14:sldId id="351"/>
            <p14:sldId id="370"/>
            <p14:sldId id="352"/>
          </p14:sldIdLst>
        </p14:section>
        <p14:section name="Workflow Introduction" id="{4DC87500-288A-40FE-AF32-B3F8C8E33E67}">
          <p14:sldIdLst>
            <p14:sldId id="363"/>
            <p14:sldId id="364"/>
          </p14:sldIdLst>
        </p14:section>
        <p14:section name="Topic Workflow" id="{340865E7-7901-4A20-B62A-99F0B4BC533A}">
          <p14:sldIdLst>
            <p14:sldId id="273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Master Branch Workflow" id="{F44A85FE-69D4-4AB1-AF2B-04B81264ADA8}">
          <p14:sldIdLst>
            <p14:sldId id="276"/>
            <p14:sldId id="325"/>
            <p14:sldId id="326"/>
            <p14:sldId id="327"/>
            <p14:sldId id="328"/>
          </p14:sldIdLst>
        </p14:section>
        <p14:section name="Alt Master Branch Workflow" id="{10BFEF25-7FDF-4336-9886-9208A0AF468B}">
          <p14:sldIdLst>
            <p14:sldId id="323"/>
            <p14:sldId id="322"/>
            <p14:sldId id="321"/>
            <p14:sldId id="324"/>
          </p14:sldIdLst>
        </p14:section>
        <p14:section name="HDMTOS Scenarios" id="{D8825848-5239-412B-BC81-B894DD116EBA}">
          <p14:sldIdLst>
            <p14:sldId id="365"/>
            <p14:sldId id="366"/>
            <p14:sldId id="367"/>
          </p14:sldIdLst>
        </p14:section>
        <p14:section name="Additional Information" id="{C40883DA-7B26-42E1-ADE6-547E1AB68BFF}">
          <p14:sldIdLst>
            <p14:sldId id="343"/>
            <p14:sldId id="275"/>
            <p14:sldId id="340"/>
            <p14:sldId id="372"/>
            <p14:sldId id="261"/>
          </p14:sldIdLst>
        </p14:section>
        <p14:section name="Distributed Workflows" id="{EA549BD8-8977-4814-8651-AEDB6760C044}">
          <p14:sldIdLst>
            <p14:sldId id="348"/>
            <p14:sldId id="345"/>
            <p14:sldId id="346"/>
            <p14:sldId id="347"/>
          </p14:sldIdLst>
        </p14:section>
        <p14:section name="GUI Demo" id="{46475B00-FABB-4617-9A30-57D935F485B2}">
          <p14:sldIdLst>
            <p14:sldId id="293"/>
            <p14:sldId id="296"/>
            <p14:sldId id="297"/>
            <p14:sldId id="298"/>
            <p14:sldId id="299"/>
            <p14:sldId id="301"/>
            <p14:sldId id="300"/>
            <p14:sldId id="308"/>
            <p14:sldId id="309"/>
            <p14:sldId id="305"/>
            <p14:sldId id="304"/>
            <p14:sldId id="306"/>
            <p14:sldId id="307"/>
            <p14:sldId id="341"/>
            <p14:sldId id="342"/>
            <p14:sldId id="302"/>
            <p14:sldId id="303"/>
          </p14:sldIdLst>
        </p14:section>
        <p14:section name="Console Demo" id="{92E0D935-A7BD-4D98-9BFB-77B0F7BA769E}">
          <p14:sldIdLst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azeski, Dean E" initials="GDE" lastIdx="2" clrIdx="0">
    <p:extLst>
      <p:ext uri="{19B8F6BF-5375-455C-9EA6-DF929625EA0E}">
        <p15:presenceInfo xmlns:p15="http://schemas.microsoft.com/office/powerpoint/2012/main" userId="S-1-5-21-725345543-602162358-527237240-20202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9018" autoAdjust="0"/>
    <p:restoredTop sz="87578" autoAdjust="0"/>
  </p:normalViewPr>
  <p:slideViewPr>
    <p:cSldViewPr snapToGrid="0">
      <p:cViewPr varScale="1">
        <p:scale>
          <a:sx n="94" d="100"/>
          <a:sy n="94" d="100"/>
        </p:scale>
        <p:origin x="100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9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4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63" Type="http://schemas.openxmlformats.org/officeDocument/2006/relationships/slide" Target="slides/slide46.xml"/><Relationship Id="rId68" Type="http://schemas.openxmlformats.org/officeDocument/2006/relationships/slide" Target="slides/slide51.xml"/><Relationship Id="rId84" Type="http://schemas.openxmlformats.org/officeDocument/2006/relationships/slide" Target="slides/slide67.xml"/><Relationship Id="rId89" Type="http://schemas.openxmlformats.org/officeDocument/2006/relationships/slide" Target="slides/slide72.xml"/><Relationship Id="rId112" Type="http://schemas.openxmlformats.org/officeDocument/2006/relationships/slide" Target="slides/slide95.xml"/><Relationship Id="rId16" Type="http://schemas.openxmlformats.org/officeDocument/2006/relationships/customXml" Target="../customXml/item16.xml"/><Relationship Id="rId107" Type="http://schemas.openxmlformats.org/officeDocument/2006/relationships/slide" Target="slides/slide90.xml"/><Relationship Id="rId11" Type="http://schemas.openxmlformats.org/officeDocument/2006/relationships/customXml" Target="../customXml/item11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74" Type="http://schemas.openxmlformats.org/officeDocument/2006/relationships/slide" Target="slides/slide57.xml"/><Relationship Id="rId79" Type="http://schemas.openxmlformats.org/officeDocument/2006/relationships/slide" Target="slides/slide62.xml"/><Relationship Id="rId102" Type="http://schemas.openxmlformats.org/officeDocument/2006/relationships/slide" Target="slides/slide85.xml"/><Relationship Id="rId5" Type="http://schemas.openxmlformats.org/officeDocument/2006/relationships/customXml" Target="../customXml/item5.xml"/><Relationship Id="rId61" Type="http://schemas.openxmlformats.org/officeDocument/2006/relationships/slide" Target="slides/slide44.xml"/><Relationship Id="rId82" Type="http://schemas.openxmlformats.org/officeDocument/2006/relationships/slide" Target="slides/slide65.xml"/><Relationship Id="rId90" Type="http://schemas.openxmlformats.org/officeDocument/2006/relationships/slide" Target="slides/slide73.xml"/><Relationship Id="rId95" Type="http://schemas.openxmlformats.org/officeDocument/2006/relationships/slide" Target="slides/slide78.xml"/><Relationship Id="rId19" Type="http://schemas.openxmlformats.org/officeDocument/2006/relationships/slide" Target="slides/slide2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slide" Target="slides/slide39.xml"/><Relationship Id="rId64" Type="http://schemas.openxmlformats.org/officeDocument/2006/relationships/slide" Target="slides/slide47.xml"/><Relationship Id="rId69" Type="http://schemas.openxmlformats.org/officeDocument/2006/relationships/slide" Target="slides/slide52.xml"/><Relationship Id="rId77" Type="http://schemas.openxmlformats.org/officeDocument/2006/relationships/slide" Target="slides/slide60.xml"/><Relationship Id="rId100" Type="http://schemas.openxmlformats.org/officeDocument/2006/relationships/slide" Target="slides/slide83.xml"/><Relationship Id="rId105" Type="http://schemas.openxmlformats.org/officeDocument/2006/relationships/slide" Target="slides/slide88.xml"/><Relationship Id="rId113" Type="http://schemas.openxmlformats.org/officeDocument/2006/relationships/slide" Target="slides/slide96.xml"/><Relationship Id="rId118" Type="http://schemas.openxmlformats.org/officeDocument/2006/relationships/commentAuthors" Target="commentAuthors.xml"/><Relationship Id="rId8" Type="http://schemas.openxmlformats.org/officeDocument/2006/relationships/customXml" Target="../customXml/item8.xml"/><Relationship Id="rId51" Type="http://schemas.openxmlformats.org/officeDocument/2006/relationships/slide" Target="slides/slide34.xml"/><Relationship Id="rId72" Type="http://schemas.openxmlformats.org/officeDocument/2006/relationships/slide" Target="slides/slide55.xml"/><Relationship Id="rId80" Type="http://schemas.openxmlformats.org/officeDocument/2006/relationships/slide" Target="slides/slide63.xml"/><Relationship Id="rId85" Type="http://schemas.openxmlformats.org/officeDocument/2006/relationships/slide" Target="slides/slide68.xml"/><Relationship Id="rId93" Type="http://schemas.openxmlformats.org/officeDocument/2006/relationships/slide" Target="slides/slide76.xml"/><Relationship Id="rId98" Type="http://schemas.openxmlformats.org/officeDocument/2006/relationships/slide" Target="slides/slide81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slide" Target="slides/slide50.xml"/><Relationship Id="rId103" Type="http://schemas.openxmlformats.org/officeDocument/2006/relationships/slide" Target="slides/slide86.xml"/><Relationship Id="rId108" Type="http://schemas.openxmlformats.org/officeDocument/2006/relationships/slide" Target="slides/slide91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slide" Target="slides/slide45.xml"/><Relationship Id="rId70" Type="http://schemas.openxmlformats.org/officeDocument/2006/relationships/slide" Target="slides/slide53.xml"/><Relationship Id="rId75" Type="http://schemas.openxmlformats.org/officeDocument/2006/relationships/slide" Target="slides/slide58.xml"/><Relationship Id="rId83" Type="http://schemas.openxmlformats.org/officeDocument/2006/relationships/slide" Target="slides/slide66.xml"/><Relationship Id="rId88" Type="http://schemas.openxmlformats.org/officeDocument/2006/relationships/slide" Target="slides/slide71.xml"/><Relationship Id="rId91" Type="http://schemas.openxmlformats.org/officeDocument/2006/relationships/slide" Target="slides/slide74.xml"/><Relationship Id="rId96" Type="http://schemas.openxmlformats.org/officeDocument/2006/relationships/slide" Target="slides/slide79.xml"/><Relationship Id="rId111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106" Type="http://schemas.openxmlformats.org/officeDocument/2006/relationships/slide" Target="slides/slide89.xml"/><Relationship Id="rId114" Type="http://schemas.openxmlformats.org/officeDocument/2006/relationships/slide" Target="slides/slide97.xml"/><Relationship Id="rId119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slide" Target="slides/slide48.xml"/><Relationship Id="rId73" Type="http://schemas.openxmlformats.org/officeDocument/2006/relationships/slide" Target="slides/slide56.xml"/><Relationship Id="rId78" Type="http://schemas.openxmlformats.org/officeDocument/2006/relationships/slide" Target="slides/slide61.xml"/><Relationship Id="rId81" Type="http://schemas.openxmlformats.org/officeDocument/2006/relationships/slide" Target="slides/slide64.xml"/><Relationship Id="rId86" Type="http://schemas.openxmlformats.org/officeDocument/2006/relationships/slide" Target="slides/slide69.xml"/><Relationship Id="rId94" Type="http://schemas.openxmlformats.org/officeDocument/2006/relationships/slide" Target="slides/slide77.xml"/><Relationship Id="rId99" Type="http://schemas.openxmlformats.org/officeDocument/2006/relationships/slide" Target="slides/slide82.xml"/><Relationship Id="rId101" Type="http://schemas.openxmlformats.org/officeDocument/2006/relationships/slide" Target="slides/slide84.xml"/><Relationship Id="rId12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39" Type="http://schemas.openxmlformats.org/officeDocument/2006/relationships/slide" Target="slides/slide22.xml"/><Relationship Id="rId109" Type="http://schemas.openxmlformats.org/officeDocument/2006/relationships/slide" Target="slides/slide92.xml"/><Relationship Id="rId34" Type="http://schemas.openxmlformats.org/officeDocument/2006/relationships/slide" Target="slides/slide17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76" Type="http://schemas.openxmlformats.org/officeDocument/2006/relationships/slide" Target="slides/slide59.xml"/><Relationship Id="rId97" Type="http://schemas.openxmlformats.org/officeDocument/2006/relationships/slide" Target="slides/slide80.xml"/><Relationship Id="rId104" Type="http://schemas.openxmlformats.org/officeDocument/2006/relationships/slide" Target="slides/slide87.xml"/><Relationship Id="rId120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54.xml"/><Relationship Id="rId92" Type="http://schemas.openxmlformats.org/officeDocument/2006/relationships/slide" Target="slides/slide75.xml"/><Relationship Id="rId2" Type="http://schemas.openxmlformats.org/officeDocument/2006/relationships/customXml" Target="../customXml/item2.xml"/><Relationship Id="rId29" Type="http://schemas.openxmlformats.org/officeDocument/2006/relationships/slide" Target="slides/slide12.xml"/><Relationship Id="rId24" Type="http://schemas.openxmlformats.org/officeDocument/2006/relationships/slide" Target="slides/slide7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66" Type="http://schemas.openxmlformats.org/officeDocument/2006/relationships/slide" Target="slides/slide49.xml"/><Relationship Id="rId87" Type="http://schemas.openxmlformats.org/officeDocument/2006/relationships/slide" Target="slides/slide70.xml"/><Relationship Id="rId110" Type="http://schemas.openxmlformats.org/officeDocument/2006/relationships/slide" Target="slides/slide93.xml"/><Relationship Id="rId115" Type="http://schemas.openxmlformats.org/officeDocument/2006/relationships/slide" Target="slides/slide9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6T15:47:36.163" idx="2">
    <p:pos x="10" y="10"/>
    <p:text>tf rollback is wrong</p:text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AABE9-28EA-40A6-86E5-EE871F8F0A9E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BF60E-1A49-48EF-BF97-5DD16BF9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0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16F5D-13B1-4E1C-9414-27911452AA0F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4491C-9FDF-4574-A42A-02057E66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1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10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49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76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9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1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55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03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4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C4’ and C5’ are both effectively new commits, separate from C4</a:t>
            </a:r>
            <a:r>
              <a:rPr lang="en-US" baseline="0" dirty="0" smtClean="0"/>
              <a:t> and C5.  C4 and C5 will eventually be removed via garbage collection now that they are not referenced by anything.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71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example,</a:t>
            </a:r>
            <a:r>
              <a:rPr lang="en-US" baseline="0" dirty="0" smtClean="0"/>
              <a:t> we are skipping C4 and only applying C5.  We could have also squashed both C4 and C5 into a single commit (C5’).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61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3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24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12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6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4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1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31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11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notice how there isn’t really a way to stage from </a:t>
            </a:r>
            <a:r>
              <a:rPr lang="en-US" dirty="0" err="1" smtClean="0"/>
              <a:t>TortoiseGit</a:t>
            </a:r>
            <a:r>
              <a:rPr lang="en-US" dirty="0" smtClean="0"/>
              <a:t>.</a:t>
            </a:r>
            <a:r>
              <a:rPr lang="en-US" baseline="0" dirty="0" smtClean="0"/>
              <a:t>  It effectively works similar to a normal </a:t>
            </a:r>
            <a:r>
              <a:rPr lang="en-US" baseline="0" dirty="0" err="1" smtClean="0"/>
              <a:t>TortoiseHg</a:t>
            </a:r>
            <a:r>
              <a:rPr lang="en-US" baseline="0" dirty="0" smtClean="0"/>
              <a:t> and how it handles normal committing.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2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0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03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5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7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491C-9FDF-4574-A42A-02057E66D6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5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58" y="664731"/>
            <a:ext cx="2044473" cy="8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1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5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456" y="5909761"/>
            <a:ext cx="1221123" cy="8048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81" y="2709746"/>
            <a:ext cx="3298841" cy="14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4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_experience_hrz_wht_rgb_30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04" y="5932910"/>
            <a:ext cx="1937795" cy="804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81" y="2709746"/>
            <a:ext cx="3298841" cy="14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FB26F-F8A9-4923-B4A2-7D186FA4FC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6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58" y="664731"/>
            <a:ext cx="2044473" cy="8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4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96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4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58" y="664731"/>
            <a:ext cx="2044473" cy="8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" y="6430886"/>
            <a:ext cx="931509" cy="40647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874232" y="6430880"/>
            <a:ext cx="2437187" cy="331289"/>
            <a:chOff x="3623786" y="4806316"/>
            <a:chExt cx="1827890" cy="248467"/>
          </a:xfrm>
        </p:grpSpPr>
        <p:sp>
          <p:nvSpPr>
            <p:cNvPr id="4" name="TextBox 3"/>
            <p:cNvSpPr txBox="1"/>
            <p:nvPr userDrawn="1"/>
          </p:nvSpPr>
          <p:spPr>
            <a:xfrm>
              <a:off x="3623786" y="4806316"/>
              <a:ext cx="387752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STTD</a:t>
              </a:r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3623786" y="4947109"/>
              <a:ext cx="1827890" cy="10767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933" dirty="0" smtClean="0">
                  <a:solidFill>
                    <a:schemeClr val="bg1"/>
                  </a:solidFill>
                </a:rPr>
                <a:t>Sort/Test Technology Development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382135" y="6549565"/>
            <a:ext cx="1520143" cy="14356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933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9365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9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-scm.com/book/en/v2/Getting-Started-Git-Basics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-scm.com/book/en/v2/Getting-Started-About-Version-Contro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ympy/sympy/wiki/Git-hg-rosetta-stone" TargetMode="External"/><Relationship Id="rId3" Type="http://schemas.openxmlformats.org/officeDocument/2006/relationships/hyperlink" Target="https://git-scm.com/book/en/v2" TargetMode="External"/><Relationship Id="rId7" Type="http://schemas.openxmlformats.org/officeDocument/2006/relationships/hyperlink" Target="http://learngitbranching.js.org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mercurial-scm.org/wiki/GitConcepts" TargetMode="External"/><Relationship Id="rId5" Type="http://schemas.openxmlformats.org/officeDocument/2006/relationships/hyperlink" Target="file:///\\datagroveaz\sttd\HDMT\TOS\Development\Users\deglazes\Applications\Git" TargetMode="External"/><Relationship Id="rId4" Type="http://schemas.openxmlformats.org/officeDocument/2006/relationships/hyperlink" Target="https://tortoisegit.org/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Distributed-Git-Distributed-Workflow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Distributed-Git-Distributed-Workflow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Distributed-Git-Distributed-Workflow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Dean Glazeski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7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Level Comparison</a:t>
            </a:r>
            <a:endParaRPr lang="en-US" dirty="0"/>
          </a:p>
        </p:txBody>
      </p:sp>
      <p:grpSp>
        <p:nvGrpSpPr>
          <p:cNvPr id="22" name="Group 21"/>
          <p:cNvGrpSpPr/>
          <p:nvPr>
            <p:custDataLst>
              <p:custData r:id="rId1"/>
            </p:custDataLst>
          </p:nvPr>
        </p:nvGrpSpPr>
        <p:grpSpPr>
          <a:xfrm>
            <a:off x="697671" y="2855867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Repository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607484" y="1604435"/>
            <a:ext cx="10970683" cy="20226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Copies existing repository for local development and checks out master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local_directory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clone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workfold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/map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local_directory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/all /recursive</a:t>
            </a:r>
          </a:p>
        </p:txBody>
      </p:sp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5727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0" name="Left Arrow 19"/>
          <p:cNvSpPr/>
          <p:nvPr/>
        </p:nvSpPr>
        <p:spPr>
          <a:xfrm rot="10800000">
            <a:off x="7094436" y="3986998"/>
            <a:ext cx="226322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5577134" y="5823804"/>
            <a:ext cx="3780526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0800000">
            <a:off x="7094436" y="4893138"/>
            <a:ext cx="226322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0800000">
            <a:off x="5577134" y="4882234"/>
            <a:ext cx="738241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0800000">
            <a:off x="5572703" y="3967948"/>
            <a:ext cx="738241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5727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a Version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607484" y="1604435"/>
            <a:ext cx="10970683" cy="20226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Sets HEAD pointer and updates the working directory</a:t>
            </a:r>
          </a:p>
          <a:p>
            <a:r>
              <a:rPr lang="en-US" dirty="0" smtClean="0"/>
              <a:t>Checks out a specific state from the repository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branch|commit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checkout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branch|commit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/version:1234</a:t>
            </a:r>
          </a:p>
        </p:txBody>
      </p:sp>
      <p:sp>
        <p:nvSpPr>
          <p:cNvPr id="20" name="Left Arrow 19"/>
          <p:cNvSpPr/>
          <p:nvPr/>
        </p:nvSpPr>
        <p:spPr>
          <a:xfrm rot="10800000">
            <a:off x="7094436" y="3986998"/>
            <a:ext cx="226322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5577134" y="5823804"/>
            <a:ext cx="3780526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0800000">
            <a:off x="7094436" y="4893138"/>
            <a:ext cx="226322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5727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a Version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and create a branch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-b &lt;branch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base_branch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=current&gt;]</a:t>
            </a:r>
            <a:endParaRPr lang="en-US" sz="2000" dirty="0" smtClean="0"/>
          </a:p>
          <a:p>
            <a:r>
              <a:rPr lang="en-US" dirty="0" smtClean="0"/>
              <a:t>Checkout a specific file to reset (this deletes all local modifications)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--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0" name="Left Arrow 19"/>
          <p:cNvSpPr/>
          <p:nvPr/>
        </p:nvSpPr>
        <p:spPr>
          <a:xfrm rot="10800000">
            <a:off x="7094436" y="3986998"/>
            <a:ext cx="226322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Updates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Copies new commits from the remote repo to the local repo</a:t>
            </a:r>
          </a:p>
          <a:p>
            <a:r>
              <a:rPr lang="en-US" dirty="0" smtClean="0"/>
              <a:t>Notice how working directory is not affected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fetch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fetch</a:t>
            </a:r>
          </a:p>
        </p:txBody>
      </p:sp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5727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3" name="Left Arrow 22"/>
          <p:cNvSpPr/>
          <p:nvPr/>
        </p:nvSpPr>
        <p:spPr>
          <a:xfrm rot="10800000">
            <a:off x="5577134" y="4882234"/>
            <a:ext cx="738241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0800000">
            <a:off x="5572703" y="3967948"/>
            <a:ext cx="738241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New Commits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607484" y="1604435"/>
            <a:ext cx="10970683" cy="20406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Copies new commits from the remote repo to the local repo</a:t>
            </a:r>
          </a:p>
          <a:p>
            <a:r>
              <a:rPr lang="en-US" dirty="0" smtClean="0"/>
              <a:t>Combined fetch with merge or rebase on active branch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[--rebase]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--update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/all /recursive</a:t>
            </a:r>
          </a:p>
        </p:txBody>
      </p:sp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5727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0" name="Left Arrow 19"/>
          <p:cNvSpPr/>
          <p:nvPr/>
        </p:nvSpPr>
        <p:spPr>
          <a:xfrm rot="10800000">
            <a:off x="7094436" y="3986998"/>
            <a:ext cx="226322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5577134" y="5823804"/>
            <a:ext cx="3780526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0800000">
            <a:off x="7094436" y="4893138"/>
            <a:ext cx="226322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0800000">
            <a:off x="5577134" y="4882234"/>
            <a:ext cx="738241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0800000">
            <a:off x="5572703" y="3967948"/>
            <a:ext cx="738241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5727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>
          <a:xfrm>
            <a:off x="607485" y="1604434"/>
            <a:ext cx="5342468" cy="20851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Stages files in index for next commit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&lt;directory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/>
          </a:p>
          <a:p>
            <a:r>
              <a:rPr lang="en-US" dirty="0" smtClean="0"/>
              <a:t>Stage individual lines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--patch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13"/>
          </p:nvPr>
        </p:nvSpPr>
        <p:spPr>
          <a:xfrm>
            <a:off x="6239932" y="1565350"/>
            <a:ext cx="5340352" cy="4567767"/>
          </a:xfrm>
        </p:spPr>
        <p:txBody>
          <a:bodyPr/>
          <a:lstStyle/>
          <a:p>
            <a:r>
              <a:rPr lang="en-US" dirty="0" err="1" smtClean="0"/>
              <a:t>Unstage</a:t>
            </a:r>
            <a:r>
              <a:rPr lang="en-US" dirty="0" smtClean="0"/>
              <a:t> changes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Add/Remove Changes To/From Index (Staging)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>
            <a:off x="8579713" y="3775237"/>
            <a:ext cx="63525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0800000">
            <a:off x="8696056" y="4135348"/>
            <a:ext cx="63525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9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5727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Staged Changes Before Commit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all changes staged (and </a:t>
            </a:r>
            <a:r>
              <a:rPr lang="en-US" dirty="0" err="1" smtClean="0"/>
              <a:t>unstaged</a:t>
            </a:r>
            <a:r>
              <a:rPr lang="en-US" dirty="0" smtClean="0"/>
              <a:t>) before committing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 --staged</a:t>
            </a:r>
            <a:endParaRPr lang="en-US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5727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new commit and opens editor for message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commit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7094436" y="3986998"/>
            <a:ext cx="63525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5577134" y="5823804"/>
            <a:ext cx="3647552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7094436" y="4898676"/>
            <a:ext cx="2130250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Overview</a:t>
            </a:r>
          </a:p>
          <a:p>
            <a:r>
              <a:rPr lang="en-US" dirty="0" smtClean="0"/>
              <a:t>Basic Operations</a:t>
            </a:r>
          </a:p>
          <a:p>
            <a:r>
              <a:rPr lang="en-US" dirty="0" smtClean="0"/>
              <a:t>Changing History</a:t>
            </a:r>
          </a:p>
          <a:p>
            <a:r>
              <a:rPr lang="en-US" dirty="0" smtClean="0"/>
              <a:t>Submodules</a:t>
            </a:r>
          </a:p>
          <a:p>
            <a:r>
              <a:rPr lang="en-US" dirty="0" smtClean="0"/>
              <a:t>Customizing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Development Workflows</a:t>
            </a:r>
          </a:p>
          <a:p>
            <a:r>
              <a:rPr lang="en-US" dirty="0" smtClean="0"/>
              <a:t>Distributed Workflows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5727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a Commit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new commit that reverses an existing one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revert &lt;commit&gt;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&lt;rev&gt;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rollback /changeset:C123</a:t>
            </a:r>
          </a:p>
        </p:txBody>
      </p:sp>
      <p:sp>
        <p:nvSpPr>
          <p:cNvPr id="20" name="Left Arrow 19"/>
          <p:cNvSpPr/>
          <p:nvPr/>
        </p:nvSpPr>
        <p:spPr>
          <a:xfrm rot="10800000">
            <a:off x="7094436" y="3986998"/>
            <a:ext cx="226322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5577134" y="5823804"/>
            <a:ext cx="3780526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0800000">
            <a:off x="7094436" y="4893138"/>
            <a:ext cx="226322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5727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>
          <a:xfrm>
            <a:off x="607485" y="1604434"/>
            <a:ext cx="5342468" cy="20851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Save all pending and staged commits on a stack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stash save [&lt;name&gt;]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shelve [-n &lt;name&gt;]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shelve /recursive &lt;name&gt;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13"/>
          </p:nvPr>
        </p:nvSpPr>
        <p:spPr>
          <a:xfrm>
            <a:off x="6239932" y="1576356"/>
            <a:ext cx="5340352" cy="4567767"/>
          </a:xfrm>
        </p:spPr>
        <p:txBody>
          <a:bodyPr/>
          <a:lstStyle/>
          <a:p>
            <a:r>
              <a:rPr lang="en-US" dirty="0" smtClean="0"/>
              <a:t>Apply patch to working directory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stash apply [&lt;name&gt;]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unshelve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[&lt;name&gt;]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unshelve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&lt;name&gt;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 rot="10800000">
            <a:off x="10349391" y="3797818"/>
            <a:ext cx="630177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10253892" y="4142291"/>
            <a:ext cx="630177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0800000">
            <a:off x="10349391" y="4689976"/>
            <a:ext cx="630177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10253892" y="5034449"/>
            <a:ext cx="630177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0800000">
            <a:off x="10349391" y="5646127"/>
            <a:ext cx="630177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10253892" y="5990600"/>
            <a:ext cx="630177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2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4358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Cherry-Picking Commits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Copies an individual commit to current branch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cherry-pick &lt;commit&gt;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graft &lt;rev&gt;</a:t>
            </a:r>
          </a:p>
        </p:txBody>
      </p:sp>
      <p:sp>
        <p:nvSpPr>
          <p:cNvPr id="20" name="Left Arrow 19"/>
          <p:cNvSpPr/>
          <p:nvPr/>
        </p:nvSpPr>
        <p:spPr>
          <a:xfrm rot="10800000">
            <a:off x="7094436" y="3973308"/>
            <a:ext cx="226322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0800000">
            <a:off x="7094436" y="4879448"/>
            <a:ext cx="226322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-Turn Arrow 18"/>
          <p:cNvSpPr/>
          <p:nvPr/>
        </p:nvSpPr>
        <p:spPr>
          <a:xfrm>
            <a:off x="6354387" y="4396941"/>
            <a:ext cx="652696" cy="375131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>
            <a:off x="6350770" y="3473875"/>
            <a:ext cx="652696" cy="375131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197309" y="518725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1197309" y="476941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1197309" y="435232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1197309" y="3945037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1197309" y="560011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1197309" y="601296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1992090" y="4352320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1987005" y="3940970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1197309" y="352137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C5’</a:t>
            </a:r>
            <a:endParaRPr lang="en-US" sz="1400" dirty="0"/>
          </a:p>
        </p:txBody>
      </p:sp>
      <p:cxnSp>
        <p:nvCxnSpPr>
          <p:cNvPr id="35" name="Curved Connector 34"/>
          <p:cNvCxnSpPr>
            <a:stCxn id="32" idx="2"/>
            <a:endCxn id="27" idx="3"/>
          </p:cNvCxnSpPr>
          <p:nvPr/>
        </p:nvCxnSpPr>
        <p:spPr>
          <a:xfrm rot="5400000">
            <a:off x="1869098" y="4509951"/>
            <a:ext cx="279243" cy="515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1" idx="0"/>
          </p:cNvCxnSpPr>
          <p:nvPr/>
        </p:nvCxnSpPr>
        <p:spPr>
          <a:xfrm>
            <a:off x="1474169" y="504511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2"/>
            <a:endCxn id="30" idx="0"/>
          </p:cNvCxnSpPr>
          <p:nvPr/>
        </p:nvCxnSpPr>
        <p:spPr>
          <a:xfrm>
            <a:off x="1474169" y="546295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474169" y="5875810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2"/>
            <a:endCxn id="27" idx="0"/>
          </p:cNvCxnSpPr>
          <p:nvPr/>
        </p:nvCxnSpPr>
        <p:spPr>
          <a:xfrm>
            <a:off x="1474169" y="4628019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2"/>
            <a:endCxn id="28" idx="0"/>
          </p:cNvCxnSpPr>
          <p:nvPr/>
        </p:nvCxnSpPr>
        <p:spPr>
          <a:xfrm>
            <a:off x="1474169" y="4220736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  <a:endCxn id="29" idx="0"/>
          </p:cNvCxnSpPr>
          <p:nvPr/>
        </p:nvCxnSpPr>
        <p:spPr>
          <a:xfrm>
            <a:off x="1474169" y="3797075"/>
            <a:ext cx="0" cy="14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2"/>
            <a:endCxn id="32" idx="0"/>
          </p:cNvCxnSpPr>
          <p:nvPr/>
        </p:nvCxnSpPr>
        <p:spPr>
          <a:xfrm>
            <a:off x="2261323" y="4216669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32072" y="3940969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2777359" y="3940969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51" idx="1"/>
            <a:endCxn id="33" idx="3"/>
          </p:cNvCxnSpPr>
          <p:nvPr/>
        </p:nvCxnSpPr>
        <p:spPr>
          <a:xfrm flipH="1">
            <a:off x="2535640" y="4078819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3"/>
            <a:endCxn id="29" idx="1"/>
          </p:cNvCxnSpPr>
          <p:nvPr/>
        </p:nvCxnSpPr>
        <p:spPr>
          <a:xfrm>
            <a:off x="944872" y="4078819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00143 -0.061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00013 -0.0613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4358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607484" y="1604434"/>
            <a:ext cx="10970683" cy="18655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Merges one (or more) branches into current branch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 &lt;branch&gt;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merge &lt;branch&gt;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 &lt;branch&gt;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0" name="Left Arrow 19"/>
          <p:cNvSpPr/>
          <p:nvPr/>
        </p:nvSpPr>
        <p:spPr>
          <a:xfrm rot="10800000">
            <a:off x="7094436" y="3973308"/>
            <a:ext cx="226322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0800000">
            <a:off x="7094436" y="4879448"/>
            <a:ext cx="2263224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-Turn Arrow 18"/>
          <p:cNvSpPr/>
          <p:nvPr/>
        </p:nvSpPr>
        <p:spPr>
          <a:xfrm>
            <a:off x="6354387" y="4396941"/>
            <a:ext cx="652696" cy="375131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>
            <a:off x="6350770" y="3473875"/>
            <a:ext cx="652696" cy="375131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08990" y="518725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1208990" y="476941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1208990" y="435232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1208990" y="3945037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1208990" y="560011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1208990" y="601296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2003771" y="4352320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1998686" y="3940970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35" name="Curved Connector 34"/>
          <p:cNvCxnSpPr>
            <a:stCxn id="32" idx="2"/>
            <a:endCxn id="27" idx="3"/>
          </p:cNvCxnSpPr>
          <p:nvPr/>
        </p:nvCxnSpPr>
        <p:spPr>
          <a:xfrm rot="5400000">
            <a:off x="1880779" y="4509951"/>
            <a:ext cx="279243" cy="515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1" idx="0"/>
          </p:cNvCxnSpPr>
          <p:nvPr/>
        </p:nvCxnSpPr>
        <p:spPr>
          <a:xfrm>
            <a:off x="1485850" y="504511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2"/>
            <a:endCxn id="30" idx="0"/>
          </p:cNvCxnSpPr>
          <p:nvPr/>
        </p:nvCxnSpPr>
        <p:spPr>
          <a:xfrm>
            <a:off x="1485850" y="546295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485850" y="5875810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2"/>
            <a:endCxn id="27" idx="0"/>
          </p:cNvCxnSpPr>
          <p:nvPr/>
        </p:nvCxnSpPr>
        <p:spPr>
          <a:xfrm>
            <a:off x="1485850" y="4628019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2"/>
            <a:endCxn id="28" idx="0"/>
          </p:cNvCxnSpPr>
          <p:nvPr/>
        </p:nvCxnSpPr>
        <p:spPr>
          <a:xfrm>
            <a:off x="1485850" y="4220736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2"/>
            <a:endCxn id="32" idx="0"/>
          </p:cNvCxnSpPr>
          <p:nvPr/>
        </p:nvCxnSpPr>
        <p:spPr>
          <a:xfrm>
            <a:off x="2273004" y="4216669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43753" y="3940969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2789040" y="3940969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51" idx="1"/>
            <a:endCxn id="33" idx="3"/>
          </p:cNvCxnSpPr>
          <p:nvPr/>
        </p:nvCxnSpPr>
        <p:spPr>
          <a:xfrm flipH="1">
            <a:off x="2547321" y="4078819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3"/>
            <a:endCxn id="29" idx="1"/>
          </p:cNvCxnSpPr>
          <p:nvPr/>
        </p:nvCxnSpPr>
        <p:spPr>
          <a:xfrm>
            <a:off x="956553" y="4078819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208990" y="3537754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C8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45" idx="2"/>
            <a:endCxn id="29" idx="0"/>
          </p:cNvCxnSpPr>
          <p:nvPr/>
        </p:nvCxnSpPr>
        <p:spPr>
          <a:xfrm>
            <a:off x="1485850" y="3813453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45" idx="3"/>
            <a:endCxn id="33" idx="0"/>
          </p:cNvCxnSpPr>
          <p:nvPr/>
        </p:nvCxnSpPr>
        <p:spPr>
          <a:xfrm>
            <a:off x="1762710" y="3675604"/>
            <a:ext cx="510294" cy="2653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Arrow 49"/>
          <p:cNvSpPr/>
          <p:nvPr/>
        </p:nvSpPr>
        <p:spPr>
          <a:xfrm rot="10800000">
            <a:off x="5581950" y="5808807"/>
            <a:ext cx="3775710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00143 -0.061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00013 -0.0613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Changes to Remote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Copies new commits from current branch to remote repo for target branch</a:t>
            </a:r>
          </a:p>
          <a:p>
            <a:r>
              <a:rPr lang="en-US" dirty="0" smtClean="0"/>
              <a:t>Notice how working directory is not affected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[&lt;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 [&lt;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push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5727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3" name="Left Arrow 22"/>
          <p:cNvSpPr/>
          <p:nvPr/>
        </p:nvSpPr>
        <p:spPr>
          <a:xfrm>
            <a:off x="5577134" y="4882234"/>
            <a:ext cx="738241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5572703" y="3967948"/>
            <a:ext cx="738241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5572703" y="5838200"/>
            <a:ext cx="3685897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Branches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the branch reference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-d &lt;branch&gt;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:&lt;branch&gt; # closes remote branch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commit --close-branch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push</a:t>
            </a:r>
          </a:p>
        </p:txBody>
      </p:sp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5727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5" name="Left Arrow 24"/>
          <p:cNvSpPr/>
          <p:nvPr/>
        </p:nvSpPr>
        <p:spPr>
          <a:xfrm>
            <a:off x="5572703" y="3967948"/>
            <a:ext cx="738241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5572703" y="4894163"/>
            <a:ext cx="738241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label to a specific commit and is published like a branch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tag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tag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hg push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 &lt;name&gt;</a:t>
            </a:r>
          </a:p>
        </p:txBody>
      </p:sp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3006431" y="3757275"/>
            <a:ext cx="9001505" cy="2545083"/>
            <a:chOff x="697671" y="2855867"/>
            <a:chExt cx="9001505" cy="2545083"/>
          </a:xfrm>
        </p:grpSpPr>
        <p:sp>
          <p:nvSpPr>
            <p:cNvPr id="4" name="Rounded Rectangle 3"/>
            <p:cNvSpPr/>
            <p:nvPr/>
          </p:nvSpPr>
          <p:spPr>
            <a:xfrm>
              <a:off x="2155372" y="2873830"/>
              <a:ext cx="1322613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0669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65967" y="2873829"/>
              <a:ext cx="1322613" cy="6858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1265" y="2855867"/>
              <a:ext cx="1322613" cy="70376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76563" y="2873829"/>
              <a:ext cx="1322613" cy="6858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Stash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5372" y="3785509"/>
              <a:ext cx="1322613" cy="6858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0669" y="3785508"/>
              <a:ext cx="1322613" cy="6858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Repo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1265" y="3767546"/>
              <a:ext cx="1322613" cy="7037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376563" y="3785508"/>
              <a:ext cx="1322613" cy="68580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Shelf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5372" y="4715149"/>
              <a:ext cx="1322613" cy="685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1265" y="4697186"/>
              <a:ext cx="1322613" cy="70376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76563" y="4715148"/>
              <a:ext cx="1322613" cy="68580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Shelveset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1008" y="3032063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671" y="39347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Mercurial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573" y="4873383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TFVC</a:t>
              </a:r>
              <a:endParaRPr lang="en-US" dirty="0"/>
            </a:p>
          </p:txBody>
        </p:sp>
      </p:grpSp>
      <p:sp>
        <p:nvSpPr>
          <p:cNvPr id="25" name="Left Arrow 24"/>
          <p:cNvSpPr/>
          <p:nvPr/>
        </p:nvSpPr>
        <p:spPr>
          <a:xfrm>
            <a:off x="5572703" y="3967948"/>
            <a:ext cx="738241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5572703" y="4894163"/>
            <a:ext cx="738241" cy="2713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Similar to .</a:t>
            </a:r>
            <a:r>
              <a:rPr lang="en-US" dirty="0" err="1" smtClean="0"/>
              <a:t>hgignore</a:t>
            </a:r>
            <a:r>
              <a:rPr lang="en-US" dirty="0" smtClean="0"/>
              <a:t>, there is a .</a:t>
            </a:r>
            <a:r>
              <a:rPr lang="en-US" dirty="0" err="1" smtClean="0"/>
              <a:t>gitignore</a:t>
            </a:r>
            <a:endParaRPr lang="en-US" dirty="0" smtClean="0"/>
          </a:p>
          <a:p>
            <a:r>
              <a:rPr lang="en-US" dirty="0" smtClean="0"/>
              <a:t>Ignore file can be placed in every directory</a:t>
            </a:r>
          </a:p>
          <a:p>
            <a:r>
              <a:rPr lang="en-US" dirty="0" smtClean="0"/>
              <a:t>Similar ignore syntax as mercurial</a:t>
            </a:r>
          </a:p>
          <a:p>
            <a:pPr lvl="1"/>
            <a:r>
              <a:rPr lang="en-US" dirty="0" smtClean="0"/>
              <a:t>*.</a:t>
            </a:r>
            <a:r>
              <a:rPr lang="en-US" dirty="0" err="1" smtClean="0"/>
              <a:t>obj</a:t>
            </a:r>
            <a:endParaRPr lang="en-US" dirty="0" smtClean="0"/>
          </a:p>
          <a:p>
            <a:pPr lvl="1"/>
            <a:r>
              <a:rPr lang="en-US" dirty="0" smtClean="0"/>
              <a:t>[Rr]</a:t>
            </a:r>
            <a:r>
              <a:rPr lang="en-US" dirty="0" err="1" smtClean="0"/>
              <a:t>elease</a:t>
            </a:r>
            <a:endParaRPr lang="en-US" dirty="0" smtClean="0"/>
          </a:p>
          <a:p>
            <a:r>
              <a:rPr lang="en-US" dirty="0" smtClean="0"/>
              <a:t>Enables keeping empty directories without extra files (although this is kind of discouraged)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Ignore everything in directory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Except the ignore file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Be Careful!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operations discussed in this section should be handled with care</a:t>
            </a:r>
          </a:p>
          <a:p>
            <a:r>
              <a:rPr lang="en-US" dirty="0" smtClean="0"/>
              <a:t>These change old commits and should only be done on local items</a:t>
            </a:r>
          </a:p>
          <a:p>
            <a:r>
              <a:rPr lang="en-US" dirty="0" smtClean="0"/>
              <a:t>If a commit has already been published </a:t>
            </a:r>
            <a:r>
              <a:rPr lang="en-US" b="1" dirty="0" smtClean="0"/>
              <a:t>DO NOT</a:t>
            </a:r>
            <a:r>
              <a:rPr lang="en-US" dirty="0" smtClean="0"/>
              <a:t> modify it!</a:t>
            </a:r>
          </a:p>
          <a:p>
            <a:r>
              <a:rPr lang="en-US" dirty="0" smtClean="0"/>
              <a:t>These </a:t>
            </a:r>
            <a:r>
              <a:rPr lang="en-US" b="1" dirty="0" smtClean="0"/>
              <a:t>SHOULD</a:t>
            </a:r>
            <a:r>
              <a:rPr lang="en-US" dirty="0" smtClean="0"/>
              <a:t> be used to clean up the history </a:t>
            </a:r>
            <a:r>
              <a:rPr lang="en-US" b="1" dirty="0" smtClean="0"/>
              <a:t>BEFORE </a:t>
            </a:r>
            <a:r>
              <a:rPr lang="en-US" dirty="0" smtClean="0"/>
              <a:t>pushing</a:t>
            </a:r>
          </a:p>
          <a:p>
            <a:r>
              <a:rPr lang="en-US" dirty="0" smtClean="0"/>
              <a:t>Feel free to experiment as long as changes aren’t published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equate mercurial and TFVC operations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Understand the difference between mercurial, </a:t>
            </a:r>
            <a:r>
              <a:rPr lang="en-US" dirty="0" err="1" smtClean="0"/>
              <a:t>git</a:t>
            </a:r>
            <a:r>
              <a:rPr lang="en-US" dirty="0" smtClean="0"/>
              <a:t>, and TFVC</a:t>
            </a:r>
          </a:p>
          <a:p>
            <a:r>
              <a:rPr lang="en-US" dirty="0" smtClean="0"/>
              <a:t>Work effectively with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GUI tools (VS and </a:t>
            </a:r>
            <a:r>
              <a:rPr lang="en-US" dirty="0" err="1" smtClean="0"/>
              <a:t>TortoiseGit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 ready for our future transition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updating last commit with additional content</a:t>
            </a:r>
          </a:p>
          <a:p>
            <a:r>
              <a:rPr lang="en-US" dirty="0" smtClean="0"/>
              <a:t>Can be used to fix the commit message</a:t>
            </a:r>
          </a:p>
          <a:p>
            <a:r>
              <a:rPr lang="en-US" dirty="0" smtClean="0"/>
              <a:t>Very useful if commit was applied and issues are discovered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--amend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49451" y="510347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749451" y="468563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749451" y="426854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749451" y="3861257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749451" y="551633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3749451" y="592918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5" idx="2"/>
            <a:endCxn id="4" idx="0"/>
          </p:cNvCxnSpPr>
          <p:nvPr/>
        </p:nvCxnSpPr>
        <p:spPr>
          <a:xfrm>
            <a:off x="4026311" y="49613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8" idx="0"/>
          </p:cNvCxnSpPr>
          <p:nvPr/>
        </p:nvCxnSpPr>
        <p:spPr>
          <a:xfrm>
            <a:off x="4026311" y="53791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26311" y="5792030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5" idx="0"/>
          </p:cNvCxnSpPr>
          <p:nvPr/>
        </p:nvCxnSpPr>
        <p:spPr>
          <a:xfrm>
            <a:off x="4026311" y="4544239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6" idx="0"/>
          </p:cNvCxnSpPr>
          <p:nvPr/>
        </p:nvCxnSpPr>
        <p:spPr>
          <a:xfrm>
            <a:off x="4026311" y="4136956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702560" y="3857365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15360" y="3991322"/>
            <a:ext cx="23409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283002" y="5097224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7283002" y="467938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7283002" y="426229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7283002" y="385500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C5’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7283002" y="551008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7283002" y="592294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34" idx="2"/>
            <a:endCxn id="33" idx="0"/>
          </p:cNvCxnSpPr>
          <p:nvPr/>
        </p:nvCxnSpPr>
        <p:spPr>
          <a:xfrm>
            <a:off x="7559862" y="4955082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  <a:endCxn id="37" idx="0"/>
          </p:cNvCxnSpPr>
          <p:nvPr/>
        </p:nvCxnSpPr>
        <p:spPr>
          <a:xfrm>
            <a:off x="7559862" y="5372923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59862" y="5785781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34" idx="0"/>
          </p:cNvCxnSpPr>
          <p:nvPr/>
        </p:nvCxnSpPr>
        <p:spPr>
          <a:xfrm>
            <a:off x="7559862" y="4537990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35" idx="0"/>
          </p:cNvCxnSpPr>
          <p:nvPr/>
        </p:nvCxnSpPr>
        <p:spPr>
          <a:xfrm>
            <a:off x="7559862" y="4130707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236111" y="3851116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048911" y="3985073"/>
            <a:ext cx="23409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048159" y="3851116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74" name="Curved Connector 73"/>
          <p:cNvCxnSpPr>
            <a:stCxn id="72" idx="2"/>
            <a:endCxn id="35" idx="3"/>
          </p:cNvCxnSpPr>
          <p:nvPr/>
        </p:nvCxnSpPr>
        <p:spPr>
          <a:xfrm rot="5400000">
            <a:off x="7944208" y="4019330"/>
            <a:ext cx="273326" cy="488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>
            <a:off x="4814122" y="4400140"/>
            <a:ext cx="1681069" cy="1041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Previous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a branch reference back in order to remove the commit</a:t>
            </a:r>
          </a:p>
          <a:p>
            <a:r>
              <a:rPr lang="en-US" dirty="0" smtClean="0"/>
              <a:t>Useful for when a commit is done accidentally, but before pushing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&lt;commit&gt;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HEAD~1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27861" y="5214884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727861" y="479704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727861" y="437995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727861" y="397266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727861" y="562774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3727861" y="604060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5" idx="2"/>
            <a:endCxn id="4" idx="0"/>
          </p:cNvCxnSpPr>
          <p:nvPr/>
        </p:nvCxnSpPr>
        <p:spPr>
          <a:xfrm>
            <a:off x="4004721" y="5072742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8" idx="0"/>
          </p:cNvCxnSpPr>
          <p:nvPr/>
        </p:nvCxnSpPr>
        <p:spPr>
          <a:xfrm>
            <a:off x="4004721" y="5490583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04721" y="5903441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5" idx="0"/>
          </p:cNvCxnSpPr>
          <p:nvPr/>
        </p:nvCxnSpPr>
        <p:spPr>
          <a:xfrm>
            <a:off x="4004721" y="4655650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6" idx="0"/>
          </p:cNvCxnSpPr>
          <p:nvPr/>
        </p:nvCxnSpPr>
        <p:spPr>
          <a:xfrm>
            <a:off x="4004721" y="4248367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680970" y="3968776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93770" y="4102733"/>
            <a:ext cx="23409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261412" y="5208635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7261412" y="4790794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7261412" y="437370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7261412" y="3966419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7261412" y="562149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7261412" y="603435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34" idx="2"/>
            <a:endCxn id="33" idx="0"/>
          </p:cNvCxnSpPr>
          <p:nvPr/>
        </p:nvCxnSpPr>
        <p:spPr>
          <a:xfrm>
            <a:off x="7538272" y="5066493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  <a:endCxn id="37" idx="0"/>
          </p:cNvCxnSpPr>
          <p:nvPr/>
        </p:nvCxnSpPr>
        <p:spPr>
          <a:xfrm>
            <a:off x="7538272" y="5484334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38272" y="589719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34" idx="0"/>
          </p:cNvCxnSpPr>
          <p:nvPr/>
        </p:nvCxnSpPr>
        <p:spPr>
          <a:xfrm>
            <a:off x="7538272" y="4649401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35" idx="0"/>
          </p:cNvCxnSpPr>
          <p:nvPr/>
        </p:nvCxnSpPr>
        <p:spPr>
          <a:xfrm>
            <a:off x="7538272" y="4242118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214521" y="4379950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027321" y="4507659"/>
            <a:ext cx="23409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>
            <a:off x="4792532" y="4511551"/>
            <a:ext cx="1681069" cy="1041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Rebasing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Replays </a:t>
            </a:r>
            <a:r>
              <a:rPr lang="en-US" dirty="0" err="1" smtClean="0"/>
              <a:t>changesets</a:t>
            </a:r>
            <a:r>
              <a:rPr lang="en-US" dirty="0" smtClean="0"/>
              <a:t> in current branch onto another branch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 &lt;branch&gt;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302932" y="510347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2932" y="468563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2302932" y="426854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2302932" y="3861257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2302932" y="551633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2302932" y="592918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3097713" y="4268540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3092628" y="3857190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35" name="Curved Connector 34"/>
          <p:cNvCxnSpPr>
            <a:stCxn id="32" idx="2"/>
            <a:endCxn id="27" idx="3"/>
          </p:cNvCxnSpPr>
          <p:nvPr/>
        </p:nvCxnSpPr>
        <p:spPr>
          <a:xfrm rot="5400000">
            <a:off x="2974721" y="4426171"/>
            <a:ext cx="279243" cy="515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1" idx="0"/>
          </p:cNvCxnSpPr>
          <p:nvPr/>
        </p:nvCxnSpPr>
        <p:spPr>
          <a:xfrm>
            <a:off x="2579792" y="49613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2"/>
            <a:endCxn id="30" idx="0"/>
          </p:cNvCxnSpPr>
          <p:nvPr/>
        </p:nvCxnSpPr>
        <p:spPr>
          <a:xfrm>
            <a:off x="2579792" y="53791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79792" y="5792030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2"/>
            <a:endCxn id="27" idx="0"/>
          </p:cNvCxnSpPr>
          <p:nvPr/>
        </p:nvCxnSpPr>
        <p:spPr>
          <a:xfrm>
            <a:off x="2579792" y="4544239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2"/>
            <a:endCxn id="28" idx="0"/>
          </p:cNvCxnSpPr>
          <p:nvPr/>
        </p:nvCxnSpPr>
        <p:spPr>
          <a:xfrm>
            <a:off x="2579792" y="4136956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2"/>
            <a:endCxn id="32" idx="0"/>
          </p:cNvCxnSpPr>
          <p:nvPr/>
        </p:nvCxnSpPr>
        <p:spPr>
          <a:xfrm>
            <a:off x="3366946" y="4132889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237695" y="3857189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3882982" y="3857189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51" idx="1"/>
            <a:endCxn id="33" idx="3"/>
          </p:cNvCxnSpPr>
          <p:nvPr/>
        </p:nvCxnSpPr>
        <p:spPr>
          <a:xfrm flipH="1">
            <a:off x="3641263" y="3995039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3"/>
            <a:endCxn id="29" idx="1"/>
          </p:cNvCxnSpPr>
          <p:nvPr/>
        </p:nvCxnSpPr>
        <p:spPr>
          <a:xfrm>
            <a:off x="2050495" y="3995039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309901" y="510347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7309901" y="468563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7309901" y="426854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7309901" y="3861257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7309901" y="551633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7309901" y="592918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8104682" y="4268540"/>
            <a:ext cx="548635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8099597" y="3857190"/>
            <a:ext cx="548635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62" name="Curved Connector 61"/>
          <p:cNvCxnSpPr>
            <a:stCxn id="60" idx="2"/>
            <a:endCxn id="53" idx="3"/>
          </p:cNvCxnSpPr>
          <p:nvPr/>
        </p:nvCxnSpPr>
        <p:spPr>
          <a:xfrm rot="5400000">
            <a:off x="7981690" y="4426171"/>
            <a:ext cx="279243" cy="515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2"/>
            <a:endCxn id="52" idx="0"/>
          </p:cNvCxnSpPr>
          <p:nvPr/>
        </p:nvCxnSpPr>
        <p:spPr>
          <a:xfrm>
            <a:off x="7586761" y="49613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2"/>
            <a:endCxn id="57" idx="0"/>
          </p:cNvCxnSpPr>
          <p:nvPr/>
        </p:nvCxnSpPr>
        <p:spPr>
          <a:xfrm>
            <a:off x="7586761" y="53791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586761" y="5792030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2"/>
            <a:endCxn id="53" idx="0"/>
          </p:cNvCxnSpPr>
          <p:nvPr/>
        </p:nvCxnSpPr>
        <p:spPr>
          <a:xfrm>
            <a:off x="7586761" y="4544239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2"/>
            <a:endCxn id="54" idx="0"/>
          </p:cNvCxnSpPr>
          <p:nvPr/>
        </p:nvCxnSpPr>
        <p:spPr>
          <a:xfrm>
            <a:off x="7586761" y="4136956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60" idx="0"/>
          </p:cNvCxnSpPr>
          <p:nvPr/>
        </p:nvCxnSpPr>
        <p:spPr>
          <a:xfrm>
            <a:off x="8373915" y="4132889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244664" y="3857189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8099597" y="3036359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73" name="Straight Arrow Connector 72"/>
          <p:cNvCxnSpPr>
            <a:stCxn id="69" idx="3"/>
            <a:endCxn id="56" idx="1"/>
          </p:cNvCxnSpPr>
          <p:nvPr/>
        </p:nvCxnSpPr>
        <p:spPr>
          <a:xfrm>
            <a:off x="7057464" y="3995039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6" idx="0"/>
          </p:cNvCxnSpPr>
          <p:nvPr/>
        </p:nvCxnSpPr>
        <p:spPr>
          <a:xfrm>
            <a:off x="7586761" y="3729673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312161" y="3453974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C4’</a:t>
            </a:r>
            <a:endParaRPr lang="en-US" sz="1400" dirty="0"/>
          </a:p>
        </p:txBody>
      </p:sp>
      <p:sp>
        <p:nvSpPr>
          <p:cNvPr id="76" name="Rounded Rectangle 75"/>
          <p:cNvSpPr/>
          <p:nvPr/>
        </p:nvSpPr>
        <p:spPr>
          <a:xfrm>
            <a:off x="7307076" y="3042624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C5’</a:t>
            </a:r>
            <a:endParaRPr lang="en-US" sz="1400" dirty="0"/>
          </a:p>
        </p:txBody>
      </p:sp>
      <p:cxnSp>
        <p:nvCxnSpPr>
          <p:cNvPr id="77" name="Straight Arrow Connector 76"/>
          <p:cNvCxnSpPr>
            <a:stCxn id="76" idx="2"/>
            <a:endCxn id="75" idx="0"/>
          </p:cNvCxnSpPr>
          <p:nvPr/>
        </p:nvCxnSpPr>
        <p:spPr>
          <a:xfrm>
            <a:off x="7581394" y="3318323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1" idx="1"/>
            <a:endCxn id="76" idx="3"/>
          </p:cNvCxnSpPr>
          <p:nvPr/>
        </p:nvCxnSpPr>
        <p:spPr>
          <a:xfrm flipH="1">
            <a:off x="7855711" y="3174209"/>
            <a:ext cx="243886" cy="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Arrow 77"/>
          <p:cNvSpPr/>
          <p:nvPr/>
        </p:nvSpPr>
        <p:spPr>
          <a:xfrm>
            <a:off x="4863652" y="4341757"/>
            <a:ext cx="1681069" cy="1041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Opens a text editor to select which commits to apply, compress </a:t>
            </a:r>
            <a:r>
              <a:rPr lang="en-US" dirty="0" err="1" smtClean="0"/>
              <a:t>changesets</a:t>
            </a:r>
            <a:r>
              <a:rPr lang="en-US" dirty="0" smtClean="0"/>
              <a:t>, and even reorder commits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 -i &lt;branch&gt;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900467" y="510347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2900467" y="468563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2900467" y="426854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2900467" y="3861257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2900467" y="551633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2900467" y="592918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3695248" y="4268540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3690163" y="3857190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35" name="Curved Connector 34"/>
          <p:cNvCxnSpPr>
            <a:stCxn id="32" idx="2"/>
            <a:endCxn id="27" idx="3"/>
          </p:cNvCxnSpPr>
          <p:nvPr/>
        </p:nvCxnSpPr>
        <p:spPr>
          <a:xfrm rot="5400000">
            <a:off x="3572256" y="4426171"/>
            <a:ext cx="279243" cy="515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1" idx="0"/>
          </p:cNvCxnSpPr>
          <p:nvPr/>
        </p:nvCxnSpPr>
        <p:spPr>
          <a:xfrm>
            <a:off x="3177327" y="49613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2"/>
            <a:endCxn id="30" idx="0"/>
          </p:cNvCxnSpPr>
          <p:nvPr/>
        </p:nvCxnSpPr>
        <p:spPr>
          <a:xfrm>
            <a:off x="3177327" y="53791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77327" y="5792030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2"/>
            <a:endCxn id="27" idx="0"/>
          </p:cNvCxnSpPr>
          <p:nvPr/>
        </p:nvCxnSpPr>
        <p:spPr>
          <a:xfrm>
            <a:off x="3177327" y="4544239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2"/>
            <a:endCxn id="28" idx="0"/>
          </p:cNvCxnSpPr>
          <p:nvPr/>
        </p:nvCxnSpPr>
        <p:spPr>
          <a:xfrm>
            <a:off x="3177327" y="4136956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2"/>
            <a:endCxn id="32" idx="0"/>
          </p:cNvCxnSpPr>
          <p:nvPr/>
        </p:nvCxnSpPr>
        <p:spPr>
          <a:xfrm>
            <a:off x="3964481" y="4132889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835230" y="3857189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4480517" y="3857189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51" idx="1"/>
            <a:endCxn id="33" idx="3"/>
          </p:cNvCxnSpPr>
          <p:nvPr/>
        </p:nvCxnSpPr>
        <p:spPr>
          <a:xfrm flipH="1">
            <a:off x="4238798" y="3995039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3"/>
            <a:endCxn id="29" idx="1"/>
          </p:cNvCxnSpPr>
          <p:nvPr/>
        </p:nvCxnSpPr>
        <p:spPr>
          <a:xfrm>
            <a:off x="2648030" y="3995039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907436" y="510347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7907436" y="468563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7907436" y="426854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7907436" y="3861257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7907436" y="551633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7907436" y="592918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8702217" y="4268540"/>
            <a:ext cx="548635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8697132" y="3857190"/>
            <a:ext cx="548635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62" name="Curved Connector 61"/>
          <p:cNvCxnSpPr>
            <a:stCxn id="60" idx="2"/>
            <a:endCxn id="53" idx="3"/>
          </p:cNvCxnSpPr>
          <p:nvPr/>
        </p:nvCxnSpPr>
        <p:spPr>
          <a:xfrm rot="5400000">
            <a:off x="8579225" y="4426171"/>
            <a:ext cx="279243" cy="515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2"/>
            <a:endCxn id="52" idx="0"/>
          </p:cNvCxnSpPr>
          <p:nvPr/>
        </p:nvCxnSpPr>
        <p:spPr>
          <a:xfrm>
            <a:off x="8184296" y="49613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2"/>
            <a:endCxn id="57" idx="0"/>
          </p:cNvCxnSpPr>
          <p:nvPr/>
        </p:nvCxnSpPr>
        <p:spPr>
          <a:xfrm>
            <a:off x="8184296" y="53791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184296" y="5792030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2"/>
            <a:endCxn id="53" idx="0"/>
          </p:cNvCxnSpPr>
          <p:nvPr/>
        </p:nvCxnSpPr>
        <p:spPr>
          <a:xfrm>
            <a:off x="8184296" y="4544239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2"/>
            <a:endCxn id="54" idx="0"/>
          </p:cNvCxnSpPr>
          <p:nvPr/>
        </p:nvCxnSpPr>
        <p:spPr>
          <a:xfrm>
            <a:off x="8184296" y="4136956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60" idx="0"/>
          </p:cNvCxnSpPr>
          <p:nvPr/>
        </p:nvCxnSpPr>
        <p:spPr>
          <a:xfrm>
            <a:off x="8971450" y="4132889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842199" y="3857189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8699957" y="3435605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73" name="Straight Arrow Connector 72"/>
          <p:cNvCxnSpPr>
            <a:stCxn id="69" idx="3"/>
            <a:endCxn id="56" idx="1"/>
          </p:cNvCxnSpPr>
          <p:nvPr/>
        </p:nvCxnSpPr>
        <p:spPr>
          <a:xfrm>
            <a:off x="7654999" y="3995039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6" idx="0"/>
          </p:cNvCxnSpPr>
          <p:nvPr/>
        </p:nvCxnSpPr>
        <p:spPr>
          <a:xfrm>
            <a:off x="8184296" y="3729673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907436" y="3441870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C5’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stCxn id="71" idx="1"/>
            <a:endCxn id="76" idx="3"/>
          </p:cNvCxnSpPr>
          <p:nvPr/>
        </p:nvCxnSpPr>
        <p:spPr>
          <a:xfrm flipH="1">
            <a:off x="8456071" y="3573455"/>
            <a:ext cx="243886" cy="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Arrow 77"/>
          <p:cNvSpPr/>
          <p:nvPr/>
        </p:nvSpPr>
        <p:spPr>
          <a:xfrm>
            <a:off x="5461187" y="4341757"/>
            <a:ext cx="1681069" cy="1041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move around commits by reordering lines</a:t>
            </a:r>
          </a:p>
          <a:p>
            <a:r>
              <a:rPr lang="en-US" dirty="0" smtClean="0"/>
              <a:t>Apply different commands</a:t>
            </a:r>
          </a:p>
          <a:p>
            <a:pPr lvl="1"/>
            <a:r>
              <a:rPr lang="en-US" dirty="0" smtClean="0"/>
              <a:t>pick – use the commit as is</a:t>
            </a:r>
          </a:p>
          <a:p>
            <a:pPr lvl="1"/>
            <a:r>
              <a:rPr lang="en-US" dirty="0" smtClean="0"/>
              <a:t>reword – use commit, but modify message</a:t>
            </a:r>
          </a:p>
          <a:p>
            <a:pPr lvl="1"/>
            <a:r>
              <a:rPr lang="en-US" dirty="0" smtClean="0"/>
              <a:t>edit – use commit, but stop for amending</a:t>
            </a:r>
          </a:p>
          <a:p>
            <a:pPr lvl="1"/>
            <a:r>
              <a:rPr lang="en-US" dirty="0" smtClean="0"/>
              <a:t>squash – use commit, but meld into previous commit and merge messages</a:t>
            </a:r>
          </a:p>
          <a:p>
            <a:pPr lvl="1"/>
            <a:r>
              <a:rPr lang="en-US" dirty="0" smtClean="0"/>
              <a:t>fixup – like “squash”, but discard this commit’s message</a:t>
            </a:r>
          </a:p>
          <a:p>
            <a:pPr lvl="1"/>
            <a:r>
              <a:rPr lang="en-US" dirty="0" smtClean="0"/>
              <a:t>exec – run command (rest of line) using shell</a:t>
            </a:r>
          </a:p>
          <a:p>
            <a:pPr lvl="1"/>
            <a:r>
              <a:rPr lang="en-US" dirty="0" smtClean="0"/>
              <a:t>drop – remove commit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237288" y="2125180"/>
            <a:ext cx="5340350" cy="3526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7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Again, Be Careful!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want to make sure that care and attention is taken when using these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DO NOT use these on published changes</a:t>
            </a:r>
            <a:endParaRPr lang="en-US" dirty="0" smtClean="0"/>
          </a:p>
          <a:p>
            <a:r>
              <a:rPr lang="en-US" dirty="0" smtClean="0"/>
              <a:t>Don’t be afraid of these tools as they are very powerful to have in one’s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toolbelt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clones of other repositories placed at certain folders in the hierarchy</a:t>
            </a:r>
          </a:p>
          <a:p>
            <a:r>
              <a:rPr lang="en-US" dirty="0" smtClean="0"/>
              <a:t>Points to a specific point in that repo (commit ID)</a:t>
            </a:r>
          </a:p>
          <a:p>
            <a:r>
              <a:rPr lang="en-US" dirty="0" smtClean="0"/>
              <a:t>Can be setup to track a specific branch from that repo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to add a new submodule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submodule add &lt;remote&gt;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local_directory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Adds or updates a new file (.</a:t>
            </a:r>
            <a:r>
              <a:rPr lang="en-US" dirty="0" err="1" smtClean="0">
                <a:cs typeface="Courier New" panose="02070309020205020404" pitchFamily="49" charset="0"/>
              </a:rPr>
              <a:t>gitmodules</a:t>
            </a:r>
            <a:r>
              <a:rPr lang="en-US" dirty="0" smtClean="0">
                <a:cs typeface="Courier New" panose="02070309020205020404" pitchFamily="49" charset="0"/>
              </a:rPr>
              <a:t>) that contains the above information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Repository will be cloned and checked out into the local directory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Follow this up with a commit to finalize the submodule addition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Repository that has 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use a traditional clone, there is some work to do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repo_url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Sets things up in </a:t>
            </a:r>
            <a:r>
              <a:rPr lang="en-US" dirty="0" err="1" smtClean="0">
                <a:cs typeface="Courier New" panose="02070309020205020404" pitchFamily="49" charset="0"/>
              </a:rPr>
              <a:t>git</a:t>
            </a:r>
            <a:r>
              <a:rPr lang="en-US" dirty="0" smtClean="0">
                <a:cs typeface="Courier New" panose="02070309020205020404" pitchFamily="49" charset="0"/>
              </a:rPr>
              <a:t> to support the submodules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submodule update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Actually grabs the remote submodule and checks out the appropriate version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You can add an option to the clone to handle the </a:t>
            </a:r>
            <a:r>
              <a:rPr lang="en-US" dirty="0" err="1" smtClean="0">
                <a:cs typeface="Courier New" panose="02070309020205020404" pitchFamily="49" charset="0"/>
              </a:rPr>
              <a:t>init</a:t>
            </a:r>
            <a:r>
              <a:rPr lang="en-US" dirty="0" smtClean="0">
                <a:cs typeface="Courier New" panose="02070309020205020404" pitchFamily="49" charset="0"/>
              </a:rPr>
              <a:t> and update steps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--recursive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repo_url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Moving?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Clone/Pull/Push times are very inconsistent between sites (</a:t>
            </a:r>
            <a:r>
              <a:rPr lang="en-US" dirty="0" err="1" smtClean="0"/>
              <a:t>ie</a:t>
            </a:r>
            <a:r>
              <a:rPr lang="en-US" dirty="0" smtClean="0"/>
              <a:t>. very slow)</a:t>
            </a:r>
          </a:p>
          <a:p>
            <a:r>
              <a:rPr lang="en-US" dirty="0" smtClean="0"/>
              <a:t>Regular corruption of repositories due to partial pushes</a:t>
            </a:r>
          </a:p>
          <a:p>
            <a:r>
              <a:rPr lang="en-US" dirty="0" smtClean="0"/>
              <a:t>Large number of repositories making grafting/updating/setup more difficult</a:t>
            </a:r>
          </a:p>
          <a:p>
            <a:r>
              <a:rPr lang="en-US" dirty="0" smtClean="0"/>
              <a:t>Attempt to get better integration with Visual Studio and TFS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Submodule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updating content in a submodule</a:t>
            </a:r>
          </a:p>
          <a:p>
            <a:pPr marL="461422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submodule_folder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422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--rebase</a:t>
            </a:r>
          </a:p>
          <a:p>
            <a:pPr marL="461422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461422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…add/modify files as needed…</a:t>
            </a:r>
          </a:p>
          <a:p>
            <a:pPr marL="461422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</a:p>
          <a:p>
            <a:pPr marL="461422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..</a:t>
            </a:r>
          </a:p>
          <a:p>
            <a:pPr marL="461422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submodule_folder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422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461422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Submodule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Easy update to latest version of submodule (for tracked branch)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submodule update --remote &lt;submodule&gt;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More fine-grained approach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submodule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--rebase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..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 both cases, follow this up with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submodule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5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Mutlilevel</a:t>
            </a:r>
            <a:r>
              <a:rPr lang="en-US" dirty="0" smtClean="0"/>
              <a:t> configuration support (similar to mercurial)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gitconfig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is read first (user </a:t>
            </a:r>
            <a:r>
              <a:rPr lang="en-US" dirty="0" err="1" smtClean="0">
                <a:cs typeface="Courier New" panose="02070309020205020404" pitchFamily="49" charset="0"/>
              </a:rPr>
              <a:t>config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REPO_PATH/.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 smtClean="0">
                <a:cs typeface="Courier New" panose="02070309020205020404" pitchFamily="49" charset="0"/>
              </a:rPr>
              <a:t> is read second (repo </a:t>
            </a:r>
            <a:r>
              <a:rPr lang="en-US" dirty="0" err="1" smtClean="0">
                <a:cs typeface="Courier New" panose="02070309020205020404" pitchFamily="49" charset="0"/>
              </a:rPr>
              <a:t>config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Most options apply to simplifying command line usage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Define colors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Custom command aliases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Default command behavior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Sample configuration file attached to this slide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aware, VS will apply some custom repo configurations if you clone through that tooling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258682"/>
              </p:ext>
            </p:extLst>
          </p:nvPr>
        </p:nvGraphicFramePr>
        <p:xfrm>
          <a:off x="10194925" y="5830381"/>
          <a:ext cx="13112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Packager Shell Object" showAsIcon="1" r:id="rId3" imgW="1311120" imgH="524880" progId="Package">
                  <p:embed/>
                </p:oleObj>
              </mc:Choice>
              <mc:Fallback>
                <p:oleObj name="Packager Shell Object" showAsIcon="1" r:id="rId3" imgW="131112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4925" y="5830381"/>
                        <a:ext cx="1311275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[user]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Controls both the name and email associated with commits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name = Glazeski, Dean 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email = dean.e.glazeski@intel.com</a:t>
            </a:r>
          </a:p>
          <a:p>
            <a:r>
              <a:rPr lang="en-US" dirty="0" smtClean="0"/>
              <a:t>These settings are important to set before commits are done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“Glazeski, Dean E”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“dean.e.glazeski@intel.com”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6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[alias]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 = checkout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cherry-pick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 = commit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amend = commit --amend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 = diff --cached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 = diff --staged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log --graph --pretty=format:'%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Cred%h%Creset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-%C(yellow)%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d%Creset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%s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%C(bold blue)&lt;%an&gt;%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= log --pretty=format:'%C(yellow)%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h%Cred%d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Creset%s%C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(bold blue) [%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 = "!f()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$1;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submodule update; }; f"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Local Workflows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Local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Workflow</a:t>
            </a:r>
          </a:p>
          <a:p>
            <a:r>
              <a:rPr lang="en-US" dirty="0" smtClean="0"/>
              <a:t>Master Branch Workflow</a:t>
            </a:r>
          </a:p>
          <a:p>
            <a:r>
              <a:rPr lang="en-US" dirty="0" smtClean="0"/>
              <a:t>Alternative Master Branch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-b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topic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-D topic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610806" y="4699429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8369087" y="4837279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46809" y="4699429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559609" y="4837279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 -b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topic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-D topic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610806" y="4699429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8369087" y="4837279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46809" y="4699429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559609" y="4837279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679912" y="4699429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6492712" y="4837279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-b topic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topic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-D topic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610806" y="4699429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8369087" y="4837279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46809" y="4699429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559609" y="4837279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746809" y="3868732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7559609" y="4006582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815367" y="428657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815367" y="386873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8" idx="2"/>
            <a:endCxn id="17" idx="0"/>
          </p:cNvCxnSpPr>
          <p:nvPr/>
        </p:nvCxnSpPr>
        <p:spPr>
          <a:xfrm>
            <a:off x="8092227" y="41444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8092227" y="45622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-b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topic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-D topic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610806" y="4699429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8369087" y="4837279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46809" y="4699429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559609" y="4837279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746809" y="3868732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7559609" y="4006582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815367" y="428657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815367" y="386873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8" idx="2"/>
            <a:endCxn id="17" idx="0"/>
          </p:cNvCxnSpPr>
          <p:nvPr/>
        </p:nvCxnSpPr>
        <p:spPr>
          <a:xfrm>
            <a:off x="8092227" y="41444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8092227" y="45622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-b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topic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-D topic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45184" y="3456656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57984" y="3594506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746809" y="3868732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7559609" y="4006582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815367" y="428657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815367" y="386873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8" idx="2"/>
            <a:endCxn id="17" idx="0"/>
          </p:cNvCxnSpPr>
          <p:nvPr/>
        </p:nvCxnSpPr>
        <p:spPr>
          <a:xfrm>
            <a:off x="8092227" y="41444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8092227" y="45622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610147" y="386800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8605062" y="345665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21" idx="2"/>
            <a:endCxn id="5" idx="3"/>
          </p:cNvCxnSpPr>
          <p:nvPr/>
        </p:nvCxnSpPr>
        <p:spPr>
          <a:xfrm rot="5400000">
            <a:off x="8279990" y="4232803"/>
            <a:ext cx="693573" cy="5153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1" idx="0"/>
          </p:cNvCxnSpPr>
          <p:nvPr/>
        </p:nvCxnSpPr>
        <p:spPr>
          <a:xfrm>
            <a:off x="8879380" y="3732356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395416" y="3456656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25" idx="1"/>
            <a:endCxn id="22" idx="3"/>
          </p:cNvCxnSpPr>
          <p:nvPr/>
        </p:nvCxnSpPr>
        <p:spPr>
          <a:xfrm flipH="1">
            <a:off x="9153697" y="3594506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-b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 topic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-D topic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45184" y="3456656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57984" y="3594506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746809" y="3868732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7559609" y="4006582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815367" y="428657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815367" y="386873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8" idx="2"/>
            <a:endCxn id="17" idx="0"/>
          </p:cNvCxnSpPr>
          <p:nvPr/>
        </p:nvCxnSpPr>
        <p:spPr>
          <a:xfrm>
            <a:off x="8092227" y="41444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8092227" y="45622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610147" y="386800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8605062" y="345665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21" idx="2"/>
            <a:endCxn id="5" idx="3"/>
          </p:cNvCxnSpPr>
          <p:nvPr/>
        </p:nvCxnSpPr>
        <p:spPr>
          <a:xfrm rot="5400000">
            <a:off x="8279990" y="4232803"/>
            <a:ext cx="693573" cy="5153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1" idx="0"/>
          </p:cNvCxnSpPr>
          <p:nvPr/>
        </p:nvCxnSpPr>
        <p:spPr>
          <a:xfrm>
            <a:off x="8879380" y="3732356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395416" y="3456656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25" idx="1"/>
            <a:endCxn id="22" idx="3"/>
          </p:cNvCxnSpPr>
          <p:nvPr/>
        </p:nvCxnSpPr>
        <p:spPr>
          <a:xfrm flipH="1">
            <a:off x="9153697" y="3594506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-b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 topic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-D topic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45184" y="3456656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57984" y="3594506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746809" y="3868732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7559609" y="4006582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815367" y="4286573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815367" y="386873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8" idx="2"/>
            <a:endCxn id="17" idx="0"/>
          </p:cNvCxnSpPr>
          <p:nvPr/>
        </p:nvCxnSpPr>
        <p:spPr>
          <a:xfrm>
            <a:off x="8092227" y="41444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8092227" y="45622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610147" y="386800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8605062" y="345665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21" idx="2"/>
            <a:endCxn id="5" idx="3"/>
          </p:cNvCxnSpPr>
          <p:nvPr/>
        </p:nvCxnSpPr>
        <p:spPr>
          <a:xfrm rot="5400000">
            <a:off x="8279990" y="4232803"/>
            <a:ext cx="693573" cy="5153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1" idx="0"/>
          </p:cNvCxnSpPr>
          <p:nvPr/>
        </p:nvCxnSpPr>
        <p:spPr>
          <a:xfrm>
            <a:off x="8879380" y="3732356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395416" y="3456656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25" idx="1"/>
            <a:endCxn id="22" idx="3"/>
          </p:cNvCxnSpPr>
          <p:nvPr/>
        </p:nvCxnSpPr>
        <p:spPr>
          <a:xfrm flipH="1">
            <a:off x="9153697" y="3594506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-b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topic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rebase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-D topic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45184" y="3456656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57984" y="3594506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815367" y="4286573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815367" y="3868732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8" idx="2"/>
            <a:endCxn id="17" idx="0"/>
          </p:cNvCxnSpPr>
          <p:nvPr/>
        </p:nvCxnSpPr>
        <p:spPr>
          <a:xfrm>
            <a:off x="8092227" y="41444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8092227" y="45622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610147" y="386800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8605062" y="345665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21" idx="2"/>
            <a:endCxn id="5" idx="3"/>
          </p:cNvCxnSpPr>
          <p:nvPr/>
        </p:nvCxnSpPr>
        <p:spPr>
          <a:xfrm rot="5400000">
            <a:off x="8279990" y="4232803"/>
            <a:ext cx="693573" cy="5153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1" idx="0"/>
          </p:cNvCxnSpPr>
          <p:nvPr/>
        </p:nvCxnSpPr>
        <p:spPr>
          <a:xfrm>
            <a:off x="8879380" y="3732356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395416" y="3456656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25" idx="1"/>
            <a:endCxn id="22" idx="3"/>
          </p:cNvCxnSpPr>
          <p:nvPr/>
        </p:nvCxnSpPr>
        <p:spPr>
          <a:xfrm flipH="1">
            <a:off x="9153697" y="3594506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545184" y="2623537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8357984" y="2761387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613742" y="304137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C4’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8613742" y="2623537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C5’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30" idx="2"/>
            <a:endCxn id="29" idx="0"/>
          </p:cNvCxnSpPr>
          <p:nvPr/>
        </p:nvCxnSpPr>
        <p:spPr>
          <a:xfrm>
            <a:off x="8890602" y="2899236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8890602" y="331707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-b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topic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master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-D topic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45184" y="3456656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57984" y="3594506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815367" y="4286573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815367" y="3868732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8" idx="2"/>
            <a:endCxn id="17" idx="0"/>
          </p:cNvCxnSpPr>
          <p:nvPr/>
        </p:nvCxnSpPr>
        <p:spPr>
          <a:xfrm>
            <a:off x="8092227" y="41444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8092227" y="45622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610147" y="386800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8605062" y="345665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21" idx="2"/>
            <a:endCxn id="5" idx="3"/>
          </p:cNvCxnSpPr>
          <p:nvPr/>
        </p:nvCxnSpPr>
        <p:spPr>
          <a:xfrm rot="5400000">
            <a:off x="8279990" y="4232803"/>
            <a:ext cx="693573" cy="5153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1" idx="0"/>
          </p:cNvCxnSpPr>
          <p:nvPr/>
        </p:nvCxnSpPr>
        <p:spPr>
          <a:xfrm>
            <a:off x="8879380" y="3732356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395416" y="3456656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25" idx="1"/>
            <a:endCxn id="22" idx="3"/>
          </p:cNvCxnSpPr>
          <p:nvPr/>
        </p:nvCxnSpPr>
        <p:spPr>
          <a:xfrm flipH="1">
            <a:off x="9153697" y="3594506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545184" y="2623537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8357984" y="2761387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613742" y="304137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C4’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8613742" y="2623537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C5’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30" idx="2"/>
            <a:endCxn id="29" idx="0"/>
          </p:cNvCxnSpPr>
          <p:nvPr/>
        </p:nvCxnSpPr>
        <p:spPr>
          <a:xfrm>
            <a:off x="8890602" y="2899236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8890602" y="331707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-b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topic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-D topic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478287" y="2623537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291087" y="2761387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815367" y="4286573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815367" y="3868732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8" idx="2"/>
            <a:endCxn id="17" idx="0"/>
          </p:cNvCxnSpPr>
          <p:nvPr/>
        </p:nvCxnSpPr>
        <p:spPr>
          <a:xfrm>
            <a:off x="8092227" y="41444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8092227" y="45622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610147" y="386800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8605062" y="345665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21" idx="2"/>
            <a:endCxn id="5" idx="3"/>
          </p:cNvCxnSpPr>
          <p:nvPr/>
        </p:nvCxnSpPr>
        <p:spPr>
          <a:xfrm rot="5400000">
            <a:off x="8279990" y="4232803"/>
            <a:ext cx="693573" cy="5153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1" idx="0"/>
          </p:cNvCxnSpPr>
          <p:nvPr/>
        </p:nvCxnSpPr>
        <p:spPr>
          <a:xfrm>
            <a:off x="8879380" y="3732356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395416" y="3456656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25" idx="1"/>
            <a:endCxn id="22" idx="3"/>
          </p:cNvCxnSpPr>
          <p:nvPr/>
        </p:nvCxnSpPr>
        <p:spPr>
          <a:xfrm flipH="1">
            <a:off x="9153697" y="3594506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545184" y="2623537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8357984" y="2761387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613742" y="304137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C4’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8613742" y="2623537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C5’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30" idx="2"/>
            <a:endCxn id="29" idx="0"/>
          </p:cNvCxnSpPr>
          <p:nvPr/>
        </p:nvCxnSpPr>
        <p:spPr>
          <a:xfrm>
            <a:off x="8890602" y="2899236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8890602" y="331707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-b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topic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topic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-d topic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478287" y="2623537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291087" y="2761387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815367" y="4286573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815367" y="3868732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8" idx="2"/>
            <a:endCxn id="17" idx="0"/>
          </p:cNvCxnSpPr>
          <p:nvPr/>
        </p:nvCxnSpPr>
        <p:spPr>
          <a:xfrm>
            <a:off x="8092227" y="41444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8092227" y="45622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610147" y="386800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8605062" y="345665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21" idx="2"/>
            <a:endCxn id="5" idx="3"/>
          </p:cNvCxnSpPr>
          <p:nvPr/>
        </p:nvCxnSpPr>
        <p:spPr>
          <a:xfrm rot="5400000">
            <a:off x="8279990" y="4232803"/>
            <a:ext cx="693573" cy="5153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1" idx="0"/>
          </p:cNvCxnSpPr>
          <p:nvPr/>
        </p:nvCxnSpPr>
        <p:spPr>
          <a:xfrm>
            <a:off x="8879380" y="3732356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409181" y="2623537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9167462" y="2761387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545184" y="2623537"/>
            <a:ext cx="812800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8357984" y="2761387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613742" y="304137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C4’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8613742" y="2623537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C5’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30" idx="2"/>
            <a:endCxn id="29" idx="0"/>
          </p:cNvCxnSpPr>
          <p:nvPr/>
        </p:nvCxnSpPr>
        <p:spPr>
          <a:xfrm>
            <a:off x="8890602" y="2899236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8890602" y="331707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-b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topic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topic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-d topic*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45184" y="2623537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57984" y="2761387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815367" y="4286573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815367" y="3868732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8" idx="2"/>
            <a:endCxn id="17" idx="0"/>
          </p:cNvCxnSpPr>
          <p:nvPr/>
        </p:nvCxnSpPr>
        <p:spPr>
          <a:xfrm>
            <a:off x="8092227" y="4144431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8092227" y="4562272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610147" y="386800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8605062" y="345665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21" idx="2"/>
            <a:endCxn id="5" idx="3"/>
          </p:cNvCxnSpPr>
          <p:nvPr/>
        </p:nvCxnSpPr>
        <p:spPr>
          <a:xfrm rot="5400000">
            <a:off x="8279990" y="4232803"/>
            <a:ext cx="693573" cy="5153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1" idx="0"/>
          </p:cNvCxnSpPr>
          <p:nvPr/>
        </p:nvCxnSpPr>
        <p:spPr>
          <a:xfrm>
            <a:off x="8879380" y="3732356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409181" y="2623537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9167462" y="2761387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613742" y="304137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C4’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8613742" y="2623537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C5’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30" idx="2"/>
            <a:endCxn id="29" idx="0"/>
          </p:cNvCxnSpPr>
          <p:nvPr/>
        </p:nvCxnSpPr>
        <p:spPr>
          <a:xfrm>
            <a:off x="8890602" y="2899236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8890602" y="331707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6491534"/>
            <a:ext cx="845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Not required.  Developer can choose to keep or remove local branches</a:t>
            </a:r>
            <a:endParaRPr lang="en-US" sz="1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Snapshots, not Differences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71475" y="2183802"/>
            <a:ext cx="5622925" cy="823912"/>
          </a:xfrm>
        </p:spPr>
        <p:txBody>
          <a:bodyPr>
            <a:normAutofit/>
          </a:bodyPr>
          <a:lstStyle/>
          <a:p>
            <a:r>
              <a:rPr lang="en-US" dirty="0" smtClean="0"/>
              <a:t>Files and Differences (Hg, TFVC)</a:t>
            </a:r>
            <a:endParaRPr lang="en-US" dirty="0"/>
          </a:p>
        </p:txBody>
      </p:sp>
      <p:pic>
        <p:nvPicPr>
          <p:cNvPr id="5124" name="Picture 4" descr="Storing data as changes to a base version of each file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646032"/>
            <a:ext cx="5311775" cy="205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67500" y="2193979"/>
            <a:ext cx="5105400" cy="823912"/>
          </a:xfrm>
        </p:spPr>
        <p:txBody>
          <a:bodyPr/>
          <a:lstStyle/>
          <a:p>
            <a:r>
              <a:rPr lang="en-US" dirty="0" smtClean="0"/>
              <a:t>Stream of Snapshots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6" name="Picture 6" descr="Git stores data as snapshots of the project over time.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3658394"/>
            <a:ext cx="5334000" cy="20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19999" y="6581001"/>
            <a:ext cx="4572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git-scm.com/book/en/v2/Getting-Started-Git-Basics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Branch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fetch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 origin/master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610806" y="4699429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8369087" y="4837279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46809" y="4699429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559609" y="4837279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Branch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rebase,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fetch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 origin/master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610806" y="4699429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8369087" y="4837279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46254" y="3868731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559054" y="4006581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815367" y="428657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815367" y="386873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6" idx="2"/>
            <a:endCxn id="15" idx="0"/>
          </p:cNvCxnSpPr>
          <p:nvPr/>
        </p:nvCxnSpPr>
        <p:spPr>
          <a:xfrm>
            <a:off x="8092227" y="4144430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>
            <a:off x="8092227" y="4562271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Branch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fetch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 origin/master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95417" y="3862810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9153698" y="4000660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46254" y="3868731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559054" y="4006581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815367" y="4286572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815367" y="386873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6" idx="2"/>
            <a:endCxn id="15" idx="0"/>
          </p:cNvCxnSpPr>
          <p:nvPr/>
        </p:nvCxnSpPr>
        <p:spPr>
          <a:xfrm>
            <a:off x="8092227" y="4144430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>
            <a:off x="8092227" y="4562271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610148" y="428233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8605063" y="387098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19" idx="2"/>
          </p:cNvCxnSpPr>
          <p:nvPr/>
        </p:nvCxnSpPr>
        <p:spPr>
          <a:xfrm rot="5400000">
            <a:off x="8487156" y="4439968"/>
            <a:ext cx="279243" cy="515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9" idx="0"/>
          </p:cNvCxnSpPr>
          <p:nvPr/>
        </p:nvCxnSpPr>
        <p:spPr>
          <a:xfrm>
            <a:off x="8879381" y="4146686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Branch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fetch origin master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origin/master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95417" y="3862810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9153698" y="4000660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46762" y="3040037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59562" y="3177887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815367" y="4286572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815367" y="3868731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6" idx="2"/>
            <a:endCxn id="15" idx="0"/>
          </p:cNvCxnSpPr>
          <p:nvPr/>
        </p:nvCxnSpPr>
        <p:spPr>
          <a:xfrm>
            <a:off x="8092227" y="4144430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>
            <a:off x="8092227" y="4562271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610148" y="428233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8605063" y="387098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19" idx="2"/>
          </p:cNvCxnSpPr>
          <p:nvPr/>
        </p:nvCxnSpPr>
        <p:spPr>
          <a:xfrm rot="5400000">
            <a:off x="8487156" y="4439968"/>
            <a:ext cx="279243" cy="515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9" idx="0"/>
          </p:cNvCxnSpPr>
          <p:nvPr/>
        </p:nvCxnSpPr>
        <p:spPr>
          <a:xfrm>
            <a:off x="8879381" y="4146686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05063" y="345882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C4’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8605063" y="304097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C5’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4" idx="2"/>
            <a:endCxn id="23" idx="0"/>
          </p:cNvCxnSpPr>
          <p:nvPr/>
        </p:nvCxnSpPr>
        <p:spPr>
          <a:xfrm>
            <a:off x="8881923" y="331667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8881923" y="373451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Branch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fetch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 origin/master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404284" y="3040037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9162565" y="3177887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46762" y="3040037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59562" y="3177887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815367" y="4286572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815367" y="3868731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6" idx="2"/>
            <a:endCxn id="15" idx="0"/>
          </p:cNvCxnSpPr>
          <p:nvPr/>
        </p:nvCxnSpPr>
        <p:spPr>
          <a:xfrm>
            <a:off x="8092227" y="4144430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>
            <a:off x="8092227" y="4562271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610148" y="428233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8605063" y="387098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19" idx="2"/>
          </p:cNvCxnSpPr>
          <p:nvPr/>
        </p:nvCxnSpPr>
        <p:spPr>
          <a:xfrm rot="5400000">
            <a:off x="8487156" y="4439968"/>
            <a:ext cx="279243" cy="515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9" idx="0"/>
          </p:cNvCxnSpPr>
          <p:nvPr/>
        </p:nvCxnSpPr>
        <p:spPr>
          <a:xfrm>
            <a:off x="8879381" y="4146686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05063" y="345882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C4’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8605063" y="304097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C5’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4" idx="2"/>
            <a:endCxn id="23" idx="0"/>
          </p:cNvCxnSpPr>
          <p:nvPr/>
        </p:nvCxnSpPr>
        <p:spPr>
          <a:xfrm>
            <a:off x="8881923" y="331667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8881923" y="373451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Branch Flow (alt)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--rebase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610806" y="4699429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8369087" y="4837279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6809" y="4699429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7559609" y="4837279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Branch Flow (alt)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rebase,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--rebase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4282337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3875054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8092227" y="4558036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0"/>
          </p:cNvCxnSpPr>
          <p:nvPr/>
        </p:nvCxnSpPr>
        <p:spPr>
          <a:xfrm>
            <a:off x="8092227" y="4150753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610806" y="4699429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8369087" y="4837279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6480" y="3870986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7559280" y="4008836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Branch Flow (alt)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 --rebase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4282337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3875054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8610148" y="428233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8605063" y="387098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cxnSp>
        <p:nvCxnSpPr>
          <p:cNvPr id="12" name="Curved Connector 11"/>
          <p:cNvCxnSpPr>
            <a:stCxn id="10" idx="2"/>
            <a:endCxn id="5" idx="3"/>
          </p:cNvCxnSpPr>
          <p:nvPr/>
        </p:nvCxnSpPr>
        <p:spPr>
          <a:xfrm rot="5400000">
            <a:off x="8487156" y="4439968"/>
            <a:ext cx="279243" cy="515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8092227" y="4558036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0"/>
          </p:cNvCxnSpPr>
          <p:nvPr/>
        </p:nvCxnSpPr>
        <p:spPr>
          <a:xfrm>
            <a:off x="8092227" y="4150753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0" idx="0"/>
          </p:cNvCxnSpPr>
          <p:nvPr/>
        </p:nvCxnSpPr>
        <p:spPr>
          <a:xfrm>
            <a:off x="8879381" y="4146686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395417" y="3870986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20" idx="1"/>
            <a:endCxn id="11" idx="3"/>
          </p:cNvCxnSpPr>
          <p:nvPr/>
        </p:nvCxnSpPr>
        <p:spPr>
          <a:xfrm flipH="1">
            <a:off x="9153698" y="4008836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06116" y="3444124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C4’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8606116" y="303684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C5’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>
            <a:off x="8882976" y="3719823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23" idx="0"/>
          </p:cNvCxnSpPr>
          <p:nvPr/>
        </p:nvCxnSpPr>
        <p:spPr>
          <a:xfrm>
            <a:off x="8882976" y="3312540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540879" y="3032773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7" idx="3"/>
            <a:endCxn id="24" idx="1"/>
          </p:cNvCxnSpPr>
          <p:nvPr/>
        </p:nvCxnSpPr>
        <p:spPr>
          <a:xfrm>
            <a:off x="8353679" y="3170623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Branch Flow (alt)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…do work, commit, rebase,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--rebase origin master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15367" y="5117270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815367" y="4699429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15367" y="4282337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815367" y="3875054"/>
            <a:ext cx="553720" cy="2756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815367" y="5530128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815367" y="5942986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C0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8610148" y="428233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C6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8605063" y="3870987"/>
            <a:ext cx="548635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C7</a:t>
            </a:r>
            <a:endParaRPr lang="en-US" sz="1400" dirty="0"/>
          </a:p>
        </p:txBody>
      </p:sp>
      <p:cxnSp>
        <p:nvCxnSpPr>
          <p:cNvPr id="12" name="Curved Connector 11"/>
          <p:cNvCxnSpPr>
            <a:stCxn id="10" idx="2"/>
            <a:endCxn id="5" idx="3"/>
          </p:cNvCxnSpPr>
          <p:nvPr/>
        </p:nvCxnSpPr>
        <p:spPr>
          <a:xfrm rot="5400000">
            <a:off x="8487156" y="4439968"/>
            <a:ext cx="279243" cy="515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>
            <a:off x="8092227" y="4975128"/>
            <a:ext cx="0" cy="14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8092227" y="5392969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092227" y="5805827"/>
            <a:ext cx="0" cy="1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8092227" y="4558036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0"/>
          </p:cNvCxnSpPr>
          <p:nvPr/>
        </p:nvCxnSpPr>
        <p:spPr>
          <a:xfrm>
            <a:off x="8092227" y="4150753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0" idx="0"/>
          </p:cNvCxnSpPr>
          <p:nvPr/>
        </p:nvCxnSpPr>
        <p:spPr>
          <a:xfrm>
            <a:off x="8879381" y="4146686"/>
            <a:ext cx="5085" cy="1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395417" y="3032773"/>
            <a:ext cx="1358308" cy="2756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9153698" y="3170623"/>
            <a:ext cx="241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06116" y="3444124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C4’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8606116" y="3036841"/>
            <a:ext cx="553720" cy="2756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C5’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>
            <a:off x="8882976" y="3719823"/>
            <a:ext cx="0" cy="14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23" idx="0"/>
          </p:cNvCxnSpPr>
          <p:nvPr/>
        </p:nvCxnSpPr>
        <p:spPr>
          <a:xfrm>
            <a:off x="8882976" y="3312540"/>
            <a:ext cx="0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540879" y="3032773"/>
            <a:ext cx="812800" cy="275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7" idx="3"/>
            <a:endCxn id="24" idx="1"/>
          </p:cNvCxnSpPr>
          <p:nvPr/>
        </p:nvCxnSpPr>
        <p:spPr>
          <a:xfrm>
            <a:off x="8353679" y="3170623"/>
            <a:ext cx="252437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HDMTOS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029200" cy="40241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Mercurial and </a:t>
            </a:r>
            <a:r>
              <a:rPr lang="en-US" dirty="0" err="1" smtClean="0"/>
              <a:t>git</a:t>
            </a:r>
            <a:r>
              <a:rPr lang="en-US" dirty="0" smtClean="0"/>
              <a:t> both have the full repository history locally</a:t>
            </a:r>
          </a:p>
          <a:p>
            <a:pPr lvl="1"/>
            <a:r>
              <a:rPr lang="en-US" dirty="0" smtClean="0"/>
              <a:t>.hg and .</a:t>
            </a:r>
            <a:r>
              <a:rPr lang="en-US" dirty="0" err="1" smtClean="0"/>
              <a:t>git</a:t>
            </a:r>
            <a:r>
              <a:rPr lang="en-US" dirty="0" smtClean="0"/>
              <a:t> folders hold this information</a:t>
            </a:r>
          </a:p>
          <a:p>
            <a:r>
              <a:rPr lang="en-US" dirty="0" smtClean="0"/>
              <a:t>Most operations are executed locally</a:t>
            </a:r>
          </a:p>
          <a:p>
            <a:pPr lvl="1"/>
            <a:r>
              <a:rPr lang="en-US" dirty="0" smtClean="0"/>
              <a:t>This makes them faster</a:t>
            </a:r>
          </a:p>
          <a:p>
            <a:pPr lvl="1"/>
            <a:r>
              <a:rPr lang="en-US" dirty="0" smtClean="0"/>
              <a:t>Enables working without network access to server</a:t>
            </a:r>
          </a:p>
          <a:p>
            <a:r>
              <a:rPr lang="en-US" dirty="0" smtClean="0"/>
              <a:t>Many possible workflows become possible</a:t>
            </a:r>
            <a:endParaRPr lang="en-US" dirty="0"/>
          </a:p>
        </p:txBody>
      </p:sp>
      <p:pic>
        <p:nvPicPr>
          <p:cNvPr id="1026" name="Picture 2" descr="Centralized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7" y="2665042"/>
            <a:ext cx="2917825" cy="2027888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tributed version contro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00" y="1806307"/>
            <a:ext cx="3127374" cy="3745359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15125" y="6545570"/>
            <a:ext cx="5585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git-scm.com/book/en/v2/Getting-Started-About-Version-Control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Ticket impacting production targeting 3.4.2 identified</a:t>
            </a:r>
          </a:p>
          <a:p>
            <a:r>
              <a:rPr lang="en-US" dirty="0" smtClean="0"/>
              <a:t>Target versions include 3.4.3 and 3.5.0</a:t>
            </a:r>
          </a:p>
          <a:p>
            <a:r>
              <a:rPr lang="en-US" dirty="0" smtClean="0"/>
              <a:t>Working directory is messy, but committing isn’t an option</a:t>
            </a:r>
          </a:p>
          <a:p>
            <a:r>
              <a:rPr lang="en-US" dirty="0" smtClean="0"/>
              <a:t>What’s more, current branch is master</a:t>
            </a:r>
          </a:p>
          <a:p>
            <a:r>
              <a:rPr lang="en-US" dirty="0" smtClean="0"/>
              <a:t>How to proceed…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stash save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CoolFeatureWIP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-X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3.4.2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--rebase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...build and reproduce issue...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...fix the issue...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path/to/buggy/file.cpp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-m “Fixed the critical interrupt”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--rebase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3.4.2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3.4.3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--rebase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cherry-pick 3.4.2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...validate the fix...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3.4.3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cherry-pick 3.4.3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...validate the fix...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stash pop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...now back to the start...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0"/>
            <a:ext cx="10923814" cy="493852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Free Book!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git-scm.com/book/en/v2</a:t>
            </a:r>
            <a:endParaRPr lang="en-US" dirty="0" smtClean="0"/>
          </a:p>
          <a:p>
            <a:r>
              <a:rPr lang="en-US" dirty="0" err="1" smtClean="0"/>
              <a:t>TortoiseGit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https://tortoisegit.org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installers and other nice things</a:t>
            </a:r>
          </a:p>
          <a:p>
            <a:pPr lvl="1"/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datagroveaz\sttd\HDMT\TOS\Development\Users\deglazes\Applications\Git</a:t>
            </a:r>
            <a:endParaRPr lang="en-US" dirty="0" smtClean="0"/>
          </a:p>
          <a:p>
            <a:r>
              <a:rPr lang="en-US" dirty="0" smtClean="0"/>
              <a:t>Helpful guide to compare mercurial operations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www.mercurial-scm.org/wiki/GitConcepts</a:t>
            </a:r>
            <a:endParaRPr lang="en-US" dirty="0" smtClean="0"/>
          </a:p>
          <a:p>
            <a:r>
              <a:rPr lang="en-US" dirty="0" smtClean="0"/>
              <a:t>Interactive Tutorial</a:t>
            </a:r>
          </a:p>
          <a:p>
            <a:pPr lvl="1"/>
            <a:r>
              <a:rPr lang="en-US" dirty="0">
                <a:hlinkClick r:id="rId7"/>
              </a:rPr>
              <a:t>http://learngitbranching.js.org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HG Rosetta Stone</a:t>
            </a:r>
          </a:p>
          <a:p>
            <a:pPr lvl="1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github.com/sympy/sympy/wiki/Git-hg-rosetta-stone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type `</a:t>
            </a:r>
            <a:r>
              <a:rPr lang="en-US" dirty="0" err="1" smtClean="0"/>
              <a:t>git</a:t>
            </a:r>
            <a:r>
              <a:rPr lang="en-US" dirty="0" smtClean="0"/>
              <a:t>`</a:t>
            </a:r>
          </a:p>
          <a:p>
            <a:pPr lvl="1"/>
            <a:r>
              <a:rPr lang="en-US" dirty="0" smtClean="0"/>
              <a:t>Lists out all the commands with a  description of what they do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git</a:t>
            </a:r>
            <a:r>
              <a:rPr lang="en-US" dirty="0" smtClean="0"/>
              <a:t> help &lt;command&gt;` or `</a:t>
            </a:r>
            <a:r>
              <a:rPr lang="en-US" dirty="0" err="1" smtClean="0"/>
              <a:t>git</a:t>
            </a:r>
            <a:r>
              <a:rPr lang="en-US" dirty="0" smtClean="0"/>
              <a:t> &lt;command&gt; --help`</a:t>
            </a:r>
          </a:p>
          <a:p>
            <a:pPr lvl="1"/>
            <a:r>
              <a:rPr lang="en-US" dirty="0" smtClean="0"/>
              <a:t>Opens a web browser with detailed help information about the command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git</a:t>
            </a:r>
            <a:r>
              <a:rPr lang="en-US" dirty="0" smtClean="0"/>
              <a:t> &lt;command&gt; -h`</a:t>
            </a:r>
          </a:p>
          <a:p>
            <a:pPr lvl="1"/>
            <a:r>
              <a:rPr lang="en-US" dirty="0" smtClean="0"/>
              <a:t>Shows quick help like command line options and brief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4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Session</a:t>
            </a:r>
          </a:p>
          <a:p>
            <a:pPr lvl="1"/>
            <a:r>
              <a:rPr lang="en-US" dirty="0" smtClean="0"/>
              <a:t>Hunk commits (adv.)</a:t>
            </a:r>
          </a:p>
          <a:p>
            <a:pPr lvl="1"/>
            <a:r>
              <a:rPr lang="en-US" dirty="0" smtClean="0"/>
              <a:t>Demo merge conflict</a:t>
            </a:r>
          </a:p>
          <a:p>
            <a:pPr lvl="1"/>
            <a:r>
              <a:rPr lang="en-US" dirty="0" smtClean="0"/>
              <a:t>Demo interactive rebase</a:t>
            </a:r>
          </a:p>
          <a:p>
            <a:pPr lvl="1"/>
            <a:r>
              <a:rPr lang="en-US" dirty="0" smtClean="0"/>
              <a:t>Demo multiple remotes</a:t>
            </a:r>
          </a:p>
          <a:p>
            <a:pPr lvl="1"/>
            <a:r>
              <a:rPr lang="en-US" dirty="0" smtClean="0"/>
              <a:t>Demo rebase </a:t>
            </a:r>
            <a:r>
              <a:rPr lang="en-US" dirty="0" err="1" smtClean="0"/>
              <a:t>autosquash</a:t>
            </a:r>
            <a:r>
              <a:rPr lang="en-US" dirty="0" smtClean="0"/>
              <a:t> (adv.)?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Workflows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010275" cy="4024125"/>
          </a:xfrm>
        </p:spPr>
        <p:txBody>
          <a:bodyPr/>
          <a:lstStyle/>
          <a:p>
            <a:r>
              <a:rPr lang="en-US" dirty="0" smtClean="0"/>
              <a:t>One repo, everyone can push</a:t>
            </a:r>
          </a:p>
          <a:p>
            <a:r>
              <a:rPr lang="en-US" dirty="0" smtClean="0"/>
              <a:t>Very similar to normal TFVC and SVN flows</a:t>
            </a:r>
            <a:endParaRPr lang="en-US" dirty="0"/>
          </a:p>
        </p:txBody>
      </p:sp>
      <p:pic>
        <p:nvPicPr>
          <p:cNvPr id="2052" name="Picture 4" descr="Centralized workflow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3695036"/>
            <a:ext cx="5003800" cy="215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48170" y="6080185"/>
            <a:ext cx="53149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git-scm.com/book/en/v2/Distributed-Git-Distributed-Workflows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Integration-Manager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work and push to their own repositories based on the “blessed” repo</a:t>
            </a:r>
          </a:p>
          <a:p>
            <a:r>
              <a:rPr lang="en-US" dirty="0" smtClean="0"/>
              <a:t>Integration manager pulls developers’ code and merges into blessed repo</a:t>
            </a:r>
          </a:p>
          <a:p>
            <a:r>
              <a:rPr lang="en-US" dirty="0" smtClean="0"/>
              <a:t>GitHub and </a:t>
            </a:r>
            <a:r>
              <a:rPr lang="en-US" dirty="0" err="1" smtClean="0"/>
              <a:t>GitLab</a:t>
            </a:r>
            <a:r>
              <a:rPr lang="en-US" dirty="0" smtClean="0"/>
              <a:t> flows are examples of this</a:t>
            </a:r>
            <a:endParaRPr lang="en-US" dirty="0"/>
          </a:p>
        </p:txBody>
      </p:sp>
      <p:pic>
        <p:nvPicPr>
          <p:cNvPr id="3074" name="Picture 2" descr="Integration-manager workflow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34" y="4127483"/>
            <a:ext cx="5393933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77050" y="6041613"/>
            <a:ext cx="53149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git-scm.com/book/en/v2/Distributed-Git-Distributed-Workflows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Core component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Very lightweight</a:t>
            </a:r>
          </a:p>
          <a:p>
            <a:r>
              <a:rPr lang="en-US" dirty="0" smtClean="0"/>
              <a:t>Effectively pointers to revision</a:t>
            </a:r>
          </a:p>
          <a:p>
            <a:r>
              <a:rPr lang="en-US" dirty="0" smtClean="0"/>
              <a:t>Requires a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Mercurial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Anonymous branches are common</a:t>
            </a:r>
          </a:p>
          <a:p>
            <a:r>
              <a:rPr lang="en-US" dirty="0" smtClean="0"/>
              <a:t>Official branch requires commit</a:t>
            </a:r>
          </a:p>
          <a:p>
            <a:r>
              <a:rPr lang="en-US" dirty="0" smtClean="0"/>
              <a:t>Official branches can never disappear, only close</a:t>
            </a:r>
          </a:p>
          <a:p>
            <a:r>
              <a:rPr lang="en-US" dirty="0" smtClean="0"/>
              <a:t>Have to use bookmarks for lightweight pointers to anonymous branches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TFVC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Like SVN, separate folders needed as complete copy of main</a:t>
            </a:r>
          </a:p>
          <a:p>
            <a:r>
              <a:rPr lang="en-US" dirty="0" smtClean="0"/>
              <a:t>Requires separate folders on development machine for each branch</a:t>
            </a:r>
          </a:p>
          <a:p>
            <a:r>
              <a:rPr lang="en-US" dirty="0" smtClean="0"/>
              <a:t>Local branches are not possible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Dictator and Lieutenants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560"/>
            <a:ext cx="6464300" cy="4024125"/>
          </a:xfrm>
        </p:spPr>
        <p:txBody>
          <a:bodyPr/>
          <a:lstStyle/>
          <a:p>
            <a:r>
              <a:rPr lang="en-US" dirty="0" smtClean="0"/>
              <a:t>Developers work on topic branches and rebase on master</a:t>
            </a:r>
          </a:p>
          <a:p>
            <a:r>
              <a:rPr lang="en-US" dirty="0" smtClean="0"/>
              <a:t>Lieutenants pull developer code and merge to their master</a:t>
            </a:r>
          </a:p>
          <a:p>
            <a:r>
              <a:rPr lang="en-US" dirty="0" smtClean="0"/>
              <a:t>Dictator pulls from lieutenant and pushes to the main repo</a:t>
            </a:r>
          </a:p>
          <a:p>
            <a:r>
              <a:rPr lang="en-US" dirty="0" smtClean="0"/>
              <a:t>Everyone pulls from blessed to get latest</a:t>
            </a:r>
          </a:p>
          <a:p>
            <a:r>
              <a:rPr lang="en-US" dirty="0" smtClean="0"/>
              <a:t>Linux kernel development follows this model</a:t>
            </a:r>
            <a:endParaRPr lang="en-US" dirty="0"/>
          </a:p>
        </p:txBody>
      </p:sp>
      <p:pic>
        <p:nvPicPr>
          <p:cNvPr id="4100" name="Picture 4" descr="Benevolent dictator workflow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1" y="3609533"/>
            <a:ext cx="4356100" cy="22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44454" y="6025459"/>
            <a:ext cx="53149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git-scm.com/book/en/v2/Distributed-Git-Distributed-Workflows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75" y="992627"/>
            <a:ext cx="4418243" cy="5353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62" y="2684894"/>
            <a:ext cx="4312875" cy="304345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9693581" y="1945724"/>
            <a:ext cx="1564969" cy="895350"/>
          </a:xfrm>
          <a:prstGeom prst="borderCallout1">
            <a:avLst>
              <a:gd name="adj1" fmla="val 52793"/>
              <a:gd name="adj2" fmla="val -10268"/>
              <a:gd name="adj3" fmla="val 201862"/>
              <a:gd name="adj4" fmla="val -213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Recursively Clone Submodules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0" y="1215600"/>
            <a:ext cx="2905530" cy="2276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65" y="1410887"/>
            <a:ext cx="2143424" cy="523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4" y="3525080"/>
            <a:ext cx="3768210" cy="2736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546" y="3525080"/>
            <a:ext cx="4234234" cy="2742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6617" y="1934834"/>
            <a:ext cx="3345612" cy="17528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9025" y="4572737"/>
            <a:ext cx="3110466" cy="16885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and 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7" y="1714500"/>
            <a:ext cx="4250140" cy="4124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81" y="1714500"/>
            <a:ext cx="4892055" cy="41246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and 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8" y="2815778"/>
            <a:ext cx="3962953" cy="2781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618" y="3325436"/>
            <a:ext cx="1886213" cy="17623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and Committing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5" y="2678406"/>
            <a:ext cx="4725059" cy="2896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1927860"/>
            <a:ext cx="4536556" cy="43970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and Committing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46" y="1651529"/>
            <a:ext cx="4010585" cy="2524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2194560"/>
            <a:ext cx="3991532" cy="3524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761" y="4223101"/>
            <a:ext cx="3962953" cy="20481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2194560"/>
            <a:ext cx="10820400" cy="4024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8" y="2194560"/>
            <a:ext cx="4525634" cy="4034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42" y="2194559"/>
            <a:ext cx="3816225" cy="2826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067" y="2194559"/>
            <a:ext cx="3381839" cy="28268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54" y="2243012"/>
            <a:ext cx="2800741" cy="1781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71" y="2343038"/>
            <a:ext cx="1667108" cy="1581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153" y="4405201"/>
            <a:ext cx="3162741" cy="15908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Comparison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Mercurial</a:t>
            </a:r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TFVC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89671" y="5269932"/>
            <a:ext cx="1183907" cy="587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F30AB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89673" y="4268504"/>
            <a:ext cx="1183907" cy="587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C2B9E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05774" y="5269932"/>
            <a:ext cx="1183906" cy="5871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5774" y="4268503"/>
            <a:ext cx="1183906" cy="5871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>
            <a:off x="2089680" y="4562074"/>
            <a:ext cx="299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5" idx="1"/>
          </p:cNvCxnSpPr>
          <p:nvPr/>
        </p:nvCxnSpPr>
        <p:spPr>
          <a:xfrm>
            <a:off x="2089680" y="5563503"/>
            <a:ext cx="29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5" idx="0"/>
          </p:cNvCxnSpPr>
          <p:nvPr/>
        </p:nvCxnSpPr>
        <p:spPr>
          <a:xfrm flipH="1">
            <a:off x="2981625" y="4855645"/>
            <a:ext cx="2" cy="4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81620" y="5857073"/>
            <a:ext cx="2" cy="4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05774" y="3267075"/>
            <a:ext cx="1183906" cy="587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2"/>
            <a:endCxn id="15" idx="0"/>
          </p:cNvCxnSpPr>
          <p:nvPr/>
        </p:nvCxnSpPr>
        <p:spPr>
          <a:xfrm>
            <a:off x="1497727" y="3854216"/>
            <a:ext cx="0" cy="4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183365" y="3560646"/>
            <a:ext cx="3064845" cy="6851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($/TFVC/</a:t>
            </a:r>
            <a:r>
              <a:rPr lang="en-US" dirty="0" err="1" smtClean="0"/>
              <a:t>src</a:t>
            </a:r>
            <a:r>
              <a:rPr lang="en-US" dirty="0" smtClean="0"/>
              <a:t>/master)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183365" y="4713576"/>
            <a:ext cx="3064844" cy="6851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</a:p>
          <a:p>
            <a:pPr algn="ctr"/>
            <a:r>
              <a:rPr lang="en-US" dirty="0" smtClean="0"/>
              <a:t>($/TFVC/branches/topic)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2" idx="2"/>
            <a:endCxn id="33" idx="0"/>
          </p:cNvCxnSpPr>
          <p:nvPr/>
        </p:nvCxnSpPr>
        <p:spPr>
          <a:xfrm flipH="1">
            <a:off x="9715787" y="4245842"/>
            <a:ext cx="1" cy="467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6" name="Rounded Rectangle 35"/>
          <p:cNvSpPr/>
          <p:nvPr/>
        </p:nvSpPr>
        <p:spPr>
          <a:xfrm>
            <a:off x="5838821" y="3560647"/>
            <a:ext cx="1312045" cy="5871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F30AB (default)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767710" y="4548572"/>
            <a:ext cx="1312045" cy="5871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C2B9E (topic)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 flipH="1">
            <a:off x="5423733" y="4147788"/>
            <a:ext cx="1071111" cy="40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flipH="1">
            <a:off x="5423732" y="5135713"/>
            <a:ext cx="1" cy="42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</p:cNvCxnSpPr>
          <p:nvPr/>
        </p:nvCxnSpPr>
        <p:spPr>
          <a:xfrm flipH="1">
            <a:off x="6494843" y="4147788"/>
            <a:ext cx="1" cy="141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6" y="2615725"/>
            <a:ext cx="6658904" cy="3181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70" y="2105510"/>
            <a:ext cx="4726310" cy="42022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68278"/>
            <a:ext cx="3000794" cy="1876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167" y="2844357"/>
            <a:ext cx="4058216" cy="272453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72830"/>
            <a:ext cx="4143953" cy="3467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2388843"/>
            <a:ext cx="5524500" cy="3627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72" y="1825039"/>
            <a:ext cx="3962953" cy="2400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11" y="3025357"/>
            <a:ext cx="3143689" cy="2362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440" y="4492412"/>
            <a:ext cx="2791215" cy="1790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2829" y="3227966"/>
            <a:ext cx="2029108" cy="173379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4" y="1647387"/>
            <a:ext cx="5543239" cy="4524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269" y="2069492"/>
            <a:ext cx="4031898" cy="36806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77752"/>
            <a:ext cx="3591426" cy="2257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34" y="3178976"/>
            <a:ext cx="2915057" cy="2095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300" y="3296857"/>
            <a:ext cx="3400900" cy="181952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2" y="2057401"/>
            <a:ext cx="4250140" cy="4124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795" y="2563403"/>
            <a:ext cx="4279361" cy="32864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8" y="2815778"/>
            <a:ext cx="3962953" cy="2781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13" y="2911041"/>
            <a:ext cx="2143424" cy="2591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B26F-F8A9-4923-B4A2-7D186FA4FC7E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10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11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12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13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14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15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16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2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3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4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5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6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7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8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9.xml><?xml version="1.0" encoding="utf-8"?>
<Control xmlns="http://schemas.microsoft.com/VisualStudio/2011/storyboarding/control">
  <Id Name="e9849d66-012d-4915-8473-d49c675a0eec" Revision="1" Stencil="System.MyShapes" StencilVersion="1.0"/>
</Control>
</file>

<file path=customXml/itemProps1.xml><?xml version="1.0" encoding="utf-8"?>
<ds:datastoreItem xmlns:ds="http://schemas.openxmlformats.org/officeDocument/2006/customXml" ds:itemID="{B41A67B8-30BA-4F70-8353-874BCBB6BDC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44F029A-F7A0-46DC-8B8A-295A0108BA8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35754F9-0408-4426-A47C-EA9A8DC33F5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5F347CC-DA17-48B4-B62F-64552991912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9EF272B-DB3E-4C21-A4DC-0F66BA2509E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BC66ADD-4721-4803-B774-5FFCDEB1F5F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FC93D7B-F8AD-4D78-9052-8C3F5309041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59C1BF0-374B-4A94-8429-8E42048913B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240248C-7C5C-4C47-9BCB-6750A32AC7B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C9CD461-96EF-4A3B-9B37-11620C70948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ECEA0CC-A13D-419D-A598-C0F07A7FD82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CCDF057-D64C-471C-B5B3-739108F785C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96251EB-38A8-4936-904B-9DEABA68242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4FE32C6-312C-43D3-9525-BFBD4FD9E0C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23CBA76-A763-462A-B889-EF1BD69B049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BAC2956-7C84-4B1E-9394-5627A686E85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HDMTOS_Intel_PPT_PREFERRED_Template_ClearPro_16x9_061715</Template>
  <TotalTime>38814</TotalTime>
  <Words>4055</Words>
  <Application>Microsoft Office PowerPoint</Application>
  <PresentationFormat>Widescreen</PresentationFormat>
  <Paragraphs>1249</Paragraphs>
  <Slides>98</Slides>
  <Notes>31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Arial</vt:lpstr>
      <vt:lpstr>Calibri</vt:lpstr>
      <vt:lpstr>Courier New</vt:lpstr>
      <vt:lpstr>Intel Clear</vt:lpstr>
      <vt:lpstr>Intel Clear Pro</vt:lpstr>
      <vt:lpstr>Wingdings</vt:lpstr>
      <vt:lpstr>Int_PPT Template_ClearPro_16x9</vt:lpstr>
      <vt:lpstr>Package</vt:lpstr>
      <vt:lpstr>Moving to Git</vt:lpstr>
      <vt:lpstr>Agenda</vt:lpstr>
      <vt:lpstr>Goals and Objectives</vt:lpstr>
      <vt:lpstr>Why are we Moving?</vt:lpstr>
      <vt:lpstr>Top Level Overview</vt:lpstr>
      <vt:lpstr>Snapshots, not Differences</vt:lpstr>
      <vt:lpstr>Distributed</vt:lpstr>
      <vt:lpstr>Branch Comparison</vt:lpstr>
      <vt:lpstr>Branch Comparison</vt:lpstr>
      <vt:lpstr>Storage Level Comparison</vt:lpstr>
      <vt:lpstr>Basic Operations</vt:lpstr>
      <vt:lpstr>Cloning a Repository</vt:lpstr>
      <vt:lpstr>Checking Out a Version</vt:lpstr>
      <vt:lpstr>Checking Out a Version</vt:lpstr>
      <vt:lpstr>Fetching Updates</vt:lpstr>
      <vt:lpstr>Pulling New Commits</vt:lpstr>
      <vt:lpstr>Add/Remove Changes To/From Index (Staging)</vt:lpstr>
      <vt:lpstr>Reviewing Staged Changes Before Commit</vt:lpstr>
      <vt:lpstr>Commit</vt:lpstr>
      <vt:lpstr>Undoing a Commit</vt:lpstr>
      <vt:lpstr>Stashing</vt:lpstr>
      <vt:lpstr>Cherry-Picking Commits</vt:lpstr>
      <vt:lpstr>Merging</vt:lpstr>
      <vt:lpstr>Pushing Changes to Remote</vt:lpstr>
      <vt:lpstr>Deleting Branches</vt:lpstr>
      <vt:lpstr>Tagging</vt:lpstr>
      <vt:lpstr>Ignoring Files</vt:lpstr>
      <vt:lpstr>Changing History</vt:lpstr>
      <vt:lpstr>Be Careful!</vt:lpstr>
      <vt:lpstr>Amending</vt:lpstr>
      <vt:lpstr>Removing a Previous Commit</vt:lpstr>
      <vt:lpstr>Rebasing</vt:lpstr>
      <vt:lpstr>Interactive Rebase</vt:lpstr>
      <vt:lpstr>Interactive Rebase</vt:lpstr>
      <vt:lpstr>Again, Be Careful!</vt:lpstr>
      <vt:lpstr>Submodules</vt:lpstr>
      <vt:lpstr>What are They?</vt:lpstr>
      <vt:lpstr>Adding Submodules</vt:lpstr>
      <vt:lpstr>Cloning a Repository that has Submodules</vt:lpstr>
      <vt:lpstr>Updating a Submodule</vt:lpstr>
      <vt:lpstr>Updating a Submodule</vt:lpstr>
      <vt:lpstr>Customizing Git</vt:lpstr>
      <vt:lpstr>.gitconfig</vt:lpstr>
      <vt:lpstr>[user]</vt:lpstr>
      <vt:lpstr>[alias]</vt:lpstr>
      <vt:lpstr>Git Local Workflows</vt:lpstr>
      <vt:lpstr>Git Local Workflows</vt:lpstr>
      <vt:lpstr>Topic Workflow</vt:lpstr>
      <vt:lpstr>Topic Workflow</vt:lpstr>
      <vt:lpstr>Topic Workflow</vt:lpstr>
      <vt:lpstr>Topic Workflow</vt:lpstr>
      <vt:lpstr>Topic Workflow</vt:lpstr>
      <vt:lpstr>Topic Workflow</vt:lpstr>
      <vt:lpstr>Topic Workflow</vt:lpstr>
      <vt:lpstr>Topic Workflow</vt:lpstr>
      <vt:lpstr>Topic Workflow</vt:lpstr>
      <vt:lpstr>Topic Workflow</vt:lpstr>
      <vt:lpstr>Topic Workflow</vt:lpstr>
      <vt:lpstr>Topic Workflow</vt:lpstr>
      <vt:lpstr>Master Branch Flow</vt:lpstr>
      <vt:lpstr>Master Branch Flow</vt:lpstr>
      <vt:lpstr>Master Branch Flow</vt:lpstr>
      <vt:lpstr>Master Branch Flow</vt:lpstr>
      <vt:lpstr>Master Branch Flow</vt:lpstr>
      <vt:lpstr>Master Branch Flow (alt)</vt:lpstr>
      <vt:lpstr>Master Branch Flow (alt)</vt:lpstr>
      <vt:lpstr>Master Branch Flow (alt)</vt:lpstr>
      <vt:lpstr>Master Branch Flow (alt)</vt:lpstr>
      <vt:lpstr>Example HDMTOS Scenarios</vt:lpstr>
      <vt:lpstr>Critical Ticket</vt:lpstr>
      <vt:lpstr>Working on the Ticket</vt:lpstr>
      <vt:lpstr>Additional Information</vt:lpstr>
      <vt:lpstr>Git Resources</vt:lpstr>
      <vt:lpstr>Need Help?</vt:lpstr>
      <vt:lpstr>PowerPoint Presentation</vt:lpstr>
      <vt:lpstr>Additional Topics</vt:lpstr>
      <vt:lpstr>Distributed Workflows</vt:lpstr>
      <vt:lpstr>Centralized Workflow</vt:lpstr>
      <vt:lpstr>Integration-Manager Workflow</vt:lpstr>
      <vt:lpstr>Dictator and Lieutenants Workflow</vt:lpstr>
      <vt:lpstr>GUI Demo</vt:lpstr>
      <vt:lpstr>Cloning</vt:lpstr>
      <vt:lpstr>Cloning</vt:lpstr>
      <vt:lpstr>Pulling and Fetching</vt:lpstr>
      <vt:lpstr>Pulling and Fetching</vt:lpstr>
      <vt:lpstr>Staging and Committing</vt:lpstr>
      <vt:lpstr>Staging and Committing</vt:lpstr>
      <vt:lpstr>Branching</vt:lpstr>
      <vt:lpstr>Branching</vt:lpstr>
      <vt:lpstr>Cherry-Pick</vt:lpstr>
      <vt:lpstr>Cherry-Pick</vt:lpstr>
      <vt:lpstr>Rebase</vt:lpstr>
      <vt:lpstr>Rebase</vt:lpstr>
      <vt:lpstr>Merging</vt:lpstr>
      <vt:lpstr>Merging</vt:lpstr>
      <vt:lpstr>Pushing</vt:lpstr>
      <vt:lpstr>Pushing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To Git</dc:title>
  <dc:creator>Glazeski, Dean E</dc:creator>
  <cp:keywords>CTPClassification=:VisualMarkings=, CTPClassification=CTP_IC:VisualMarkings=</cp:keywords>
  <cp:lastModifiedBy>Glazeski, Dean E</cp:lastModifiedBy>
  <cp:revision>307</cp:revision>
  <dcterms:created xsi:type="dcterms:W3CDTF">2017-04-18T23:09:55Z</dcterms:created>
  <dcterms:modified xsi:type="dcterms:W3CDTF">2017-05-22T20:59:05Z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441421f5-7215-469a-b6ee-12ea48bc13dc</vt:lpwstr>
  </property>
  <property fmtid="{D5CDD505-2E9C-101B-9397-08002B2CF9AE}" pid="3" name="CTP_BU">
    <vt:lpwstr>TECHNOLOGY MANUFACTURING GROUP</vt:lpwstr>
  </property>
  <property fmtid="{D5CDD505-2E9C-101B-9397-08002B2CF9AE}" pid="4" name="CTP_TimeStamp">
    <vt:lpwstr>2017-05-22 20:59:04Z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Tfs.IsStoryboard">
    <vt:bool>true</vt:bool>
  </property>
  <property fmtid="{D5CDD505-2E9C-101B-9397-08002B2CF9AE}" pid="8" name="CTPClassification">
    <vt:lpwstr>CTP_IC</vt:lpwstr>
  </property>
</Properties>
</file>