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3"/>
    <p:sldId id="372" r:id="rId4"/>
    <p:sldId id="376" r:id="rId5"/>
    <p:sldId id="373" r:id="rId6"/>
    <p:sldId id="374" r:id="rId7"/>
    <p:sldId id="377" r:id="rId8"/>
    <p:sldId id="375" r:id="rId9"/>
    <p:sldId id="378" r:id="rId10"/>
    <p:sldId id="379" r:id="rId11"/>
    <p:sldId id="380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1" r:id="rId30"/>
    <p:sldId id="400" r:id="rId31"/>
    <p:sldId id="402" r:id="rId32"/>
    <p:sldId id="404" r:id="rId33"/>
  </p:sldIdLst>
  <p:sldSz cx="12192000" cy="6858000"/>
  <p:notesSz cx="7103745" cy="10234295"/>
  <p:custDataLst>
    <p:tags r:id="rId39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B"/>
    <a:srgbClr val="F5F7F9"/>
    <a:srgbClr val="FFFE7D"/>
    <a:srgbClr val="FFE19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965835"/>
          </a:xfrm>
          <a:ln w="76200">
            <a:solidFill>
              <a:schemeClr val="accent5"/>
            </a:solidFill>
          </a:ln>
        </p:spPr>
        <p:txBody>
          <a:bodyPr anchor="ctr" anchorCtr="0"/>
          <a:lstStyle>
            <a:lvl1pPr algn="ctr">
              <a:defRPr sz="4800" b="1">
                <a:latin typeface="Times New Roman" panose="020206030504050203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580" y="2966403"/>
            <a:ext cx="9144000" cy="1655762"/>
          </a:xfrm>
          <a:ln w="38100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None/>
              <a:defRPr sz="3600" b="1"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  <a:ln w="57150"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08855"/>
          </a:xfrm>
          <a:ln w="12700">
            <a:solidFill>
              <a:schemeClr val="accent5"/>
            </a:solidFill>
          </a:ln>
        </p:spPr>
        <p:txBody>
          <a:bodyPr/>
          <a:lstStyle>
            <a:lvl1pPr marL="289560" indent="-289560" eaLnBrk="1" fontAlgn="auto" latinLnBrk="0" hangingPunct="1">
              <a:buFont typeface="Wingdings" panose="05000000000000000000" charset="0"/>
              <a:buChar char="l"/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44830" indent="-347980" eaLnBrk="1" fontAlgn="auto" latinLnBrk="0" hangingPunct="1">
              <a:buClrTx/>
              <a:buFont typeface="Wingdings" panose="05000000000000000000" charset="0"/>
              <a:buChar char="u"/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752475" indent="-391795" defTabSz="914400" eaLnBrk="1" fontAlgn="auto" latinLnBrk="0" hangingPunct="1">
              <a:buFont typeface="Wingdings" panose="05000000000000000000" charset="0"/>
              <a:buChar char="n"/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18515" indent="-253365" defTabSz="914400" eaLnBrk="1" fontAlgn="auto" latinLnBrk="0" hangingPunct="1">
              <a:buFont typeface="Wingdings" panose="05000000000000000000" charset="0"/>
              <a:buChar char="Ø"/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26795" indent="-329565" eaLnBrk="1" fontAlgn="auto" latinLnBrk="0" hangingPunct="1">
              <a:buFont typeface="Wingdings" panose="05000000000000000000" charset="0"/>
              <a:buChar char="p"/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657860" lvl="2" indent="-296545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8855" y="6405880"/>
            <a:ext cx="2743200" cy="365125"/>
          </a:xfrm>
        </p:spPr>
        <p:txBody>
          <a:bodyPr/>
          <a:lstStyle/>
          <a:p>
            <a:br>
              <a:rPr lang="zh-TW" altLang="en-US" smtClean="0"/>
            </a:br>
            <a:fld id="{9A0DB2DC-4C9A-4742-B13C-FB6460FD3503}" type="slidenum">
              <a:rPr lang="zh-TW" altLang="en-US" b="1" smtClean="0"/>
            </a:fld>
            <a:endParaRPr lang="zh-TW" altLang="en-US" b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374650" indent="-374650"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35305" indent="-349250"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638810" indent="-291465" defTabSz="914400"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08990" indent="-272415"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07745" indent="-245110"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723900" lvl="2" indent="-377190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  <a:prstGeom prst="rect">
            <a:avLst/>
          </a:prstGeom>
          <a:ln w="762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954905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915525" y="6478270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fld id="{9A0DB2DC-4C9A-4742-B13C-FB6460FD3503}" type="slidenum">
              <a:rPr lang="zh-TW" altLang="en-US">
                <a:solidFill>
                  <a:schemeClr val="accent5"/>
                </a:solidFill>
              </a:rPr>
            </a:fld>
            <a:endParaRPr lang="zh-TW" altLang="en-US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93065" indent="-393065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l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35305" indent="-34925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u"/>
        <a:defRPr sz="2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648335" indent="-30099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n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818515" indent="-28194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Ø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988695" indent="-29210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p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76910"/>
            <a:ext cx="9144000" cy="1264920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Problem Solving with C Programming Language</a:t>
            </a:r>
            <a:endParaRPr 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Unit 2: Assignment Statements in C Programming Language</a:t>
            </a:r>
            <a:endParaRPr lang="en-US" altLang="zh-TW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Variables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Consider the following program. </a:t>
            </a:r>
          </a:p>
          <a:p>
            <a:pPr lvl="1"/>
            <a:r>
              <a:t>Variable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t> is a global variable because it is declared outside functions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foo </a:t>
            </a:r>
            <a:r>
              <a:t>and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t>. </a:t>
            </a:r>
          </a:p>
          <a:p>
            <a:pPr lvl="1"/>
            <a:r>
              <a:t>Function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foo </a:t>
            </a:r>
            <a:r>
              <a:t>consists of two local variables: a static variable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t> and a non-static variable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t>. </a:t>
            </a:r>
          </a:p>
          <a:p>
            <a:pPr lvl="1"/>
            <a:r>
              <a:t>Function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t>consists a non-static local variable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t>. </a:t>
            </a:r>
          </a:p>
        </p:txBody>
      </p:sp>
      <p:sp>
        <p:nvSpPr>
          <p:cNvPr id="4" name="文字方塊 1"/>
          <p:cNvSpPr txBox="1"/>
          <p:nvPr/>
        </p:nvSpPr>
        <p:spPr>
          <a:xfrm>
            <a:off x="7517130" y="2940685"/>
            <a:ext cx="2572385" cy="3138170"/>
          </a:xfrm>
          <a:prstGeom prst="rect">
            <a:avLst/>
          </a:prstGeom>
          <a:solidFill>
            <a:srgbClr val="F7FC7E"/>
          </a:solidFill>
        </p:spPr>
        <p:txBody>
          <a:bodyPr wrap="squar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foo 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static int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n;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main 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2085" y="3623945"/>
            <a:ext cx="48050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scope of global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the entire program that it can be accessed by the statements of functions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foo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main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However, variables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can only be accessed by the statements of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foo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only accessible by the statements of function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main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21132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history_sensitive.c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6903040" y="658160"/>
            <a:ext cx="1770380" cy="922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1, b: 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2, b: 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3, b: 1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03040" y="276960"/>
            <a:ext cx="23037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history_sensitive.exe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0000" y="655320"/>
            <a:ext cx="4809490" cy="4799965"/>
            <a:chOff x="709" y="1032"/>
            <a:chExt cx="7574" cy="7559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6724" cy="7559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foo(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static 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 = 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 = 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a = a + 1;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b = b + 1;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printf("a: %d, b: %d\n", a, b);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foo();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foo();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foo();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54015" y="1983740"/>
            <a:ext cx="61956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rogram example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history_sensitive.c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contains two functions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Two integer variables are, one static and another non-static, are declared and their values are output in function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Function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called in function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three times. Static variable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initialized to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only when function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called at the first time and then its value is preserved. Starting from the second time when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called, the value of static variable a is accumulated. In Line 9, the output value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1, 2, and 3 in three calls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respectively.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Hence, it is a history-sensitive variable. However, the non-static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initialized when every time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called. In Line 9, the output value of b is always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Constants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A variable can be defined as a constant, i.e., its value will stay the same during its lifetime. </a:t>
            </a:r>
          </a:p>
          <a:p>
            <a:r>
              <a:t>A constant in C programming language is defined by the reserved word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t>in front of a type name as the following syntax:</a:t>
            </a:r>
          </a:p>
          <a:p>
            <a:pPr marL="196850" lvl="1" indent="0">
              <a:buNone/>
            </a:pPr>
            <a:r>
              <a:rPr lang="en-US"/>
              <a:t>	Syntax: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type identifier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SzTx/>
              <a:buChar char="u"/>
            </a:pPr>
            <a:r>
              <a:rPr sz="2200"/>
              <a:t>Examples of constant definition are:</a:t>
            </a:r>
            <a:endParaRPr sz="2200"/>
          </a:p>
        </p:txBody>
      </p:sp>
      <p:sp>
        <p:nvSpPr>
          <p:cNvPr id="5" name="文字方塊 1"/>
          <p:cNvSpPr txBox="1"/>
          <p:nvPr/>
        </p:nvSpPr>
        <p:spPr>
          <a:xfrm>
            <a:off x="1484630" y="3886200"/>
            <a:ext cx="9222105" cy="922020"/>
          </a:xfrm>
          <a:prstGeom prst="rect">
            <a:avLst/>
          </a:prstGeom>
          <a:solidFill>
            <a:srgbClr val="F7FC7E"/>
          </a:solidFill>
        </p:spPr>
        <p:txBody>
          <a:bodyPr wrap="squar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PI = 3.14159;   // a floating-point constant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const int 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addr = 0x4040;   // a hexadecimal constant of decimal value 16448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const float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 = 12.5432e3;  // a floating-point constant of value 12543.200000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Type Definitions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 programming language allows definition of new types in a program. A type definition starts with the reserved word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typedef </a:t>
            </a:r>
            <a:r>
              <a:rPr lang="zh-CN" altLang="en-US"/>
              <a:t>and followed by a type and an identifier as the following syntax: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Syntax: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typedef 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type identifier</a:t>
            </a:r>
            <a:endParaRPr lang="en-US" altLang="zh-CN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cs typeface="Times New Roman" panose="02020603050405020304" charset="0"/>
              </a:rPr>
              <a:t>Type definition in C is for the purpose of convenience that it does not enforce type checking of user defined types. </a:t>
            </a:r>
            <a:endParaRPr lang="en-US" altLang="zh-CN">
              <a:cs typeface="Times New Roman" panose="02020603050405020304" charset="0"/>
            </a:endParaRPr>
          </a:p>
          <a:p>
            <a:pPr lvl="1"/>
            <a:r>
              <a:rPr lang="en-US" altLang="zh-CN">
                <a:cs typeface="Times New Roman" panose="02020603050405020304" charset="0"/>
              </a:rPr>
              <a:t>That is, variables of different user defined type may be assigned to each other. </a:t>
            </a:r>
            <a:endParaRPr lang="en-US" altLang="zh-CN">
              <a:cs typeface="Times New Roman" panose="02020603050405020304" charset="0"/>
            </a:endParaRPr>
          </a:p>
          <a:p>
            <a:pPr lvl="1"/>
            <a:r>
              <a:rPr lang="en-US" altLang="zh-CN">
                <a:cs typeface="Times New Roman" panose="02020603050405020304" charset="0"/>
              </a:rPr>
              <a:t>However, some programming languages such as Java's classes are not type compatible.</a:t>
            </a:r>
            <a:endParaRPr lang="en-US" altLang="zh-CN">
              <a:cs typeface="Times New Roman" panose="02020603050405020304" charset="0"/>
            </a:endParaRPr>
          </a:p>
          <a:p>
            <a:pPr lvl="1"/>
            <a:r>
              <a:rPr lang="en-US" altLang="zh-CN">
                <a:cs typeface="Times New Roman" panose="02020603050405020304" charset="0"/>
              </a:rPr>
              <a:t> Consider the following C program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temperature_c2f.c</a:t>
            </a:r>
            <a:r>
              <a:rPr lang="en-US" altLang="zh-CN">
                <a:cs typeface="Times New Roman" panose="02020603050405020304" charset="0"/>
              </a:rPr>
              <a:t>:</a:t>
            </a:r>
            <a:endParaRPr lang="en-US" altLang="zh-CN"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20878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temperature_c2f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388575" y="5943900"/>
            <a:ext cx="7244080" cy="64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enter a temperature degree in Centigrade: </a:t>
            </a:r>
            <a:r>
              <a: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37.5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temperature is 99.50 degrees Fahrenheit.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8575" y="5562700"/>
            <a:ext cx="22783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temperature_c2f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0000" y="655320"/>
            <a:ext cx="7209790" cy="4799965"/>
            <a:chOff x="709" y="1032"/>
            <a:chExt cx="11354" cy="7559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10504" cy="7559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float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centigrade;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typedef float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fahrenheit;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centigrade cDeg;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fahrenheit fDeg;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printf("Please enter a temperature degree in Centigrade: ");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scanf("%f", &amp;cDeg);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fDeg = cDeg * 9.0 / 5.0 + 32.0;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printf("The temperature is %4.2f degrees Fahrenheit.\n", fDeg);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727950" y="680720"/>
            <a:ext cx="422529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program defines two new data types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centigrade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fahrenheit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with the base type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 Lines 3 and 4.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 Lines 8 and 9, variables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cDeg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fDeg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are declared as centigrade and fahrenheit type, respectively.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 C programming language, variables of different user defined types can be accessed in a statement without explicit type conversion if they are defined with the same base types.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Hence, Line 13 contains variables of both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centigrade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fahrenheit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types.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Arithmetic Expressions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 </a:t>
            </a:r>
            <a:r>
              <a:rPr lang="zh-CN" altLang="en-US" b="1"/>
              <a:t>expression </a:t>
            </a:r>
            <a:r>
              <a:rPr lang="zh-CN" altLang="en-US"/>
              <a:t>is a constant, a variable, an arithmetic expression, or a logical expression. </a:t>
            </a:r>
            <a:endParaRPr lang="zh-CN" altLang="en-US"/>
          </a:p>
          <a:p>
            <a:pPr lvl="1"/>
            <a:r>
              <a:rPr lang="zh-CN" altLang="en-US"/>
              <a:t>Most high-level programming languages support arithmetic operations and logical operations. </a:t>
            </a:r>
            <a:endParaRPr lang="zh-CN" altLang="en-US"/>
          </a:p>
          <a:p>
            <a:pPr lvl="1"/>
            <a:r>
              <a:rPr lang="zh-CN" altLang="en-US"/>
              <a:t>Arithmetic operations and logical operations can be written as expressions.</a:t>
            </a:r>
            <a:endParaRPr lang="zh-CN" altLang="en-US"/>
          </a:p>
          <a:p>
            <a:pPr lvl="0"/>
            <a:r>
              <a:rPr lang="zh-CN" altLang="en-US"/>
              <a:t>In C programming language, the syntax of arithmetic expressions can be specified as the following BNF rules: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7645" y="4162425"/>
            <a:ext cx="7374315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Arithmetic Expressions</a:t>
            </a:r>
            <a:r>
              <a:rPr lang="en-US" altLang="zh-CN"/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For infix binary operations, symbols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CN" altLang="en-US"/>
              <a:t>,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/>
              <a:t>are the </a:t>
            </a:r>
            <a:r>
              <a:rPr lang="zh-CN" altLang="en-US" i="1"/>
              <a:t>addition</a:t>
            </a:r>
            <a:r>
              <a:rPr lang="zh-CN" altLang="en-US"/>
              <a:t>, </a:t>
            </a:r>
            <a:r>
              <a:rPr lang="zh-CN" altLang="en-US" i="1"/>
              <a:t>subtraction</a:t>
            </a:r>
            <a:r>
              <a:rPr lang="zh-CN" altLang="en-US"/>
              <a:t>, </a:t>
            </a:r>
            <a:r>
              <a:rPr lang="zh-CN" altLang="en-US" i="1"/>
              <a:t>multiplication</a:t>
            </a:r>
            <a:r>
              <a:rPr lang="zh-CN" altLang="en-US"/>
              <a:t>, and </a:t>
            </a:r>
            <a:r>
              <a:rPr lang="zh-CN" altLang="en-US" i="1"/>
              <a:t>division </a:t>
            </a:r>
            <a:r>
              <a:rPr lang="zh-CN" altLang="en-US"/>
              <a:t>operators. They can be applied to operands of any primitive data type. </a:t>
            </a:r>
            <a:endParaRPr lang="zh-CN" altLang="en-US"/>
          </a:p>
          <a:p>
            <a:pPr lvl="1"/>
            <a:r>
              <a:rPr lang="zh-CN" altLang="en-US"/>
              <a:t>Symbol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/>
              <a:t> is the </a:t>
            </a:r>
            <a:r>
              <a:rPr lang="zh-CN" altLang="en-US" i="1"/>
              <a:t>remainder </a:t>
            </a:r>
            <a:r>
              <a:rPr lang="zh-CN" altLang="en-US"/>
              <a:t>operator which is applied to integer operands only. </a:t>
            </a:r>
            <a:endParaRPr lang="zh-CN" altLang="en-US"/>
          </a:p>
          <a:p>
            <a:pPr lvl="1"/>
            <a:r>
              <a:rPr lang="zh-CN" altLang="en-US"/>
              <a:t>Note that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zh-CN" altLang="en-US"/>
              <a:t>,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en-US"/>
              <a:t>,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zh-CN" altLang="en-US"/>
              <a:t>,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zh-CN" altLang="en-US"/>
              <a:t>, and their unsigned data types are treated as integers when they are applied to arithmetic operations. </a:t>
            </a:r>
            <a:endParaRPr lang="zh-CN" altLang="en-US"/>
          </a:p>
          <a:p>
            <a:pPr lvl="1"/>
            <a:r>
              <a:rPr lang="zh-CN" altLang="en-US"/>
              <a:t>The spaces before and after the operators are not required that no spacing or more than one spaces is also allowed. </a:t>
            </a:r>
            <a:endParaRPr lang="zh-CN" altLang="en-US"/>
          </a:p>
          <a:p>
            <a:pPr lvl="1"/>
            <a:r>
              <a:rPr lang="zh-CN" altLang="en-US"/>
              <a:t>The operands themselves can be other arithmetic expressions. For example, expression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a*b+c*d</a:t>
            </a:r>
            <a:r>
              <a:rPr lang="zh-CN" altLang="en-US"/>
              <a:t> has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a*b</a:t>
            </a:r>
            <a:r>
              <a:rPr lang="zh-CN" altLang="en-US"/>
              <a:t>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c*d</a:t>
            </a:r>
            <a:r>
              <a:rPr lang="zh-CN" altLang="en-US"/>
              <a:t> as the operands of addition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Arithmetic Expressions</a:t>
            </a:r>
            <a:r>
              <a:rPr lang="en-US" altLang="zh-CN"/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The prefix and postfix unary operations are applied to a variable of primitive data types only. </a:t>
            </a:r>
            <a:endParaRPr lang="zh-CN" altLang="en-US"/>
          </a:p>
          <a:p>
            <a:pPr lvl="2"/>
            <a:r>
              <a:rPr lang="zh-CN" altLang="en-US"/>
              <a:t>In fact, these prefix and postfix unary operations are assignment statements, not as simple as expressions. </a:t>
            </a:r>
            <a:endParaRPr lang="zh-CN" altLang="en-US"/>
          </a:p>
          <a:p>
            <a:pPr lvl="2"/>
            <a:r>
              <a:rPr lang="zh-CN" altLang="en-US"/>
              <a:t>Both expressions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++a</a:t>
            </a:r>
            <a:r>
              <a:rPr lang="zh-CN" altLang="en-US"/>
              <a:t>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a++</a:t>
            </a:r>
            <a:r>
              <a:rPr lang="zh-CN" altLang="en-US"/>
              <a:t> are equivalent to assignment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a=a+1</a:t>
            </a:r>
            <a:r>
              <a:rPr lang="zh-CN" altLang="en-US"/>
              <a:t> and expressions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--a</a:t>
            </a:r>
            <a:r>
              <a:rPr lang="zh-CN" altLang="en-US"/>
              <a:t>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a-- </a:t>
            </a:r>
            <a:r>
              <a:rPr lang="zh-CN" altLang="en-US"/>
              <a:t>are equivalent to assignment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a=a-1</a:t>
            </a:r>
            <a:r>
              <a:rPr lang="zh-CN" altLang="en-US"/>
              <a:t>. </a:t>
            </a:r>
            <a:endParaRPr lang="zh-CN" altLang="en-US"/>
          </a:p>
          <a:p>
            <a:pPr lvl="2"/>
            <a:r>
              <a:rPr lang="zh-CN" altLang="en-US"/>
              <a:t>That is, Lines 1 to 3 have the same computational effect and Lines 4 to 6 have the same computational effects.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35760" y="4284345"/>
            <a:ext cx="3379470" cy="1752600"/>
            <a:chOff x="1920" y="6491"/>
            <a:chExt cx="5322" cy="2760"/>
          </a:xfrm>
        </p:grpSpPr>
        <p:sp>
          <p:nvSpPr>
            <p:cNvPr id="5" name="文字方塊 1"/>
            <p:cNvSpPr txBox="1"/>
            <p:nvPr/>
          </p:nvSpPr>
          <p:spPr>
            <a:xfrm>
              <a:off x="2770" y="6491"/>
              <a:ext cx="4473" cy="2761"/>
            </a:xfrm>
            <a:prstGeom prst="rect">
              <a:avLst/>
            </a:prstGeom>
            <a:solidFill>
              <a:srgbClr val="F7FC7E"/>
            </a:solidFill>
          </p:spPr>
          <p:txBody>
            <a:bodyPr wrap="squar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 = a + 1;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++a;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a++;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 = a - 1;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--a;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a--;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20" y="6491"/>
              <a:ext cx="850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Arithmetic Expressions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</a:t>
            </a:r>
            <a:r>
              <a:rPr lang="zh-CN" altLang="en-US"/>
              <a:t>hen an unary operation appears as an operand in an arithmetic expression, the prefix and postfix operations may cause different side effect. </a:t>
            </a:r>
            <a:endParaRPr lang="zh-CN" altLang="en-US"/>
          </a:p>
          <a:p>
            <a:pPr lvl="1"/>
            <a:r>
              <a:rPr lang="zh-CN" altLang="en-US"/>
              <a:t>If a prefix operation is an operand of another operation, the increment/decrement operation is performed before the value of the variable is loaded. </a:t>
            </a:r>
            <a:endParaRPr lang="zh-CN" altLang="en-US"/>
          </a:p>
          <a:p>
            <a:pPr lvl="1"/>
            <a:r>
              <a:rPr lang="zh-CN" altLang="en-US"/>
              <a:t>If a postfix operation is an operand of another operation, the value of the variable is loaded before the increment/decrement operation is performed. </a:t>
            </a:r>
            <a:endParaRPr lang="zh-CN" altLang="en-US"/>
          </a:p>
          <a:p>
            <a:pPr lvl="0"/>
            <a:r>
              <a:rPr lang="en-US" altLang="zh-CN"/>
              <a:t>P</a:t>
            </a:r>
            <a:r>
              <a:rPr lang="zh-CN" altLang="en-US"/>
              <a:t>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prefix_postfix.c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Both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++a</a:t>
            </a:r>
            <a:r>
              <a:rPr lang="zh-CN" altLang="en-US"/>
              <a:t>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b++</a:t>
            </a:r>
            <a:r>
              <a:rPr lang="zh-CN" altLang="en-US"/>
              <a:t> will set the values of variable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/>
              <a:t>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to 11. </a:t>
            </a:r>
            <a:endParaRPr lang="zh-CN" altLang="en-US"/>
          </a:p>
          <a:p>
            <a:pPr lvl="1"/>
            <a:r>
              <a:rPr lang="zh-CN" altLang="en-US"/>
              <a:t>However,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/>
              <a:t> is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zh-CN" altLang="en-US"/>
              <a:t> which is the sum of the new value</a:t>
            </a:r>
            <a:r>
              <a:rPr lang="en-US" altLang="zh-CN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/>
              <a:t>,</a:t>
            </a:r>
            <a:r>
              <a:rPr lang="zh-CN" altLang="en-US"/>
              <a:t> of variable a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/>
              <a:t>; d is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zh-CN" altLang="en-US"/>
              <a:t>which is the sum of the original value</a:t>
            </a:r>
            <a:r>
              <a:rPr lang="en-US" altLang="zh-CN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/>
              <a:t>,</a:t>
            </a:r>
            <a:r>
              <a:rPr lang="zh-CN" altLang="en-US"/>
              <a:t> of variable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/>
              <a:t> and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17703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prefix_postfix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85635" y="550545"/>
            <a:ext cx="4488180" cy="1026160"/>
            <a:chOff x="612" y="8760"/>
            <a:chExt cx="7068" cy="1616"/>
          </a:xfrm>
        </p:grpSpPr>
        <p:sp>
          <p:nvSpPr>
            <p:cNvPr id="4" name="文字方塊 1"/>
            <p:cNvSpPr txBox="1"/>
            <p:nvPr/>
          </p:nvSpPr>
          <p:spPr>
            <a:xfrm>
              <a:off x="612" y="9360"/>
              <a:ext cx="7068" cy="1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a: 11, b: 11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c: 16, d: 15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12" y="8760"/>
              <a:ext cx="308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prefix_postfix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0000" y="655320"/>
            <a:ext cx="5952490" cy="3969385"/>
            <a:chOff x="709" y="1032"/>
            <a:chExt cx="9374" cy="6251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8524" cy="6251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main(void)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buClrTx/>
                <a:buSzTx/>
                <a:buFontTx/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 = 10;</a:t>
              </a:r>
              <a:endParaRPr b="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 = 10;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c, d;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c = ++a + 5;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d = b++ + 5;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printf("a: %d, b: %d\n", a, b);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printf("c: %d, d: %d\n", c, d);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6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2595" y="1689100"/>
            <a:ext cx="50653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prefix and postfix operations in C programming language are only abbreviation of assignment statements with special semantics. Whenever you have a doubt of their computational effect, it is a good idea not to use prefix and postfix operations in your program. They can be written as a sequence of assignment statements.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statement of Line 8 can be rewritten as: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537210" algn="l"/>
                <a:tab pos="716280" algn="l"/>
              </a:tabLs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a = a + 1;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537210" algn="l"/>
                <a:tab pos="716280" algn="l"/>
              </a:tabLs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c = a + 5;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statement of Line 9 can be rewritten as: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  <a:buNone/>
              <a:tabLst>
                <a:tab pos="179070" algn="l"/>
                <a:tab pos="537210" algn="l"/>
                <a:tab pos="716280" algn="l"/>
              </a:tabLs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d = b + 5;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buNone/>
              <a:tabLst>
                <a:tab pos="179070" algn="l"/>
                <a:tab pos="537210" algn="l"/>
                <a:tab pos="716280" algn="l"/>
              </a:tabLs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b = b + 1;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Basic Computer Operations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Most modern computers store data and programs in memory. </a:t>
            </a:r>
            <a:endParaRPr lang="zh-CN" altLang="en-US"/>
          </a:p>
          <a:p>
            <a:pPr lvl="1"/>
            <a:r>
              <a:rPr lang="zh-CN" altLang="en-US"/>
              <a:t>Computers of this model are called stored-program computers and called </a:t>
            </a:r>
            <a:r>
              <a:rPr lang="zh-CN" altLang="en-US" b="1"/>
              <a:t>von Neumann architecture</a:t>
            </a:r>
            <a:r>
              <a:rPr lang="zh-CN" altLang="en-US"/>
              <a:t> originally devised by John von Neumann. </a:t>
            </a:r>
            <a:endParaRPr lang="zh-CN" altLang="en-US"/>
          </a:p>
          <a:p>
            <a:pPr lvl="1"/>
            <a:r>
              <a:rPr lang="zh-CN" altLang="en-US"/>
              <a:t>The block diagram of a von Neumann architecture is composed of a</a:t>
            </a:r>
            <a:r>
              <a:rPr lang="zh-CN" altLang="en-US" i="1"/>
              <a:t> memory</a:t>
            </a:r>
            <a:r>
              <a:rPr lang="zh-CN" altLang="en-US"/>
              <a:t> and a </a:t>
            </a:r>
            <a:r>
              <a:rPr lang="zh-CN" altLang="en-US" i="1"/>
              <a:t>central processing unit (CPU)</a:t>
            </a:r>
            <a:r>
              <a:rPr lang="zh-CN" altLang="en-US"/>
              <a:t> which are connected by a</a:t>
            </a:r>
            <a:r>
              <a:rPr lang="zh-CN" altLang="en-US" i="1"/>
              <a:t> bus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Programs and data are stored in memory. </a:t>
            </a:r>
            <a:endParaRPr lang="zh-CN" altLang="en-US"/>
          </a:p>
          <a:p>
            <a:pPr lvl="2"/>
            <a:r>
              <a:rPr lang="zh-CN" altLang="en-US"/>
              <a:t>During program execution time, program instructions and data items are loaded to CPU </a:t>
            </a:r>
            <a:r>
              <a:rPr lang="zh-CN" altLang="en-US" i="1"/>
              <a:t>registers</a:t>
            </a:r>
            <a:r>
              <a:rPr lang="zh-CN" altLang="en-US"/>
              <a:t> and then program instructions are executed by </a:t>
            </a:r>
            <a:r>
              <a:rPr lang="zh-CN" altLang="en-US" i="1"/>
              <a:t>arithmetic and logical unit (ALU)</a:t>
            </a:r>
            <a:r>
              <a:rPr lang="zh-CN" altLang="en-US"/>
              <a:t> to manipulate data. After data items being processed, their results are stored back to the data area in memory.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8890" y="4733290"/>
            <a:ext cx="5328000" cy="20440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9805" y="5451475"/>
            <a:ext cx="29425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von </a:t>
            </a:r>
            <a:r>
              <a:rPr lang="zh-CN" altLang="en-US" sz="2000">
                <a:sym typeface="+mn-ea"/>
              </a:rPr>
              <a:t>Neumann architecture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Arithmetic Expressions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10000"/>
              </a:lnSpc>
            </a:pPr>
            <a:r>
              <a:rPr lang="zh-CN" altLang="en-US" sz="2700"/>
              <a:t>In a programming language, arithmetic operations must be </a:t>
            </a:r>
            <a:r>
              <a:rPr lang="zh-CN" altLang="en-US" sz="2700" i="1"/>
              <a:t>evaluated in a given order</a:t>
            </a:r>
            <a:r>
              <a:rPr lang="zh-CN" altLang="en-US" sz="2700"/>
              <a:t> to ensure correct computational results. </a:t>
            </a:r>
            <a:endParaRPr lang="zh-CN" altLang="en-US" sz="2700"/>
          </a:p>
          <a:p>
            <a:pPr lvl="1">
              <a:lnSpc>
                <a:spcPct val="110000"/>
              </a:lnSpc>
            </a:pPr>
            <a:r>
              <a:rPr lang="zh-CN" altLang="en-US" sz="2445"/>
              <a:t>Conventionally, multiplications and divisions are evaluated before addition and subtraction if a sub-expression is not enclosed by parentheses. </a:t>
            </a:r>
            <a:endParaRPr lang="zh-CN" altLang="en-US" sz="2445"/>
          </a:p>
          <a:p>
            <a:pPr lvl="1">
              <a:lnSpc>
                <a:spcPct val="110000"/>
              </a:lnSpc>
            </a:pPr>
            <a:r>
              <a:rPr lang="zh-CN" altLang="en-US" sz="2445"/>
              <a:t>That is, multiplications are evaluated first before additions in expression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a+b*c</a:t>
            </a:r>
            <a:r>
              <a:rPr lang="zh-CN" altLang="en-US" sz="2445"/>
              <a:t> and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a*b+c</a:t>
            </a:r>
            <a:r>
              <a:rPr lang="zh-CN" altLang="en-US" sz="2445"/>
              <a:t>. </a:t>
            </a:r>
            <a:endParaRPr lang="zh-CN" altLang="en-US" sz="2445"/>
          </a:p>
          <a:p>
            <a:pPr lvl="1">
              <a:lnSpc>
                <a:spcPct val="110000"/>
              </a:lnSpc>
            </a:pPr>
            <a:r>
              <a:rPr lang="zh-CN" altLang="en-US" sz="2445"/>
              <a:t>Parentheses are required, e.g.,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(a+b)*c</a:t>
            </a:r>
            <a:r>
              <a:rPr lang="zh-CN" altLang="en-US" sz="2445"/>
              <a:t> and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a*(b+c)</a:t>
            </a:r>
            <a:r>
              <a:rPr lang="zh-CN" altLang="en-US" sz="2445"/>
              <a:t>, to force additions being evaluated before multiplications. </a:t>
            </a:r>
            <a:endParaRPr lang="zh-CN" altLang="en-US" sz="2445"/>
          </a:p>
          <a:p>
            <a:pPr lvl="1">
              <a:lnSpc>
                <a:spcPct val="110000"/>
              </a:lnSpc>
            </a:pPr>
            <a:r>
              <a:rPr lang="zh-CN" altLang="en-US" sz="2445"/>
              <a:t>Associativity is an issue when a program contains expression such as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a-b-c</a:t>
            </a:r>
            <a:r>
              <a:rPr lang="zh-CN" altLang="en-US" sz="2445"/>
              <a:t> and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a/b/c</a:t>
            </a:r>
            <a:r>
              <a:rPr lang="zh-CN" altLang="en-US" sz="2445"/>
              <a:t>, </a:t>
            </a:r>
            <a:r>
              <a:rPr lang="zh-CN" altLang="en-US" sz="2445">
                <a:latin typeface="Arial" panose="020B0604020202020204" pitchFamily="34" charset="0"/>
                <a:cs typeface="Arial" panose="020B0604020202020204" pitchFamily="34" charset="0"/>
              </a:rPr>
              <a:t>a%b%c</a:t>
            </a:r>
            <a:r>
              <a:rPr lang="zh-CN" altLang="en-US" sz="2445"/>
              <a:t>.</a:t>
            </a:r>
            <a:endParaRPr lang="zh-CN" altLang="en-US" sz="2445"/>
          </a:p>
          <a:p>
            <a:pPr lvl="2">
              <a:lnSpc>
                <a:spcPct val="110000"/>
              </a:lnSpc>
            </a:pPr>
            <a:r>
              <a:rPr lang="zh-CN" altLang="en-US" sz="2220"/>
              <a:t>Left to right associativity will result in </a:t>
            </a:r>
            <a:r>
              <a:rPr lang="zh-CN" altLang="en-US" sz="2220">
                <a:latin typeface="Arial" panose="020B0604020202020204" pitchFamily="34" charset="0"/>
                <a:cs typeface="Arial" panose="020B0604020202020204" pitchFamily="34" charset="0"/>
              </a:rPr>
              <a:t>(a-b)-c</a:t>
            </a:r>
            <a:r>
              <a:rPr lang="zh-CN" altLang="en-US" sz="2220"/>
              <a:t>, </a:t>
            </a:r>
            <a:r>
              <a:rPr lang="zh-CN" altLang="en-US" sz="2220">
                <a:latin typeface="Arial" panose="020B0604020202020204" pitchFamily="34" charset="0"/>
                <a:cs typeface="Arial" panose="020B0604020202020204" pitchFamily="34" charset="0"/>
              </a:rPr>
              <a:t>(a/b)/c</a:t>
            </a:r>
            <a:r>
              <a:rPr lang="zh-CN" altLang="en-US" sz="2220"/>
              <a:t>, and </a:t>
            </a:r>
            <a:r>
              <a:rPr lang="zh-CN" altLang="en-US" sz="2220">
                <a:latin typeface="Arial" panose="020B0604020202020204" pitchFamily="34" charset="0"/>
                <a:cs typeface="Arial" panose="020B0604020202020204" pitchFamily="34" charset="0"/>
              </a:rPr>
              <a:t>(a%b)%c</a:t>
            </a:r>
            <a:r>
              <a:rPr lang="zh-CN" altLang="en-US" sz="2220">
                <a:sym typeface="+mn-ea"/>
              </a:rPr>
              <a:t>.</a:t>
            </a:r>
            <a:endParaRPr lang="zh-CN" altLang="en-US" sz="222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sz="2220"/>
              <a:t>R</a:t>
            </a:r>
            <a:r>
              <a:rPr lang="zh-CN" altLang="en-US" sz="2220"/>
              <a:t>ight to left associativity will result in </a:t>
            </a:r>
            <a:r>
              <a:rPr lang="zh-CN" altLang="en-US" sz="2220">
                <a:latin typeface="Arial" panose="020B0604020202020204" pitchFamily="34" charset="0"/>
                <a:cs typeface="Arial" panose="020B0604020202020204" pitchFamily="34" charset="0"/>
              </a:rPr>
              <a:t>a-(b-c)</a:t>
            </a:r>
            <a:r>
              <a:rPr lang="zh-CN" altLang="en-US" sz="2220"/>
              <a:t>, </a:t>
            </a:r>
            <a:r>
              <a:rPr lang="zh-CN" altLang="en-US" sz="2220">
                <a:latin typeface="Arial" panose="020B0604020202020204" pitchFamily="34" charset="0"/>
                <a:cs typeface="Arial" panose="020B0604020202020204" pitchFamily="34" charset="0"/>
              </a:rPr>
              <a:t>a/(b/c)</a:t>
            </a:r>
            <a:r>
              <a:rPr lang="zh-CN" altLang="en-US" sz="2220"/>
              <a:t>, and </a:t>
            </a:r>
            <a:r>
              <a:rPr lang="zh-CN" altLang="en-US" sz="2220">
                <a:latin typeface="Arial" panose="020B0604020202020204" pitchFamily="34" charset="0"/>
                <a:cs typeface="Arial" panose="020B0604020202020204" pitchFamily="34" charset="0"/>
              </a:rPr>
              <a:t>a%(b%c)</a:t>
            </a:r>
            <a:r>
              <a:rPr lang="zh-CN" altLang="en-US" sz="2220">
                <a:sym typeface="+mn-ea"/>
              </a:rPr>
              <a:t>.</a:t>
            </a:r>
            <a:endParaRPr lang="zh-CN" altLang="en-US" sz="2220"/>
          </a:p>
          <a:p>
            <a:pPr lvl="2">
              <a:lnSpc>
                <a:spcPct val="110000"/>
              </a:lnSpc>
            </a:pPr>
            <a:r>
              <a:rPr lang="zh-CN" altLang="en-US" sz="2220"/>
              <a:t>They will give different computational results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Arithmetic Expressions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2"/>
            <a:r>
              <a:rPr lang="zh-CN" altLang="en-US" sz="2400">
                <a:sym typeface="+mn-ea"/>
              </a:rPr>
              <a:t>In C programming language, precedence rules and associativity rules of arithmetic operations are specified as below:</a:t>
            </a:r>
            <a:endParaRPr lang="zh-CN" altLang="en-US" sz="2400">
              <a:sym typeface="+mn-ea"/>
            </a:endParaRPr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 algn="l">
              <a:buClrTx/>
              <a:buSzTx/>
            </a:pPr>
            <a:r>
              <a:rPr lang="zh-CN" altLang="en-US" sz="2400"/>
              <a:t>However, for an expression, such as 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operand1+operand2</a:t>
            </a:r>
            <a:r>
              <a:rPr lang="zh-CN" altLang="en-US" sz="2400"/>
              <a:t>, evaluation order of the two operands are not specified in C programming language.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270" y="2044700"/>
            <a:ext cx="7714500" cy="133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21259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evaluation_order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85635" y="550545"/>
            <a:ext cx="4742180" cy="749300"/>
            <a:chOff x="612" y="8760"/>
            <a:chExt cx="7468" cy="1180"/>
          </a:xfrm>
        </p:grpSpPr>
        <p:sp>
          <p:nvSpPr>
            <p:cNvPr id="4" name="文字方塊 1"/>
            <p:cNvSpPr txBox="1"/>
            <p:nvPr/>
          </p:nvSpPr>
          <p:spPr>
            <a:xfrm>
              <a:off x="612" y="9360"/>
              <a:ext cx="7468" cy="5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a: 3, b: 3, c: 12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12" y="8760"/>
              <a:ext cx="364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evaluation_order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0000" y="655320"/>
            <a:ext cx="4669790" cy="3415030"/>
            <a:chOff x="709" y="1032"/>
            <a:chExt cx="7354" cy="5378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6504" cy="5378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 = 2;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b = 3;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c = (++a) + a * b;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printf("a: %d, b: %d, c: %d\n", a, b, c);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53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865495" y="1699895"/>
            <a:ext cx="506539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0680" lvl="2" indent="0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if the values of variables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 and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 are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 and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 originally, 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60680" lvl="2" indent="0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(++a)+a*b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 has result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, if the evaluation is </a:t>
            </a:r>
            <a:r>
              <a:rPr lang="zh-CN" altLang="en-US" sz="2000" i="1">
                <a:latin typeface="Times New Roman" panose="02020603050405020304" charset="0"/>
                <a:ea typeface="宋体" panose="02010600030101010101" pitchFamily="2" charset="-122"/>
              </a:rPr>
              <a:t>from left to right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, and 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60680" lvl="2" indent="0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it has result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9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, if the evaluation is </a:t>
            </a:r>
            <a:r>
              <a:rPr lang="zh-CN" altLang="en-US" sz="2000" i="1">
                <a:latin typeface="Times New Roman" panose="02020603050405020304" charset="0"/>
                <a:ea typeface="宋体" panose="02010600030101010101" pitchFamily="2" charset="-122"/>
              </a:rPr>
              <a:t>from right to left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zh-CN" altLang="en-US" b="1"/>
              <a:t>Assignment </a:t>
            </a:r>
            <a:r>
              <a:rPr lang="zh-CN" altLang="en-US"/>
              <a:t>is the basic statement construct of C programming language. 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Syntax: </a:t>
            </a:r>
            <a:r>
              <a:rPr lang="en-US" altLang="zh-CN" i="1"/>
              <a:t>variable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/>
              <a:t> </a:t>
            </a:r>
            <a:r>
              <a:rPr lang="en-US" altLang="zh-CN" i="1"/>
              <a:t>expression</a:t>
            </a:r>
            <a:r>
              <a:rPr lang="en-US" altLang="zh-CN"/>
              <a:t>;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The equal sign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/>
              <a:t>in an assignment statement is </a:t>
            </a:r>
            <a:r>
              <a:rPr lang="en-US" altLang="zh-CN" i="1"/>
              <a:t>not </a:t>
            </a:r>
            <a:r>
              <a:rPr lang="en-US" altLang="zh-CN"/>
              <a:t>an equivalence relation. 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Its semantics is assigning the result of evaluating expression on the right-hand-side and to the content of location referenced by variable on the left-hand-side of the equal sign. 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The variable on the left-hand-side of the equal sign of an assignment denotes a </a:t>
            </a:r>
            <a:r>
              <a:rPr lang="en-US" altLang="zh-CN" i="1"/>
              <a:t>memory location</a:t>
            </a:r>
            <a:r>
              <a:rPr lang="en-US" altLang="zh-CN"/>
              <a:t> and is called an </a:t>
            </a:r>
            <a:r>
              <a:rPr lang="en-US" altLang="zh-CN" i="1"/>
              <a:t>lvalue</a:t>
            </a:r>
            <a:r>
              <a:rPr lang="en-US" altLang="zh-CN"/>
              <a:t> </a:t>
            </a:r>
            <a:r>
              <a:rPr lang="en-US" altLang="zh-CN"/>
              <a:t>variable. 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Examples of assignments are:</a:t>
            </a:r>
            <a:endParaRPr lang="en-US" altLang="zh-CN"/>
          </a:p>
          <a:p>
            <a:pPr lvl="2"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= a * a - b / (c + d * e); // Assignment of an arithmetic expression.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avg = total / count; // To compute an average.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>
              <a:lnSpc>
                <a:spcPct val="110000"/>
              </a:lnSpc>
              <a:tabLst>
                <a:tab pos="4476750" algn="l"/>
              </a:tabLst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number = pow(2, m) + pow(3, n); // assign 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+3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to variable number, where pow() is 	// a function of C library math.h.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r>
              <a:rPr lang="en-US">
                <a:sym typeface="+mn-ea"/>
              </a:rPr>
              <a:t> (cont’d)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/>
              <a:t>According to the precedence and associativity rules, operations are evaluated in a certain order (including loading of operand values and execution of operators).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For example, the </a:t>
            </a:r>
            <a:r>
              <a:rPr lang="en-US" altLang="zh-CN"/>
              <a:t>numbers</a:t>
            </a:r>
            <a:r>
              <a:rPr lang="zh-CN" altLang="en-US"/>
              <a:t> below the operators and operands  indicate the order of evaluation: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8435" y="2956560"/>
            <a:ext cx="5377264" cy="64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r>
              <a:rPr lang="en-US">
                <a:sym typeface="+mn-ea"/>
              </a:rPr>
              <a:t> (cont’d)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/>
              <a:t>C programming language also allows variation of assignment, if the left-hand-side variable is the first operand of an operator. 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The assignments on the first column is equivalent to the corresponding on on the second column.</a:t>
            </a:r>
            <a:endParaRPr lang="zh-CN" altLang="en-US"/>
          </a:p>
          <a:p>
            <a:pPr lvl="1">
              <a:lnSpc>
                <a:spcPct val="110000"/>
              </a:lnSpc>
              <a:spcBef>
                <a:spcPts val="13200"/>
              </a:spcBef>
            </a:pPr>
            <a:r>
              <a:rPr lang="zh-CN" altLang="en-US"/>
              <a:t>Note that, however,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a*=b+c*d</a:t>
            </a:r>
            <a:r>
              <a:rPr lang="zh-CN" altLang="en-US"/>
              <a:t> is not equivalent to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a=a*b+c*</a:t>
            </a:r>
            <a:r>
              <a:rPr lang="zh-CN" altLang="en-US"/>
              <a:t>d. </a:t>
            </a:r>
            <a:endParaRPr lang="zh-CN" altLang="en-US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en-US"/>
              <a:t>Parentheses are required to force the expression on the right-hand-side as the second operand of multiplication operator, i.e., it is equivalent to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a=a*(b+c*d)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3079750"/>
            <a:ext cx="7695000" cy="162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r>
              <a:rPr lang="en-US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For a strongly typed programming language, the left-hand-side variable and all variables in the right-hand-side must be type compatible, or, have the same type. </a:t>
            </a:r>
            <a:endParaRPr lang="zh-CN" altLang="en-US"/>
          </a:p>
          <a:p>
            <a:pPr lvl="0"/>
            <a:r>
              <a:rPr lang="zh-CN" altLang="en-US"/>
              <a:t>However, C programming language allows they may be declared as different types and employs an implicit type conversion rule:</a:t>
            </a:r>
            <a:endParaRPr lang="zh-CN" altLang="en-US"/>
          </a:p>
          <a:p>
            <a:pPr lvl="1"/>
            <a:r>
              <a:rPr lang="zh-CN" altLang="en-US"/>
              <a:t>When evaluating the right-hand-side expression that an operator has two operands of two different types, a "narrower" operand is converted to a "wider" operand.</a:t>
            </a:r>
            <a:endParaRPr lang="zh-CN" altLang="en-US"/>
          </a:p>
          <a:p>
            <a:pPr lvl="1"/>
            <a:r>
              <a:rPr lang="zh-CN" altLang="en-US"/>
              <a:t>The evaluation result of the right-hand-side expression is converted to the type of the left-hand-side variable</a:t>
            </a:r>
            <a:r>
              <a:rPr lang="en-US" altLang="zh-CN"/>
              <a:t>.</a:t>
            </a:r>
            <a:endParaRPr lang="en-US" altLang="zh-CN"/>
          </a:p>
          <a:p>
            <a:pPr lvl="0"/>
            <a:r>
              <a:rPr lang="en-US" altLang="zh-CN"/>
              <a:t>Program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type_conversion.c</a:t>
            </a:r>
            <a:r>
              <a:rPr lang="en-US" altLang="zh-CN"/>
              <a:t> shows implicit type conversion of a C program.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20878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type_conversion</a:t>
            </a:r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.c 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85635" y="550545"/>
            <a:ext cx="4265930" cy="749300"/>
            <a:chOff x="612" y="8760"/>
            <a:chExt cx="6718" cy="1180"/>
          </a:xfrm>
        </p:grpSpPr>
        <p:sp>
          <p:nvSpPr>
            <p:cNvPr id="4" name="文字方塊 1"/>
            <p:cNvSpPr txBox="1"/>
            <p:nvPr/>
          </p:nvSpPr>
          <p:spPr>
            <a:xfrm>
              <a:off x="612" y="9360"/>
              <a:ext cx="6718" cy="5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b=3, g=7.50, h=7.42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12" y="8760"/>
              <a:ext cx="358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type_conversion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0000" y="655320"/>
            <a:ext cx="5222240" cy="3692525"/>
            <a:chOff x="709" y="1032"/>
            <a:chExt cx="8224" cy="5815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7374" cy="5815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a = 10, b;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float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e = 10.50, f = 30.80, g, h;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b = f / a;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g = e - b;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h = e - f / a;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printf("b=%d, g=%4.2f, h=%4.2f\n", b, g, h);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58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919470" y="1471295"/>
            <a:ext cx="5065395" cy="5246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8420" lvl="2" indent="10795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 Line 7, variable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f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is of type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float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is of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Hence, expression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f/a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will convert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to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float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 and performs a floating-point division to obtain quotient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3.08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 then the result is converted to an integer because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is of type int of value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58420" lvl="2" indent="10795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 Line 8, a floating-point subtraction is evaluated to yield the result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7.50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However, in Line 9, all operations are floating-point operations that the result is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7.42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58420" lvl="2" indent="10795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 is important to understand how data types are converted when an expression is evaluated.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58420" lvl="2" indent="10795" algn="l" defTabSz="914400">
              <a:spcBef>
                <a:spcPts val="60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it is desirable to convert the result of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f/a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 Line 9 to integer type, explicit casting can be used for this purpose. That is, change Line 9 to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h=e-(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)f/a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r>
              <a:rPr lang="en-US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C programming language, a expression is allowed to consist of assignment. </a:t>
            </a:r>
            <a:endParaRPr lang="zh-CN" altLang="en-US"/>
          </a:p>
          <a:p>
            <a:r>
              <a:rPr lang="zh-CN" altLang="en-US"/>
              <a:t>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assignment_as_expression.c</a:t>
            </a:r>
            <a:r>
              <a:rPr lang="en-US" altLang="zh-CN"/>
              <a:t>. 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40765" y="2306955"/>
            <a:ext cx="9915525" cy="3516630"/>
            <a:chOff x="1639" y="3953"/>
            <a:chExt cx="15615" cy="5538"/>
          </a:xfrm>
        </p:grpSpPr>
        <p:grpSp>
          <p:nvGrpSpPr>
            <p:cNvPr id="8" name="组合 7"/>
            <p:cNvGrpSpPr/>
            <p:nvPr/>
          </p:nvGrpSpPr>
          <p:grpSpPr>
            <a:xfrm>
              <a:off x="11593" y="3953"/>
              <a:ext cx="5661" cy="1180"/>
              <a:chOff x="612" y="8760"/>
              <a:chExt cx="5661" cy="1180"/>
            </a:xfrm>
          </p:grpSpPr>
          <p:sp>
            <p:nvSpPr>
              <p:cNvPr id="5" name="文字方塊 1"/>
              <p:cNvSpPr txBox="1"/>
              <p:nvPr/>
            </p:nvSpPr>
            <p:spPr>
              <a:xfrm>
                <a:off x="612" y="9360"/>
                <a:ext cx="5661" cy="5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p>
                <a:pPr algn="l"/>
                <a:r>
                  <a:rPr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a=6, b=11, c=5, ans=</a:t>
                </a:r>
                <a:r>
                  <a:rPr lang="en-US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r>
                  <a:rPr lang="en-US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612" y="8760"/>
                <a:ext cx="5328" cy="5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p>
                <a:pPr algn="l"/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assignment_as_expression</a:t>
                </a:r>
                <a:r>
                  <a:rPr lang="en-US" altLang="zh-TW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.exe</a:t>
                </a:r>
                <a:endPara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639" y="3953"/>
              <a:ext cx="9574" cy="5538"/>
              <a:chOff x="1639" y="3556"/>
              <a:chExt cx="9574" cy="5538"/>
            </a:xfrm>
          </p:grpSpPr>
          <p:sp>
            <p:nvSpPr>
              <p:cNvPr id="4" name="文字方塊 2"/>
              <p:cNvSpPr txBox="1"/>
              <p:nvPr/>
            </p:nvSpPr>
            <p:spPr>
              <a:xfrm>
                <a:off x="1639" y="3556"/>
                <a:ext cx="5028" cy="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p>
                <a:pPr algn="l"/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assignment_as_expression</a:t>
                </a:r>
                <a:r>
                  <a:rPr lang="en-US" altLang="zh-TW">
                    <a:latin typeface="Arial" panose="020B0604020202020204" pitchFamily="34" charset="0"/>
                    <a:cs typeface="Arial" panose="020B0604020202020204" pitchFamily="34" charset="0"/>
                  </a:rPr>
                  <a:t>.c </a:t>
                </a:r>
                <a:endParaRPr lang="en-US" altLang="zh-TW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1639" y="4152"/>
                <a:ext cx="9574" cy="4942"/>
                <a:chOff x="709" y="1032"/>
                <a:chExt cx="9574" cy="4942"/>
              </a:xfrm>
            </p:grpSpPr>
            <p:sp>
              <p:nvSpPr>
                <p:cNvPr id="9" name="文字方塊 1"/>
                <p:cNvSpPr txBox="1"/>
                <p:nvPr/>
              </p:nvSpPr>
              <p:spPr>
                <a:xfrm>
                  <a:off x="1559" y="1032"/>
                  <a:ext cx="8724" cy="4942"/>
                </a:xfrm>
                <a:prstGeom prst="rect">
                  <a:avLst/>
                </a:prstGeom>
                <a:solidFill>
                  <a:srgbClr val="F7FC7E"/>
                </a:solidFill>
              </p:spPr>
              <p:txBody>
                <a:bodyPr wrap="none" rtlCol="0">
                  <a:spAutoFit/>
                </a:bodyPr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#include &lt;stdio.h&gt;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int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main(</a:t>
                  </a: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void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) {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int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a = 2, b = 3, c = 5;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int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ans;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ans = (a = a * b) + (b = a + c);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printf("a=%d, b=%d, c=%d, ans=%d\n", a, b, c, ans);</a:t>
                  </a:r>
                  <a:r>
                    <a:rPr lang="en-US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 b="1">
                      <a:latin typeface="Arial" panose="020B0604020202020204" pitchFamily="34" charset="0"/>
                      <a:cs typeface="Arial" panose="020B0604020202020204" pitchFamily="34" charset="0"/>
                    </a:rPr>
                    <a:t>return </a:t>
                  </a: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0;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l" defTabSz="914400">
                    <a:lnSpc>
                      <a:spcPct val="100000"/>
                    </a:lnSpc>
                    <a:tabLst>
                      <a:tab pos="179070" algn="l"/>
                      <a:tab pos="358140" algn="l"/>
                      <a:tab pos="537210" algn="l"/>
                      <a:tab pos="716280" algn="l"/>
                    </a:tabLst>
                  </a:pPr>
                  <a:r>
                    <a:rPr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709" y="1032"/>
                  <a:ext cx="850" cy="49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mpd="sng"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  <a:endParaRPr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4" name="文本框 13"/>
          <p:cNvSpPr txBox="1"/>
          <p:nvPr/>
        </p:nvSpPr>
        <p:spPr>
          <a:xfrm>
            <a:off x="6726555" y="3081655"/>
            <a:ext cx="45167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000">
                <a:sym typeface="+mn-ea"/>
              </a:rPr>
              <a:t>This </a:t>
            </a:r>
            <a:r>
              <a:rPr lang="zh-CN" altLang="en-US" sz="2000">
                <a:sym typeface="+mn-ea"/>
              </a:rPr>
              <a:t>contains an assignment (Line 7) whose two operands on the right-hand-side are both assignments with </a:t>
            </a:r>
            <a:r>
              <a:rPr lang="zh-CN" altLang="en-US" sz="2000" i="1">
                <a:sym typeface="+mn-ea"/>
              </a:rPr>
              <a:t>side-effect</a:t>
            </a:r>
            <a:r>
              <a:rPr lang="zh-CN" altLang="en-US" sz="2000">
                <a:sym typeface="+mn-ea"/>
              </a:rPr>
              <a:t>.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Since the evaluation order of the addition operator is from left to right,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000">
                <a:sym typeface="+mn-ea"/>
              </a:rPr>
              <a:t> in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a=a*b</a:t>
            </a:r>
            <a:r>
              <a:rPr lang="zh-CN" altLang="en-US" sz="2000">
                <a:sym typeface="+mn-ea"/>
              </a:rPr>
              <a:t> is the original value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lang="zh-CN" altLang="en-US" sz="2000">
                <a:sym typeface="+mn-ea"/>
              </a:rPr>
              <a:t>and variable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000">
                <a:sym typeface="+mn-ea"/>
              </a:rPr>
              <a:t> in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b=a+c</a:t>
            </a:r>
            <a:r>
              <a:rPr lang="zh-CN" altLang="en-US" sz="2000">
                <a:sym typeface="+mn-ea"/>
              </a:rPr>
              <a:t> is the new value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000">
                <a:sym typeface="+mn-ea"/>
              </a:rPr>
              <a:t> after execution of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a=a*b</a:t>
            </a:r>
            <a:r>
              <a:rPr lang="zh-CN" altLang="en-US" sz="2000">
                <a:sym typeface="+mn-ea"/>
              </a:rPr>
              <a:t>.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r>
              <a:rPr lang="en-US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It is easy to cause errors in Line 7 of this program because of uncertainty of evaluation order and complicated effect. It would be a good practice for a program </a:t>
            </a:r>
            <a:r>
              <a:rPr lang="zh-CN" altLang="en-US" b="1" i="1"/>
              <a:t>not</a:t>
            </a:r>
            <a:r>
              <a:rPr lang="zh-CN" altLang="en-US"/>
              <a:t> to write programmers with side effect. One solution is to rewrite the assignment of Line 7</a:t>
            </a:r>
            <a:r>
              <a:rPr lang="en-US" altLang="zh-CN"/>
              <a:t>, “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ans = (a = a * b) + (b = a + c);</a:t>
            </a:r>
            <a:r>
              <a:rPr lang="en-US" altLang="zh-CN"/>
              <a:t>”, </a:t>
            </a:r>
            <a:r>
              <a:rPr lang="zh-CN" altLang="en-US"/>
              <a:t>to the following sequence of statements:</a:t>
            </a:r>
            <a:endParaRPr lang="zh-CN" altLang="en-US"/>
          </a:p>
          <a:p>
            <a:pPr marL="196850" lvl="1" indent="0">
              <a:buNone/>
            </a:pPr>
            <a:r>
              <a:rPr lang="en-US" altLang="zh-CN"/>
              <a:t>	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 = a * b; b = a + c; ans = a + b;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Identifiers and Variables in 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The term </a:t>
            </a:r>
            <a:r>
              <a:rPr lang="zh-CN" altLang="en-US" b="1"/>
              <a:t>identifier</a:t>
            </a:r>
            <a:r>
              <a:rPr lang="en-US" altLang="zh-CN" b="1"/>
              <a:t> </a:t>
            </a:r>
            <a:r>
              <a:rPr lang="zh-CN" altLang="en-US"/>
              <a:t>is</a:t>
            </a:r>
            <a:r>
              <a:rPr lang="zh-CN" altLang="en-US" b="1"/>
              <a:t> </a:t>
            </a:r>
            <a:r>
              <a:rPr lang="zh-CN" altLang="en-US"/>
              <a:t>a synonym of </a:t>
            </a:r>
            <a:r>
              <a:rPr lang="zh-CN" altLang="en-US" i="1"/>
              <a:t>name</a:t>
            </a:r>
            <a:r>
              <a:rPr lang="zh-CN" altLang="en-US"/>
              <a:t>.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Programming language syntax is usually specified using a formal method called </a:t>
            </a:r>
            <a:r>
              <a:rPr lang="zh-CN" altLang="en-US" i="1"/>
              <a:t>Backus-Naur Form (BNF)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n informal description of syntax rules</a:t>
            </a:r>
            <a:r>
              <a:rPr lang="en-US" altLang="zh-CN"/>
              <a:t> of</a:t>
            </a:r>
            <a:r>
              <a:rPr lang="zh-CN" altLang="en-US"/>
              <a:t> </a:t>
            </a:r>
            <a:r>
              <a:rPr lang="zh-CN" altLang="en-US" b="1"/>
              <a:t>identifiers </a:t>
            </a:r>
            <a:r>
              <a:rPr lang="zh-CN" altLang="en-US"/>
              <a:t>for C programming language is:</a:t>
            </a:r>
            <a:endParaRPr lang="zh-CN" altLang="en-US"/>
          </a:p>
          <a:p>
            <a:pPr marL="1112520" lvl="1" indent="-915670">
              <a:buNone/>
            </a:pPr>
            <a:r>
              <a:rPr lang="en-US" altLang="zh-CN"/>
              <a:t>Syntax: a sequence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English </a:t>
            </a:r>
            <a:r>
              <a:rPr lang="en-US" altLang="zh-CN"/>
              <a:t>letters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/>
              <a:t>,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altLang="zh-CN"/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zh-CN" sz="2000"/>
              <a:t>), </a:t>
            </a:r>
            <a:r>
              <a:rPr lang="en-US" altLang="zh-CN"/>
              <a:t>digits (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/>
              <a:t>), and the underscore (_) starting with an English letter or the underscore.</a:t>
            </a:r>
            <a:endParaRPr lang="en-US" altLang="zh-CN"/>
          </a:p>
          <a:p>
            <a:pPr marL="1112520" lvl="1" indent="-915670">
              <a:buNone/>
            </a:pPr>
            <a:r>
              <a:rPr lang="en-US" altLang="zh-CN"/>
              <a:t>BNF rules:</a:t>
            </a:r>
            <a:endParaRPr lang="en-US" altLang="zh-CN"/>
          </a:p>
          <a:p>
            <a:pPr marL="1112520" lvl="1" indent="-915670" defTabSz="2305050">
              <a:buNone/>
            </a:pPr>
            <a:r>
              <a:rPr lang="en-US" altLang="zh-CN"/>
              <a:t>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〈identifier〉::=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〈identifier〉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〈letter〉| 〈identifier〉〈digit〉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112520" lvl="1" indent="-915670" defTabSz="2305050">
              <a:buNone/>
              <a:tabLst>
                <a:tab pos="3312795" algn="l"/>
              </a:tabLs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〈identifier〉〈underscore〉|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112520" lvl="1" indent="-915670" defTabSz="2305050">
              <a:buNone/>
              <a:tabLst>
                <a:tab pos="3312795" algn="l"/>
              </a:tabLs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〈letter〉| 〈underscore〉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112520" lvl="1" indent="-915670" defTabSz="2305050">
              <a:buNone/>
              <a:tabLst>
                <a:tab pos="3223260" algn="l"/>
              </a:tabLs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〈letter〉::= A | B | C |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…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| X | Y | Z | a | b | c |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…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| x | y | z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112520" lvl="1" indent="-915670" defTabSz="2305050">
              <a:buNone/>
              <a:tabLst>
                <a:tab pos="3223260" algn="l"/>
              </a:tabLs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〈digit〉::= 0 | 1 | 2 |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| 4 | 5 | 6 | 7 | 8 | 9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112520" lvl="1" indent="-915670" defTabSz="2305050">
              <a:buNone/>
              <a:tabLst>
                <a:tab pos="3223260" algn="l"/>
              </a:tabLs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underscor〉::= _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Assignments</a:t>
            </a:r>
            <a:r>
              <a:rPr lang="en-US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Finally, we show a program using constant, arithmetic operations, and assignments. </a:t>
            </a:r>
            <a:endParaRPr lang="zh-CN" altLang="en-US"/>
          </a:p>
          <a:p>
            <a:pPr lvl="1"/>
            <a:r>
              <a:rPr lang="zh-CN" altLang="en-US"/>
              <a:t>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circle_circumference_area.c</a:t>
            </a:r>
            <a:r>
              <a:rPr lang="zh-CN" altLang="en-US"/>
              <a:t> reads a radius of a circle, then, computes and outputs the circumference and area of the circle. In Line 6, constant PI is defined as the ratio of the circumference to the diameter of  a circle.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60000" y="5140325"/>
            <a:ext cx="5634355" cy="1579880"/>
            <a:chOff x="612" y="8760"/>
            <a:chExt cx="8873" cy="2488"/>
          </a:xfrm>
        </p:grpSpPr>
        <p:sp>
          <p:nvSpPr>
            <p:cNvPr id="4" name="文字方塊 1"/>
            <p:cNvSpPr txBox="1"/>
            <p:nvPr/>
          </p:nvSpPr>
          <p:spPr>
            <a:xfrm>
              <a:off x="612" y="9360"/>
              <a:ext cx="8873" cy="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p>
              <a:pPr algn="l"/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radius: </a:t>
              </a:r>
              <a:r>
                <a:rPr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tabLst>
                  <a:tab pos="1880235" algn="l"/>
                  <a:tab pos="3133725" algn="l"/>
                </a:tabLst>
              </a:pP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Radius: 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10.0000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1.0000E+001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tabLst>
                  <a:tab pos="1880235" algn="l"/>
                  <a:tab pos="3133725" algn="l"/>
                </a:tabLst>
              </a:pP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Circumference: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62.8318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6.2832E+001</a:t>
              </a:r>
              <a:endPara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tabLst>
                  <a:tab pos="1880235" algn="l"/>
                  <a:tab pos="3133725" algn="l"/>
                </a:tabLst>
              </a:pP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Area: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314.1590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3.1416E+002</a:t>
              </a:r>
              <a:r>
                <a:rPr lang="en-US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12" y="8760"/>
              <a:ext cx="5188" cy="5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circle_circumference_area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.exe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0000" y="83920"/>
            <a:ext cx="8428990" cy="4901465"/>
            <a:chOff x="567" y="436"/>
            <a:chExt cx="13274" cy="7719"/>
          </a:xfrm>
        </p:grpSpPr>
        <p:sp>
          <p:nvSpPr>
            <p:cNvPr id="3" name="文字方塊 2"/>
            <p:cNvSpPr txBox="1"/>
            <p:nvPr/>
          </p:nvSpPr>
          <p:spPr>
            <a:xfrm>
              <a:off x="567" y="436"/>
              <a:ext cx="4888" cy="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algn="l"/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circle_circumference_area</a:t>
              </a:r>
              <a:r>
                <a:rPr lang="en-US" altLang="zh-TW">
                  <a:latin typeface="Arial" panose="020B0604020202020204" pitchFamily="34" charset="0"/>
                  <a:cs typeface="Arial" panose="020B0604020202020204" pitchFamily="34" charset="0"/>
                </a:rPr>
                <a:t>.c </a:t>
              </a:r>
              <a:endParaRPr lang="en-US" altLang="zh-TW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7" y="1032"/>
              <a:ext cx="13274" cy="7123"/>
              <a:chOff x="709" y="1032"/>
              <a:chExt cx="13274" cy="7123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559" y="1032"/>
                <a:ext cx="12424" cy="7123"/>
              </a:xfrm>
              <a:prstGeom prst="rect">
                <a:avLst/>
              </a:prstGeom>
              <a:solidFill>
                <a:srgbClr val="F7FC7E"/>
              </a:solidFill>
            </p:spPr>
            <p:txBody>
              <a:bodyPr wrap="none" rtlCol="0">
                <a:spAutoFit/>
              </a:bodyPr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#include &lt;stdio.h&gt;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int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main(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void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) {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float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radius, circumference, area;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const float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PI = 3.14159;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printf("Enter the radius: ");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scanf("%f", &amp;radius);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circumference = 2 * PI * radius;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area = PI * radius * radius;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printf("Radius:\t\t%10.4f\t%10.4E\n", radius, radius);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printf("Circumference:\t%10.4f\t%10.4E\n", circumference, circumference);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printf("Area:\t\t%10.4f\t%10.4E\n", area, area);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b="1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0;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defTabSz="914400">
                  <a:lnSpc>
                    <a:spcPct val="100000"/>
                  </a:lnSpc>
                  <a:tabLst>
                    <a:tab pos="179070" algn="l"/>
                    <a:tab pos="358140" algn="l"/>
                    <a:tab pos="537210" algn="l"/>
                    <a:tab pos="716280" algn="l"/>
                  </a:tabLst>
                </a:pPr>
                <a:r>
                  <a:rPr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09" y="1032"/>
                <a:ext cx="850" cy="71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Identifiers and Variables in C</a:t>
            </a:r>
            <a:r>
              <a:rPr lang="en-US" altLang="zh-CN"/>
              <a:t>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2"/>
            <a:r>
              <a:rPr lang="en-US" altLang="zh-CN"/>
              <a:t>Examples are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/>
              <a:t>, i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altLang="zh-CN"/>
              <a:t>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en-US" altLang="zh-CN"/>
              <a:t>, _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this_is_an_identifier</a:t>
            </a:r>
            <a:r>
              <a:rPr lang="en-US" altLang="zh-CN"/>
              <a:t>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abc123def</a:t>
            </a:r>
            <a:r>
              <a:rPr lang="en-US" altLang="zh-CN"/>
              <a:t>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letters_digits_underscore</a:t>
            </a:r>
            <a:r>
              <a:rPr lang="en-US" altLang="zh-CN"/>
              <a:t>, and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aaa_bbb_ccc</a:t>
            </a:r>
            <a:r>
              <a:rPr lang="en-US" altLang="zh-CN"/>
              <a:t>. </a:t>
            </a:r>
            <a:endParaRPr lang="en-US" altLang="zh-CN"/>
          </a:p>
          <a:p>
            <a:pPr lvl="2"/>
            <a:r>
              <a:rPr lang="en-US" altLang="zh-CN"/>
              <a:t>However,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2abcd</a:t>
            </a:r>
            <a:r>
              <a:rPr lang="en-US" altLang="zh-CN"/>
              <a:t>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it's</a:t>
            </a:r>
            <a:r>
              <a:rPr lang="en-US" altLang="zh-CN"/>
              <a:t>, and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this-is-not-an-identifier</a:t>
            </a:r>
            <a:r>
              <a:rPr lang="en-US" altLang="zh-CN"/>
              <a:t> are not identifiers. </a:t>
            </a:r>
            <a:endParaRPr lang="en-US" altLang="zh-CN"/>
          </a:p>
          <a:p>
            <a:pPr lvl="1"/>
            <a:r>
              <a:rPr lang="en-US" altLang="zh-CN"/>
              <a:t>Two remarks about identifiers of C programming language are:</a:t>
            </a:r>
            <a:endParaRPr lang="en-US" altLang="zh-CN"/>
          </a:p>
          <a:p>
            <a:pPr lvl="2"/>
            <a:r>
              <a:rPr lang="en-US" altLang="zh-CN"/>
              <a:t>Identifiers have no length limit, e.g.,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a_very_very_long_identifier_it_has_no_limit_on_the_length</a:t>
            </a:r>
            <a:r>
              <a:rPr lang="en-US" altLang="zh-CN"/>
              <a:t>.</a:t>
            </a:r>
            <a:endParaRPr lang="en-US" altLang="zh-CN"/>
          </a:p>
          <a:p>
            <a:pPr lvl="2"/>
            <a:r>
              <a:rPr lang="en-US" altLang="zh-CN"/>
              <a:t>Identifiers are case sensitive, e.g., abc,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CN"/>
              <a:t>,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altLang="zh-CN"/>
              <a:t>, and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AbC </a:t>
            </a:r>
            <a:r>
              <a:rPr lang="en-US" altLang="zh-CN"/>
              <a:t>are different identifiers.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Reserved Words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808855"/>
          </a:xfrm>
        </p:spPr>
        <p:txBody>
          <a:bodyPr/>
          <a:p>
            <a:r>
              <a:rPr lang="zh-CN" altLang="en-US"/>
              <a:t>C programming language specifies a set of </a:t>
            </a:r>
            <a:r>
              <a:rPr lang="zh-CN" altLang="en-US" b="1"/>
              <a:t>reserved words</a:t>
            </a:r>
            <a:r>
              <a:rPr lang="zh-CN" altLang="en-US"/>
              <a:t> which are used for special purpose and cannot be used as an identifier. The list of reserved words is:</a:t>
            </a:r>
            <a:endParaRPr lang="zh-CN" altLang="en-US"/>
          </a:p>
          <a:p>
            <a:pPr marL="0" indent="0" defTabSz="1233805">
              <a:buNone/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/>
              <a:t>	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auto	break	case	char	const	continue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233805">
              <a:buNone/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	default	do	double	else	enum	extern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233805">
              <a:buNone/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	float	for	goto	if	int	long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233805">
              <a:buNone/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	register	return	short	signed	sizeof	static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233805">
              <a:buNone/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	struct	switch	typedef	union	unsigned	void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233805">
              <a:buNone/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	volatile	while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1233805">
              <a:tabLst>
                <a:tab pos="895350" algn="l"/>
                <a:tab pos="2417445" algn="l"/>
                <a:tab pos="3760470" algn="l"/>
                <a:tab pos="5193030" algn="l"/>
                <a:tab pos="6715125" algn="l"/>
                <a:tab pos="8416290" algn="l"/>
              </a:tabLst>
            </a:pPr>
            <a:r>
              <a:rPr lang="en-US" altLang="zh-CN" sz="2400"/>
              <a:t>A r</a:t>
            </a:r>
            <a:r>
              <a:rPr lang="zh-CN" altLang="en-US" sz="2400"/>
              <a:t>eserved</a:t>
            </a:r>
            <a:r>
              <a:rPr lang="en-US" altLang="zh-CN" sz="2400"/>
              <a:t> words </a:t>
            </a:r>
            <a:r>
              <a:rPr lang="en-US" altLang="zh-CN" sz="2400" i="1"/>
              <a:t>cannot </a:t>
            </a:r>
            <a:r>
              <a:rPr lang="en-US" altLang="zh-CN" sz="2400"/>
              <a:t>be used as a constant or variable identifier.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Variables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All program </a:t>
            </a:r>
            <a:r>
              <a:rPr lang="zh-CN" altLang="en-US" b="1"/>
              <a:t>variables </a:t>
            </a:r>
            <a:r>
              <a:rPr lang="zh-CN" altLang="en-US"/>
              <a:t>must be declared </a:t>
            </a:r>
            <a:r>
              <a:rPr lang="zh-CN" altLang="en-US" i="1"/>
              <a:t>before </a:t>
            </a:r>
            <a:r>
              <a:rPr lang="zh-CN" altLang="en-US"/>
              <a:t>they are referenced. </a:t>
            </a:r>
            <a:endParaRPr lang="zh-CN" altLang="en-US"/>
          </a:p>
          <a:p>
            <a:r>
              <a:rPr lang="zh-CN" altLang="en-US"/>
              <a:t>In the theory of programming language, a program variable is characterized with six attributes:</a:t>
            </a:r>
            <a:endParaRPr lang="zh-CN" altLang="en-US"/>
          </a:p>
          <a:p>
            <a:pPr lvl="1"/>
            <a:r>
              <a:rPr lang="zh-CN" altLang="en-US" b="1"/>
              <a:t>Name</a:t>
            </a:r>
            <a:r>
              <a:rPr lang="zh-CN" altLang="en-US"/>
              <a:t>: the identifier of a variable,</a:t>
            </a:r>
            <a:endParaRPr lang="zh-CN" altLang="en-US"/>
          </a:p>
          <a:p>
            <a:pPr lvl="1"/>
            <a:r>
              <a:rPr lang="zh-CN" altLang="en-US" b="1"/>
              <a:t>Location</a:t>
            </a:r>
            <a:r>
              <a:rPr lang="zh-CN" altLang="en-US"/>
              <a:t>: also known as address, the memory address of a variable,</a:t>
            </a:r>
            <a:endParaRPr lang="zh-CN" altLang="en-US"/>
          </a:p>
          <a:p>
            <a:pPr lvl="1"/>
            <a:r>
              <a:rPr lang="zh-CN" altLang="en-US" b="1"/>
              <a:t>Value</a:t>
            </a:r>
            <a:r>
              <a:rPr lang="zh-CN" altLang="en-US"/>
              <a:t>: the content of a variable's memory location,</a:t>
            </a:r>
            <a:endParaRPr lang="zh-CN" altLang="en-US"/>
          </a:p>
          <a:p>
            <a:pPr lvl="1"/>
            <a:r>
              <a:rPr lang="zh-CN" altLang="en-US" b="1"/>
              <a:t>Type</a:t>
            </a:r>
            <a:r>
              <a:rPr lang="zh-CN" altLang="en-US"/>
              <a:t>: the data type of a variable,</a:t>
            </a:r>
            <a:endParaRPr lang="zh-CN" altLang="en-US"/>
          </a:p>
          <a:p>
            <a:pPr lvl="1"/>
            <a:r>
              <a:rPr lang="zh-CN" altLang="en-US" b="1"/>
              <a:t>Scope</a:t>
            </a:r>
            <a:r>
              <a:rPr lang="zh-CN" altLang="en-US"/>
              <a:t>: the program context that a variable is visible, and</a:t>
            </a:r>
            <a:endParaRPr lang="zh-CN" altLang="en-US"/>
          </a:p>
          <a:p>
            <a:pPr lvl="1"/>
            <a:r>
              <a:rPr lang="zh-CN" altLang="en-US" b="1"/>
              <a:t>Lifetime</a:t>
            </a:r>
            <a:r>
              <a:rPr lang="zh-CN" altLang="en-US"/>
              <a:t>: the period of execution time when a variable is bound to a memory location.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2960" y="5166360"/>
            <a:ext cx="3371855" cy="93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9340" y="5143500"/>
            <a:ext cx="38347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Name, location, value of a program variable is depicted using the diagram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on the right-hand-side.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Variables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the </a:t>
            </a:r>
            <a:r>
              <a:rPr lang="en-US" altLang="zh-CN"/>
              <a:t>previous</a:t>
            </a:r>
            <a:r>
              <a:rPr lang="zh-CN" altLang="en-US"/>
              <a:t> diagram, a variable is denoted using its </a:t>
            </a:r>
            <a:r>
              <a:rPr lang="zh-CN" altLang="en-US" i="1"/>
              <a:t>identifier</a:t>
            </a:r>
            <a:r>
              <a:rPr lang="zh-CN" altLang="en-US"/>
              <a:t> (</a:t>
            </a:r>
            <a:r>
              <a:rPr lang="zh-CN" altLang="en-US" i="1"/>
              <a:t>name</a:t>
            </a:r>
            <a:r>
              <a:rPr lang="zh-CN" altLang="en-US"/>
              <a:t>), the </a:t>
            </a:r>
            <a:r>
              <a:rPr lang="zh-CN" altLang="en-US" i="1"/>
              <a:t>variable location </a:t>
            </a:r>
            <a:r>
              <a:rPr lang="zh-CN" altLang="en-US"/>
              <a:t>is represented as a rectangle, and the </a:t>
            </a:r>
            <a:r>
              <a:rPr lang="zh-CN" altLang="en-US" i="1"/>
              <a:t>content </a:t>
            </a:r>
            <a:r>
              <a:rPr lang="zh-CN" altLang="en-US"/>
              <a:t>of a variable location is indicated by an arrow pointing to a circle meaning a value. </a:t>
            </a:r>
            <a:endParaRPr lang="zh-CN" altLang="en-US"/>
          </a:p>
          <a:p>
            <a:r>
              <a:rPr lang="zh-CN" altLang="en-US"/>
              <a:t>A variable appears in the form of its name in a C program, but it may refer to a location or a value. There are rules implying reference of different variable attributes:</a:t>
            </a:r>
            <a:endParaRPr lang="zh-CN" altLang="en-US"/>
          </a:p>
          <a:p>
            <a:pPr lvl="1"/>
            <a:r>
              <a:rPr lang="zh-CN" altLang="en-US"/>
              <a:t>A variable appearing in a declaration refers to its location, e.g.,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zh-CN" altLang="en-US"/>
              <a:t>A variable appearing on the left-hand-side of an assignment refers to its </a:t>
            </a:r>
            <a:r>
              <a:rPr lang="zh-CN" altLang="en-US" i="1"/>
              <a:t>location</a:t>
            </a:r>
            <a:r>
              <a:rPr lang="zh-CN" altLang="en-US"/>
              <a:t>, e.g., variable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/>
              <a:t> in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 = b + 10</a:t>
            </a:r>
            <a:r>
              <a:rPr lang="zh-CN" altLang="en-US"/>
              <a:t>. This variable is called an </a:t>
            </a:r>
            <a:r>
              <a:rPr lang="zh-CN" altLang="en-US" i="1"/>
              <a:t>lvalue variable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zh-CN" altLang="en-US"/>
              <a:t>A variable appearing in an expression on the right-hand-side of an assignment refers to its </a:t>
            </a:r>
            <a:r>
              <a:rPr lang="zh-CN" altLang="en-US" i="1"/>
              <a:t>value</a:t>
            </a:r>
            <a:r>
              <a:rPr lang="zh-CN" altLang="en-US"/>
              <a:t>, e.g., variable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zh-CN" altLang="en-US"/>
              <a:t>in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 = b + 10</a:t>
            </a:r>
            <a:r>
              <a:rPr lang="zh-CN" altLang="en-US"/>
              <a:t>.</a:t>
            </a:r>
            <a:endParaRPr lang="zh-CN" altLang="en-US"/>
          </a:p>
          <a:p>
            <a:pPr lvl="1"/>
            <a:r>
              <a:rPr lang="zh-CN" altLang="en-US"/>
              <a:t>Note that, in the case of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scanf("%d", &amp;a)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&amp;a</a:t>
            </a:r>
            <a:r>
              <a:rPr lang="zh-CN" altLang="en-US"/>
              <a:t> denotes the </a:t>
            </a:r>
            <a:r>
              <a:rPr lang="zh-CN" altLang="en-US" i="1"/>
              <a:t>location </a:t>
            </a:r>
            <a:r>
              <a:rPr lang="zh-CN" altLang="en-US"/>
              <a:t>of variable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Variables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Let us consider the following integer declarations:</a:t>
            </a:r>
            <a:r>
              <a:rPr lang="en-US" altLang="zh-CN"/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abc, xyz = 10;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cs typeface="Times New Roman" panose="02020603050405020304" charset="0"/>
              </a:rPr>
              <a:t>If variable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abc </a:t>
            </a:r>
            <a:r>
              <a:rPr lang="en-US" altLang="zh-CN">
                <a:cs typeface="Times New Roman" panose="02020603050405020304" charset="0"/>
              </a:rPr>
              <a:t>is stored at memory location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0x4008 </a:t>
            </a:r>
            <a:r>
              <a:rPr lang="en-US" altLang="zh-CN">
                <a:cs typeface="Times New Roman" panose="02020603050405020304" charset="0"/>
              </a:rPr>
              <a:t>and variable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xyz </a:t>
            </a:r>
            <a:r>
              <a:rPr lang="en-US" altLang="zh-CN">
                <a:cs typeface="Times New Roman" panose="02020603050405020304" charset="0"/>
              </a:rPr>
              <a:t>is stored at memory location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0x400C</a:t>
            </a:r>
            <a:r>
              <a:rPr lang="en-US" altLang="zh-CN">
                <a:cs typeface="Times New Roman" panose="02020603050405020304" charset="0"/>
              </a:rPr>
              <a:t>, they are depicted as the following diagrams:</a:t>
            </a:r>
            <a:endParaRPr lang="en-US" altLang="zh-CN"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265" y="2582545"/>
            <a:ext cx="3108267" cy="198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0475" y="2757805"/>
            <a:ext cx="47561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It shows variables named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abc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xyz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at memory location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0x4008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0x400C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(we omit the hexadecimal prefix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0x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 with value unknown and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, respecitvely.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Variables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t>A variable in a C program declared outside all functions is called a </a:t>
            </a:r>
            <a:r>
              <a:rPr b="1"/>
              <a:t>global variable</a:t>
            </a:r>
            <a:r>
              <a:t>. </a:t>
            </a:r>
          </a:p>
          <a:p>
            <a:r>
              <a:t>A variable declared in a function (subroutine) is called a </a:t>
            </a:r>
            <a:r>
              <a:rPr b="1"/>
              <a:t>local variable</a:t>
            </a:r>
            <a:r>
              <a:t> to that function. </a:t>
            </a:r>
          </a:p>
          <a:p>
            <a:r>
              <a:t>A variable can be declared with the reserved word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t>in front of the type name. </a:t>
            </a:r>
          </a:p>
          <a:p>
            <a:pPr lvl="1"/>
            <a:r>
              <a:t>A global variable can be referenced by all functions, i.e., its </a:t>
            </a:r>
            <a:r>
              <a:rPr i="1"/>
              <a:t>scope </a:t>
            </a:r>
            <a:r>
              <a:t>is all functions of the program. </a:t>
            </a:r>
          </a:p>
          <a:p>
            <a:pPr lvl="1"/>
            <a:r>
              <a:t>A local variable is only accessible by the statements of the function declaring it, i.e., its </a:t>
            </a:r>
            <a:r>
              <a:rPr i="1"/>
              <a:t>scope </a:t>
            </a:r>
            <a:r>
              <a:t>i</a:t>
            </a:r>
            <a:r>
              <a:rPr lang="en-US"/>
              <a:t>s</a:t>
            </a:r>
            <a:r>
              <a:t> the function itself. </a:t>
            </a:r>
          </a:p>
          <a:p>
            <a:pPr lvl="1"/>
            <a:r>
              <a:t>Global variables and static variables are bound to memory locations from the beginning the end of program execution, i.e., their </a:t>
            </a:r>
            <a:r>
              <a:rPr i="1"/>
              <a:t>lifetime </a:t>
            </a:r>
            <a:r>
              <a:t>is the entire program execution time. </a:t>
            </a:r>
          </a:p>
          <a:p>
            <a:pPr lvl="1"/>
            <a:r>
              <a:t>A static variable will </a:t>
            </a:r>
            <a:r>
              <a:rPr i="1"/>
              <a:t>retain </a:t>
            </a:r>
            <a:r>
              <a:t>its value even when execution of its corresponding function is completed. </a:t>
            </a:r>
          </a:p>
          <a:p>
            <a:pPr lvl="2"/>
            <a:r>
              <a:t>That is, a static variable is </a:t>
            </a:r>
            <a:r>
              <a:rPr i="1"/>
              <a:t>history-sensitive</a:t>
            </a:r>
            <a:r>
              <a:t>. </a:t>
            </a:r>
          </a:p>
          <a:p>
            <a:pPr lvl="2"/>
            <a:r>
              <a:t>A non-static local variable is bound to a memory location only when the function declaring this variable is </a:t>
            </a:r>
            <a:r>
              <a:rPr i="1"/>
              <a:t>activated</a:t>
            </a:r>
            <a:r>
              <a:t>, i.e., the </a:t>
            </a:r>
            <a:r>
              <a:rPr i="1"/>
              <a:t>lifetime </a:t>
            </a:r>
            <a:r>
              <a:t>of a non-static local variable is from the time its corresponding function is called to completion time of the function.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50,&quot;width&quot;:8340}"/>
</p:tagLst>
</file>

<file path=ppt/tags/tag2.xml><?xml version="1.0" encoding="utf-8"?>
<p:tagLst xmlns:p="http://schemas.openxmlformats.org/presentationml/2006/main">
  <p:tag name="COMMONDATA" val="eyJoZGlkIjoiZWM1YmFhYzMxZTRkMDkyNjkwZWI1NzE2ZWUwMmIyN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18813</Words>
  <Application>WPS 演示</Application>
  <PresentationFormat>宽屏</PresentationFormat>
  <Paragraphs>537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Wingdings</vt:lpstr>
      <vt:lpstr>Times New Roman</vt:lpstr>
      <vt:lpstr>微软雅黑</vt:lpstr>
      <vt:lpstr>Calibri</vt:lpstr>
      <vt:lpstr>Arial Unicode MS</vt:lpstr>
      <vt:lpstr>PMingLiU</vt:lpstr>
      <vt:lpstr>Office 主题</vt:lpstr>
      <vt:lpstr>Problem Solving with C Programming Language</vt:lpstr>
      <vt:lpstr>Basic Computer Operations</vt:lpstr>
      <vt:lpstr> Identifiers and Variables in C</vt:lpstr>
      <vt:lpstr> Identifiers and Variables in C (cont’d)</vt:lpstr>
      <vt:lpstr>Reserved Words</vt:lpstr>
      <vt:lpstr>Variables</vt:lpstr>
      <vt:lpstr>Variables (cont’d)</vt:lpstr>
      <vt:lpstr>Variables (cont’d)</vt:lpstr>
      <vt:lpstr>Variables (cont’d)</vt:lpstr>
      <vt:lpstr>Variables (cont’d)</vt:lpstr>
      <vt:lpstr>PowerPoint 演示文稿</vt:lpstr>
      <vt:lpstr>Constants</vt:lpstr>
      <vt:lpstr>Type Definitions</vt:lpstr>
      <vt:lpstr>PowerPoint 演示文稿</vt:lpstr>
      <vt:lpstr>Arithmetic Expressions</vt:lpstr>
      <vt:lpstr>Arithmetic Expressions (cont’d)</vt:lpstr>
      <vt:lpstr>Arithmetic Expressions (cont’d)</vt:lpstr>
      <vt:lpstr>Arithmetic Expressions (cont’d)</vt:lpstr>
      <vt:lpstr>PowerPoint 演示文稿</vt:lpstr>
      <vt:lpstr>Arithmetic Expressions (cont’d)</vt:lpstr>
      <vt:lpstr>Arithmetic Expressions (cont’d)</vt:lpstr>
      <vt:lpstr>PowerPoint 演示文稿</vt:lpstr>
      <vt:lpstr>Assignments</vt:lpstr>
      <vt:lpstr>Assignments (cont’d)</vt:lpstr>
      <vt:lpstr>Assignments (cont’d)</vt:lpstr>
      <vt:lpstr>Assignments (cont’d)</vt:lpstr>
      <vt:lpstr>PowerPoint 演示文稿</vt:lpstr>
      <vt:lpstr>Assignments (cont’d)</vt:lpstr>
      <vt:lpstr>Assignments (cont’d)</vt:lpstr>
      <vt:lpstr>Assignments (cont’d)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黃秋煌</cp:lastModifiedBy>
  <cp:revision>123</cp:revision>
  <dcterms:created xsi:type="dcterms:W3CDTF">2019-07-22T05:15:00Z</dcterms:created>
  <dcterms:modified xsi:type="dcterms:W3CDTF">2022-10-05T02:25:44Z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A9EF821EF4FE47F891E5A47C81A63DA5</vt:lpwstr>
  </property>
</Properties>
</file>