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8"/>
  </p:handoutMasterIdLst>
  <p:sldIdLst>
    <p:sldId id="257" r:id="rId2"/>
    <p:sldId id="308" r:id="rId3"/>
    <p:sldId id="258" r:id="rId4"/>
    <p:sldId id="259" r:id="rId5"/>
    <p:sldId id="263" r:id="rId6"/>
    <p:sldId id="264" r:id="rId7"/>
    <p:sldId id="260" r:id="rId8"/>
    <p:sldId id="309" r:id="rId9"/>
    <p:sldId id="261" r:id="rId10"/>
    <p:sldId id="262" r:id="rId11"/>
    <p:sldId id="265" r:id="rId12"/>
    <p:sldId id="266" r:id="rId13"/>
    <p:sldId id="267" r:id="rId14"/>
    <p:sldId id="268" r:id="rId15"/>
    <p:sldId id="310" r:id="rId16"/>
    <p:sldId id="311" r:id="rId17"/>
    <p:sldId id="315" r:id="rId18"/>
    <p:sldId id="269" r:id="rId19"/>
    <p:sldId id="273" r:id="rId20"/>
    <p:sldId id="307" r:id="rId21"/>
    <p:sldId id="270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271" r:id="rId35"/>
    <p:sldId id="306" r:id="rId36"/>
    <p:sldId id="274" r:id="rId37"/>
  </p:sldIdLst>
  <p:sldSz cx="9144000" cy="6858000" type="screen4x3"/>
  <p:notesSz cx="70104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1925" autoAdjust="0"/>
  </p:normalViewPr>
  <p:slideViewPr>
    <p:cSldViewPr>
      <p:cViewPr varScale="1">
        <p:scale>
          <a:sx n="70" d="100"/>
          <a:sy n="70" d="100"/>
        </p:scale>
        <p:origin x="15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/>
            </a:lvl1pPr>
          </a:lstStyle>
          <a:p>
            <a:pPr>
              <a:defRPr/>
            </a:pPr>
            <a:fld id="{6360464E-3200-47BF-BDCC-9E15A8F96E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0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TW" sz="2000" u="sng" smtClean="0">
                <a:latin typeface="AvantGarde" pitchFamily="34" charset="0"/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991350" y="65088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991350" y="446088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BCB0D74-2A31-48F9-8DC4-1CE49484ECD6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34200" y="762000"/>
            <a:ext cx="22098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83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1459E-F55D-4A97-B494-867949193A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7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93B6-690D-45A3-BDAB-2D6DE552C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38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C41146A-7F24-4525-B658-6D1A6B54C1AB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7129-265D-4491-AC5B-492235C3A4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05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80E87CE-ED65-4FF5-9EAC-4A8DFEAF1F34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985A-CB12-418D-8F22-9EB70C6E57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2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E1FC65A-329E-4C79-BBEB-D049261ABB67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FF9AB-A19B-4D64-A534-1850A3F6AB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6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DA811BEE-DC7C-4BEB-8E87-F051A67CE57F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430F-9ACC-4EFF-B66D-306C418E55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0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76942C5-F44D-40DE-9EA1-1F50A0C81F11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B7034-21D5-42B9-914C-D14A4468B8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59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E0FDE-2789-4EB5-8B30-2215F6670C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13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8D24-56AC-4812-9E5A-D455EC8B81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414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61DF-0244-4B80-B947-0A95769EC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E6CA50E-0799-4553-9057-BF4F26112F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38A98D9B-A466-4882-A685-A6B160B8F0C5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b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Chapter 18 - C++ Operator Overloading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85800" y="1524000"/>
            <a:ext cx="7391400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0153" rIns="63480" bIns="476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18.1	Introduction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18.2	Fundamentals of Operator Overloading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18.3	Restrictions on Operator Overloading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18.4	Operator Functions as Class Members vs. as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	Functions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18.5	Overloading Stream-Insertion and Stream-Extraction 	Operators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18.6	Overloading Unary Operators	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18.7	Overloading Binary Operators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18.8	Case Study: An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Array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Class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18.9	Converting between Types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18.10	Overloading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++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--</a:t>
            </a:r>
            <a:r>
              <a:rPr lang="en-US" altLang="zh-TW" sz="18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No new operators can be created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Use only existing operators</a:t>
            </a:r>
            <a:endParaRPr lang="en-US" altLang="zh-TW" sz="18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Built-in types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Cannot overload operators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You cannot change how two integers are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6685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Operator functions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 be member or non-member functions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Overloading the assignment operators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i.e: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()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[]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-&gt;</a:t>
            </a:r>
            <a:r>
              <a:rPr lang="en-US" altLang="zh-TW" sz="220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Operator must be a member function</a:t>
            </a:r>
            <a:r>
              <a:rPr lang="en-US" altLang="zh-TW" sz="2400" smtClean="0">
                <a:ea typeface="新細明體" panose="02020500000000000000" pitchFamily="18" charset="-12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33543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Operator functions as member functions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Leftmost operand must be an object (or reference to an object) of the class</a:t>
            </a:r>
            <a:endParaRPr lang="en-US" altLang="zh-TW" sz="22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If left operand of a different type, operator function must be a non-member function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A non-member operator function must be a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 if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private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 or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protected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 members of that class are accessed directly</a:t>
            </a:r>
            <a:endParaRPr lang="en-US" altLang="zh-TW" sz="16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1163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Non-member overloaded operator functions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Enable the operator to be commutative</a:t>
            </a:r>
          </a:p>
          <a:p>
            <a:pPr lvl="1" eaLnBrk="1" hangingPunct="1">
              <a:buFontTx/>
              <a:buNone/>
            </a:pPr>
            <a:r>
              <a:rPr lang="en-US" altLang="zh-TW" sz="2200" b="1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HugeInteger bigInteger1;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long int number;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bigInteger1 = number + bigInteger1;</a:t>
            </a:r>
            <a:endParaRPr lang="en-US" altLang="zh-TW" sz="24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200" smtClean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ea typeface="新細明體" panose="02020500000000000000" pitchFamily="18" charset="-120"/>
              </a:rPr>
              <a:t>	or</a:t>
            </a:r>
          </a:p>
          <a:p>
            <a:pPr lvl="1" eaLnBrk="1" hangingPunct="1">
              <a:buFontTx/>
              <a:buNone/>
            </a:pPr>
            <a:endParaRPr lang="en-US" altLang="zh-TW" sz="2200" smtClean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bigInteger1 = biginteger1 + number;</a:t>
            </a:r>
            <a:endParaRPr lang="en-US" altLang="zh-TW" sz="24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18.5  Overloading Stream-Insertion and Stream-Extraction Operators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Overloaded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&lt;&lt;</a:t>
            </a:r>
            <a:r>
              <a:rPr lang="en-US" altLang="zh-TW" sz="28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sz="28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&gt;&gt;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operators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Must have left operand of types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ostream &amp;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istream &amp;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respectively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It must be a non-member function (left operand not an object of the class)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It must be a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 if it accesses private data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fig18_03.cpp (1 of 3)</a:t>
            </a:r>
          </a:p>
        </p:txBody>
      </p:sp>
      <p:graphicFrame>
        <p:nvGraphicFramePr>
          <p:cNvPr id="23555" name="Object 1029"/>
          <p:cNvGraphicFramePr>
            <a:graphicFrameLocks/>
          </p:cNvGraphicFramePr>
          <p:nvPr/>
        </p:nvGraphicFramePr>
        <p:xfrm>
          <a:off x="0" y="0"/>
          <a:ext cx="6834188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6931152" imgH="6277356" progId="Word.Document.8">
                  <p:embed/>
                </p:oleObj>
              </mc:Choice>
              <mc:Fallback>
                <p:oleObj name="Document" r:id="rId3" imgW="6931152" imgH="6277356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19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fig18_03.cpp (2 of 3)</a:t>
            </a:r>
          </a:p>
        </p:txBody>
      </p:sp>
      <p:graphicFrame>
        <p:nvGraphicFramePr>
          <p:cNvPr id="24579" name="Object 1028"/>
          <p:cNvGraphicFramePr>
            <a:graphicFrameLocks/>
          </p:cNvGraphicFramePr>
          <p:nvPr/>
        </p:nvGraphicFramePr>
        <p:xfrm>
          <a:off x="0" y="0"/>
          <a:ext cx="683418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6931152" imgH="6265164" progId="Word.Document.8">
                  <p:embed/>
                </p:oleObj>
              </mc:Choice>
              <mc:Fallback>
                <p:oleObj name="Document" r:id="rId3" imgW="6931152" imgH="6265164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fig18_03.cpp (3 of 3)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2590800"/>
            <a:ext cx="6919913" cy="9128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Enter phone number in the form (123) 456-7890: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(800) 555-1212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phone number entered was: (800) 555-1212 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0" y="0"/>
          <a:ext cx="69199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6931152" imgH="2891028" progId="Word.Document.8">
                  <p:embed/>
                </p:oleObj>
              </mc:Choice>
              <mc:Fallback>
                <p:oleObj name="Document" r:id="rId3" imgW="6931152" imgH="28910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18.6  Overloading Unary Operators</a:t>
            </a:r>
            <a:endParaRPr lang="en-US" altLang="zh-TW" smtClean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3811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Overloading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Avoid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functions and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classes unless absolutely necessary.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Use of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 violates the encapsulation of a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As a member function: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String {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public: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bool operator!() const;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...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18.7  Overloading Binary Operators</a:t>
            </a:r>
            <a:endParaRPr lang="en-US" altLang="zh-TW" b="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Overloaded binary operators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Non-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member function, one argument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Non-member function, two arguments</a:t>
            </a:r>
          </a:p>
          <a:p>
            <a:pPr eaLnBrk="1" hangingPunct="1"/>
            <a:endParaRPr lang="en-US" altLang="zh-TW" sz="2200" b="1" smtClean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String {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public: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const String &amp;operator+=( const String &amp; );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...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 // end class String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endParaRPr lang="en-US" altLang="zh-TW" sz="2400" smtClean="0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y += z;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equivalent to 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y.operator+=( z );</a:t>
            </a:r>
            <a:endParaRPr lang="en-US" altLang="zh-TW" sz="18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understand how to redefine (overload) operators to work with new types.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understand how to convert objects from one class to another class.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learn when to, and when not to, overload operators.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study several interesting classes that use overloaded operators.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To create an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Array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class.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18.7  Overloading Binary Operators</a:t>
            </a:r>
            <a:endParaRPr lang="en-US" altLang="zh-TW" sz="2800" smtClean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altLang="zh-TW" sz="1800" b="1" smtClean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 String {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friend const String &amp;operator+=( String &amp;, 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const String &amp; );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...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}; // end class String</a:t>
            </a: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y += z;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equivalent</a:t>
            </a:r>
            <a:r>
              <a:rPr lang="en-US" altLang="zh-TW" sz="2200" b="1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to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operator+=( y, z )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18.8  Case Study: An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Array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class</a:t>
            </a:r>
            <a:endParaRPr lang="en-US" altLang="zh-TW" b="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Implement an Array class with</a:t>
            </a:r>
            <a:r>
              <a:rPr lang="en-US" altLang="zh-TW" sz="32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Range checking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Array assignment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Arrays that know their size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Outputting/inputting entire arrays with </a:t>
            </a:r>
            <a:r>
              <a:rPr lang="en-US" altLang="zh-TW" sz="24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&lt;&lt;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&gt;&gt;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Array comparisons with </a:t>
            </a:r>
            <a:r>
              <a:rPr lang="en-US" altLang="zh-TW" sz="24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==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!=</a:t>
            </a:r>
          </a:p>
          <a:p>
            <a:pPr lvl="1" eaLnBrk="1" hangingPunct="1"/>
            <a:endParaRPr lang="en-US" altLang="zh-TW" sz="24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array1.h (1 of 2)</a:t>
            </a:r>
          </a:p>
        </p:txBody>
      </p:sp>
      <p:graphicFrame>
        <p:nvGraphicFramePr>
          <p:cNvPr id="30723" name="Object 4"/>
          <p:cNvGraphicFramePr>
            <a:graphicFrameLocks/>
          </p:cNvGraphicFramePr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6931152" imgH="6518148" progId="Word.Document.8">
                  <p:embed/>
                </p:oleObj>
              </mc:Choice>
              <mc:Fallback>
                <p:oleObj name="Document" r:id="rId3" imgW="6931152" imgH="651814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0" y="762000"/>
            <a:ext cx="22860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array1.h (2 of 2)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858000" y="2438400"/>
            <a:ext cx="193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array1.cpp (1 of 6)</a:t>
            </a:r>
          </a:p>
        </p:txBody>
      </p:sp>
      <p:graphicFrame>
        <p:nvGraphicFramePr>
          <p:cNvPr id="31748" name="Object 6"/>
          <p:cNvGraphicFramePr>
            <a:graphicFrameLocks/>
          </p:cNvGraphicFramePr>
          <p:nvPr/>
        </p:nvGraphicFramePr>
        <p:xfrm>
          <a:off x="0" y="0"/>
          <a:ext cx="69199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6931152" imgH="2904744" progId="Word.Document.8">
                  <p:embed/>
                </p:oleObj>
              </mc:Choice>
              <mc:Fallback>
                <p:oleObj name="Document" r:id="rId3" imgW="6931152" imgH="290474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/>
          </p:cNvGraphicFramePr>
          <p:nvPr/>
        </p:nvGraphicFramePr>
        <p:xfrm>
          <a:off x="0" y="2590800"/>
          <a:ext cx="69199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5" imgW="6931152" imgH="4108704" progId="Word.Document.8">
                  <p:embed/>
                </p:oleObj>
              </mc:Choice>
              <mc:Fallback>
                <p:oleObj name="Document" r:id="rId5" imgW="6931152" imgH="4108704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69199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array1.cpp (2 of 6)</a:t>
            </a:r>
          </a:p>
        </p:txBody>
      </p:sp>
      <p:graphicFrame>
        <p:nvGraphicFramePr>
          <p:cNvPr id="32771" name="Object 4"/>
          <p:cNvGraphicFramePr>
            <a:graphicFrameLocks/>
          </p:cNvGraphicFramePr>
          <p:nvPr/>
        </p:nvGraphicFramePr>
        <p:xfrm>
          <a:off x="0" y="0"/>
          <a:ext cx="6919913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6931152" imgH="6746748" progId="Word.Document.8">
                  <p:embed/>
                </p:oleObj>
              </mc:Choice>
              <mc:Fallback>
                <p:oleObj name="Document" r:id="rId3" imgW="6931152" imgH="674674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array1.cpp (3 of 6)</a:t>
            </a:r>
          </a:p>
        </p:txBody>
      </p:sp>
      <p:graphicFrame>
        <p:nvGraphicFramePr>
          <p:cNvPr id="33795" name="Object 4"/>
          <p:cNvGraphicFramePr>
            <a:graphicFrameLocks/>
          </p:cNvGraphicFramePr>
          <p:nvPr/>
        </p:nvGraphicFramePr>
        <p:xfrm>
          <a:off x="0" y="0"/>
          <a:ext cx="69199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6931152" imgH="7228332" progId="Word.Document.8">
                  <p:embed/>
                </p:oleObj>
              </mc:Choice>
              <mc:Fallback>
                <p:oleObj name="Document" r:id="rId3" imgW="6931152" imgH="722833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array1.cpp (4 of 6)</a:t>
            </a:r>
          </a:p>
        </p:txBody>
      </p:sp>
      <p:graphicFrame>
        <p:nvGraphicFramePr>
          <p:cNvPr id="34819" name="Object 4"/>
          <p:cNvGraphicFramePr>
            <a:graphicFrameLocks/>
          </p:cNvGraphicFramePr>
          <p:nvPr/>
        </p:nvGraphicFramePr>
        <p:xfrm>
          <a:off x="0" y="0"/>
          <a:ext cx="6919913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6931152" imgH="6746748" progId="Word.Document.8">
                  <p:embed/>
                </p:oleObj>
              </mc:Choice>
              <mc:Fallback>
                <p:oleObj name="Document" r:id="rId3" imgW="6931152" imgH="674674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array1.cpp (5 of 6)</a:t>
            </a:r>
          </a:p>
        </p:txBody>
      </p:sp>
      <p:graphicFrame>
        <p:nvGraphicFramePr>
          <p:cNvPr id="35843" name="Object 4"/>
          <p:cNvGraphicFramePr>
            <a:graphicFrameLocks/>
          </p:cNvGraphicFramePr>
          <p:nvPr/>
        </p:nvGraphicFramePr>
        <p:xfrm>
          <a:off x="0" y="0"/>
          <a:ext cx="6919913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6931152" imgH="6024372" progId="Word.Document.8">
                  <p:embed/>
                </p:oleObj>
              </mc:Choice>
              <mc:Fallback>
                <p:oleObj name="Document" r:id="rId3" imgW="6931152" imgH="602437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array1.cpp (6 of 6)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6910388" y="3943350"/>
            <a:ext cx="213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fig18_04.cpp (1 of 4)</a:t>
            </a:r>
          </a:p>
        </p:txBody>
      </p:sp>
      <p:graphicFrame>
        <p:nvGraphicFramePr>
          <p:cNvPr id="36868" name="Object 6"/>
          <p:cNvGraphicFramePr>
            <a:graphicFrameLocks/>
          </p:cNvGraphicFramePr>
          <p:nvPr/>
        </p:nvGraphicFramePr>
        <p:xfrm>
          <a:off x="0" y="0"/>
          <a:ext cx="69199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6931152" imgH="4349496" progId="Word.Document.8">
                  <p:embed/>
                </p:oleObj>
              </mc:Choice>
              <mc:Fallback>
                <p:oleObj name="Document" r:id="rId3" imgW="6931152" imgH="4349496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/>
          </p:cNvGraphicFramePr>
          <p:nvPr/>
        </p:nvGraphicFramePr>
        <p:xfrm>
          <a:off x="0" y="3962400"/>
          <a:ext cx="69199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5" imgW="6931152" imgH="2663952" progId="Word.Document.8">
                  <p:embed/>
                </p:oleObj>
              </mc:Choice>
              <mc:Fallback>
                <p:oleObj name="Document" r:id="rId5" imgW="6931152" imgH="2663952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69199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fig18_04.cpp (2 of 4)</a:t>
            </a:r>
          </a:p>
        </p:txBody>
      </p:sp>
      <p:graphicFrame>
        <p:nvGraphicFramePr>
          <p:cNvPr id="37891" name="Object 4"/>
          <p:cNvGraphicFramePr>
            <a:graphicFrameLocks/>
          </p:cNvGraphicFramePr>
          <p:nvPr/>
        </p:nvGraphicFramePr>
        <p:xfrm>
          <a:off x="0" y="0"/>
          <a:ext cx="6751638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3" imgW="6931152" imgH="5783580" progId="Word.Document.8">
                  <p:embed/>
                </p:oleObj>
              </mc:Choice>
              <mc:Fallback>
                <p:oleObj name="Document" r:id="rId3" imgW="6931152" imgH="57835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751638" cy="56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18.1 Introduction</a:t>
            </a:r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Chapter 16 and 17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ADT’s and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classes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F</a:t>
            </a:r>
            <a:r>
              <a:rPr lang="en-US" altLang="zh-TW" sz="2200" noProof="1" smtClean="0"/>
              <a:t>unction-call notation is cumbersome for certain kinds of classes, especially mathematical classes</a:t>
            </a:r>
            <a:endParaRPr lang="en-US" altLang="zh-TW" sz="22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noProof="1" smtClean="0"/>
              <a:t>In this chapter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W</a:t>
            </a:r>
            <a:r>
              <a:rPr lang="en-US" altLang="zh-TW" sz="2200" noProof="1" smtClean="0"/>
              <a:t>e </a:t>
            </a:r>
            <a:r>
              <a:rPr lang="en-US" altLang="zh-TW" sz="2200" smtClean="0">
                <a:ea typeface="新細明體" panose="02020500000000000000" pitchFamily="18" charset="-120"/>
              </a:rPr>
              <a:t>use</a:t>
            </a:r>
            <a:r>
              <a:rPr lang="en-US" altLang="zh-TW" sz="2200" noProof="1" smtClean="0"/>
              <a:t> C++’s </a:t>
            </a:r>
            <a:r>
              <a:rPr lang="en-US" altLang="zh-TW" sz="2200" smtClean="0">
                <a:ea typeface="新細明體" panose="02020500000000000000" pitchFamily="18" charset="-120"/>
              </a:rPr>
              <a:t>built-in </a:t>
            </a:r>
            <a:r>
              <a:rPr lang="en-US" altLang="zh-TW" sz="2200" noProof="1" smtClean="0"/>
              <a:t>operators to work with class objects</a:t>
            </a:r>
            <a:endParaRPr lang="en-US" altLang="zh-TW" sz="22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fig18_04.cpp (3 of 4)</a:t>
            </a:r>
          </a:p>
        </p:txBody>
      </p:sp>
      <p:graphicFrame>
        <p:nvGraphicFramePr>
          <p:cNvPr id="38915" name="Object 4"/>
          <p:cNvGraphicFramePr>
            <a:graphicFrameLocks/>
          </p:cNvGraphicFramePr>
          <p:nvPr/>
        </p:nvGraphicFramePr>
        <p:xfrm>
          <a:off x="0" y="0"/>
          <a:ext cx="6834188" cy="665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3" imgW="6931152" imgH="6746748" progId="Word.Document.8">
                  <p:embed/>
                </p:oleObj>
              </mc:Choice>
              <mc:Fallback>
                <p:oleObj name="Document" r:id="rId3" imgW="6931152" imgH="6746748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65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fig18_04.cpp (4 of 4)</a:t>
            </a:r>
          </a:p>
        </p:txBody>
      </p:sp>
      <p:graphicFrame>
        <p:nvGraphicFramePr>
          <p:cNvPr id="39939" name="Object 8"/>
          <p:cNvGraphicFramePr>
            <a:graphicFrameLocks/>
          </p:cNvGraphicFramePr>
          <p:nvPr/>
        </p:nvGraphicFramePr>
        <p:xfrm>
          <a:off x="0" y="0"/>
          <a:ext cx="6834188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3" imgW="6931152" imgH="4820412" progId="Word.Document.8">
                  <p:embed/>
                </p:oleObj>
              </mc:Choice>
              <mc:Fallback>
                <p:oleObj name="Document" r:id="rId3" imgW="6931152" imgH="4820412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 output (1 of 1)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781800" cy="63896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# of arrays instantiated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# of arrays instantiated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Size of array integers1 is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Array after initialization: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0           0           0           0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0           0           0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Size of array integers2 is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Array after initialization: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0           0           0           0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0           0           0           0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0           0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Input 17 integers: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1 2 3 4 5 6 7 8 9 10 11 12 13 14 15 16 17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After input, the arrays contain: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1           2           3           4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5           6           7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integers2: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Evaluating: integers1 != integers2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They are not equal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Size of array integers3 is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Array after initialization: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1           2           3           4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5           6           7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Array output (2 of 2)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6781800" cy="45640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Assigning integers2 to 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integers2: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16          17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Evaluating: integers1 == integers2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They are equal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integers1[5] is 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Assigning 1000 to integers1[5]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integers1: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 8           9          10          11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12        1000          14          15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    16          17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Attempt to assign 1000 to integers1[15]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Assertion failed: 0 &lt;= subscript &amp;&amp; subscript &lt; size, file Array1.cpp, line 95 abnormal program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18.9  Converting between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Cast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Convert objects into built-in types or other objects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Conversion operator must be a non-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member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Cannot be a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</a:t>
            </a:r>
            <a:endParaRPr lang="en-US" altLang="zh-TW" sz="220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</a:rPr>
              <a:t>Do not specify return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</a:rPr>
              <a:t>For user-defined class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A::operator char *() const;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	A::operator int() const;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	A::operator otherClass() const;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When compiler sees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(char *) s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</a:rPr>
              <a:t> it calls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s.operator char*()</a:t>
            </a:r>
            <a:endParaRPr lang="en-US" altLang="zh-TW" sz="20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18.9  Converting between Types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5923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compiler can call these functions to create temporary objects.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is not of type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 *</a:t>
            </a:r>
          </a:p>
          <a:p>
            <a:pPr lvl="1" eaLnBrk="1" hangingPunct="1">
              <a:buFontTx/>
              <a:buNone/>
            </a:pPr>
            <a:endParaRPr lang="en-US" altLang="zh-TW" sz="22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Calls 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A::operator char *() const;</a:t>
            </a:r>
            <a:r>
              <a:rPr lang="en-US" altLang="zh-TW" sz="22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 </a:t>
            </a:r>
          </a:p>
          <a:p>
            <a:pPr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cout &lt;&lt; s;</a:t>
            </a:r>
            <a:endParaRPr lang="en-US" altLang="zh-TW" sz="20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18.10  Overloading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++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--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anose="02020500000000000000" pitchFamily="18" charset="-120"/>
              </a:rPr>
              <a:t>Pre/post-incrementing/decrementing operators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</a:rPr>
              <a:t>Can be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</a:rPr>
              <a:t>How does the  compiler distinguish between the two?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Prefix versions overloaded same as any other prefix unary operator would be.  i.e.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d1.operator++();</a:t>
            </a: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for</a:t>
            </a: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++d1;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Postfix versions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When compiler sees postincrementing expression, such as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d1++;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Generates the member-function call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d1.operator++( 0 );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Prototype: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Date::operator++( int 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18.1 Introduction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O</a:t>
            </a:r>
            <a:r>
              <a:rPr lang="en-US" altLang="zh-TW" sz="2800" noProof="1" smtClean="0"/>
              <a:t>perator overloading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Use traditional operators with user-defined objects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S</a:t>
            </a:r>
            <a:r>
              <a:rPr lang="en-US" altLang="zh-TW" sz="2200" noProof="1" smtClean="0"/>
              <a:t>traightforward and natural</a:t>
            </a:r>
            <a:r>
              <a:rPr lang="en-US" altLang="zh-TW" sz="2200" smtClean="0">
                <a:ea typeface="新細明體" panose="02020500000000000000" pitchFamily="18" charset="-120"/>
              </a:rPr>
              <a:t> way</a:t>
            </a:r>
            <a:r>
              <a:rPr lang="en-US" altLang="zh-TW" sz="2200" noProof="1" smtClean="0"/>
              <a:t> to extend C++</a:t>
            </a:r>
            <a:endParaRPr lang="en-US" altLang="zh-TW" sz="22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R</a:t>
            </a:r>
            <a:r>
              <a:rPr lang="en-US" altLang="zh-TW" sz="2200" noProof="1" smtClean="0"/>
              <a:t>equires great care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W</a:t>
            </a:r>
            <a:r>
              <a:rPr lang="en-US" altLang="zh-TW" sz="2000" noProof="1" smtClean="0"/>
              <a:t>hen overloading </a:t>
            </a:r>
            <a:r>
              <a:rPr lang="en-US" altLang="zh-TW" sz="2000" smtClean="0">
                <a:ea typeface="新細明體" panose="02020500000000000000" pitchFamily="18" charset="-120"/>
              </a:rPr>
              <a:t>is </a:t>
            </a:r>
            <a:r>
              <a:rPr lang="en-US" altLang="zh-TW" sz="2000" noProof="1" smtClean="0"/>
              <a:t>misused, program</a:t>
            </a:r>
            <a:r>
              <a:rPr lang="en-US" altLang="zh-TW" sz="2000" smtClean="0">
                <a:ea typeface="新細明體" panose="02020500000000000000" pitchFamily="18" charset="-120"/>
              </a:rPr>
              <a:t>s become</a:t>
            </a:r>
            <a:r>
              <a:rPr lang="en-US" altLang="zh-TW" sz="2000" noProof="1" smtClean="0"/>
              <a:t> difficult to understand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18.2  Fundamentals of Operator Overloading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Use operator overloading to improve readability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Avoid excessive or inconsistent usage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Format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Write function definition as normal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Function name is keyword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operator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followed by the symbol for the operator being overloaded.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operator+</a:t>
            </a:r>
            <a:r>
              <a:rPr lang="en-US" altLang="zh-TW" sz="2200" smtClean="0">
                <a:ea typeface="新細明體" panose="02020500000000000000" pitchFamily="18" charset="-120"/>
              </a:rPr>
              <a:t> would be used to overload the addition operator (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+</a:t>
            </a:r>
            <a:r>
              <a:rPr lang="en-US" altLang="zh-TW" sz="2200" smtClean="0"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18.2  Fundamentals of Operator Overloading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Assignment operator (</a:t>
            </a:r>
            <a:r>
              <a:rPr lang="en-US" altLang="zh-TW" sz="28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may be used with every class without explicit overloading</a:t>
            </a:r>
          </a:p>
          <a:p>
            <a:pPr lvl="1" eaLnBrk="1" hangingPunct="1"/>
            <a:r>
              <a:rPr lang="en-US" altLang="zh-TW" sz="2200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memberwise assignment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Same is true for the address operator (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&amp;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r>
              <a:rPr lang="en-US" altLang="zh-TW" sz="2800" b="0" noProof="1" smtClean="0"/>
              <a:t> </a:t>
            </a:r>
            <a:endParaRPr lang="en-US" altLang="zh-TW" sz="2800" b="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 noProof="1" smtClean="0"/>
              <a:t>Most of C++’s operators can be overloaded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graphicFrame>
        <p:nvGraphicFramePr>
          <p:cNvPr id="15364" name="Object 106"/>
          <p:cNvGraphicFramePr>
            <a:graphicFrameLocks noChangeAspect="1"/>
          </p:cNvGraphicFramePr>
          <p:nvPr/>
        </p:nvGraphicFramePr>
        <p:xfrm>
          <a:off x="681038" y="1371600"/>
          <a:ext cx="77216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6560820" imgH="1950720" progId="Word.Document.8">
                  <p:embed/>
                </p:oleObj>
              </mc:Choice>
              <mc:Fallback>
                <p:oleObj name="Document" r:id="rId3" imgW="6560820" imgH="1950720" progId="Word.Document.8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1600"/>
                        <a:ext cx="77216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endParaRPr lang="en-US" altLang="zh-TW" sz="280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81038" y="1371600"/>
          <a:ext cx="77787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6167628" imgH="1478280" progId="Word.Document.8">
                  <p:embed/>
                </p:oleObj>
              </mc:Choice>
              <mc:Fallback>
                <p:oleObj name="Document" r:id="rId3" imgW="6167628" imgH="1478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1600"/>
                        <a:ext cx="77787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endParaRPr lang="en-US" altLang="zh-TW" sz="280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Arity (number of operands) cannot be changed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Unary operators remain unary, and binary operators remain binary</a:t>
            </a:r>
          </a:p>
          <a:p>
            <a:pPr lvl="1"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Operators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each have unary and binary versions</a:t>
            </a: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Unary and binary versions can be overloaded separately</a:t>
            </a: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revised">
  <a:themeElements>
    <a:clrScheme name="6_revise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revised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6_revise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revise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C:\WINNT\Profiles\aftab\Application Data\Microsoft\Templates\6_revised.pot</Template>
  <TotalTime>1118</TotalTime>
  <Words>946</Words>
  <Application>Microsoft Office PowerPoint</Application>
  <PresentationFormat>如螢幕大小 (4:3)</PresentationFormat>
  <Paragraphs>220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Times New Roman</vt:lpstr>
      <vt:lpstr>Arial</vt:lpstr>
      <vt:lpstr>AvantGarde</vt:lpstr>
      <vt:lpstr>Calibri</vt:lpstr>
      <vt:lpstr>新細明體</vt:lpstr>
      <vt:lpstr>Lucida Console</vt:lpstr>
      <vt:lpstr>Courier New</vt:lpstr>
      <vt:lpstr>LucidaSansTypewriter</vt:lpstr>
      <vt:lpstr>6_revised</vt:lpstr>
      <vt:lpstr>Microsoft Word 97 - 2003 文件</vt:lpstr>
      <vt:lpstr>Chapter 18 - C++ Operator Overloading</vt:lpstr>
      <vt:lpstr>Objectives</vt:lpstr>
      <vt:lpstr>18.1 Introduction</vt:lpstr>
      <vt:lpstr>18.1 Introduction </vt:lpstr>
      <vt:lpstr>18.2  Fundamentals of Operator Overloading</vt:lpstr>
      <vt:lpstr>18.2  Fundamentals of Operator Overloading</vt:lpstr>
      <vt:lpstr>18.3 Restrictions on Operator Overloading </vt:lpstr>
      <vt:lpstr>18.3 Restrictions on Operator Overloading</vt:lpstr>
      <vt:lpstr>18.3 Restrictions on Operator Overloading</vt:lpstr>
      <vt:lpstr>18.3 Restrictions on Operator Overloading</vt:lpstr>
      <vt:lpstr>18.4  Operator Functions as Class Members vs. as friend Functions</vt:lpstr>
      <vt:lpstr>18.4  Operator Functions as Class Members vs. as friend Functions</vt:lpstr>
      <vt:lpstr>18.4  Operator Functions as Class Members vs. as friend Functions</vt:lpstr>
      <vt:lpstr>18.5  Overloading Stream-Insertion and Stream-Extraction Operators </vt:lpstr>
      <vt:lpstr>PowerPoint 簡報</vt:lpstr>
      <vt:lpstr>PowerPoint 簡報</vt:lpstr>
      <vt:lpstr>PowerPoint 簡報</vt:lpstr>
      <vt:lpstr>18.6  Overloading Unary Operators</vt:lpstr>
      <vt:lpstr>18.7  Overloading Binary Operators</vt:lpstr>
      <vt:lpstr>18.7  Overloading Binary Operators</vt:lpstr>
      <vt:lpstr>18.8  Case Study: An Array class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18.9  Converting between Types</vt:lpstr>
      <vt:lpstr>18.9  Converting between Types</vt:lpstr>
      <vt:lpstr>18.10  Overloading ++ and -- 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bukhari</dc:creator>
  <cp:lastModifiedBy>Chua-Huang Huang</cp:lastModifiedBy>
  <cp:revision>289</cp:revision>
  <dcterms:created xsi:type="dcterms:W3CDTF">2000-06-19T15:46:59Z</dcterms:created>
  <dcterms:modified xsi:type="dcterms:W3CDTF">2017-04-20T21:40:35Z</dcterms:modified>
</cp:coreProperties>
</file>