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315" r:id="rId3"/>
    <p:sldId id="257" r:id="rId4"/>
    <p:sldId id="259" r:id="rId5"/>
    <p:sldId id="260" r:id="rId6"/>
    <p:sldId id="317" r:id="rId7"/>
    <p:sldId id="316" r:id="rId8"/>
    <p:sldId id="261" r:id="rId9"/>
    <p:sldId id="262" r:id="rId10"/>
    <p:sldId id="263" r:id="rId11"/>
    <p:sldId id="264" r:id="rId12"/>
    <p:sldId id="318" r:id="rId13"/>
    <p:sldId id="319" r:id="rId14"/>
    <p:sldId id="320" r:id="rId15"/>
    <p:sldId id="321" r:id="rId16"/>
    <p:sldId id="322" r:id="rId17"/>
    <p:sldId id="327" r:id="rId18"/>
    <p:sldId id="267" r:id="rId19"/>
    <p:sldId id="265" r:id="rId20"/>
    <p:sldId id="328" r:id="rId21"/>
    <p:sldId id="329" r:id="rId22"/>
    <p:sldId id="333" r:id="rId23"/>
    <p:sldId id="331" r:id="rId24"/>
    <p:sldId id="332" r:id="rId25"/>
    <p:sldId id="269" r:id="rId26"/>
    <p:sldId id="270" r:id="rId27"/>
    <p:sldId id="271" r:id="rId28"/>
    <p:sldId id="272" r:id="rId29"/>
    <p:sldId id="335" r:id="rId30"/>
    <p:sldId id="336" r:id="rId31"/>
    <p:sldId id="337" r:id="rId32"/>
    <p:sldId id="338" r:id="rId33"/>
    <p:sldId id="339" r:id="rId34"/>
    <p:sldId id="340" r:id="rId35"/>
    <p:sldId id="274" r:id="rId36"/>
    <p:sldId id="275" r:id="rId37"/>
    <p:sldId id="276" r:id="rId38"/>
    <p:sldId id="277" r:id="rId39"/>
    <p:sldId id="313" r:id="rId40"/>
    <p:sldId id="314" r:id="rId41"/>
    <p:sldId id="341" r:id="rId42"/>
    <p:sldId id="342" r:id="rId43"/>
    <p:sldId id="343" r:id="rId44"/>
    <p:sldId id="344" r:id="rId45"/>
    <p:sldId id="345" r:id="rId46"/>
    <p:sldId id="346" r:id="rId47"/>
    <p:sldId id="353" r:id="rId48"/>
    <p:sldId id="347" r:id="rId49"/>
    <p:sldId id="348" r:id="rId50"/>
    <p:sldId id="354" r:id="rId51"/>
    <p:sldId id="349" r:id="rId52"/>
    <p:sldId id="352" r:id="rId5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6969"/>
    <a:srgbClr val="FD4F60"/>
    <a:srgbClr val="FF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26" autoAdjust="0"/>
    <p:restoredTop sz="90929"/>
  </p:normalViewPr>
  <p:slideViewPr>
    <p:cSldViewPr>
      <p:cViewPr varScale="1">
        <p:scale>
          <a:sx n="70" d="100"/>
          <a:sy n="70" d="100"/>
        </p:scale>
        <p:origin x="1532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0.xml"/><Relationship Id="rId2" Type="http://schemas.openxmlformats.org/officeDocument/2006/relationships/slide" Target="slides/slide7.xml"/><Relationship Id="rId1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6781800" y="152400"/>
            <a:ext cx="2362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charset="0"/>
                <a:cs typeface="Times New Roman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charset="0"/>
                <a:cs typeface="Times New Roman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charset="0"/>
                <a:cs typeface="Times New Roman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charset="0"/>
                <a:cs typeface="Times New Roman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charset="0"/>
                <a:cs typeface="Times New Roman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TW" sz="2000" u="sng" smtClean="0">
                <a:latin typeface="AvantGarde" pitchFamily="34" charset="0"/>
                <a:ea typeface="新細明體" charset="-120"/>
              </a:rPr>
              <a:t>Outline</a:t>
            </a:r>
          </a:p>
        </p:txBody>
      </p:sp>
      <p:sp>
        <p:nvSpPr>
          <p:cNvPr id="4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781800" y="76200"/>
            <a:ext cx="304800" cy="304800"/>
          </a:xfrm>
          <a:prstGeom prst="actionButtonBackPrevious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charset="0"/>
                <a:cs typeface="Times New Roman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charset="0"/>
                <a:cs typeface="Times New Roman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charset="0"/>
                <a:cs typeface="Times New Roman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charset="0"/>
                <a:cs typeface="Times New Roman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charset="0"/>
                <a:cs typeface="Times New Roman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zh-TW" altLang="en-US" smtClean="0">
              <a:ea typeface="新細明體" charset="-120"/>
            </a:endParaRPr>
          </a:p>
        </p:txBody>
      </p:sp>
      <p:sp>
        <p:nvSpPr>
          <p:cNvPr id="5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6200000">
            <a:off x="6781800" y="457200"/>
            <a:ext cx="304800" cy="304800"/>
          </a:xfrm>
          <a:prstGeom prst="actionButtonBackPrevious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charset="0"/>
                <a:cs typeface="Times New Roman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charset="0"/>
                <a:cs typeface="Times New Roman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charset="0"/>
                <a:cs typeface="Times New Roman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charset="0"/>
                <a:cs typeface="Times New Roman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charset="0"/>
                <a:cs typeface="Times New Roman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zh-TW" altLang="en-US" smtClean="0">
              <a:ea typeface="新細明體" charset="-12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200">
                <a:solidFill>
                  <a:srgbClr val="000000"/>
                </a:solidFill>
                <a:latin typeface="Times New Roman" charset="0"/>
                <a:cs typeface="Times New Roman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charset="0"/>
                <a:cs typeface="Times New Roman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charset="0"/>
                <a:cs typeface="Times New Roman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charset="0"/>
                <a:cs typeface="Times New Roman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charset="0"/>
                <a:cs typeface="Times New Roman" charset="0"/>
              </a:defRPr>
            </a:lvl9pPr>
          </a:lstStyle>
          <a:p>
            <a:pPr eaLnBrk="1" hangingPunct="1">
              <a:defRPr/>
            </a:pPr>
            <a:endParaRPr lang="zh-TW" altLang="zh-TW" sz="1400" b="1" smtClean="0">
              <a:solidFill>
                <a:schemeClr val="tx1"/>
              </a:solidFill>
              <a:latin typeface="AvantGarde" pitchFamily="34" charset="0"/>
              <a:ea typeface="新細明體" charset="-120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0" y="6400800"/>
            <a:ext cx="6629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charset="0"/>
                <a:cs typeface="Times New Roman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charset="0"/>
                <a:cs typeface="Times New Roman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charset="0"/>
                <a:cs typeface="Times New Roman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charset="0"/>
                <a:cs typeface="Times New Roman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charset="0"/>
                <a:cs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mtClean="0">
                <a:solidFill>
                  <a:schemeClr val="tx1"/>
                </a:solidFill>
                <a:ea typeface="新細明體" charset="-120"/>
              </a:rPr>
              <a:t>© Copyright 1992–2004 by Deitel &amp; Associates, Inc. and Pearson Education Inc. All Rights Reserved</a:t>
            </a:r>
            <a:r>
              <a:rPr lang="en-US" altLang="zh-TW" smtClean="0">
                <a:solidFill>
                  <a:schemeClr val="tx1"/>
                </a:solidFill>
                <a:latin typeface="AvantGarde" pitchFamily="34" charset="0"/>
                <a:ea typeface="新細明體" charset="-120"/>
              </a:rPr>
              <a:t>.</a:t>
            </a:r>
            <a:endParaRPr lang="en-US" altLang="zh-TW" smtClean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8" name="文字方塊 7"/>
          <p:cNvSpPr txBox="1">
            <a:spLocks noChangeArrowheads="1"/>
          </p:cNvSpPr>
          <p:nvPr userDrawn="1"/>
        </p:nvSpPr>
        <p:spPr bwMode="auto">
          <a:xfrm>
            <a:off x="8459788" y="6523038"/>
            <a:ext cx="6842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fld id="{B093940B-CAD5-4FB9-B7B8-0A80A2C6DFF3}" type="slidenum">
              <a:rPr lang="zh-TW" altLang="en-US" smtClean="0">
                <a:ea typeface="新細明體" panose="02020500000000000000" pitchFamily="18" charset="-120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705600" y="762000"/>
            <a:ext cx="2438400" cy="6096000"/>
          </a:xfrm>
        </p:spPr>
        <p:txBody>
          <a:bodyPr/>
          <a:lstStyle>
            <a:lvl1pPr marL="0" indent="0">
              <a:buFontTx/>
              <a:buNone/>
              <a:defRPr sz="1600" b="1">
                <a:latin typeface="AvantGarde" pitchFamily="34" charset="0"/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8489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532813" y="6324600"/>
            <a:ext cx="611187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400">
                <a:solidFill>
                  <a:schemeClr val="tx1"/>
                </a:solidFill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FB553750-AD07-4365-A499-2811EDA19BA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6069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8459788" y="6523038"/>
            <a:ext cx="6842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fld id="{14677955-368A-49AD-9326-DF312BACA8F5}" type="slidenum">
              <a:rPr lang="zh-TW" altLang="en-US" smtClean="0">
                <a:ea typeface="新細明體" panose="02020500000000000000" pitchFamily="18" charset="-120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9367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532813" y="6324600"/>
            <a:ext cx="611187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400">
                <a:solidFill>
                  <a:schemeClr val="tx1"/>
                </a:solidFill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DD156F80-868D-448C-B999-80C07324DB5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58528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532813" y="6324600"/>
            <a:ext cx="611187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400">
                <a:solidFill>
                  <a:schemeClr val="tx1"/>
                </a:solidFill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0AFC6791-C7C7-4CDF-A7FE-95936E80F08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9750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532813" y="6324600"/>
            <a:ext cx="611187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400">
                <a:solidFill>
                  <a:schemeClr val="tx1"/>
                </a:solidFill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5CC510C5-47EF-4AB6-B50C-988740CBCAD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05697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9793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532813" y="6324600"/>
            <a:ext cx="611187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400">
                <a:solidFill>
                  <a:schemeClr val="tx1"/>
                </a:solidFill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E264FB65-AF3A-4578-B5D9-2AEFD5F3073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91887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532813" y="6324600"/>
            <a:ext cx="611187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400">
                <a:solidFill>
                  <a:schemeClr val="tx1"/>
                </a:solidFill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D5DE4B6B-572A-4FA6-804F-05BC254956A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5445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532813" y="6324600"/>
            <a:ext cx="611187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400">
                <a:solidFill>
                  <a:schemeClr val="tx1"/>
                </a:solidFill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B9D2BE62-24A8-4F16-9C28-A3AF95669CD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23648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3886200" y="6553200"/>
            <a:ext cx="304800" cy="228600"/>
          </a:xfrm>
          <a:prstGeom prst="actionButtonForwardNex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charset="0"/>
                <a:cs typeface="Times New Roman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charset="0"/>
                <a:cs typeface="Times New Roman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charset="0"/>
                <a:cs typeface="Times New Roman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charset="0"/>
                <a:cs typeface="Times New Roman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charset="0"/>
                <a:cs typeface="Times New Roman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zh-TW" altLang="en-US" smtClean="0">
              <a:ea typeface="新細明體" charset="-120"/>
            </a:endParaRPr>
          </a:p>
        </p:txBody>
      </p:sp>
      <p:sp>
        <p:nvSpPr>
          <p:cNvPr id="1029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3505200" y="6553200"/>
            <a:ext cx="304800" cy="228600"/>
          </a:xfrm>
          <a:prstGeom prst="actionButtonForwardNex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charset="0"/>
                <a:cs typeface="Times New Roman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charset="0"/>
                <a:cs typeface="Times New Roman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charset="0"/>
                <a:cs typeface="Times New Roman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charset="0"/>
                <a:cs typeface="Times New Roman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charset="0"/>
                <a:cs typeface="Times New Roman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zh-TW" altLang="en-US" smtClean="0">
              <a:ea typeface="新細明體" charset="-120"/>
            </a:endParaRPr>
          </a:p>
        </p:txBody>
      </p:sp>
      <p:sp>
        <p:nvSpPr>
          <p:cNvPr id="1030" name="Text Box 9"/>
          <p:cNvSpPr txBox="1">
            <a:spLocks noChangeArrowheads="1"/>
          </p:cNvSpPr>
          <p:nvPr userDrawn="1"/>
        </p:nvSpPr>
        <p:spPr bwMode="auto">
          <a:xfrm>
            <a:off x="457200" y="6248400"/>
            <a:ext cx="6629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charset="0"/>
                <a:cs typeface="Times New Roman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charset="0"/>
                <a:cs typeface="Times New Roman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charset="0"/>
                <a:cs typeface="Times New Roman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charset="0"/>
                <a:cs typeface="Times New Roman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charset="0"/>
                <a:cs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mtClean="0">
                <a:solidFill>
                  <a:schemeClr val="tx1"/>
                </a:solidFill>
                <a:ea typeface="新細明體" charset="-120"/>
              </a:rPr>
              <a:t>© Copyright 1992–2004 by Deitel &amp; Associates, Inc. and Pearson Education Inc. All Rights Reserved</a:t>
            </a:r>
            <a:r>
              <a:rPr lang="en-US" altLang="zh-TW" smtClean="0">
                <a:solidFill>
                  <a:schemeClr val="tx1"/>
                </a:solidFill>
                <a:latin typeface="AvantGarde" pitchFamily="34" charset="0"/>
                <a:ea typeface="新細明體" charset="-120"/>
              </a:rPr>
              <a:t>.</a:t>
            </a:r>
            <a:endParaRPr lang="en-US" altLang="zh-TW" smtClean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1031" name="文字方塊 1"/>
          <p:cNvSpPr txBox="1">
            <a:spLocks noChangeArrowheads="1"/>
          </p:cNvSpPr>
          <p:nvPr userDrawn="1"/>
        </p:nvSpPr>
        <p:spPr bwMode="auto">
          <a:xfrm>
            <a:off x="8459788" y="6523038"/>
            <a:ext cx="6842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fld id="{59C41E09-2330-41D1-95F1-27F9799501E2}" type="slidenum">
              <a:rPr lang="zh-TW" altLang="en-US" smtClean="0">
                <a:ea typeface="新細明體" panose="02020500000000000000" pitchFamily="18" charset="-120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zh-TW" altLang="en-US" dirty="0" smtClean="0">
              <a:ea typeface="新細明體" panose="02020500000000000000" pitchFamily="18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29" r:id="rId6"/>
    <p:sldLayoutId id="2147483735" r:id="rId7"/>
    <p:sldLayoutId id="2147483736" r:id="rId8"/>
    <p:sldLayoutId id="2147483737" r:id="rId9"/>
    <p:sldLayoutId id="2147483738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3300"/>
          </a:solidFill>
          <a:latin typeface="AvantGarde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3300"/>
          </a:solidFill>
          <a:latin typeface="AvantGarde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3300"/>
          </a:solidFill>
          <a:latin typeface="AvantGarde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3300"/>
          </a:solidFill>
          <a:latin typeface="AvantGarde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FF3300"/>
          </a:solidFill>
          <a:latin typeface="AvantGarde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FF3300"/>
          </a:solidFill>
          <a:latin typeface="AvantGarde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FF3300"/>
          </a:solidFill>
          <a:latin typeface="AvantGarde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FF3300"/>
          </a:solidFill>
          <a:latin typeface="AvantGar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Chapter 19 - C++ Inheritance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762000" y="1676400"/>
            <a:ext cx="7696200" cy="421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u="sng">
                <a:solidFill>
                  <a:srgbClr val="FF4D4D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Outline</a:t>
            </a:r>
            <a:endParaRPr lang="en-US" altLang="zh-TW" sz="1800">
              <a:solidFill>
                <a:srgbClr val="FF4D4D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rgbClr val="FF4D4D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19.1	Introduction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rgbClr val="FF4D4D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19.2	Inheritance: Base Classes and Derived Classes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rgbClr val="FF4D4D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19.3	Protected Members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rgbClr val="FF4D4D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19.4	Casting Base-Class Pointers to Derived-Class Pointers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rgbClr val="FF4D4D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19.5	Using Member Functions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rgbClr val="FF4D4D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19.6	Overriding Base-Class Members in a Derived Class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rgbClr val="FF4D4D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19.7	Public, Protected and Private Inheritance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rgbClr val="FF4D4D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19.8	Direct Base Classes and Indirect Base Classes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rgbClr val="FF4D4D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19.9	Using Constructors and Destructors in Derived Classes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rgbClr val="FF4D4D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19.10	Implicit Derived-Class Object to Base-Class Object Conversion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rgbClr val="FF4D4D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19.11	Software Engineering with Inheritance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rgbClr val="FF4D4D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19.12	Composition vs. Inheritance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rgbClr val="FF4D4D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19.13	</a:t>
            </a:r>
            <a:r>
              <a:rPr lang="en-US" altLang="zh-TW" sz="1800" i="1">
                <a:solidFill>
                  <a:srgbClr val="FF4D4D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Uses A</a:t>
            </a:r>
            <a:r>
              <a:rPr lang="en-US" altLang="zh-TW" sz="1800">
                <a:solidFill>
                  <a:srgbClr val="FF4D4D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 and </a:t>
            </a:r>
            <a:r>
              <a:rPr lang="en-US" altLang="zh-TW" sz="1800" i="1">
                <a:solidFill>
                  <a:srgbClr val="FF4D4D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Knows A</a:t>
            </a:r>
            <a:r>
              <a:rPr lang="en-US" altLang="zh-TW" sz="1800">
                <a:solidFill>
                  <a:srgbClr val="FF4D4D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 Relationships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rgbClr val="FF4D4D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19.14	Case Study: Point, Circle, Cylinder</a:t>
            </a:r>
            <a:endParaRPr lang="en-US" altLang="zh-TW" sz="1800">
              <a:solidFill>
                <a:srgbClr val="E36969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solidFill>
                  <a:srgbClr val="FF4D4D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19.4   Casting Base Class Pointers to Derived Class Pointers</a:t>
            </a:r>
            <a:endParaRPr lang="en-US" altLang="zh-TW" smtClean="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8006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Object of a derived class </a:t>
            </a:r>
          </a:p>
          <a:p>
            <a:pPr lvl="1" eaLnBrk="1" hangingPunct="1"/>
            <a:r>
              <a:rPr lang="en-US" altLang="zh-TW" sz="22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Can be treated as an object of the base class</a:t>
            </a:r>
          </a:p>
          <a:p>
            <a:pPr lvl="1" eaLnBrk="1" hangingPunct="1"/>
            <a:r>
              <a:rPr lang="en-US" altLang="zh-TW" sz="22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Reverse not true - base class objects not a derived-class object</a:t>
            </a:r>
          </a:p>
          <a:p>
            <a:pPr eaLnBrk="1" hangingPunct="1"/>
            <a:r>
              <a:rPr lang="en-US" altLang="zh-TW" sz="28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Downcasting a pointer</a:t>
            </a:r>
            <a:endParaRPr lang="en-US" altLang="zh-TW" sz="2800" smtClean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sz="2200" smtClean="0">
                <a:ea typeface="新細明體" panose="02020500000000000000" pitchFamily="18" charset="-120"/>
              </a:rPr>
              <a:t>Use an explicit cast to convert a base-class pointer to a derived-class pointer</a:t>
            </a:r>
          </a:p>
          <a:p>
            <a:pPr lvl="1" eaLnBrk="1" hangingPunct="1"/>
            <a:r>
              <a:rPr lang="en-US" altLang="zh-TW" sz="2200" smtClean="0">
                <a:ea typeface="新細明體" panose="02020500000000000000" pitchFamily="18" charset="-120"/>
              </a:rPr>
              <a:t>Be sure that the type of the pointer matches the type of object to which the pointer points</a:t>
            </a:r>
          </a:p>
          <a:p>
            <a:pPr lvl="1" eaLnBrk="1" hangingPunct="1">
              <a:buFontTx/>
              <a:buNone/>
            </a:pPr>
            <a:endParaRPr lang="en-US" altLang="zh-TW" sz="2200" b="1" smtClean="0">
              <a:latin typeface="Courier New" panose="02070309020205020404" pitchFamily="49" charset="0"/>
              <a:ea typeface="新細明體" panose="02020500000000000000" pitchFamily="18" charset="-120"/>
            </a:endParaRPr>
          </a:p>
          <a:p>
            <a:pPr lvl="1" eaLnBrk="1" hangingPunct="1">
              <a:buFontTx/>
              <a:buNone/>
            </a:pP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derivedPtr = static_cast&lt; DerivedClass * &gt; basePtr;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solidFill>
                  <a:srgbClr val="FF4D4D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19.4   Casting Base-Class Pointers to Derived-Class Pointers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17526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新細明體" panose="02020500000000000000" pitchFamily="18" charset="-120"/>
              </a:rPr>
              <a:t>Example</a:t>
            </a:r>
            <a:endParaRPr lang="en-US" altLang="zh-TW" b="1" smtClean="0">
              <a:latin typeface="Courier New" panose="02070309020205020404" pitchFamily="49" charset="0"/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Circle class</a:t>
            </a:r>
            <a:r>
              <a:rPr lang="en-US" altLang="zh-TW" sz="2200" smtClean="0">
                <a:ea typeface="新細明體" panose="02020500000000000000" pitchFamily="18" charset="-120"/>
              </a:rPr>
              <a:t> derived from the </a:t>
            </a: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Point</a:t>
            </a:r>
            <a:r>
              <a:rPr lang="en-US" altLang="zh-TW" sz="2200" smtClean="0">
                <a:ea typeface="新細明體" panose="02020500000000000000" pitchFamily="18" charset="-120"/>
              </a:rPr>
              <a:t> base </a:t>
            </a: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class</a:t>
            </a:r>
          </a:p>
          <a:p>
            <a:pPr lvl="1" eaLnBrk="1" hangingPunct="1"/>
            <a:r>
              <a:rPr lang="en-US" altLang="zh-TW" sz="2200" smtClean="0">
                <a:ea typeface="新細明體" panose="02020500000000000000" pitchFamily="18" charset="-120"/>
              </a:rPr>
              <a:t>We use pointer of type </a:t>
            </a: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Point</a:t>
            </a:r>
            <a:r>
              <a:rPr lang="en-US" altLang="zh-TW" sz="2200" smtClean="0">
                <a:ea typeface="新細明體" panose="02020500000000000000" pitchFamily="18" charset="-120"/>
              </a:rPr>
              <a:t> to reference a </a:t>
            </a: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Circle</a:t>
            </a:r>
            <a:r>
              <a:rPr lang="en-US" altLang="zh-TW" sz="2200" smtClean="0">
                <a:latin typeface="Courier New" panose="020703090202050204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200" smtClean="0">
                <a:ea typeface="新細明體" panose="02020500000000000000" pitchFamily="18" charset="-120"/>
              </a:rPr>
              <a:t>object, and vice-versa</a:t>
            </a:r>
            <a:endParaRPr lang="en-US" altLang="zh-TW" sz="1800" smtClean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781800" y="762000"/>
            <a:ext cx="2362200" cy="60960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point.h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0"/>
            <a:ext cx="6781800" cy="4198938"/>
          </a:xfrm>
          <a:prstGeom prst="rect">
            <a:avLst/>
          </a:prstGeom>
          <a:solidFill>
            <a:srgbClr val="FFE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2880" bIns="1828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1 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// Fig. 19.4: point.h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2 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// Definition of class Point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3    #ifndef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POINT_H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4   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#define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POINT_H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5 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6    #include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7 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8    using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std::ostream;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9 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10   class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Point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11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friend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ostream &amp;operator&lt;&lt;( ostream &amp;,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const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Point &amp;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12   public: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13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Point(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int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=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0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,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int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=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0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);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// default constructor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14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void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setPoint(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int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,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int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);  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// set coordinates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15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int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getX()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const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{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return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x; }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get x coordinate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16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int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getY()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const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{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return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y; }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get y coordinate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17   protected: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   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accessible by derived classes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18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int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x, y;    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x and y coordinates of the Point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19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};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end class Point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20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21   #endif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781800" y="762000"/>
            <a:ext cx="2362200" cy="60960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point.cpp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0" y="0"/>
            <a:ext cx="6781800" cy="4381500"/>
          </a:xfrm>
          <a:prstGeom prst="rect">
            <a:avLst/>
          </a:prstGeom>
          <a:solidFill>
            <a:srgbClr val="FFE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2880" bIns="1828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22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// Fig. 19.4: point.cpp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23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// Member functions for class Point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24   #include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25  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#include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"point.h"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26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27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Constructor for class Point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28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Point::Point(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int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a,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int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b ) { setPoint( a, b );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29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30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Set x and y coordinates of Point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31   void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Point::setPoint(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int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a,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int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b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32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33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x = 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34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y = 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35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}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// end function setPoint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36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37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Output Point (with overloaded stream insertion operator)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38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ostream &amp;operator&lt;&lt;( ostream &amp;output,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const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Point &amp;p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39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40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output &lt;&lt;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'['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&lt;&lt; p.x &lt;&lt;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", "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&lt;&lt; p.y &lt;&lt;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']'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41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42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return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output;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// enables cascaded calls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43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}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end operator&lt;&lt; function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781800" y="762000"/>
            <a:ext cx="2362200" cy="60960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circle.h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0" y="0"/>
            <a:ext cx="6781800" cy="6024563"/>
          </a:xfrm>
          <a:prstGeom prst="rect">
            <a:avLst/>
          </a:prstGeom>
          <a:solidFill>
            <a:srgbClr val="FFE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2880" bIns="1828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44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// Fig. 19.4: circle.h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45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// Definition of class Circle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46   #ifndef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CIRCLE_H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47   #define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CIRCLE_H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48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49   #include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50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51   using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std::ostream;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52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53   #include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&lt;iomanip&gt;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54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55   using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std::ios;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56   using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std::setiosflags;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57   using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std::setprecision;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58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59   #include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"point.h"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60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61   class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Circle :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public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Point {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Circle inherits from Point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62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friend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ostream &amp;operator&lt;&lt;( ostream &amp;,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const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Circle &amp;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63   public: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64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// default constructor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65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Circle(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double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r =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0.0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,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int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x =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0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,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int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y =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0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66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67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void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setRadius(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double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);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set radius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68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double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getRadius()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const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;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return radius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69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double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area()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const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;    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// calculate area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70   protected:    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71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double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radius;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72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};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end class Circle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73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74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#endif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781800" y="762000"/>
            <a:ext cx="2362200" cy="60960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circle.cpp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0" y="0"/>
            <a:ext cx="6781800" cy="6207125"/>
          </a:xfrm>
          <a:prstGeom prst="rect">
            <a:avLst/>
          </a:prstGeom>
          <a:solidFill>
            <a:srgbClr val="FFE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2880" bIns="1828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75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// Fig. 19.4: circle.cpp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76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// Member function definitions for class Circle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77   #include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"circle.h"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78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79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Constructor for Circle calls constructor for Point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80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with a member initializer then initializes radius.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81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Circle::Circle(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double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r,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int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a,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int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b )      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82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: Point( a, b )    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call base-class constructor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83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{ setRadius( r ); }                           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84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85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Set radius of Circle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86   void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Circle::setRadius(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double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r 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87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{ radius = ( r &gt;=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0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? r :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0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);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88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89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Get radius of Circle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90   double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Circle::getRadius()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const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{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return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radius;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91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92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Calculate area of Circle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93   double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Circle::area()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const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94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{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return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3.14159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* radius * radius;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95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96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Output a Circle in the form: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97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Center = [x, y]; Radius = #.##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98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ostream &amp;operator&lt;&lt;( ostream &amp;output,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const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Circle &amp;c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99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100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output &lt;&lt;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"Center = "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&lt;&lt;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static_cast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&lt; Point &gt;( c 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101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       &lt;&lt;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"; Radius = "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102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       &lt;&lt; setiosflags(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ios::fixed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|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ios::showpoint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103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       &lt;&lt; setprecision(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2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) &lt;&lt; c.radius;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104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105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return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output;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enables cascaded calls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106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}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end operator&lt;&lt;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781800" y="762000"/>
            <a:ext cx="2362200" cy="60960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fig19_04.cpp (1 of 2)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0"/>
            <a:ext cx="6781800" cy="4746625"/>
          </a:xfrm>
          <a:prstGeom prst="rect">
            <a:avLst/>
          </a:prstGeom>
          <a:solidFill>
            <a:srgbClr val="FFE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2880" bIns="1828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107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// Fig. 19.4: fig19_04.cpp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108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// Casting base-class pointers to derived-class pointers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109  #include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110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111  using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std::cout;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112  using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std::endl;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113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114  #include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&lt;iomanip&gt;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115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116  #include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"point.h"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117  #include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"circle.h"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118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119  int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120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121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Point *pointPtr =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0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, p(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30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,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50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);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122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Circle *circlePtr =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0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, c(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2.7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,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120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,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89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123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124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cout &lt;&lt;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"Point p: "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&lt;&lt; p &lt;&lt;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"\nCircle c: "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&lt;&lt; c &lt;&lt;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'\n'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125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126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// Treat a Circle as a Point (see only the base class part)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127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pointPtr = &amp;c;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assign address of Circle to pointPtr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128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cout &lt;&lt;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"\nCircle c (via *pointPtr): "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129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     &lt;&lt; *pointPtr &lt;&lt;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'\n'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130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781800" y="762000"/>
            <a:ext cx="2362200" cy="60960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fig19_04.cpp (2 of 2)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0"/>
            <a:ext cx="6781800" cy="3468688"/>
          </a:xfrm>
          <a:prstGeom prst="rect">
            <a:avLst/>
          </a:prstGeom>
          <a:solidFill>
            <a:srgbClr val="FFE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2880" bIns="1828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131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   // Treat a Circle as a Circle (with some casting)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132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   // cast base-class pointer to derived-class pointer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133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   circlePtr =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static_cast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&lt; Circle * &gt;( pointPtr );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134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cout &lt;&lt;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"\nCircle c (via *circlePtr):\n"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&lt;&lt; *circlePtr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135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     &lt;&lt;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"\nArea of c (via circlePtr): "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136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     &lt;&lt; circlePtr-&gt;area() &lt;&lt;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'\n'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137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138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// DANGEROUS: Treat a Point as a Circle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139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pointPtr = &amp;p;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assign address of Point to pointPtr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140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141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// cast base-class pointer to derived-class pointer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142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circlePtr =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static_cast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&lt; Circle * &gt;( pointPtr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143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cout &lt;&lt;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"\nPoint p (via *circlePtr):\n"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&lt;&lt; *circlePtr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144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     &lt;&lt;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"\nArea of object circlePtr points to: "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145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     &lt;&lt; circlePtr-&gt;area()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146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return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0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147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}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end function main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3429000"/>
            <a:ext cx="6781800" cy="25558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2880" bIns="1828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Point p: [30, 50]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Circle c: Center = [120, 89]; Radius = 2.70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Circle c (via *pointPtr): [120, 89]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Circle c (via *circlePtr):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Center = [120, 89]; Radius = 2.70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Area of c (via circlePtr): 22.90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Point p (via *circlePtr):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Center = [30, 50]; Radius = 0.00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Area of object circlePtr points to: 0.00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solidFill>
                  <a:srgbClr val="FF4D4D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19.5     Using Member Functions</a:t>
            </a:r>
            <a:endParaRPr lang="en-US" altLang="zh-TW" sz="2800" smtClean="0">
              <a:latin typeface="Arial" panose="020B06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19812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Derived class </a:t>
            </a:r>
          </a:p>
          <a:p>
            <a:pPr lvl="1" eaLnBrk="1" hangingPunct="1"/>
            <a:r>
              <a:rPr lang="en-US" altLang="zh-TW" sz="22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Cannot directly access </a:t>
            </a:r>
            <a:r>
              <a:rPr lang="en-US" altLang="zh-TW" sz="20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private</a:t>
            </a:r>
            <a:r>
              <a:rPr lang="en-US" altLang="zh-TW" sz="22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members of its base class</a:t>
            </a:r>
          </a:p>
          <a:p>
            <a:pPr lvl="1" eaLnBrk="1" hangingPunct="1"/>
            <a:r>
              <a:rPr lang="en-US" altLang="zh-TW" sz="22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Hiding </a:t>
            </a:r>
            <a:r>
              <a:rPr lang="en-US" altLang="zh-TW" sz="20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private</a:t>
            </a:r>
            <a:r>
              <a:rPr lang="en-US" altLang="zh-TW" sz="22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members is a huge help in testing, debugging and correctly modifying systems</a:t>
            </a:r>
            <a:endParaRPr lang="en-US" altLang="zh-TW" sz="1800" smtClean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solidFill>
                  <a:srgbClr val="FF4D4D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19.6   Overriding Base-Class Members in a Derived Class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77200" cy="25146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To override a base-class member function </a:t>
            </a:r>
          </a:p>
          <a:p>
            <a:pPr lvl="1" eaLnBrk="1" hangingPunct="1"/>
            <a:r>
              <a:rPr lang="en-US" altLang="zh-TW" sz="22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In derived class, supply new version of that function</a:t>
            </a:r>
          </a:p>
          <a:p>
            <a:pPr lvl="2" eaLnBrk="1" hangingPunct="1"/>
            <a:r>
              <a:rPr lang="en-US" altLang="zh-TW" sz="20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Same function name, different definition</a:t>
            </a:r>
          </a:p>
          <a:p>
            <a:pPr lvl="1" eaLnBrk="1" hangingPunct="1"/>
            <a:r>
              <a:rPr lang="en-US" altLang="zh-TW" sz="22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The scope-resolution operator may be used to access the base class version from the derived class</a:t>
            </a:r>
            <a:r>
              <a:rPr lang="en-US" altLang="zh-TW" sz="20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latin typeface="Arial" panose="020B0604020202020204" pitchFamily="34" charset="0"/>
                <a:ea typeface="新細明體" panose="02020500000000000000" pitchFamily="18" charset="-120"/>
              </a:rPr>
              <a:t>Objectives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0013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新細明體" panose="02020500000000000000" pitchFamily="18" charset="-120"/>
              </a:rPr>
              <a:t>In this chapter, you will learn:</a:t>
            </a:r>
          </a:p>
          <a:p>
            <a:pPr lvl="1" eaLnBrk="1" hangingPunct="1"/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To be able to create new classes by inheriting from existing classes.</a:t>
            </a:r>
          </a:p>
          <a:p>
            <a:pPr lvl="1" eaLnBrk="1" hangingPunct="1"/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To understand how inheritance promotes software reusability.</a:t>
            </a:r>
          </a:p>
          <a:p>
            <a:pPr lvl="1" eaLnBrk="1" hangingPunct="1"/>
            <a:r>
              <a:rPr lang="en-US" altLang="zh-TW" sz="20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To understand the notions of base classes and derived classes.</a:t>
            </a:r>
            <a:r>
              <a:rPr lang="en-US" altLang="zh-TW" sz="2000" smtClean="0">
                <a:ea typeface="新細明體" panose="02020500000000000000" pitchFamily="18" charset="-120"/>
              </a:rPr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781800" y="762000"/>
            <a:ext cx="2362200" cy="60960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employ.h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0"/>
            <a:ext cx="6781800" cy="3286125"/>
          </a:xfrm>
          <a:prstGeom prst="rect">
            <a:avLst/>
          </a:prstGeom>
          <a:solidFill>
            <a:srgbClr val="FFE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2880" bIns="1828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1 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// Fig. 19.5: employ.h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2 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// Definition of class Employee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3   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#ifndef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EMPLOY_H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4    #define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EMPLOY_H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5 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6    class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Employee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7    public: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8 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Employee(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const char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*,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const char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* );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constructor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9 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void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print()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const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;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// output first and last name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10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~Employee();     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// destructor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11   private: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12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char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*firstName; 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// dynamically allocated string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13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char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*lastName; 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// dynamically allocated string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14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};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// end class Employee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15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16   #endif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3352800"/>
            <a:ext cx="6781800" cy="2190750"/>
          </a:xfrm>
          <a:prstGeom prst="rect">
            <a:avLst/>
          </a:prstGeom>
          <a:solidFill>
            <a:srgbClr val="FFE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2880" bIns="1828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17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// Fig. 19.5: employ.cpp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18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// Member function definitions for class Employee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19   #include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20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21   using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std::cout;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22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23   #include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&lt;cstring&gt;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24   #include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&lt;cassert&gt;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25   #include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"employ.h"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26   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6781800" y="3352800"/>
            <a:ext cx="1846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1600" b="1">
                <a:ea typeface="新細明體" panose="02020500000000000000" pitchFamily="18" charset="-120"/>
              </a:rPr>
              <a:t>employ.cpp (1 of 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781800" y="762000"/>
            <a:ext cx="2362200" cy="60960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employ.cpp (2 of 2)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0" y="0"/>
            <a:ext cx="6781800" cy="4746625"/>
          </a:xfrm>
          <a:prstGeom prst="rect">
            <a:avLst/>
          </a:prstGeom>
          <a:solidFill>
            <a:srgbClr val="FFE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2880" bIns="1828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27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// Constructor dynamically allocates space for the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28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// first and last name and uses strcpy to copy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29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// the first and last names into the object.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30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Employee::Employee(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const char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*first,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const char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*last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31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32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firstName =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new char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[ strlen( first ) +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33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assert( firstName !=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0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);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terminate if not allocated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34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strcpy( firstName, first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35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36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lastName =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new char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[ strlen( last ) +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37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assert( lastName !=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0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);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terminate if not allocated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38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strcpy( lastName, last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39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}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end Employee constructor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40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41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Output employee name                  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42   void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Employee::print()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const             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43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{ cout &lt;&lt; firstName &lt;&lt;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' '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&lt;&lt; lastName;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44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45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Destructor deallocates dynamically allocated memory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46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Employee::~Employee()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47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48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delete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[] firstName;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reclaim dynamic memory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49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delete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[] lastName;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// reclaim dynamic memory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50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}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end Employee destructor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781800" y="762000"/>
            <a:ext cx="2362200" cy="60960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hourly.h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0" y="0"/>
            <a:ext cx="6781800" cy="3651250"/>
          </a:xfrm>
          <a:prstGeom prst="rect">
            <a:avLst/>
          </a:prstGeom>
          <a:solidFill>
            <a:srgbClr val="FFE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2880" bIns="1828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51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// Fig. 19.5: hourly.h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52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// Definition of class HourlyWorker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53   #ifndef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HOURLY_H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54   #define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HOURLY_H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55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56   #include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"employ.h"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57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58   class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HourlyWorker :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public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Employee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59   public: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60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HourlyWorker(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const char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*,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const char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*,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double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,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double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61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double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getPay()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const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;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calculate and return salary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62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void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print()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const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;  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overridden base-class print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63   private: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64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double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wage;         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wage per hour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65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double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hours;       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// hours worked for week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66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};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end class HourlyWorker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67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68   #endif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3733800"/>
            <a:ext cx="6781800" cy="2008188"/>
          </a:xfrm>
          <a:prstGeom prst="rect">
            <a:avLst/>
          </a:prstGeom>
          <a:solidFill>
            <a:srgbClr val="FFE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2880" bIns="1828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69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// Fig. 19.5: hourly.cpp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70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// Member function definitions for class HourlyWorker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71   #include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72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73   using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std::cout;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74   using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std::endl;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75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76   #include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&lt;iomanip&gt;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77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6781800" y="3733800"/>
            <a:ext cx="1789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1600" b="1">
                <a:ea typeface="新細明體" panose="02020500000000000000" pitchFamily="18" charset="-120"/>
              </a:rPr>
              <a:t>hourly.cpp (1 of 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781800" y="762000"/>
            <a:ext cx="2362200" cy="60960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hourly.cpp (2 of 2)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0" y="0"/>
            <a:ext cx="6781800" cy="5659438"/>
          </a:xfrm>
          <a:prstGeom prst="rect">
            <a:avLst/>
          </a:prstGeom>
          <a:solidFill>
            <a:srgbClr val="FFE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2880" bIns="1828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78   using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 std::ios;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79   using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 std::setiosflags;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80   using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 std::setprecision;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81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82  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#include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"hourly.h"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83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84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Constructor for class HourlyWorker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85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HourlyWorker::HourlyWorker(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const char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*first,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86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                        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const char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*last,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87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                        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double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initHours,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double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initWage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88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: Employee( first, last )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call base-class constructor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89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90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hours = initHours;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should validate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91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wage = initWage; 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should validate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92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}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end HourlyWorker constructor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93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94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Get the HourlyWorker's pay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95   double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HourlyWorker::getPay()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const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{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return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wage * hours;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96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97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Print the HourlyWorker's name and pay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98   void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HourlyWorker::print()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const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99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100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cout &lt;&lt;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"HourlyWorker::print() is executing\n\n"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101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Employee::print();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call base-class print function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102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103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cout &lt;&lt;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" is an hourly worker with pay of $"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104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     &lt;&lt; setiosflags(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ios::fixed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|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ios::showpoint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105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     &lt;&lt; setprecision(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2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) &lt;&lt; getPay()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106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}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end function print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781800" y="762000"/>
            <a:ext cx="2362200" cy="60960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fig19_05.cpp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0"/>
            <a:ext cx="6781800" cy="2373313"/>
          </a:xfrm>
          <a:prstGeom prst="rect">
            <a:avLst/>
          </a:prstGeom>
          <a:solidFill>
            <a:srgbClr val="FFE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2880" bIns="1828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107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// Fig. 19.5: fig19_05.cpp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108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// Overriding a base-class member function in a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109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derived class.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110  #include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"hourly.h"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111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112  int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113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114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HourlyWorker h(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"Bob"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,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"Smith"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,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40.0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,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10.00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115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h.print();                           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116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return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0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117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}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end function main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2362200"/>
            <a:ext cx="6781800" cy="91281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2880" bIns="1828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HourlyWorker::print() is executing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Bob Smith is an hourly worker with pay of $400.00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latin typeface="Arial" panose="020B0604020202020204" pitchFamily="34" charset="0"/>
                <a:ea typeface="新細明體" panose="02020500000000000000" pitchFamily="18" charset="-120"/>
              </a:rPr>
              <a:t>19.7</a:t>
            </a:r>
            <a:r>
              <a:rPr lang="en-US" altLang="zh-TW" sz="2800" smtClean="0">
                <a:ea typeface="新細明體" panose="02020500000000000000" pitchFamily="18" charset="-120"/>
              </a:rPr>
              <a:t>   </a:t>
            </a:r>
            <a:r>
              <a:rPr lang="en-US" altLang="zh-TW" sz="2800" smtClean="0">
                <a:latin typeface="Arial" panose="020B0604020202020204" pitchFamily="34" charset="0"/>
                <a:ea typeface="新細明體" panose="02020500000000000000" pitchFamily="18" charset="-120"/>
              </a:rPr>
              <a:t>Public, Private, and Protected</a:t>
            </a:r>
            <a:r>
              <a:rPr lang="en-US" altLang="zh-TW" sz="2800" smtClean="0">
                <a:ea typeface="新細明體" panose="02020500000000000000" pitchFamily="18" charset="-120"/>
              </a:rPr>
              <a:t> </a:t>
            </a:r>
            <a:r>
              <a:rPr lang="en-US" altLang="zh-TW" sz="2800" smtClean="0">
                <a:latin typeface="Arial" panose="020B0604020202020204" pitchFamily="34" charset="0"/>
                <a:ea typeface="新細明體" panose="02020500000000000000" pitchFamily="18" charset="-120"/>
              </a:rPr>
              <a:t>Inheritance</a:t>
            </a:r>
          </a:p>
        </p:txBody>
      </p:sp>
      <p:pic>
        <p:nvPicPr>
          <p:cNvPr id="35843" name="Picture 9" descr="C:\Brian\C How to Program\images\Fig19-0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371600"/>
            <a:ext cx="5895975" cy="48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latin typeface="Arial" panose="020B0604020202020204" pitchFamily="34" charset="0"/>
                <a:ea typeface="新細明體" panose="02020500000000000000" pitchFamily="18" charset="-120"/>
              </a:rPr>
              <a:t>19.8   Direct and Indirect Base Classes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0013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Direct base class </a:t>
            </a:r>
          </a:p>
          <a:p>
            <a:pPr lvl="1" eaLnBrk="1" hangingPunct="1"/>
            <a:r>
              <a:rPr lang="en-US" altLang="zh-TW" sz="20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Explicitly listed derived class’ header with the colon (</a:t>
            </a:r>
            <a:r>
              <a:rPr lang="en-US" altLang="zh-TW" sz="2000" b="1" smtClean="0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  <a:r>
              <a:rPr lang="en-US" altLang="zh-TW" sz="20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) notation when that derived class is declared. </a:t>
            </a:r>
          </a:p>
          <a:p>
            <a:pPr lvl="1" eaLnBrk="1" hangingPunct="1"/>
            <a:r>
              <a:rPr lang="en-US" altLang="zh-TW" sz="2000" b="1" smtClean="0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class HourlyWorker : public Employee</a:t>
            </a:r>
          </a:p>
          <a:p>
            <a:pPr lvl="2" eaLnBrk="1" hangingPunct="1"/>
            <a:r>
              <a:rPr lang="en-US" altLang="zh-TW" sz="2000" b="1" smtClean="0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Employee </a:t>
            </a:r>
            <a:r>
              <a:rPr lang="en-US" altLang="zh-TW" sz="20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is a direct base class of </a:t>
            </a:r>
            <a:r>
              <a:rPr lang="en-US" altLang="zh-TW" sz="2000" b="1" smtClean="0"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HourlyWorker</a:t>
            </a:r>
          </a:p>
          <a:p>
            <a:pPr algn="just" eaLnBrk="1" hangingPunct="1"/>
            <a:r>
              <a:rPr lang="en-US" altLang="zh-TW" sz="28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Indirect base class </a:t>
            </a:r>
          </a:p>
          <a:p>
            <a:pPr lvl="1" algn="just" eaLnBrk="1" hangingPunct="1"/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Inherited from two or more levels up the class hierarchy</a:t>
            </a:r>
          </a:p>
          <a:p>
            <a:pPr lvl="1" algn="just" eaLnBrk="1" hangingPunct="1"/>
            <a:r>
              <a:rPr lang="en-US" altLang="zh-TW" sz="2000" b="1" smtClean="0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class MinuteWorker : public HourlyWorker</a:t>
            </a:r>
          </a:p>
          <a:p>
            <a:pPr lvl="2" algn="just" eaLnBrk="1" hangingPunct="1"/>
            <a:r>
              <a:rPr lang="en-US" altLang="zh-TW" sz="2000" b="1" smtClean="0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Employee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is an indirect base class of </a:t>
            </a:r>
            <a:r>
              <a:rPr lang="en-US" altLang="zh-TW" sz="2000" b="1" smtClean="0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MinuteWorker</a:t>
            </a:r>
          </a:p>
          <a:p>
            <a:pPr algn="just" eaLnBrk="1" hangingPunct="1"/>
            <a:endParaRPr lang="en-US" altLang="zh-TW" sz="2000" smtClean="0">
              <a:solidFill>
                <a:srgbClr val="000000"/>
              </a:solidFill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endParaRPr lang="en-US" altLang="zh-TW" sz="2800" smtClean="0"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latin typeface="Arial" panose="020B0604020202020204" pitchFamily="34" charset="0"/>
                <a:ea typeface="新細明體" panose="02020500000000000000" pitchFamily="18" charset="-120"/>
              </a:rPr>
              <a:t>19.9   Using Constructors and Destructors in Derived Classes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0013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Base class initializer </a:t>
            </a:r>
          </a:p>
          <a:p>
            <a:pPr lvl="1" eaLnBrk="1" hangingPunct="1"/>
            <a:r>
              <a:rPr lang="en-US" altLang="zh-TW" sz="22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Uses member-initializer syntax </a:t>
            </a:r>
          </a:p>
          <a:p>
            <a:pPr lvl="1" eaLnBrk="1" hangingPunct="1"/>
            <a:r>
              <a:rPr lang="en-US" altLang="zh-TW" sz="22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Can be provided in the derived class constructor to call the base-class constructor explicitly</a:t>
            </a:r>
          </a:p>
          <a:p>
            <a:pPr lvl="2" eaLnBrk="1" hangingPunct="1"/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Otherwise base class’ default constructor called implicitly</a:t>
            </a:r>
          </a:p>
          <a:p>
            <a:pPr lvl="1" eaLnBrk="1" hangingPunct="1"/>
            <a:r>
              <a:rPr lang="en-US" altLang="zh-TW" sz="22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Base-class constructors and base-class assignment operators are not inherited by derived classes</a:t>
            </a:r>
          </a:p>
          <a:p>
            <a:pPr lvl="2" eaLnBrk="1" hangingPunct="1"/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However, derived-class constructors and assignment operators can call still them</a:t>
            </a:r>
          </a:p>
          <a:p>
            <a:pPr lvl="2" algn="just" eaLnBrk="1" hangingPunct="1"/>
            <a:endParaRPr lang="en-US" altLang="zh-TW" sz="2000" smtClean="0">
              <a:solidFill>
                <a:srgbClr val="000000"/>
              </a:solidFill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>
              <a:buFontTx/>
              <a:buNone/>
            </a:pPr>
            <a:r>
              <a:rPr lang="en-US" altLang="zh-TW" sz="2000" smtClean="0">
                <a:ea typeface="新細明體" panose="02020500000000000000" pitchFamily="18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latin typeface="Arial" panose="020B0604020202020204" pitchFamily="34" charset="0"/>
                <a:ea typeface="新細明體" panose="02020500000000000000" pitchFamily="18" charset="-120"/>
              </a:rPr>
              <a:t>19.9   Using Constructors and Destructors in Derived Classes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0013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Derived-class constructor </a:t>
            </a:r>
          </a:p>
          <a:p>
            <a:pPr lvl="1" eaLnBrk="1" hangingPunct="1"/>
            <a:r>
              <a:rPr lang="en-US" altLang="zh-TW" sz="22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Calls the constructor for its base class first to initialize its base-class members</a:t>
            </a:r>
          </a:p>
          <a:p>
            <a:pPr lvl="1" eaLnBrk="1" hangingPunct="1"/>
            <a:r>
              <a:rPr lang="en-US" altLang="zh-TW" sz="22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If the derived-class constructor is omitted, its default constructor calls the base-class’ default constructor</a:t>
            </a:r>
          </a:p>
          <a:p>
            <a:pPr eaLnBrk="1" hangingPunct="1"/>
            <a:r>
              <a:rPr lang="en-US" altLang="zh-TW" sz="28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Destructors are called in the reverse order of constructor calls.</a:t>
            </a:r>
          </a:p>
          <a:p>
            <a:pPr lvl="1" eaLnBrk="1" hangingPunct="1"/>
            <a:r>
              <a:rPr lang="en-US" altLang="zh-TW" sz="22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Derived-class destructor is called before its base-class destructor</a:t>
            </a:r>
            <a:endParaRPr lang="en-US" altLang="zh-TW" sz="2200" smtClean="0"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 algn="just" eaLnBrk="1" hangingPunct="1"/>
            <a:endParaRPr lang="en-US" altLang="zh-TW" sz="2400" smtClean="0"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781800" y="762000"/>
            <a:ext cx="2362200" cy="60960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point2.h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0" y="0"/>
            <a:ext cx="6781800" cy="2921000"/>
          </a:xfrm>
          <a:prstGeom prst="rect">
            <a:avLst/>
          </a:prstGeom>
          <a:solidFill>
            <a:srgbClr val="FFE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2880" bIns="1828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1 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// Fig. 19.7: point2.h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2 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// Definition of class Point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3   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#ifndef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POINT2_H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4    #define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POINT2_H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5 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6    class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Point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7    public: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8 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Point(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int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=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0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,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int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=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0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);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default constructor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9 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~Point(); 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destructor                     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10   protected: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accessible by derived classes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11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int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x, y;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// x and y coordinates of Point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12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};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end class Point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13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14   #endif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latin typeface="Arial" panose="020B0604020202020204" pitchFamily="34" charset="0"/>
                <a:ea typeface="新細明體" panose="02020500000000000000" pitchFamily="18" charset="-120"/>
              </a:rPr>
              <a:t>19.1    Introduction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0292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新細明體" panose="02020500000000000000" pitchFamily="18" charset="-120"/>
              </a:rPr>
              <a:t>Inheritance</a:t>
            </a:r>
          </a:p>
          <a:p>
            <a:pPr lvl="1" eaLnBrk="1" hangingPunct="1"/>
            <a:r>
              <a:rPr lang="en-US" altLang="zh-TW" sz="24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New classes created from existing classes</a:t>
            </a:r>
          </a:p>
          <a:p>
            <a:pPr lvl="1" eaLnBrk="1" hangingPunct="1"/>
            <a:r>
              <a:rPr lang="en-US" altLang="zh-TW" sz="24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Absorb attributes and behaviors.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</a:p>
          <a:p>
            <a:pPr eaLnBrk="1" hangingPunct="1"/>
            <a:r>
              <a:rPr lang="en-US" altLang="zh-TW" sz="2800" smtClean="0">
                <a:ea typeface="新細明體" panose="02020500000000000000" pitchFamily="18" charset="-120"/>
              </a:rPr>
              <a:t>Polymorphism</a:t>
            </a:r>
          </a:p>
          <a:p>
            <a:pPr lvl="1" eaLnBrk="1" hangingPunct="1"/>
            <a:r>
              <a:rPr lang="en-US" altLang="zh-TW" sz="2400" smtClean="0">
                <a:ea typeface="新細明體" panose="02020500000000000000" pitchFamily="18" charset="-120"/>
              </a:rPr>
              <a:t>Write programs in a general fashion </a:t>
            </a:r>
          </a:p>
          <a:p>
            <a:pPr lvl="1" eaLnBrk="1" hangingPunct="1"/>
            <a:r>
              <a:rPr lang="en-US" altLang="zh-TW" sz="2400" smtClean="0">
                <a:ea typeface="新細明體" panose="02020500000000000000" pitchFamily="18" charset="-120"/>
              </a:rPr>
              <a:t>Handle a wide variety of existing (and unspecified) related classes</a:t>
            </a:r>
            <a:endParaRPr lang="en-US" altLang="zh-TW" smtClean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800" smtClean="0">
                <a:ea typeface="新細明體" panose="02020500000000000000" pitchFamily="18" charset="-120"/>
              </a:rPr>
              <a:t>Derived class</a:t>
            </a:r>
          </a:p>
          <a:p>
            <a:pPr lvl="1" eaLnBrk="1" hangingPunct="1"/>
            <a:r>
              <a:rPr lang="en-US" altLang="zh-TW" sz="2400" smtClean="0">
                <a:ea typeface="新細明體" panose="02020500000000000000" pitchFamily="18" charset="-120"/>
              </a:rPr>
              <a:t>Class that inherits data members and member functions from a previously defined base class</a:t>
            </a:r>
            <a:endParaRPr lang="en-US" altLang="zh-TW" sz="2400" u="sng" smtClean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781800" y="762000"/>
            <a:ext cx="2362200" cy="60960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point2.cpp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0" y="0"/>
            <a:ext cx="6781800" cy="4929188"/>
          </a:xfrm>
          <a:prstGeom prst="rect">
            <a:avLst/>
          </a:prstGeom>
          <a:solidFill>
            <a:srgbClr val="FFE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2880" bIns="1828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15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// Fig. 19.7: point2.cpp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16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// Member function definitions for class Point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17   #include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18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19   using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std::cout;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20   using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std::endl;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21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22   #include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"point2.h"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23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24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Constructor for class Point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25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Point::Point(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int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a,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int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b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26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27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x = 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28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y = 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29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30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cout &lt;&lt;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"Point  constructor: "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31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     &lt;&lt;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'['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&lt;&lt; x &lt;&lt;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", "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&lt;&lt; y &lt;&lt;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']'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32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}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end Point constructor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33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34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Destructor for class Point                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35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Point::~Point()                        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36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{                                      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37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cout &lt;&lt;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"Point  destructor:  "            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38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     &lt;&lt;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'['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&lt;&lt; x &lt;&lt;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", "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&lt;&lt; y &lt;&lt;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']'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39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}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end Point destructor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781800" y="762000"/>
            <a:ext cx="2362200" cy="60960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circle2.h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0" y="0"/>
            <a:ext cx="6781800" cy="3651250"/>
          </a:xfrm>
          <a:prstGeom prst="rect">
            <a:avLst/>
          </a:prstGeom>
          <a:solidFill>
            <a:srgbClr val="FFE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2880" bIns="1828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40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// Fig. 19.7: circle2.h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41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// Definition of class Circle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42   #ifndef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CIRCLE2_H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43   #define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CIRCLE2_H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44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45   #include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"point2.h"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46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47   class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Circle :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public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Point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48   public: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49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// default constructor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50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Circle(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double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r =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0.0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,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int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x =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0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,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int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y =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0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51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52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~Circle();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53   private: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54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double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radius;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55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};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end class Circle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56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57   #endif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781800" y="762000"/>
            <a:ext cx="2362200" cy="60960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circle2.cpp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0" y="0"/>
            <a:ext cx="6781800" cy="4746625"/>
          </a:xfrm>
          <a:prstGeom prst="rect">
            <a:avLst/>
          </a:prstGeom>
          <a:solidFill>
            <a:srgbClr val="FFE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2880" bIns="1828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58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// Fig. 19.7: circle2.cpp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59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// Member function definitions for class Circle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60   #include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61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62   using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std::cout;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63   using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std::endl;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64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65   #include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"circle2.h"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66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67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Constructor for Circle calls constructor for Point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68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Circle::Circle(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double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r,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int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a,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int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b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69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: Point( a, b )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// call base-class constructor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70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71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radius = r;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should validate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72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cout &lt;&lt;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"Circle constructor: radius is "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73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     &lt;&lt; radius &lt;&lt;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" ["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&lt;&lt; x &lt;&lt;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", "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&lt;&lt; y &lt;&lt;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']'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74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}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end Circle constructor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75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76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Destructor for class Circle                          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77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Circle::~Circle()                                 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78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{                                                 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79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cout &lt;&lt;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"Circle destructor:  radius is "             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80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     &lt;&lt; radius &lt;&lt;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" ["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&lt;&lt; x &lt;&lt;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", "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&lt;&lt; y &lt;&lt;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']'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81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}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end Circle destructor      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781800" y="762000"/>
            <a:ext cx="2362200" cy="60960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fig19_07.cpp (1 of 2)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0" y="0"/>
            <a:ext cx="6781800" cy="4929188"/>
          </a:xfrm>
          <a:prstGeom prst="rect">
            <a:avLst/>
          </a:prstGeom>
          <a:solidFill>
            <a:srgbClr val="FFE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2880" bIns="1828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82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// Fig. 19.7: fig19_07.cpp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83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// Demonstrate when base-class and derived-class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84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// constructors and destructors are called.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85   #include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86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87   using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std::cout;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88   using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std::endl;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89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90   #include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"point2.h"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91   #include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"circle2.h"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92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93   int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94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95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// Show constructor and destructor calls for Point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96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{                                        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97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   Point p(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11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,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22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);                    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98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}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end block                                 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99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100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cout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101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Circle circle1(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4.5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,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72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,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29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102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cout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103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Circle circle2(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10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,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5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,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5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104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cout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105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return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0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106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}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end function 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781800" y="762000"/>
            <a:ext cx="2362200" cy="60960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fig19_07.cpp (2 of 2)</a:t>
            </a:r>
          </a:p>
        </p:txBody>
      </p:sp>
      <p:sp>
        <p:nvSpPr>
          <p:cNvPr id="45059" name="Rectangle 4"/>
          <p:cNvSpPr>
            <a:spLocks noChangeArrowheads="1"/>
          </p:cNvSpPr>
          <p:nvPr/>
        </p:nvSpPr>
        <p:spPr bwMode="auto">
          <a:xfrm>
            <a:off x="0" y="0"/>
            <a:ext cx="6781800" cy="273843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2880" bIns="1828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Point  constructor: [11, 22]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Point  destructor:  [11, 22]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Point  constructor: [72, 29]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Circle constructor: radius is 4.5 [72, 29]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Point  constructor: [5, 5]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Circle constructor: radius is 10 [5, 5]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Circle destructor:  radius is 10 [5, 5]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Point  destructor:  [5, 5]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Circle destructor:  radius is 4.5 [72, 29]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Point  destructor:  [72, 29]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solidFill>
                  <a:srgbClr val="FF4D4D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19.10   Implicit Derived-Class Object to Base-Class Object Conversion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0013"/>
            <a:ext cx="7772400" cy="4344987"/>
          </a:xfrm>
        </p:spPr>
        <p:txBody>
          <a:bodyPr/>
          <a:lstStyle/>
          <a:p>
            <a:pPr eaLnBrk="1" hangingPunct="1"/>
            <a:r>
              <a:rPr lang="en-US" altLang="zh-TW" sz="24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baseClassObject = derivedClassObject;</a:t>
            </a:r>
          </a:p>
          <a:p>
            <a:pPr lvl="1" eaLnBrk="1" hangingPunct="1"/>
            <a:r>
              <a:rPr lang="en-US" altLang="zh-TW" sz="2000" smtClean="0">
                <a:ea typeface="新細明體" panose="02020500000000000000" pitchFamily="18" charset="-120"/>
              </a:rPr>
              <a:t>This will work</a:t>
            </a:r>
          </a:p>
          <a:p>
            <a:pPr lvl="2" eaLnBrk="1" hangingPunct="1"/>
            <a:r>
              <a:rPr lang="en-US" altLang="zh-TW" sz="1800" smtClean="0">
                <a:ea typeface="新細明體" panose="02020500000000000000" pitchFamily="18" charset="-120"/>
              </a:rPr>
              <a:t>Remember, the derived class object has more members than the base class object</a:t>
            </a:r>
          </a:p>
          <a:p>
            <a:pPr lvl="1" eaLnBrk="1" hangingPunct="1"/>
            <a:r>
              <a:rPr lang="en-US" altLang="zh-TW" sz="2000" smtClean="0">
                <a:ea typeface="新細明體" panose="02020500000000000000" pitchFamily="18" charset="-120"/>
              </a:rPr>
              <a:t>Extra data is not given to the base class</a:t>
            </a:r>
            <a:endParaRPr lang="en-US" altLang="zh-TW" sz="1600" smtClean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4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derivedClassObject = baseClassObject;</a:t>
            </a:r>
          </a:p>
          <a:p>
            <a:pPr lvl="1" eaLnBrk="1" hangingPunct="1"/>
            <a:r>
              <a:rPr lang="en-US" altLang="zh-TW" sz="2000" smtClean="0">
                <a:ea typeface="新細明體" panose="02020500000000000000" pitchFamily="18" charset="-120"/>
              </a:rPr>
              <a:t>May not work properly</a:t>
            </a:r>
          </a:p>
          <a:p>
            <a:pPr lvl="2" eaLnBrk="1" hangingPunct="1"/>
            <a:r>
              <a:rPr lang="en-US" altLang="zh-TW" sz="1800" smtClean="0">
                <a:ea typeface="新細明體" panose="02020500000000000000" pitchFamily="18" charset="-120"/>
              </a:rPr>
              <a:t>Unless an assignment operator is overloaded in the derived class, data members exclusive to the derived class will be unassigned</a:t>
            </a:r>
          </a:p>
          <a:p>
            <a:pPr lvl="1" eaLnBrk="1" hangingPunct="1"/>
            <a:r>
              <a:rPr lang="en-US" altLang="zh-TW" sz="2000" smtClean="0">
                <a:ea typeface="新細明體" panose="02020500000000000000" pitchFamily="18" charset="-120"/>
              </a:rPr>
              <a:t>Base class has less data members than the derived class</a:t>
            </a:r>
          </a:p>
          <a:p>
            <a:pPr lvl="2" eaLnBrk="1" hangingPunct="1"/>
            <a:r>
              <a:rPr lang="en-US" altLang="zh-TW" sz="1800" smtClean="0">
                <a:ea typeface="新細明體" panose="02020500000000000000" pitchFamily="18" charset="-120"/>
              </a:rPr>
              <a:t>Some data members missing in the derived class object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solidFill>
                  <a:srgbClr val="FF4D4D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19.10   Implicit Derived-Class Object to Base-Class Object Conversion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0013"/>
            <a:ext cx="7772400" cy="503078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zh-TW" sz="28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Four ways to mix base and derived class pointers and objects: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2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Referring to a base-class object with a base-class pointer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Allowed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2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Referring to a derived-class object with a derived-class pointer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Allowed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2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Referring to a derived-class object with a base-class pointer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Possible syntax error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Code can only refer to base-class members, or syntax error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2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Referring to a base-class object with a derived-class pointer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Syntax error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The derived-class pointer must first be cast to a base-class pointer</a:t>
            </a:r>
            <a:endParaRPr lang="en-US" altLang="zh-TW" sz="2000" smtClean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latin typeface="Arial" panose="020B0604020202020204" pitchFamily="34" charset="0"/>
                <a:ea typeface="新細明體" panose="02020500000000000000" pitchFamily="18" charset="-120"/>
              </a:rPr>
              <a:t>19.11  Software Engineering With Inheritance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0013"/>
            <a:ext cx="7772400" cy="37338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Classes are often closely related</a:t>
            </a:r>
            <a:r>
              <a:rPr lang="en-US" altLang="zh-TW" sz="32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</a:p>
          <a:p>
            <a:pPr lvl="1" eaLnBrk="1" hangingPunct="1"/>
            <a:r>
              <a:rPr lang="en-US" altLang="zh-TW" sz="22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“Factor out” common attributes and behaviors and place these in a base class</a:t>
            </a:r>
          </a:p>
          <a:p>
            <a:pPr lvl="1" eaLnBrk="1" hangingPunct="1"/>
            <a:r>
              <a:rPr lang="en-US" altLang="zh-TW" sz="22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Use inheritance to form derived classes</a:t>
            </a:r>
          </a:p>
          <a:p>
            <a:pPr eaLnBrk="1" hangingPunct="1"/>
            <a:r>
              <a:rPr lang="en-US" altLang="zh-TW" sz="28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Modifications to a base class </a:t>
            </a:r>
          </a:p>
          <a:p>
            <a:pPr lvl="1" eaLnBrk="1" hangingPunct="1"/>
            <a:r>
              <a:rPr lang="en-US" altLang="zh-TW" sz="22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Derived classes do not change as long as the </a:t>
            </a:r>
            <a:r>
              <a:rPr lang="en-US" altLang="zh-TW" sz="20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public</a:t>
            </a:r>
            <a:r>
              <a:rPr lang="en-US" altLang="zh-TW" sz="22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and </a:t>
            </a:r>
            <a:r>
              <a:rPr lang="en-US" altLang="zh-TW" sz="20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protected</a:t>
            </a:r>
            <a:r>
              <a:rPr lang="en-US" altLang="zh-TW" sz="22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interfaces are the same </a:t>
            </a:r>
          </a:p>
          <a:p>
            <a:pPr lvl="1" eaLnBrk="1" hangingPunct="1"/>
            <a:r>
              <a:rPr lang="en-US" altLang="zh-TW" sz="22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Derived classes may need to be recompiled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latin typeface="Arial" panose="020B0604020202020204" pitchFamily="34" charset="0"/>
                <a:ea typeface="新細明體" panose="02020500000000000000" pitchFamily="18" charset="-120"/>
              </a:rPr>
              <a:t>19.12  Composition vs. Inheritance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34290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新細明體" panose="02020500000000000000" pitchFamily="18" charset="-120"/>
              </a:rPr>
              <a:t>"is a" relationship</a:t>
            </a:r>
          </a:p>
          <a:p>
            <a:pPr lvl="1" eaLnBrk="1" hangingPunct="1"/>
            <a:r>
              <a:rPr lang="en-US" altLang="zh-TW" sz="2200" smtClean="0">
                <a:ea typeface="新細明體" panose="02020500000000000000" pitchFamily="18" charset="-120"/>
              </a:rPr>
              <a:t>Inheritance</a:t>
            </a:r>
          </a:p>
          <a:p>
            <a:pPr eaLnBrk="1" hangingPunct="1"/>
            <a:r>
              <a:rPr lang="en-US" altLang="zh-TW" sz="2800" smtClean="0">
                <a:ea typeface="新細明體" panose="02020500000000000000" pitchFamily="18" charset="-120"/>
              </a:rPr>
              <a:t>"has a" relationship</a:t>
            </a:r>
          </a:p>
          <a:p>
            <a:pPr lvl="1" eaLnBrk="1" hangingPunct="1"/>
            <a:r>
              <a:rPr lang="en-US" altLang="zh-TW" sz="2200" smtClean="0">
                <a:ea typeface="新細明體" panose="02020500000000000000" pitchFamily="18" charset="-120"/>
              </a:rPr>
              <a:t>Composition - class has an object from another class as a data member</a:t>
            </a:r>
          </a:p>
          <a:p>
            <a:pPr eaLnBrk="1" hangingPunct="1">
              <a:buFontTx/>
              <a:buNone/>
            </a:pPr>
            <a:r>
              <a:rPr lang="en-US" altLang="zh-TW" smtClean="0">
                <a:ea typeface="新細明體" panose="02020500000000000000" pitchFamily="18" charset="-120"/>
              </a:rPr>
              <a:t>	</a:t>
            </a: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Employee</a:t>
            </a:r>
            <a:r>
              <a:rPr lang="en-US" altLang="zh-TW" sz="2000" smtClean="0">
                <a:ea typeface="新細明體" panose="02020500000000000000" pitchFamily="18" charset="-120"/>
              </a:rPr>
              <a:t> “is a” </a:t>
            </a: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BirthDate;  //Wrong!</a:t>
            </a:r>
          </a:p>
          <a:p>
            <a:pPr eaLnBrk="1" hangingPunct="1">
              <a:buFontTx/>
              <a:buNone/>
            </a:pPr>
            <a:r>
              <a:rPr lang="en-US" altLang="zh-TW" sz="2000" smtClean="0">
                <a:ea typeface="新細明體" panose="02020500000000000000" pitchFamily="18" charset="-120"/>
              </a:rPr>
              <a:t>	</a:t>
            </a: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Employee</a:t>
            </a:r>
            <a:r>
              <a:rPr lang="en-US" altLang="zh-TW" sz="2000" smtClean="0">
                <a:ea typeface="新細明體" panose="02020500000000000000" pitchFamily="18" charset="-120"/>
              </a:rPr>
              <a:t> “has a” </a:t>
            </a: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BirthDate;//Composition</a:t>
            </a:r>
            <a:endParaRPr lang="en-US" altLang="zh-TW" sz="2400" b="1" smtClean="0">
              <a:latin typeface="Courier New" panose="02070309020205020404" pitchFamily="49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latin typeface="Arial" panose="020B0604020202020204" pitchFamily="34" charset="0"/>
                <a:ea typeface="新細明體" panose="02020500000000000000" pitchFamily="18" charset="-120"/>
              </a:rPr>
              <a:t>19.13  </a:t>
            </a:r>
            <a:r>
              <a:rPr lang="en-US" altLang="zh-TW" sz="2800" i="1" smtClean="0">
                <a:latin typeface="Arial" panose="020B0604020202020204" pitchFamily="34" charset="0"/>
                <a:ea typeface="新細明體" panose="02020500000000000000" pitchFamily="18" charset="-120"/>
              </a:rPr>
              <a:t>Uses A</a:t>
            </a:r>
            <a:r>
              <a:rPr lang="en-US" altLang="zh-TW" sz="2800" smtClean="0">
                <a:latin typeface="Arial" panose="020B0604020202020204" pitchFamily="34" charset="0"/>
                <a:ea typeface="新細明體" panose="02020500000000000000" pitchFamily="18" charset="-120"/>
              </a:rPr>
              <a:t> And </a:t>
            </a:r>
            <a:r>
              <a:rPr lang="en-US" altLang="zh-TW" sz="2800" i="1" smtClean="0">
                <a:latin typeface="Arial" panose="020B0604020202020204" pitchFamily="34" charset="0"/>
                <a:ea typeface="新細明體" panose="02020500000000000000" pitchFamily="18" charset="-120"/>
              </a:rPr>
              <a:t>Knows A</a:t>
            </a:r>
            <a:r>
              <a:rPr lang="en-US" altLang="zh-TW" sz="2800" smtClean="0">
                <a:latin typeface="Arial" panose="020B0604020202020204" pitchFamily="34" charset="0"/>
                <a:ea typeface="新細明體" panose="02020500000000000000" pitchFamily="18" charset="-120"/>
              </a:rPr>
              <a:t> Relationships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0013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新細明體" panose="02020500000000000000" pitchFamily="18" charset="-120"/>
              </a:rPr>
              <a:t>“uses a” relationship</a:t>
            </a:r>
            <a:endParaRPr lang="en-US" altLang="zh-TW" sz="2800" b="1" smtClean="0">
              <a:latin typeface="Courier New" panose="02070309020205020404" pitchFamily="49" charset="0"/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sz="22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One object issues a function call to a member function of another object</a:t>
            </a:r>
            <a:endParaRPr lang="en-US" altLang="zh-TW" sz="2200" b="1" smtClean="0">
              <a:solidFill>
                <a:srgbClr val="000000"/>
              </a:solidFill>
              <a:latin typeface="Courier New" panose="020703090202050204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TW" sz="2800" b="1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“</a:t>
            </a:r>
            <a:r>
              <a:rPr lang="en-US" altLang="zh-TW" sz="28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knows a</a:t>
            </a:r>
            <a:r>
              <a:rPr lang="en-US" altLang="zh-TW" sz="2800" b="1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” </a:t>
            </a:r>
            <a:r>
              <a:rPr lang="en-US" altLang="zh-TW" sz="28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relationship</a:t>
            </a:r>
          </a:p>
          <a:p>
            <a:pPr lvl="1" eaLnBrk="1" hangingPunct="1"/>
            <a:r>
              <a:rPr lang="en-US" altLang="zh-TW" sz="22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One object is aware of another</a:t>
            </a:r>
          </a:p>
          <a:p>
            <a:pPr lvl="2" eaLnBrk="1" hangingPunct="1"/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Contains a pointer handle or reference handle to another object</a:t>
            </a:r>
          </a:p>
          <a:p>
            <a:pPr lvl="1" eaLnBrk="1" hangingPunct="1"/>
            <a:r>
              <a:rPr lang="en-US" altLang="zh-TW" sz="22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Also called an association</a:t>
            </a:r>
          </a:p>
          <a:p>
            <a:pPr lvl="1" algn="just" eaLnBrk="1" hangingPunct="1"/>
            <a:endParaRPr lang="en-US" altLang="zh-TW" sz="2400" smtClean="0">
              <a:solidFill>
                <a:srgbClr val="000000"/>
              </a:solidFill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endParaRPr lang="en-US" altLang="zh-TW" sz="2400" b="1" smtClean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latin typeface="Arial" panose="020B0604020202020204" pitchFamily="34" charset="0"/>
                <a:ea typeface="新細明體" panose="02020500000000000000" pitchFamily="18" charset="-120"/>
              </a:rPr>
              <a:t>19.1    Introduction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4958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新細明體" panose="02020500000000000000" pitchFamily="18" charset="-120"/>
              </a:rPr>
              <a:t>Inheritance</a:t>
            </a:r>
          </a:p>
          <a:p>
            <a:pPr lvl="1" eaLnBrk="1" hangingPunct="1"/>
            <a:r>
              <a:rPr lang="en-US" altLang="zh-TW" sz="2200" smtClean="0">
                <a:ea typeface="新細明體" panose="02020500000000000000" pitchFamily="18" charset="-120"/>
              </a:rPr>
              <a:t>Single Inheritance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</a:p>
          <a:p>
            <a:pPr lvl="2" eaLnBrk="1" hangingPunct="1"/>
            <a:r>
              <a:rPr lang="en-US" altLang="zh-TW" sz="2000" smtClean="0">
                <a:ea typeface="新細明體" panose="02020500000000000000" pitchFamily="18" charset="-120"/>
              </a:rPr>
              <a:t>Class inherits from one base class</a:t>
            </a:r>
          </a:p>
          <a:p>
            <a:pPr lvl="1" eaLnBrk="1" hangingPunct="1"/>
            <a:r>
              <a:rPr lang="en-US" altLang="zh-TW" sz="2200" smtClean="0">
                <a:ea typeface="新細明體" panose="02020500000000000000" pitchFamily="18" charset="-120"/>
              </a:rPr>
              <a:t>Multiple Inheritance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</a:p>
          <a:p>
            <a:pPr lvl="2" eaLnBrk="1" hangingPunct="1"/>
            <a:r>
              <a:rPr lang="en-US" altLang="zh-TW" sz="2000" smtClean="0">
                <a:ea typeface="新細明體" panose="02020500000000000000" pitchFamily="18" charset="-120"/>
              </a:rPr>
              <a:t>Class inherits from multiple base classes</a:t>
            </a:r>
          </a:p>
          <a:p>
            <a:pPr lvl="1" eaLnBrk="1" hangingPunct="1"/>
            <a:r>
              <a:rPr lang="en-US" altLang="zh-TW" sz="2200" smtClean="0">
                <a:ea typeface="新細明體" panose="02020500000000000000" pitchFamily="18" charset="-120"/>
              </a:rPr>
              <a:t>Three types of inheritance:</a:t>
            </a:r>
          </a:p>
          <a:p>
            <a:pPr lvl="2" eaLnBrk="1" hangingPunct="1"/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public</a:t>
            </a:r>
            <a:r>
              <a:rPr lang="en-US" altLang="zh-TW" sz="2000" smtClean="0">
                <a:ea typeface="新細明體" panose="02020500000000000000" pitchFamily="18" charset="-120"/>
              </a:rPr>
              <a:t>:  Derived objects are accessible by the base class objects (focus of this chapter)</a:t>
            </a:r>
          </a:p>
          <a:p>
            <a:pPr lvl="2" eaLnBrk="1" hangingPunct="1"/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private</a:t>
            </a:r>
            <a:r>
              <a:rPr lang="en-US" altLang="zh-TW" sz="2000" smtClean="0">
                <a:ea typeface="新細明體" panose="02020500000000000000" pitchFamily="18" charset="-120"/>
              </a:rPr>
              <a:t>:  Derived objects are inaccessible by the base class</a:t>
            </a:r>
            <a:endParaRPr lang="en-US" altLang="zh-TW" sz="2000" u="sng" smtClean="0">
              <a:ea typeface="新細明體" panose="02020500000000000000" pitchFamily="18" charset="-120"/>
            </a:endParaRPr>
          </a:p>
          <a:p>
            <a:pPr lvl="2" eaLnBrk="1" hangingPunct="1"/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protected</a:t>
            </a:r>
            <a:r>
              <a:rPr lang="en-US" altLang="zh-TW" sz="2000" smtClean="0">
                <a:ea typeface="新細明體" panose="02020500000000000000" pitchFamily="18" charset="-120"/>
              </a:rPr>
              <a:t>:  Derived classes and </a:t>
            </a: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friend</a:t>
            </a:r>
            <a:r>
              <a:rPr lang="en-US" altLang="zh-TW" sz="2000" smtClean="0">
                <a:ea typeface="新細明體" panose="02020500000000000000" pitchFamily="18" charset="-120"/>
              </a:rPr>
              <a:t>s can access protected members of the base class</a:t>
            </a:r>
            <a:endParaRPr lang="en-US" altLang="zh-TW" smtClean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latin typeface="Arial" panose="020B0604020202020204" pitchFamily="34" charset="0"/>
                <a:ea typeface="新細明體" panose="02020500000000000000" pitchFamily="18" charset="-120"/>
              </a:rPr>
              <a:t>19.14  Case Study: Point, Circle, Cylinder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22098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新細明體" panose="02020500000000000000" pitchFamily="18" charset="-120"/>
              </a:rPr>
              <a:t>Define class </a:t>
            </a:r>
            <a:r>
              <a:rPr lang="en-US" altLang="zh-TW" sz="26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Point</a:t>
            </a:r>
          </a:p>
          <a:p>
            <a:pPr lvl="1" eaLnBrk="1" hangingPunct="1"/>
            <a:r>
              <a:rPr lang="en-US" altLang="zh-TW" sz="2200" smtClean="0">
                <a:ea typeface="新細明體" panose="02020500000000000000" pitchFamily="18" charset="-120"/>
              </a:rPr>
              <a:t>Derive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Circle</a:t>
            </a:r>
          </a:p>
          <a:p>
            <a:pPr lvl="2" eaLnBrk="1" hangingPunct="1"/>
            <a:r>
              <a:rPr lang="en-US" altLang="zh-TW" sz="2000" smtClean="0">
                <a:ea typeface="新細明體" panose="02020500000000000000" pitchFamily="18" charset="-120"/>
              </a:rPr>
              <a:t>Derive </a:t>
            </a: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Cylinder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781800" y="762000"/>
            <a:ext cx="2362200" cy="60960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point2.h</a:t>
            </a: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0" y="0"/>
            <a:ext cx="6781800" cy="4198938"/>
          </a:xfrm>
          <a:prstGeom prst="rect">
            <a:avLst/>
          </a:prstGeom>
          <a:solidFill>
            <a:srgbClr val="FFE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2880" bIns="1828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1 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// Fig. 19.8: point2.h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2 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// Definition of class Point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3    #ifndef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POINT2_H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4   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#define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POINT2_H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5 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6    #include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7 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8    using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std::ostream;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9 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10   class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Point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11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friend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ostream &amp;operator&lt;&lt;( ostream &amp;,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const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Point &amp;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12   public: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13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Point(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int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=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0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,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int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=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0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);  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// default constructor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14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void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setPoint(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int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,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int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);   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set coordinates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15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int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getX()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const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{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return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x; }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// get x coordinate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16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int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getY()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const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{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return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y; }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get y coordinate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17   protected: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// accessible to derived classes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18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int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x, y;   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coordinates of the point  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19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};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// end class Point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20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21   #endif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781800" y="762000"/>
            <a:ext cx="2362200" cy="60960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point2.cpp</a:t>
            </a: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0" y="0"/>
            <a:ext cx="6781800" cy="4198938"/>
          </a:xfrm>
          <a:prstGeom prst="rect">
            <a:avLst/>
          </a:prstGeom>
          <a:solidFill>
            <a:srgbClr val="FFE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2880" bIns="1828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22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// Fig. 19.8: point2.cpp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23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// Member functions for class Point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24   #include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"point2.h"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25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26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Constructor for class Point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27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Point::Point(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int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a,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int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b ) { setPoint( a, b );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28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29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Set the x and y coordinates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30   void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Point::setPoint(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int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a,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int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b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31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32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x = 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33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y = 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34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}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end function setPoint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35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36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Output the Point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37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ostream &amp;operator&lt;&lt;( ostream &amp;output,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const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Point &amp;p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38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39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output &lt;&lt;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'['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&lt;&lt; p.x &lt;&lt;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", "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&lt;&lt; p.y &lt;&lt;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']'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40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41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return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output;      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// enables cascading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42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}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end operator&lt;&lt;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781800" y="762000"/>
            <a:ext cx="2362200" cy="60960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fig19_08.cpp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0"/>
            <a:ext cx="6781800" cy="4381500"/>
          </a:xfrm>
          <a:prstGeom prst="rect">
            <a:avLst/>
          </a:prstGeom>
          <a:solidFill>
            <a:srgbClr val="FFE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2880" bIns="1828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43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// Fig. 19.8: fig19_08.cpp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44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// Driver for class Point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45   #include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46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47   using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std::cout;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48   using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std::endl;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49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50   #include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"point2.h"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51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52   int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53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54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Point p(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72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,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115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);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// instantiate Point object p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55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56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// protected data of Point inaccessible to main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57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cout &lt;&lt;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"X coordinate is "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&lt;&lt; p.getX()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58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     &lt;&lt;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"\nY coordinate is "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&lt;&lt; p.getY();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59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60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p.setPoint(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10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,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10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61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cout &lt;&lt;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"\n\nThe new location of p is "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&lt;&lt; p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62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63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return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0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64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}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end function main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0" y="4343400"/>
            <a:ext cx="6781800" cy="10953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2880" bIns="1828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X coordinate is 72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Y coordinate is 115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The new location of p is [10, 10]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781800" y="762000"/>
            <a:ext cx="2362200" cy="60960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circle2.h</a:t>
            </a: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0" y="0"/>
            <a:ext cx="6781800" cy="4746625"/>
          </a:xfrm>
          <a:prstGeom prst="rect">
            <a:avLst/>
          </a:prstGeom>
          <a:solidFill>
            <a:srgbClr val="FFE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2880" bIns="1828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1 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// Fig. 19.9: circle2.h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2 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// Definition of class Circle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3    #ifndef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CIRCLE2_H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4   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#define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CIRCLE2_H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5 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6    #include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7 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8    using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std::ostream;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9 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10   #include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"point2.h"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11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12   class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Circle :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public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Point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13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friend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ostream &amp;operator&lt;&lt;( ostream &amp;,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const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Circle &amp;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14   public: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15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// default constructor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16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Circle(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double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r =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0.0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,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int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x =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0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,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int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y =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0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17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void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setRadius(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double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);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// set radius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18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double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getRadius()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const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; 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return radius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19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double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area()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const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;     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// calculate area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20   protected: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    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accessible to derived classes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21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double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radius;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radius of the Circle      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22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};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end class Circle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23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24   #endif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781800" y="762000"/>
            <a:ext cx="2362200" cy="60960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circle2.cpp (1 of 2)</a:t>
            </a: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0" y="0"/>
            <a:ext cx="6781800" cy="5294313"/>
          </a:xfrm>
          <a:prstGeom prst="rect">
            <a:avLst/>
          </a:prstGeom>
          <a:solidFill>
            <a:srgbClr val="FFE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2880" bIns="1828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25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// Fig. 19.9: circle2.cpp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26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// Member function definitions for class Circle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27   #include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 &lt;iomanip&gt;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28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29   using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std::ios;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30   using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std::setiosflags;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31   using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std::setprecision;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32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33   #include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"circle2.h"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34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35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Constructor for Circle calls constructor for Point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36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with a member initializer and initializes radius 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37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Circle::Circle(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double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r,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int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a,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int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b )      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38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: Point( a, b )   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// call base-class constructor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39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{ setRadius( r ); }                           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40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41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Set radius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42   void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Circle::setRadius(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double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r 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43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{ radius = ( r &gt;=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0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? r :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0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);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44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45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Get radius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46   double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Circle::getRadius()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const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{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return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radius;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47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48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Calculate area of Circle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49   double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Circle::area()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const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50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{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return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3.14159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* radius * radius;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51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781800" y="762000"/>
            <a:ext cx="2362200" cy="14478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circle2.cpp (2 of 2)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0" y="0"/>
            <a:ext cx="6781800" cy="2373313"/>
          </a:xfrm>
          <a:prstGeom prst="rect">
            <a:avLst/>
          </a:prstGeom>
          <a:solidFill>
            <a:srgbClr val="FFE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2880" bIns="1828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52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// Output a circle in the form: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53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// Center = [x, y]; Radius = #.##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54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ostream &amp;operator&lt;&lt;( ostream &amp;output,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const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Circle &amp;c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55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56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output &lt;&lt;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"Center = "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&lt;&lt;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static_cast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&lt; Point &gt; ( c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57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       &lt;&lt;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"; Radius = "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58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       &lt;&lt; setiosflags(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ios::fixed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|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ios::showpoint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59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       &lt;&lt; setprecision(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2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) &lt;&lt; c.radius;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60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61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return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output;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//  enables cascaded calls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62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}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end operator&lt;&lt; function</a:t>
            </a:r>
          </a:p>
        </p:txBody>
      </p:sp>
      <p:sp>
        <p:nvSpPr>
          <p:cNvPr id="57348" name="Rectangle 5"/>
          <p:cNvSpPr>
            <a:spLocks noChangeArrowheads="1"/>
          </p:cNvSpPr>
          <p:nvPr/>
        </p:nvSpPr>
        <p:spPr bwMode="auto">
          <a:xfrm>
            <a:off x="0" y="2438400"/>
            <a:ext cx="6781800" cy="2190750"/>
          </a:xfrm>
          <a:prstGeom prst="rect">
            <a:avLst/>
          </a:prstGeom>
          <a:solidFill>
            <a:srgbClr val="FFE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2880" bIns="1828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63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// Fig. 19.9: fig19_09.cpp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64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// Driver for class Circle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65   #include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66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67   using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std::cout;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68   using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std::endl;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69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70   #include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"point2.h"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71   #include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"circle2.h"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72   </a:t>
            </a:r>
          </a:p>
        </p:txBody>
      </p:sp>
      <p:sp>
        <p:nvSpPr>
          <p:cNvPr id="57349" name="Rectangle 6"/>
          <p:cNvSpPr>
            <a:spLocks noChangeArrowheads="1"/>
          </p:cNvSpPr>
          <p:nvPr/>
        </p:nvSpPr>
        <p:spPr bwMode="auto">
          <a:xfrm>
            <a:off x="6781800" y="2438400"/>
            <a:ext cx="1947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1600" b="1">
                <a:ea typeface="新細明體" panose="02020500000000000000" pitchFamily="18" charset="-120"/>
              </a:rPr>
              <a:t>fig19_09.cpp (1 of 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781800" y="762000"/>
            <a:ext cx="2362200" cy="14478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fig19_09.cpp (2 of 2)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0" y="0"/>
            <a:ext cx="6781800" cy="3651250"/>
          </a:xfrm>
          <a:prstGeom prst="rect">
            <a:avLst/>
          </a:prstGeom>
          <a:solidFill>
            <a:srgbClr val="FFE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2880" bIns="1828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73   int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74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75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   Circle c(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2.5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,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37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,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43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76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77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cout &lt;&lt;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"X coordinate is "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&lt;&lt; c.getX()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78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     &lt;&lt;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"\nY coordinate is "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&lt;&lt; c.getY()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79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     &lt;&lt; "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\nRadius is "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&lt;&lt; c.getRadius();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80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81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c.setRadius(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4.25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82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c.setPoint(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2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,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2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83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cout &lt;&lt;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"\n\nThe new location and radius of c are\n"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84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     &lt;&lt; c &lt;&lt;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"\nArea "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&lt;&lt; c.area() &lt;&lt;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'\n'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85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86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Point &amp;pRef = c;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87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cout &lt;&lt;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"\nCircle printed as a Point is: "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&lt;&lt; pRef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88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89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return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0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90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}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end function main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3609975"/>
            <a:ext cx="6781800" cy="200818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2880" bIns="1828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X coordinate is 37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Y coordinate is 43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Radius is 2.5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The new location and radius of c are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Center = [2, 2]; Radius = 4.25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Area 56.74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Circle printed as a Point is: [2, 2]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781800" y="762000"/>
            <a:ext cx="2362200" cy="60960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cylindr2.h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0" y="0"/>
            <a:ext cx="6781800" cy="5659438"/>
          </a:xfrm>
          <a:prstGeom prst="rect">
            <a:avLst/>
          </a:prstGeom>
          <a:solidFill>
            <a:srgbClr val="FFE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2880" bIns="1828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1 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// Fig. 19.10: cylindr2.h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2 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// Definition of class Cylinder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3    #ifndef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CYLINDR2_H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4    #define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CYLINDR2_H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5 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6    #include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7 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8    using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std::ostream;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9 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10   #include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"circle2.h"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11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12   class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Cylinder :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public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Circle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13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friend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ostream &amp;operator&lt;&lt;( ostream &amp;,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const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Cylinder &amp;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14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15   public: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16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// default constructor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17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Cylinder(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double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h =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0.0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,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double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r =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0.0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18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         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int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x =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0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,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int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y =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0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19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20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void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setHeight(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double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);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// set height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21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double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getHeight()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const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;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// return height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22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double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area()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const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;     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calculate and return area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23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double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volume()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const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;   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calculate and return volume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24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25   protected:                                           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26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double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height;         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// height of the Cylinder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27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};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end class Cylinder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28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29   #endif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781800" y="762000"/>
            <a:ext cx="2362200" cy="60960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cylindr2.cpp (1 of 2)</a:t>
            </a: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0" y="0"/>
            <a:ext cx="6781800" cy="5476875"/>
          </a:xfrm>
          <a:prstGeom prst="rect">
            <a:avLst/>
          </a:prstGeom>
          <a:solidFill>
            <a:srgbClr val="FFE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2880" bIns="1828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30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// Fig. 19.10: cylindr2.cpp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31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// Member and friend function definitions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32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// for class Cylinder.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33   #include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"cylindr2.h"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34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35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Cylinder constructor calls Circle constructor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36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Cylinder::Cylinder(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double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h,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double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r,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int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x,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int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y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37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: Circle( r, x, y )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call base-class constructor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38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{ setHeight( h );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39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40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Set height of Cylinder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41   void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Cylinder::setHeight(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double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h 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42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{ height = ( h &gt;=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0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? h :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0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);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43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44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Get height of Cylinder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45   double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Cylinder::getHeight()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const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{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return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height;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46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47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Calculate area of Cylinder (i.e., surface area)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48   double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Cylinder::area()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const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49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50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return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2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* Circle::area() 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51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      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2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*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3.14159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* radius * height;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52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}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end function area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53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54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Calculate volume of Cylinder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55   double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Cylinder::volume()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const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56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{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return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Circle::area() * height;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57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latin typeface="Arial" panose="020B0604020202020204" pitchFamily="34" charset="0"/>
                <a:ea typeface="新細明體" panose="02020500000000000000" pitchFamily="18" charset="-120"/>
              </a:rPr>
              <a:t>19.2   Base and Derived Classes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0013"/>
            <a:ext cx="7772400" cy="915987"/>
          </a:xfrm>
        </p:spPr>
        <p:txBody>
          <a:bodyPr/>
          <a:lstStyle/>
          <a:p>
            <a:pPr eaLnBrk="1" hangingPunct="1"/>
            <a:r>
              <a:rPr lang="en-US" altLang="zh-TW" sz="2400" smtClean="0">
                <a:ea typeface="新細明體" panose="02020500000000000000" pitchFamily="18" charset="-120"/>
              </a:rPr>
              <a:t>Often an object from a derived class (subclass) “is an” object of a base class (superclass)</a:t>
            </a:r>
          </a:p>
        </p:txBody>
      </p:sp>
      <p:graphicFrame>
        <p:nvGraphicFramePr>
          <p:cNvPr id="15364" name="Object 8"/>
          <p:cNvGraphicFramePr>
            <a:graphicFrameLocks noChangeAspect="1"/>
          </p:cNvGraphicFramePr>
          <p:nvPr/>
        </p:nvGraphicFramePr>
        <p:xfrm>
          <a:off x="684213" y="2513013"/>
          <a:ext cx="7769225" cy="301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Document" r:id="rId3" imgW="6144768" imgH="2465832" progId="Word.Document.8">
                  <p:embed/>
                </p:oleObj>
              </mc:Choice>
              <mc:Fallback>
                <p:oleObj name="Document" r:id="rId3" imgW="6144768" imgH="2465832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513013"/>
                        <a:ext cx="7769225" cy="301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781800" y="762000"/>
            <a:ext cx="2362200" cy="14478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cylindr2.cpp (2 of 2)</a:t>
            </a: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0" y="0"/>
            <a:ext cx="6781800" cy="1825625"/>
          </a:xfrm>
          <a:prstGeom prst="rect">
            <a:avLst/>
          </a:prstGeom>
          <a:solidFill>
            <a:srgbClr val="FFE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2880" bIns="1828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58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// Output Cylinder dimensions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59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ostream &amp;operator&lt;&lt;( ostream &amp;output,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const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Cylinder &amp;c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60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61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output &lt;&lt; static_cast&lt; Circle &gt;( c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62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       &lt;&lt;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"; Height = "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&lt;&lt; c.height;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63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64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return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output;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enables cascaded calls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65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}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end operator&lt;&lt; function</a:t>
            </a:r>
          </a:p>
        </p:txBody>
      </p:sp>
      <p:sp>
        <p:nvSpPr>
          <p:cNvPr id="61444" name="Rectangle 6"/>
          <p:cNvSpPr>
            <a:spLocks noChangeArrowheads="1"/>
          </p:cNvSpPr>
          <p:nvPr/>
        </p:nvSpPr>
        <p:spPr bwMode="auto">
          <a:xfrm>
            <a:off x="6781800" y="1905000"/>
            <a:ext cx="1947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1600" b="1">
                <a:ea typeface="新細明體" panose="02020500000000000000" pitchFamily="18" charset="-120"/>
              </a:rPr>
              <a:t>fig19_10.cpp (1 of 3)</a:t>
            </a:r>
          </a:p>
        </p:txBody>
      </p:sp>
      <p:sp>
        <p:nvSpPr>
          <p:cNvPr id="61445" name="Rectangle 7"/>
          <p:cNvSpPr>
            <a:spLocks noChangeArrowheads="1"/>
          </p:cNvSpPr>
          <p:nvPr/>
        </p:nvSpPr>
        <p:spPr bwMode="auto">
          <a:xfrm>
            <a:off x="0" y="1905000"/>
            <a:ext cx="6781800" cy="3286125"/>
          </a:xfrm>
          <a:prstGeom prst="rect">
            <a:avLst/>
          </a:prstGeom>
          <a:solidFill>
            <a:srgbClr val="FFE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2880" bIns="1828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66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// Fig. 19.10: fig19_10.cpp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67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// Driver for class Cylinder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68  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#include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69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70   using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std::cout;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71   using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std::endl;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72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73   #include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"point2.h"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74   #include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"circle2.h"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75   #include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"cylindr2.h"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76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77   int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78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79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// create Cylinder object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80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Cylinder cyl(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5.7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,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2.5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,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12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,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23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81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781800" y="762000"/>
            <a:ext cx="2362200" cy="60960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fig19_10.cpp (2 of 3)</a:t>
            </a:r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0" y="0"/>
            <a:ext cx="6781800" cy="5476875"/>
          </a:xfrm>
          <a:prstGeom prst="rect">
            <a:avLst/>
          </a:prstGeom>
          <a:solidFill>
            <a:srgbClr val="FFE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2880" bIns="1828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82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   // use get functions to display the Cylinder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83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   cout &lt;&lt;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"X coordinate is "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 &lt;&lt; cyl.getX()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84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        &lt;&lt;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"\nY coordinate is "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 &lt;&lt; cyl.getY()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85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        &lt;&lt;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"\nRadius is "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Arial" panose="020B0604020202020204" pitchFamily="34" charset="0"/>
              </a:rPr>
              <a:t> &lt;&lt; cyl.getRadius()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86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     &lt;&lt;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"\nHeight is "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&lt;&lt; cyl.getHeight() &lt;&lt;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"\n\n"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87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88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// use set functions to change the Cylinder's attributes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89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cyl.setHeight(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10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);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90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cyl.setRadius(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4.25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91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cyl.setPoint(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2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,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2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92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cout &lt;&lt;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"The new location, radius, and height of cyl are:\n"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93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     &lt;&lt; cyl &lt;&lt;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'\n'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94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95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cout &lt;&lt;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"The area of cyl is:\n"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96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     &lt;&lt; cyl.area() &lt;&lt;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'\n'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97 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98 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// display the Cylinder as a Point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99 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Point &amp;pRef = cyl;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// pRef "thinks" it is a Point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100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cout &lt;&lt;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"\nCylinder printed as a Point is: "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101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     &lt;&lt; pRef &lt;&lt;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"\n\n"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102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103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// display the Cylinder as a Circle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104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Circle &amp;circleRef = cyl; 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circleRef thinks it is a Circle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105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cout &lt;&lt;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"Cylinder printed as a Circle is:\n"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&lt;&lt; circleRef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106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     &lt;&lt;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"\nArea: "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&lt;&lt; circleRef.area()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107  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108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  </a:t>
            </a: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return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1200" b="1">
                <a:solidFill>
                  <a:srgbClr val="40D9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0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275A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109  </a:t>
            </a: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} </a:t>
            </a:r>
            <a:r>
              <a:rPr lang="en-US" altLang="zh-TW" sz="1200" b="1">
                <a:solidFill>
                  <a:srgbClr val="66FF33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// end function main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781800" y="762000"/>
            <a:ext cx="2362200" cy="60960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fig19_10.cpp (3 of 3)</a:t>
            </a:r>
          </a:p>
        </p:txBody>
      </p:sp>
      <p:sp>
        <p:nvSpPr>
          <p:cNvPr id="63491" name="Rectangle 4"/>
          <p:cNvSpPr>
            <a:spLocks noChangeArrowheads="1"/>
          </p:cNvSpPr>
          <p:nvPr/>
        </p:nvSpPr>
        <p:spPr bwMode="auto">
          <a:xfrm>
            <a:off x="0" y="0"/>
            <a:ext cx="6781800" cy="310356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2880" bIns="1828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X coordinate is 12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Y coordinate is 23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Radius is 2.5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Height is 5.7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The new location, radius, and height of cyl are: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Center = [2, 2]; Radius = 4.25; Height = 10.00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The area of cyl is: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380.53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latin typeface="Courier New" panose="02070309020205020404" pitchFamily="49" charset="0"/>
                <a:ea typeface="新細明體" panose="02020500000000000000" pitchFamily="18" charset="-120"/>
              </a:rPr>
              <a:t> 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Cylinder printed as a Point is: [2, 2]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latin typeface="Courier New" panose="02070309020205020404" pitchFamily="49" charset="0"/>
                <a:ea typeface="新細明體" panose="02020500000000000000" pitchFamily="18" charset="-120"/>
              </a:rPr>
              <a:t> 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Cylinder printed as a Circle is: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Center = [2, 2]; Radius = 4.25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Area: 56.74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latin typeface="Arial" panose="020B0604020202020204" pitchFamily="34" charset="0"/>
                <a:ea typeface="新細明體" panose="02020500000000000000" pitchFamily="18" charset="-120"/>
              </a:rPr>
              <a:t>19.2   Base and Derived Classes</a:t>
            </a:r>
          </a:p>
        </p:txBody>
      </p:sp>
      <p:pic>
        <p:nvPicPr>
          <p:cNvPr id="16387" name="Picture 6" descr="C:\Brian\C How to Program\images\Fig19-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3" y="1370013"/>
            <a:ext cx="7313612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latin typeface="Arial" panose="020B0604020202020204" pitchFamily="34" charset="0"/>
                <a:ea typeface="新細明體" panose="02020500000000000000" pitchFamily="18" charset="-120"/>
              </a:rPr>
              <a:t>19.2   Base and Derived Classes</a:t>
            </a:r>
          </a:p>
        </p:txBody>
      </p:sp>
      <p:pic>
        <p:nvPicPr>
          <p:cNvPr id="17411" name="Picture 7" descr="C:\Brian\C How to Program\images\Fig19-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3" y="1370013"/>
            <a:ext cx="7313612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latin typeface="Arial" panose="020B0604020202020204" pitchFamily="34" charset="0"/>
                <a:ea typeface="新細明體" panose="02020500000000000000" pitchFamily="18" charset="-120"/>
              </a:rPr>
              <a:t>19.2   Base and Derived Classes</a:t>
            </a:r>
            <a:endParaRPr lang="en-US" altLang="zh-TW" sz="2800" b="1" smtClean="0">
              <a:ea typeface="新細明體" panose="02020500000000000000" pitchFamily="18" charset="-12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0013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新細明體" panose="02020500000000000000" pitchFamily="18" charset="-120"/>
              </a:rPr>
              <a:t>Implementation of</a:t>
            </a:r>
            <a:r>
              <a:rPr lang="en-US" altLang="zh-TW" sz="3200" smtClean="0">
                <a:ea typeface="新細明體" panose="02020500000000000000" pitchFamily="18" charset="-120"/>
              </a:rPr>
              <a:t> </a:t>
            </a:r>
            <a:r>
              <a:rPr lang="en-US" altLang="zh-TW" sz="26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public</a:t>
            </a:r>
            <a:r>
              <a:rPr lang="en-US" altLang="zh-TW" sz="3200" smtClean="0">
                <a:ea typeface="新細明體" panose="02020500000000000000" pitchFamily="18" charset="-120"/>
              </a:rPr>
              <a:t> </a:t>
            </a:r>
            <a:r>
              <a:rPr lang="en-US" altLang="zh-TW" sz="2800" smtClean="0">
                <a:ea typeface="新細明體" panose="02020500000000000000" pitchFamily="18" charset="-120"/>
              </a:rPr>
              <a:t>inheritance</a:t>
            </a:r>
          </a:p>
          <a:p>
            <a:pPr eaLnBrk="1" hangingPunct="1"/>
            <a:endParaRPr lang="en-US" altLang="zh-TW" sz="3200" smtClean="0">
              <a:ea typeface="新細明體" panose="02020500000000000000" pitchFamily="18" charset="-120"/>
            </a:endParaRPr>
          </a:p>
          <a:p>
            <a:pPr lvl="1" eaLnBrk="1" hangingPunct="1">
              <a:buFontTx/>
              <a:buNone/>
            </a:pPr>
            <a:r>
              <a:rPr lang="en-US" altLang="zh-TW" sz="2400" b="1" smtClean="0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0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class CommissionWorker : public Employee {</a:t>
            </a:r>
            <a:br>
              <a:rPr lang="en-US" altLang="zh-TW" sz="20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</a:br>
            <a:r>
              <a:rPr lang="en-US" altLang="zh-TW" sz="20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...</a:t>
            </a:r>
            <a:br>
              <a:rPr lang="en-US" altLang="zh-TW" sz="20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</a:br>
            <a:r>
              <a:rPr lang="en-US" altLang="zh-TW" sz="20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};</a:t>
            </a:r>
            <a:r>
              <a:rPr lang="en-US" altLang="zh-TW" sz="2400" smtClean="0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</a:p>
          <a:p>
            <a:pPr lvl="1" eaLnBrk="1" hangingPunct="1">
              <a:buFontTx/>
              <a:buNone/>
            </a:pPr>
            <a:endParaRPr lang="en-US" altLang="zh-TW" sz="2400" smtClean="0">
              <a:solidFill>
                <a:srgbClr val="000000"/>
              </a:solidFill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Class </a:t>
            </a: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Commission</a:t>
            </a:r>
            <a:r>
              <a:rPr lang="en-US" altLang="zh-TW" sz="20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Worker</a:t>
            </a: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inherits from class</a:t>
            </a: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Employee</a:t>
            </a:r>
          </a:p>
          <a:p>
            <a:pPr lvl="1" eaLnBrk="1" hangingPunct="1"/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friend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200" smtClean="0">
                <a:ea typeface="新細明體" panose="02020500000000000000" pitchFamily="18" charset="-120"/>
              </a:rPr>
              <a:t>functions not inherited</a:t>
            </a:r>
          </a:p>
          <a:p>
            <a:pPr lvl="1" eaLnBrk="1" hangingPunct="1"/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private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200" smtClean="0">
                <a:ea typeface="新細明體" panose="02020500000000000000" pitchFamily="18" charset="-120"/>
              </a:rPr>
              <a:t>members of base class not accessible from derived class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latin typeface="Arial" panose="020B0604020202020204" pitchFamily="34" charset="0"/>
                <a:ea typeface="新細明體" panose="02020500000000000000" pitchFamily="18" charset="-120"/>
              </a:rPr>
              <a:t>19.3   Protected Members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0013"/>
            <a:ext cx="7772400" cy="25923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600" smtClean="0"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protected</a:t>
            </a:r>
            <a:r>
              <a:rPr lang="en-US" altLang="zh-TW" sz="28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 inheritance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Intermediate level of protection between </a:t>
            </a: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public</a:t>
            </a:r>
            <a:r>
              <a:rPr lang="en-US" altLang="zh-TW" sz="22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 and </a:t>
            </a: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private</a:t>
            </a:r>
            <a:r>
              <a:rPr lang="en-US" altLang="zh-TW" sz="22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 inheritance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Derived-class members can refer to </a:t>
            </a: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public</a:t>
            </a:r>
            <a:r>
              <a:rPr lang="en-US" altLang="zh-TW" sz="22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 and </a:t>
            </a: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protected</a:t>
            </a:r>
            <a:r>
              <a:rPr lang="en-US" altLang="zh-TW" sz="22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 members of the base class simply by using the member names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Note that </a:t>
            </a: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protected</a:t>
            </a:r>
            <a:r>
              <a:rPr lang="en-US" altLang="zh-TW" sz="22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 data “breaks” encapsulation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6_revised">
  <a:themeElements>
    <a:clrScheme name="6_revised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6_revised">
      <a:majorFont>
        <a:latin typeface="AvantGarde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charset="0"/>
            <a:cs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charset="0"/>
            <a:cs typeface="Times New Roman" charset="0"/>
          </a:defRPr>
        </a:defPPr>
      </a:lstStyle>
    </a:lnDef>
  </a:objectDefaults>
  <a:extraClrSchemeLst>
    <a:extraClrScheme>
      <a:clrScheme name="6_revised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revised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revised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revised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revise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revise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revise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C:\WINNT\Profiles\aftab\Application Data\Microsoft\Templates\6_revised.pot</Template>
  <TotalTime>2363</TotalTime>
  <Words>5406</Words>
  <Application>Microsoft Office PowerPoint</Application>
  <PresentationFormat>如螢幕大小 (4:3)</PresentationFormat>
  <Paragraphs>873</Paragraphs>
  <Slides>52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52</vt:i4>
      </vt:variant>
    </vt:vector>
  </HeadingPairs>
  <TitlesOfParts>
    <vt:vector size="61" baseType="lpstr">
      <vt:lpstr>Times New Roman</vt:lpstr>
      <vt:lpstr>Arial</vt:lpstr>
      <vt:lpstr>AvantGarde</vt:lpstr>
      <vt:lpstr>Calibri</vt:lpstr>
      <vt:lpstr>新細明體</vt:lpstr>
      <vt:lpstr>Lucida Console</vt:lpstr>
      <vt:lpstr>Courier New</vt:lpstr>
      <vt:lpstr>6_revised</vt:lpstr>
      <vt:lpstr>Microsoft Word 97 - 2003 文件</vt:lpstr>
      <vt:lpstr>Chapter 19 - C++ Inheritance</vt:lpstr>
      <vt:lpstr>Objectives</vt:lpstr>
      <vt:lpstr>19.1    Introduction</vt:lpstr>
      <vt:lpstr>19.1    Introduction</vt:lpstr>
      <vt:lpstr>19.2   Base and Derived Classes</vt:lpstr>
      <vt:lpstr>19.2   Base and Derived Classes</vt:lpstr>
      <vt:lpstr>19.2   Base and Derived Classes</vt:lpstr>
      <vt:lpstr>19.2   Base and Derived Classes</vt:lpstr>
      <vt:lpstr>19.3   Protected Members</vt:lpstr>
      <vt:lpstr>19.4   Casting Base Class Pointers to Derived Class Pointers</vt:lpstr>
      <vt:lpstr>19.4   Casting Base-Class Pointers to Derived-Class Pointers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19.5     Using Member Functions</vt:lpstr>
      <vt:lpstr>19.6   Overriding Base-Class Members in a Derived Class</vt:lpstr>
      <vt:lpstr>PowerPoint 簡報</vt:lpstr>
      <vt:lpstr>PowerPoint 簡報</vt:lpstr>
      <vt:lpstr>PowerPoint 簡報</vt:lpstr>
      <vt:lpstr>PowerPoint 簡報</vt:lpstr>
      <vt:lpstr>PowerPoint 簡報</vt:lpstr>
      <vt:lpstr>19.7   Public, Private, and Protected Inheritance</vt:lpstr>
      <vt:lpstr>19.8   Direct and Indirect Base Classes</vt:lpstr>
      <vt:lpstr>19.9   Using Constructors and Destructors in Derived Classes</vt:lpstr>
      <vt:lpstr>19.9   Using Constructors and Destructors in Derived Classes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19.10   Implicit Derived-Class Object to Base-Class Object Conversion</vt:lpstr>
      <vt:lpstr>19.10   Implicit Derived-Class Object to Base-Class Object Conversion</vt:lpstr>
      <vt:lpstr>19.11  Software Engineering With Inheritance</vt:lpstr>
      <vt:lpstr>19.12  Composition vs. Inheritance</vt:lpstr>
      <vt:lpstr>19.13  Uses A And Knows A Relationships</vt:lpstr>
      <vt:lpstr>19.14  Case Study: Point, Circle, Cylinder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Deitel &amp; Associates,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9 - Inheritance</dc:title>
  <dc:creator>aftab bukhari</dc:creator>
  <cp:lastModifiedBy>Chua-Huang Huang</cp:lastModifiedBy>
  <cp:revision>423</cp:revision>
  <dcterms:created xsi:type="dcterms:W3CDTF">2000-06-20T13:06:25Z</dcterms:created>
  <dcterms:modified xsi:type="dcterms:W3CDTF">2017-04-20T21:40:50Z</dcterms:modified>
</cp:coreProperties>
</file>