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7" r:id="rId4"/>
    <p:sldId id="338" r:id="rId5"/>
    <p:sldId id="257" r:id="rId6"/>
    <p:sldId id="258" r:id="rId7"/>
    <p:sldId id="259" r:id="rId8"/>
    <p:sldId id="260" r:id="rId9"/>
    <p:sldId id="261" r:id="rId10"/>
    <p:sldId id="339" r:id="rId11"/>
    <p:sldId id="262" r:id="rId12"/>
    <p:sldId id="340" r:id="rId13"/>
    <p:sldId id="264" r:id="rId14"/>
    <p:sldId id="265" r:id="rId15"/>
    <p:sldId id="341" r:id="rId16"/>
    <p:sldId id="342" r:id="rId17"/>
    <p:sldId id="343" r:id="rId18"/>
    <p:sldId id="344" r:id="rId19"/>
    <p:sldId id="266" r:id="rId20"/>
    <p:sldId id="345" r:id="rId21"/>
    <p:sldId id="267" r:id="rId22"/>
    <p:sldId id="304" r:id="rId23"/>
    <p:sldId id="335" r:id="rId24"/>
    <p:sldId id="268" r:id="rId25"/>
    <p:sldId id="270" r:id="rId26"/>
    <p:sldId id="307" r:id="rId27"/>
    <p:sldId id="346" r:id="rId28"/>
    <p:sldId id="347" r:id="rId29"/>
    <p:sldId id="348" r:id="rId30"/>
    <p:sldId id="272" r:id="rId31"/>
    <p:sldId id="349" r:id="rId32"/>
    <p:sldId id="350" r:id="rId33"/>
    <p:sldId id="273" r:id="rId34"/>
    <p:sldId id="351" r:id="rId35"/>
    <p:sldId id="352" r:id="rId36"/>
    <p:sldId id="353" r:id="rId37"/>
    <p:sldId id="275" r:id="rId38"/>
    <p:sldId id="276" r:id="rId39"/>
    <p:sldId id="277" r:id="rId40"/>
    <p:sldId id="311" r:id="rId41"/>
    <p:sldId id="278" r:id="rId42"/>
    <p:sldId id="279" r:id="rId43"/>
    <p:sldId id="312" r:id="rId44"/>
    <p:sldId id="313" r:id="rId45"/>
    <p:sldId id="280" r:id="rId46"/>
    <p:sldId id="354" r:id="rId47"/>
    <p:sldId id="355" r:id="rId48"/>
    <p:sldId id="356" r:id="rId49"/>
    <p:sldId id="281" r:id="rId50"/>
    <p:sldId id="317" r:id="rId51"/>
    <p:sldId id="318" r:id="rId52"/>
    <p:sldId id="282" r:id="rId53"/>
    <p:sldId id="357" r:id="rId54"/>
    <p:sldId id="358" r:id="rId55"/>
    <p:sldId id="283" r:id="rId56"/>
    <p:sldId id="284" r:id="rId57"/>
    <p:sldId id="359" r:id="rId58"/>
    <p:sldId id="285" r:id="rId59"/>
    <p:sldId id="360" r:id="rId60"/>
    <p:sldId id="361" r:id="rId61"/>
    <p:sldId id="286" r:id="rId62"/>
    <p:sldId id="287" r:id="rId63"/>
    <p:sldId id="323" r:id="rId64"/>
    <p:sldId id="362" r:id="rId65"/>
    <p:sldId id="363" r:id="rId66"/>
    <p:sldId id="288" r:id="rId67"/>
    <p:sldId id="326" r:id="rId68"/>
    <p:sldId id="327" r:id="rId69"/>
    <p:sldId id="289" r:id="rId70"/>
    <p:sldId id="364" r:id="rId71"/>
    <p:sldId id="290" r:id="rId72"/>
    <p:sldId id="336" r:id="rId73"/>
    <p:sldId id="329" r:id="rId74"/>
    <p:sldId id="365" r:id="rId75"/>
    <p:sldId id="291" r:id="rId76"/>
    <p:sldId id="366" r:id="rId77"/>
    <p:sldId id="292" r:id="rId78"/>
    <p:sldId id="293" r:id="rId79"/>
    <p:sldId id="331" r:id="rId80"/>
    <p:sldId id="332" r:id="rId81"/>
    <p:sldId id="295" r:id="rId82"/>
    <p:sldId id="296" r:id="rId83"/>
    <p:sldId id="297" r:id="rId84"/>
    <p:sldId id="333" r:id="rId85"/>
    <p:sldId id="334" r:id="rId86"/>
    <p:sldId id="298" r:id="rId87"/>
    <p:sldId id="421" r:id="rId8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0" d="100"/>
          <a:sy n="70" d="100"/>
        </p:scale>
        <p:origin x="16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7.xml"/><Relationship Id="rId89" Type="http://schemas.openxmlformats.org/officeDocument/2006/relationships/presProps" Target="presProps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5" Type="http://schemas.openxmlformats.org/officeDocument/2006/relationships/slide" Target="slides/slide77.xml"/><Relationship Id="rId4" Type="http://schemas.openxmlformats.org/officeDocument/2006/relationships/slide" Target="slides/slide73.xml"/><Relationship Id="rId3" Type="http://schemas.openxmlformats.org/officeDocument/2006/relationships/slide" Target="slides/slide58.xml"/><Relationship Id="rId2" Type="http://schemas.openxmlformats.org/officeDocument/2006/relationships/slide" Target="slides/slide46.xml"/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781800" y="1524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u="sng">
                <a:latin typeface="AvantGarde" pitchFamily="34" charset="0"/>
                <a:ea typeface="PMingLiU" panose="02020500000000000000" pitchFamily="18" charset="-120"/>
              </a:rPr>
              <a:t>Outline</a:t>
            </a:r>
            <a:endParaRPr lang="en-US" altLang="zh-TW" sz="2000" u="sng"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929438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6929438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TW" altLang="zh-TW" sz="1400" b="1">
              <a:solidFill>
                <a:schemeClr val="tx1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>
                <a:solidFill>
                  <a:schemeClr val="tx1"/>
                </a:solidFill>
                <a:latin typeface="AvantGarde" pitchFamily="34" charset="0"/>
                <a:ea typeface="PMingLiU" panose="02020500000000000000" pitchFamily="18" charset="-120"/>
              </a:rPr>
              <a:t>.</a:t>
            </a:r>
            <a:endParaRPr lang="en-US" altLang="zh-TW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8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/>
            <a:fld id="{2CAF894B-31C4-4859-B2B1-6BA8F5B0F89D}" type="slidenum">
              <a:rPr lang="zh-TW" altLang="en-US">
                <a:ea typeface="PMingLiU" panose="02020500000000000000" pitchFamily="18" charset="-120"/>
              </a:rPr>
            </a:fld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87049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0" y="762000"/>
            <a:ext cx="22860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US" altLang="zh-TW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PMingLiU" panose="02020500000000000000" pitchFamily="18" charset="-120"/>
              </a:defRPr>
            </a:lvl1pPr>
          </a:lstStyle>
          <a:p>
            <a:fld id="{3D465D83-4B83-4D5E-A48E-C10E6741E60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PMingLiU" panose="02020500000000000000" pitchFamily="18" charset="-120"/>
              </a:defRPr>
            </a:lvl1pPr>
          </a:lstStyle>
          <a:p>
            <a:fld id="{522D2164-6A0B-4863-B3E6-4E08A98D4746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PMingLiU" panose="02020500000000000000" pitchFamily="18" charset="-120"/>
              </a:defRPr>
            </a:lvl1pPr>
          </a:lstStyle>
          <a:p>
            <a:fld id="{A6229A38-AC19-4563-8ECC-26B72A512DC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PMingLiU" panose="02020500000000000000" pitchFamily="18" charset="-120"/>
              </a:defRPr>
            </a:lvl1pPr>
          </a:lstStyle>
          <a:p>
            <a:fld id="{7AAB8BBA-9E76-4528-B6BB-36DFFC34AFF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PMingLiU" panose="02020500000000000000" pitchFamily="18" charset="-120"/>
              </a:defRPr>
            </a:lvl1pPr>
          </a:lstStyle>
          <a:p>
            <a:fld id="{34564B26-65C5-41C4-8EC7-00387AA22DC7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PMingLiU" panose="02020500000000000000" pitchFamily="18" charset="-120"/>
              </a:defRPr>
            </a:lvl1pPr>
          </a:lstStyle>
          <a:p>
            <a:fld id="{06959075-15EF-4746-B349-50B0A6D0FC24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/>
            <a:fld id="{6EB8B176-0C69-49AB-BA80-54145E993291}" type="slidenum">
              <a:rPr lang="zh-TW" altLang="en-US">
                <a:ea typeface="PMingLiU" panose="02020500000000000000" pitchFamily="18" charset="-120"/>
              </a:rPr>
            </a:fld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PMingLiU" panose="02020500000000000000" pitchFamily="18" charset="-120"/>
              </a:defRPr>
            </a:lvl1pPr>
          </a:lstStyle>
          <a:p>
            <a:fld id="{E5FC1F01-02D4-4932-8969-AA504251AEE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PMingLiU" panose="02020500000000000000" pitchFamily="18" charset="-120"/>
              </a:defRPr>
            </a:lvl1pPr>
          </a:lstStyle>
          <a:p>
            <a:fld id="{FB32F887-4F36-4F19-A416-63B0E036A23C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PMingLiU" panose="02020500000000000000" pitchFamily="18" charset="-120"/>
              </a:defRPr>
            </a:lvl1pPr>
          </a:lstStyle>
          <a:p>
            <a:fld id="{96B0E8F6-A8F4-4177-AAB0-4A60747FFFFD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TW" smtClean="0"/>
              <a:t>Title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 altLang="zh-TW" smtClean="0"/>
          </a:p>
        </p:txBody>
      </p:sp>
      <p:sp>
        <p:nvSpPr>
          <p:cNvPr id="1028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1029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457200" y="62484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>
                <a:solidFill>
                  <a:schemeClr val="tx1"/>
                </a:solidFill>
                <a:latin typeface="AvantGarde" pitchFamily="34" charset="0"/>
                <a:ea typeface="PMingLiU" panose="02020500000000000000" pitchFamily="18" charset="-120"/>
              </a:rPr>
              <a:t>.</a:t>
            </a:r>
            <a:endParaRPr lang="en-US" altLang="zh-TW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8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/>
            <a:fld id="{4412F980-B4CC-4F83-9B72-ED0D1706A321}" type="slidenum">
              <a:rPr lang="zh-TW" altLang="en-US">
                <a:ea typeface="PMingLiU" panose="02020500000000000000" pitchFamily="18" charset="-120"/>
              </a:rPr>
            </a:fld>
            <a:endParaRPr lang="zh-TW" altLang="en-US"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Document1.doc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Document2.doc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Document3.doc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wmf"/><Relationship Id="rId1" Type="http://schemas.openxmlformats.org/officeDocument/2006/relationships/oleObject" Target="../embeddings/Document4.doc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Document5.doc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Document6.doc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Document7.doc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Document8.doc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../embeddings/Document9.doc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wmf"/><Relationship Id="rId1" Type="http://schemas.openxmlformats.org/officeDocument/2006/relationships/oleObject" Target="../embeddings/Document10.doc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wmf"/><Relationship Id="rId1" Type="http://schemas.openxmlformats.org/officeDocument/2006/relationships/oleObject" Target="../embeddings/Document11.doc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wmf"/><Relationship Id="rId1" Type="http://schemas.openxmlformats.org/officeDocument/2006/relationships/oleObject" Target="../embeddings/Document12.doc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wmf"/><Relationship Id="rId1" Type="http://schemas.openxmlformats.org/officeDocument/2006/relationships/oleObject" Target="../embeddings/Document13.doc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wmf"/><Relationship Id="rId1" Type="http://schemas.openxmlformats.org/officeDocument/2006/relationships/oleObject" Target="../embeddings/Document14.doc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wmf"/><Relationship Id="rId1" Type="http://schemas.openxmlformats.org/officeDocument/2006/relationships/oleObject" Target="../embeddings/Document15.doc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wmf"/><Relationship Id="rId1" Type="http://schemas.openxmlformats.org/officeDocument/2006/relationships/oleObject" Target="../embeddings/Document16.doc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wmf"/><Relationship Id="rId1" Type="http://schemas.openxmlformats.org/officeDocument/2006/relationships/oleObject" Target="../embeddings/Document17.doc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wmf"/><Relationship Id="rId1" Type="http://schemas.openxmlformats.org/officeDocument/2006/relationships/oleObject" Target="../embeddings/Document18.doc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wmf"/><Relationship Id="rId1" Type="http://schemas.openxmlformats.org/officeDocument/2006/relationships/oleObject" Target="../embeddings/Document19.doc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wmf"/><Relationship Id="rId1" Type="http://schemas.openxmlformats.org/officeDocument/2006/relationships/oleObject" Target="../embeddings/Document20.doc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wmf"/><Relationship Id="rId1" Type="http://schemas.openxmlformats.org/officeDocument/2006/relationships/oleObject" Target="../embeddings/Document21.doc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wmf"/><Relationship Id="rId1" Type="http://schemas.openxmlformats.org/officeDocument/2006/relationships/oleObject" Target="../embeddings/Document22.doc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wmf"/><Relationship Id="rId1" Type="http://schemas.openxmlformats.org/officeDocument/2006/relationships/oleObject" Target="../embeddings/Document23.doc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wmf"/><Relationship Id="rId1" Type="http://schemas.openxmlformats.org/officeDocument/2006/relationships/oleObject" Target="../embeddings/Document24.doc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wmf"/><Relationship Id="rId1" Type="http://schemas.openxmlformats.org/officeDocument/2006/relationships/oleObject" Target="../embeddings/Document25.doc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wmf"/><Relationship Id="rId1" Type="http://schemas.openxmlformats.org/officeDocument/2006/relationships/oleObject" Target="../embeddings/Document26.doc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wmf"/><Relationship Id="rId1" Type="http://schemas.openxmlformats.org/officeDocument/2006/relationships/oleObject" Target="../embeddings/Document27.doc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wmf"/><Relationship Id="rId1" Type="http://schemas.openxmlformats.org/officeDocument/2006/relationships/oleObject" Target="../embeddings/Document28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wmf"/><Relationship Id="rId1" Type="http://schemas.openxmlformats.org/officeDocument/2006/relationships/oleObject" Target="../embeddings/Document29.doc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wmf"/><Relationship Id="rId1" Type="http://schemas.openxmlformats.org/officeDocument/2006/relationships/oleObject" Target="../embeddings/Document30.doc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wmf"/><Relationship Id="rId1" Type="http://schemas.openxmlformats.org/officeDocument/2006/relationships/oleObject" Target="../embeddings/Document31.doc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wmf"/><Relationship Id="rId1" Type="http://schemas.openxmlformats.org/officeDocument/2006/relationships/oleObject" Target="../embeddings/Document32.do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wmf"/><Relationship Id="rId1" Type="http://schemas.openxmlformats.org/officeDocument/2006/relationships/oleObject" Target="../embeddings/Document33.doc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wmf"/><Relationship Id="rId1" Type="http://schemas.openxmlformats.org/officeDocument/2006/relationships/oleObject" Target="../embeddings/Document34.doc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plusplus.com/doc/tutorial/fil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Chapter 21 - C++ Stream Input/Output</a:t>
            </a:r>
            <a:endParaRPr lang="en-US" altLang="zh-TW" smtClean="0">
              <a:solidFill>
                <a:schemeClr val="tx1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914400" y="1676400"/>
            <a:ext cx="723900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600" b="1" u="sng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Outline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	</a:t>
            </a:r>
            <a:b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21.1	Introduction</a:t>
            </a:r>
            <a:b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21.2	Streams</a:t>
            </a:r>
            <a:b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21.2.1	Iostream Library Header Files</a:t>
            </a:r>
            <a:b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21.2.2	Stream Input/Output Classes and Objects	</a:t>
            </a:r>
            <a:b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21.3	Stream Output</a:t>
            </a:r>
            <a:b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21.3.1	Stream-Insertion Operator</a:t>
            </a:r>
            <a:b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21.3.2	Cascading Stream-Insertion/Extraction Operators</a:t>
            </a:r>
            <a:b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21.3.3	Output of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char *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Variables</a:t>
            </a:r>
            <a:b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21.3.4	Character Output with Member Function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put;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Cascading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put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s</a:t>
            </a:r>
            <a:b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21.4	Stream Input</a:t>
            </a:r>
            <a:b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21.4.1	Stream-Extraction Operator	</a:t>
            </a:r>
            <a:b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21.4.2	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get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and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getline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Member Functions</a:t>
            </a:r>
            <a:b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21.4.3	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istream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Member Functions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peek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putback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and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ignore</a:t>
            </a:r>
            <a:b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21.4.4	Type-Safe I/O	</a:t>
            </a:r>
            <a:b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</a:b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21.5	Unformatted I/O with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read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gcount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and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write</a:t>
            </a:r>
            <a:endParaRPr lang="en-US" altLang="zh-TW" sz="1600" b="1">
              <a:solidFill>
                <a:srgbClr val="FF0000"/>
              </a:solidFill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21.2.2    Stream Input/Output Classes and Objects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000" smtClean="0">
                <a:latin typeface="Lucida Console" panose="020B0609040504020204" pitchFamily="49" charset="0"/>
                <a:ea typeface="PMingLiU" panose="02020500000000000000" pitchFamily="18" charset="-120"/>
              </a:rPr>
              <a:t>istream</a:t>
            </a:r>
            <a:r>
              <a:rPr lang="en-US" altLang="zh-TW" sz="3200" smtClean="0">
                <a:ea typeface="PMingLiU" panose="02020500000000000000" pitchFamily="18" charset="-120"/>
              </a:rPr>
              <a:t>: input streams</a:t>
            </a:r>
            <a:endParaRPr lang="en-US" altLang="zh-TW" sz="3200" smtClean="0"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6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 &gt;&gt; grade;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</a:t>
            </a:r>
            <a:r>
              <a:rPr lang="en-US" altLang="zh-TW" smtClean="0">
                <a:ea typeface="PMingLiU" panose="02020500000000000000" pitchFamily="18" charset="-120"/>
              </a:rPr>
              <a:t> knows what type of data is to be assigned to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grade</a:t>
            </a:r>
            <a:r>
              <a:rPr lang="en-US" altLang="zh-TW" smtClean="0">
                <a:ea typeface="PMingLiU" panose="02020500000000000000" pitchFamily="18" charset="-120"/>
              </a:rPr>
              <a:t> (based on the type of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grade</a:t>
            </a:r>
            <a:r>
              <a:rPr lang="en-US" altLang="zh-TW" smtClean="0">
                <a:ea typeface="PMingLiU" panose="02020500000000000000" pitchFamily="18" charset="-120"/>
              </a:rPr>
              <a:t>).</a:t>
            </a:r>
            <a:endParaRPr lang="en-US" altLang="zh-TW" smtClean="0"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3000" smtClean="0">
                <a:latin typeface="Lucida Console" panose="020B0609040504020204" pitchFamily="49" charset="0"/>
                <a:ea typeface="PMingLiU" panose="02020500000000000000" pitchFamily="18" charset="-120"/>
              </a:rPr>
              <a:t>ostream</a:t>
            </a:r>
            <a:r>
              <a:rPr lang="en-US" altLang="zh-TW" sz="3200" smtClean="0">
                <a:ea typeface="PMingLiU" panose="02020500000000000000" pitchFamily="18" charset="-120"/>
              </a:rPr>
              <a:t>: output streams</a:t>
            </a:r>
            <a:endParaRPr lang="en-US" altLang="zh-TW" sz="3200" smtClean="0"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 &lt;&lt; grade;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b="1" smtClean="0">
                <a:latin typeface="Courier New" panose="02070309020205020404" pitchFamily="49" charset="0"/>
                <a:ea typeface="PMingLiU" panose="02020500000000000000" pitchFamily="18" charset="-120"/>
              </a:rPr>
              <a:t>cout</a:t>
            </a:r>
            <a:r>
              <a:rPr lang="en-US" altLang="zh-TW" smtClean="0">
                <a:ea typeface="PMingLiU" panose="02020500000000000000" pitchFamily="18" charset="-120"/>
              </a:rPr>
              <a:t> knows the type of data to output</a:t>
            </a:r>
            <a:endParaRPr lang="en-US" altLang="zh-TW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cerr &lt;&lt; errorMessage;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Unbuffered - prints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errorMessage</a:t>
            </a:r>
            <a:r>
              <a:rPr lang="en-US" altLang="zh-TW" smtClean="0">
                <a:ea typeface="PMingLiU" panose="02020500000000000000" pitchFamily="18" charset="-120"/>
              </a:rPr>
              <a:t> immediately.</a:t>
            </a:r>
            <a:endParaRPr lang="en-US" altLang="zh-TW" smtClean="0"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clog &lt;&lt; errorMessage;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Buffered - prints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errorMessage</a:t>
            </a:r>
            <a:r>
              <a:rPr lang="en-US" altLang="zh-TW" smtClean="0">
                <a:ea typeface="PMingLiU" panose="02020500000000000000" pitchFamily="18" charset="-120"/>
              </a:rPr>
              <a:t> as soon as output buffer is full or flushed</a:t>
            </a:r>
            <a:endParaRPr lang="en-US" altLang="zh-TW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21.2.2   Stream Input/Output Classes and Objects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914400" y="1981200"/>
            <a:ext cx="647700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23556" name="Text Box 10"/>
          <p:cNvSpPr txBox="1">
            <a:spLocks noChangeArrowheads="1"/>
          </p:cNvSpPr>
          <p:nvPr/>
        </p:nvSpPr>
        <p:spPr bwMode="auto">
          <a:xfrm>
            <a:off x="1095375" y="1447800"/>
            <a:ext cx="701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1600">
                <a:ea typeface="PMingLiU" panose="02020500000000000000" pitchFamily="18" charset="-120"/>
              </a:rPr>
              <a:t>Figure </a:t>
            </a:r>
            <a:r>
              <a:rPr lang="en-US" altLang="zh-TW" sz="1600">
                <a:solidFill>
                  <a:schemeClr val="tx1"/>
                </a:solidFill>
                <a:ea typeface="PMingLiU" panose="02020500000000000000" pitchFamily="18" charset="-120"/>
              </a:rPr>
              <a:t>21.2   Portion of stream-I/O class hierarchy with key file-processing classes.</a:t>
            </a:r>
            <a:endParaRPr lang="en-US" altLang="zh-TW" sz="160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23557" name="Rectangle 12"/>
          <p:cNvSpPr>
            <a:spLocks noChangeArrowheads="1"/>
          </p:cNvSpPr>
          <p:nvPr/>
        </p:nvSpPr>
        <p:spPr bwMode="auto">
          <a:xfrm>
            <a:off x="914400" y="2259013"/>
            <a:ext cx="76200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23558" name="Rectangle 14"/>
          <p:cNvSpPr>
            <a:spLocks noChangeArrowheads="1"/>
          </p:cNvSpPr>
          <p:nvPr/>
        </p:nvSpPr>
        <p:spPr bwMode="auto">
          <a:xfrm>
            <a:off x="4540250" y="2438400"/>
            <a:ext cx="5651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US" altLang="zh-TW" sz="1600" noProof="1">
                <a:latin typeface="Lucida Console" panose="020B0609040504020204" pitchFamily="49" charset="0"/>
              </a:rPr>
              <a:t>ios</a:t>
            </a:r>
            <a:endParaRPr lang="en-US" altLang="zh-TW" sz="1600" noProof="1">
              <a:latin typeface="Lucida Console" panose="020B0609040504020204" pitchFamily="49" charset="0"/>
            </a:endParaRPr>
          </a:p>
        </p:txBody>
      </p:sp>
      <p:sp>
        <p:nvSpPr>
          <p:cNvPr id="23559" name="Rectangle 15"/>
          <p:cNvSpPr>
            <a:spLocks noChangeArrowheads="1"/>
          </p:cNvSpPr>
          <p:nvPr/>
        </p:nvSpPr>
        <p:spPr bwMode="auto">
          <a:xfrm>
            <a:off x="4251325" y="4295775"/>
            <a:ext cx="13874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US" altLang="zh-TW" sz="1600" noProof="1">
                <a:latin typeface="Lucida Console" panose="020B0609040504020204" pitchFamily="49" charset="0"/>
              </a:rPr>
              <a:t>iostream</a:t>
            </a:r>
            <a:endParaRPr lang="en-US" altLang="zh-TW" sz="1600" noProof="1">
              <a:latin typeface="Lucida Console" panose="020B0609040504020204" pitchFamily="49" charset="0"/>
            </a:endParaRPr>
          </a:p>
        </p:txBody>
      </p:sp>
      <p:sp>
        <p:nvSpPr>
          <p:cNvPr id="23560" name="Rectangle 17"/>
          <p:cNvSpPr>
            <a:spLocks noChangeArrowheads="1"/>
          </p:cNvSpPr>
          <p:nvPr/>
        </p:nvSpPr>
        <p:spPr bwMode="auto">
          <a:xfrm>
            <a:off x="5710238" y="3381375"/>
            <a:ext cx="1223962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US" altLang="zh-TW" sz="1600" noProof="1">
                <a:latin typeface="Lucida Console" panose="020B0609040504020204" pitchFamily="49" charset="0"/>
              </a:rPr>
              <a:t>ostream</a:t>
            </a:r>
            <a:endParaRPr lang="en-US" altLang="zh-TW" sz="1600" noProof="1">
              <a:latin typeface="Lucida Console" panose="020B0609040504020204" pitchFamily="49" charset="0"/>
            </a:endParaRPr>
          </a:p>
        </p:txBody>
      </p:sp>
      <p:sp>
        <p:nvSpPr>
          <p:cNvPr id="23561" name="Rectangle 18"/>
          <p:cNvSpPr>
            <a:spLocks noChangeArrowheads="1"/>
          </p:cNvSpPr>
          <p:nvPr/>
        </p:nvSpPr>
        <p:spPr bwMode="auto">
          <a:xfrm>
            <a:off x="2890838" y="3352800"/>
            <a:ext cx="1223962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US" altLang="zh-TW" sz="1600" noProof="1">
                <a:latin typeface="Lucida Console" panose="020B0609040504020204" pitchFamily="49" charset="0"/>
              </a:rPr>
              <a:t>istream</a:t>
            </a:r>
            <a:endParaRPr lang="en-US" altLang="zh-TW" sz="1600" noProof="1">
              <a:latin typeface="Lucida Console" panose="020B0609040504020204" pitchFamily="49" charset="0"/>
            </a:endParaRPr>
          </a:p>
        </p:txBody>
      </p:sp>
      <p:sp>
        <p:nvSpPr>
          <p:cNvPr id="23562" name="Freeform 19"/>
          <p:cNvSpPr/>
          <p:nvPr/>
        </p:nvSpPr>
        <p:spPr bwMode="auto">
          <a:xfrm>
            <a:off x="3489325" y="2651125"/>
            <a:ext cx="2471738" cy="525463"/>
          </a:xfrm>
          <a:custGeom>
            <a:avLst/>
            <a:gdLst>
              <a:gd name="T0" fmla="*/ 2470008 w 20000"/>
              <a:gd name="T1" fmla="*/ 523992 h 20000"/>
              <a:gd name="T2" fmla="*/ 1234139 w 20000"/>
              <a:gd name="T3" fmla="*/ 0 h 20000"/>
              <a:gd name="T4" fmla="*/ 0 w 20000"/>
              <a:gd name="T5" fmla="*/ 523992 h 2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00" h="20000">
                <a:moveTo>
                  <a:pt x="19986" y="19944"/>
                </a:moveTo>
                <a:lnTo>
                  <a:pt x="9986" y="0"/>
                </a:lnTo>
                <a:lnTo>
                  <a:pt x="0" y="19944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3" name="Freeform 21"/>
          <p:cNvSpPr/>
          <p:nvPr/>
        </p:nvSpPr>
        <p:spPr bwMode="auto">
          <a:xfrm>
            <a:off x="3487738" y="3600450"/>
            <a:ext cx="2470150" cy="525463"/>
          </a:xfrm>
          <a:custGeom>
            <a:avLst/>
            <a:gdLst>
              <a:gd name="T0" fmla="*/ 2468421 w 20000"/>
              <a:gd name="T1" fmla="*/ 0 h 20000"/>
              <a:gd name="T2" fmla="*/ 1233346 w 20000"/>
              <a:gd name="T3" fmla="*/ 523992 h 20000"/>
              <a:gd name="T4" fmla="*/ 0 w 20000"/>
              <a:gd name="T5" fmla="*/ 0 h 2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00" h="20000">
                <a:moveTo>
                  <a:pt x="19986" y="0"/>
                </a:moveTo>
                <a:lnTo>
                  <a:pt x="9986" y="19944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4" name="Freeform 22"/>
          <p:cNvSpPr/>
          <p:nvPr/>
        </p:nvSpPr>
        <p:spPr bwMode="auto">
          <a:xfrm>
            <a:off x="1946275" y="3600450"/>
            <a:ext cx="1235075" cy="525463"/>
          </a:xfrm>
          <a:custGeom>
            <a:avLst/>
            <a:gdLst>
              <a:gd name="T0" fmla="*/ 1233346 w 20000"/>
              <a:gd name="T1" fmla="*/ 0 h 20000"/>
              <a:gd name="T2" fmla="*/ 0 w 20000"/>
              <a:gd name="T3" fmla="*/ 523992 h 200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000" h="20000">
                <a:moveTo>
                  <a:pt x="19972" y="0"/>
                </a:moveTo>
                <a:lnTo>
                  <a:pt x="0" y="19944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5" name="Freeform 23"/>
          <p:cNvSpPr/>
          <p:nvPr/>
        </p:nvSpPr>
        <p:spPr bwMode="auto">
          <a:xfrm>
            <a:off x="6269038" y="3600450"/>
            <a:ext cx="1235075" cy="525463"/>
          </a:xfrm>
          <a:custGeom>
            <a:avLst/>
            <a:gdLst>
              <a:gd name="T0" fmla="*/ 0 w 20000"/>
              <a:gd name="T1" fmla="*/ 0 h 20000"/>
              <a:gd name="T2" fmla="*/ 1233346 w 20000"/>
              <a:gd name="T3" fmla="*/ 523992 h 200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19972" y="19944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6" name="Freeform 24"/>
          <p:cNvSpPr/>
          <p:nvPr/>
        </p:nvSpPr>
        <p:spPr bwMode="auto">
          <a:xfrm>
            <a:off x="4724400" y="4549775"/>
            <a:ext cx="0" cy="525463"/>
          </a:xfrm>
          <a:custGeom>
            <a:avLst/>
            <a:gdLst>
              <a:gd name="T0" fmla="*/ 0 w 20000"/>
              <a:gd name="T1" fmla="*/ 523992 h 20000"/>
              <a:gd name="T2" fmla="*/ 0 w 20000"/>
              <a:gd name="T3" fmla="*/ 0 h 200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000" h="20000">
                <a:moveTo>
                  <a:pt x="0" y="19944"/>
                </a:move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7" name="Rectangle 25"/>
          <p:cNvSpPr>
            <a:spLocks noChangeArrowheads="1"/>
          </p:cNvSpPr>
          <p:nvPr/>
        </p:nvSpPr>
        <p:spPr bwMode="auto">
          <a:xfrm>
            <a:off x="4340225" y="5210175"/>
            <a:ext cx="12223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US" altLang="zh-TW" sz="1600" noProof="1">
                <a:latin typeface="Lucida Console" panose="020B0609040504020204" pitchFamily="49" charset="0"/>
              </a:rPr>
              <a:t>fstream</a:t>
            </a:r>
            <a:endParaRPr lang="en-US" altLang="zh-TW" sz="1600" noProof="1">
              <a:latin typeface="Lucida Console" panose="020B0609040504020204" pitchFamily="49" charset="0"/>
            </a:endParaRPr>
          </a:p>
        </p:txBody>
      </p:sp>
      <p:sp>
        <p:nvSpPr>
          <p:cNvPr id="23568" name="Rectangle 27"/>
          <p:cNvSpPr>
            <a:spLocks noChangeArrowheads="1"/>
          </p:cNvSpPr>
          <p:nvPr/>
        </p:nvSpPr>
        <p:spPr bwMode="auto">
          <a:xfrm>
            <a:off x="7070725" y="4219575"/>
            <a:ext cx="13874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US" altLang="zh-TW" sz="1600" noProof="1">
                <a:latin typeface="Lucida Console" panose="020B0609040504020204" pitchFamily="49" charset="0"/>
              </a:rPr>
              <a:t>ofstream</a:t>
            </a:r>
            <a:endParaRPr lang="en-US" altLang="zh-TW" sz="1600" noProof="1">
              <a:latin typeface="Lucida Console" panose="020B0609040504020204" pitchFamily="49" charset="0"/>
            </a:endParaRPr>
          </a:p>
        </p:txBody>
      </p:sp>
      <p:sp>
        <p:nvSpPr>
          <p:cNvPr id="23569" name="Rectangle 28"/>
          <p:cNvSpPr>
            <a:spLocks noChangeArrowheads="1"/>
          </p:cNvSpPr>
          <p:nvPr/>
        </p:nvSpPr>
        <p:spPr bwMode="auto">
          <a:xfrm>
            <a:off x="1431925" y="4295775"/>
            <a:ext cx="13874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US" altLang="zh-TW" sz="1600" noProof="1">
                <a:latin typeface="Lucida Console" panose="020B0609040504020204" pitchFamily="49" charset="0"/>
              </a:rPr>
              <a:t>ifstream</a:t>
            </a:r>
            <a:endParaRPr lang="en-US" altLang="zh-TW" sz="1600" noProof="1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21.3    Stream Output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ostream</a:t>
            </a:r>
            <a:r>
              <a:rPr lang="en-US" altLang="zh-TW" sz="2800" smtClean="0">
                <a:ea typeface="PMingLiU" panose="02020500000000000000" pitchFamily="18" charset="-120"/>
              </a:rPr>
              <a:t>: performs formatted and unformatted output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Uses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put</a:t>
            </a:r>
            <a:r>
              <a:rPr lang="en-US" altLang="zh-TW" sz="2000" smtClean="0">
                <a:ea typeface="PMingLiU" panose="02020500000000000000" pitchFamily="18" charset="-120"/>
              </a:rPr>
              <a:t> for characters and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write</a:t>
            </a:r>
            <a:r>
              <a:rPr lang="en-US" altLang="zh-TW" sz="2000" smtClean="0">
                <a:ea typeface="PMingLiU" panose="02020500000000000000" pitchFamily="18" charset="-120"/>
              </a:rPr>
              <a:t> for unformatted output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Output of integers in decimal, octal and hexadecimal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Varying precision for floating points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Formatted text outputs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21.3.1   Stream-Insertion Operator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&lt;&lt;</a:t>
            </a:r>
            <a:r>
              <a:rPr lang="en-US" altLang="zh-TW" sz="2800" smtClean="0">
                <a:ea typeface="PMingLiU" panose="02020500000000000000" pitchFamily="18" charset="-120"/>
              </a:rPr>
              <a:t> is overloaded to output built-in types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Can also be used to output user-defined types</a:t>
            </a:r>
            <a:endParaRPr lang="en-US" altLang="zh-TW" sz="22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 &lt;&lt; ‘\n’; 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Prints newline character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 &lt;&lt; endl;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endl</a:t>
            </a:r>
            <a:r>
              <a:rPr lang="en-US" altLang="zh-TW" sz="2000" smtClean="0">
                <a:ea typeface="PMingLiU" panose="02020500000000000000" pitchFamily="18" charset="-120"/>
              </a:rPr>
              <a:t> is a stream manipulator that issues a newline character and flushes the output buffer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 &lt;&lt; flush;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flush</a:t>
            </a:r>
            <a:r>
              <a:rPr lang="en-US" altLang="zh-TW" sz="2000" smtClean="0">
                <a:ea typeface="PMingLiU" panose="02020500000000000000" pitchFamily="18" charset="-120"/>
              </a:rPr>
              <a:t> flushes the output buffer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54"/>
          <p:cNvGraphicFramePr/>
          <p:nvPr/>
        </p:nvGraphicFramePr>
        <p:xfrm>
          <a:off x="0" y="0"/>
          <a:ext cx="69199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1" imgW="6931025" imgH="3145790" progId="Word.Document.8">
                  <p:embed/>
                </p:oleObj>
              </mc:Choice>
              <mc:Fallback>
                <p:oleObj name="Document" r:id="rId1" imgW="6931025" imgH="3145790" progId="Word.Document.8">
                  <p:embed/>
                  <p:pic>
                    <p:nvPicPr>
                      <p:cNvPr id="0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fig21_03.cpp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6628" name="Rectangle 53"/>
          <p:cNvSpPr>
            <a:spLocks noChangeArrowheads="1"/>
          </p:cNvSpPr>
          <p:nvPr/>
        </p:nvSpPr>
        <p:spPr bwMode="auto">
          <a:xfrm>
            <a:off x="0" y="2743200"/>
            <a:ext cx="6919913" cy="2746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Welcome to C++!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7"/>
          <p:cNvGraphicFramePr/>
          <p:nvPr/>
        </p:nvGraphicFramePr>
        <p:xfrm>
          <a:off x="0" y="0"/>
          <a:ext cx="691991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1" imgW="6931025" imgH="3386455" progId="Word.Document.8">
                  <p:embed/>
                </p:oleObj>
              </mc:Choice>
              <mc:Fallback>
                <p:oleObj name="Document" r:id="rId1" imgW="6931025" imgH="3386455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fig21_04.cpp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0" y="3124200"/>
            <a:ext cx="6919913" cy="2746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Welcome to C++!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7"/>
          <p:cNvGraphicFramePr/>
          <p:nvPr/>
        </p:nvGraphicFramePr>
        <p:xfrm>
          <a:off x="0" y="0"/>
          <a:ext cx="6919913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1" imgW="6931025" imgH="3867785" progId="Word.Document.8">
                  <p:embed/>
                </p:oleObj>
              </mc:Choice>
              <mc:Fallback>
                <p:oleObj name="Document" r:id="rId1" imgW="6931025" imgH="3867785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85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fig21_05.cpp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0" y="3581400"/>
            <a:ext cx="6919913" cy="2746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Welcome to C++!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1031"/>
          <p:cNvGraphicFramePr/>
          <p:nvPr/>
        </p:nvGraphicFramePr>
        <p:xfrm>
          <a:off x="0" y="0"/>
          <a:ext cx="6919913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1" imgW="6931025" imgH="4349750" progId="Word.Document.8">
                  <p:embed/>
                </p:oleObj>
              </mc:Choice>
              <mc:Fallback>
                <p:oleObj name="Document" r:id="rId1" imgW="6931025" imgH="4349750" progId="Word.Document.8">
                  <p:embed/>
                  <p:pic>
                    <p:nvPicPr>
                      <p:cNvPr id="0" name="Object 103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fig21_06.cpp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9700" name="Rectangle 1030"/>
          <p:cNvSpPr>
            <a:spLocks noChangeArrowheads="1"/>
          </p:cNvSpPr>
          <p:nvPr/>
        </p:nvSpPr>
        <p:spPr bwMode="auto">
          <a:xfrm>
            <a:off x="0" y="4076700"/>
            <a:ext cx="6919913" cy="2746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47 plus 53 is 100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21.3.2    Cascading Stream-Insertion/Extraction Operators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&lt;&lt;</a:t>
            </a:r>
            <a:r>
              <a:rPr lang="en-US" altLang="zh-TW" sz="2800" smtClean="0">
                <a:ea typeface="PMingLiU" panose="02020500000000000000" pitchFamily="18" charset="-120"/>
              </a:rPr>
              <a:t> :  Associates from left to right, and returns a reference to its left-operand object (i.e.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</a:t>
            </a:r>
            <a:r>
              <a:rPr lang="en-US" altLang="zh-TW" sz="2800" smtClean="0">
                <a:ea typeface="PMingLiU" panose="02020500000000000000" pitchFamily="18" charset="-120"/>
              </a:rPr>
              <a:t>).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This enables cascading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 &lt;&lt; "How" &lt;&lt; " are" &lt;&lt; " you?";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ea typeface="PMingLiU" panose="02020500000000000000" pitchFamily="18" charset="-120"/>
              </a:rPr>
              <a:t>Make sure to use parenthesis: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 &lt;&lt; "1 + 2 = " &lt;&lt; (1 + 2);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 </a:t>
            </a: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2000" smtClean="0">
                <a:ea typeface="PMingLiU" panose="02020500000000000000" pitchFamily="18" charset="-120"/>
              </a:rPr>
              <a:t>NOT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 &lt;&lt; "1 + 2 = " &lt;&lt; 1 + 2;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fig21_07.cpp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1747" name="Rectangle 1030"/>
          <p:cNvSpPr>
            <a:spLocks noChangeArrowheads="1"/>
          </p:cNvSpPr>
          <p:nvPr/>
        </p:nvSpPr>
        <p:spPr bwMode="auto">
          <a:xfrm>
            <a:off x="0" y="3124200"/>
            <a:ext cx="6919913" cy="2746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47 plus 53 is 100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31748" name="Object 1031"/>
          <p:cNvGraphicFramePr/>
          <p:nvPr/>
        </p:nvGraphicFramePr>
        <p:xfrm>
          <a:off x="0" y="0"/>
          <a:ext cx="6919913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1" imgW="6931025" imgH="3386455" progId="Word.Document.8">
                  <p:embed/>
                </p:oleObj>
              </mc:Choice>
              <mc:Fallback>
                <p:oleObj name="Document" r:id="rId1" imgW="6931025" imgH="3386455" progId="Word.Document.8">
                  <p:embed/>
                  <p:pic>
                    <p:nvPicPr>
                      <p:cNvPr id="0" name="Object 103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38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990600" y="1447800"/>
            <a:ext cx="71628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1600" b="1" u="sng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Outline (continued)</a:t>
            </a:r>
            <a:endParaRPr lang="en-US" altLang="zh-TW" sz="1600" b="1" u="sng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21.6	Stream Manipulators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21.6.1	Integral Stream Base: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dec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oct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hex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and</a:t>
            </a: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setbase</a:t>
            </a:r>
            <a:endParaRPr lang="en-US" altLang="zh-TW" sz="1600" b="1">
              <a:solidFill>
                <a:srgbClr val="FF0000"/>
              </a:solidFill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21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.6.2	Floating-Point Precision (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precision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setprecision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21.6.3	Field Width (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setw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width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21.6.4	User-Defined Manipulators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21.7	Stream Format States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21.7.1	Format State Flags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21.7.2	Trailing Zeros and Decimal Points (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ios::showpoint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21.7.3	Justification (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ios::left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ios::right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ios::internal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21.7.4	Padding (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fill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setfill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21.7.5	Integral Stream Base (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ios::dec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ios::oct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ios::hex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	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ios::showbase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21.7.6	Floating-Point Numbers; Scientific Notation 	(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ios::scientific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ios::fixed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21.7.7	Uppercase/Lowercase Control (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ios::uppercase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21.7.8	Setting and Resetting the Format Flags (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flags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setiosflags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	</a:t>
            </a:r>
            <a:r>
              <a:rPr lang="en-US" altLang="zh-TW" sz="1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resetiosflags</a:t>
            </a: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21.8	Stream Error States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21.9	Tying an Output Stream to an Input Stream</a:t>
            </a:r>
            <a:endParaRPr lang="en-US" altLang="zh-TW" sz="1600" b="1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Chapter 21 - C++ Stream Input/Output</a:t>
            </a:r>
            <a:endParaRPr lang="en-US" altLang="zh-TW" smtClean="0">
              <a:solidFill>
                <a:schemeClr val="tx1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21.3.3   Output of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char *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Variables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&lt;&lt;</a:t>
            </a:r>
            <a:r>
              <a:rPr lang="en-US" altLang="zh-TW" sz="2800" smtClean="0">
                <a:ea typeface="PMingLiU" panose="02020500000000000000" pitchFamily="18" charset="-120"/>
              </a:rPr>
              <a:t> will output a variable of type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char</a:t>
            </a:r>
            <a:r>
              <a:rPr lang="en-US" altLang="zh-TW" sz="2800" smtClean="0">
                <a:ea typeface="PMingLiU" panose="02020500000000000000" pitchFamily="18" charset="-120"/>
              </a:rPr>
              <a:t>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*</a:t>
            </a:r>
            <a:r>
              <a:rPr lang="en-US" altLang="zh-TW" sz="2800" smtClean="0">
                <a:ea typeface="PMingLiU" panose="02020500000000000000" pitchFamily="18" charset="-120"/>
              </a:rPr>
              <a:t> as a string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To output the address of the first character of that string, cast the variable as type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void</a:t>
            </a:r>
            <a:r>
              <a:rPr lang="en-US" altLang="zh-TW" sz="2800" smtClean="0">
                <a:ea typeface="PMingLiU" panose="02020500000000000000" pitchFamily="18" charset="-120"/>
              </a:rPr>
              <a:t>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*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fig21_08.cpp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3795" name="Rectangle 52"/>
          <p:cNvSpPr>
            <a:spLocks noChangeArrowheads="1"/>
          </p:cNvSpPr>
          <p:nvPr/>
        </p:nvSpPr>
        <p:spPr bwMode="auto">
          <a:xfrm>
            <a:off x="0" y="3886200"/>
            <a:ext cx="6919913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Value of string is: test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Value of static_cast&lt; void *&gt;( string ) is: 0046C070</a:t>
            </a: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b="1">
              <a:solidFill>
                <a:schemeClr val="tx1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33796" name="Object 53"/>
          <p:cNvGraphicFramePr/>
          <p:nvPr/>
        </p:nvGraphicFramePr>
        <p:xfrm>
          <a:off x="0" y="0"/>
          <a:ext cx="69199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1" imgW="6931025" imgH="4108450" progId="Word.Document.8">
                  <p:embed/>
                </p:oleObj>
              </mc:Choice>
              <mc:Fallback>
                <p:oleObj name="Document" r:id="rId1" imgW="6931025" imgH="4108450" progId="Word.Document.8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21.3.4	Character Output with Member Function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put;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smtClean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Cascading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put</a:t>
            </a:r>
            <a:r>
              <a:rPr lang="en-US" altLang="zh-TW" sz="2800" b="1" smtClean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</a:t>
            </a:r>
            <a:endParaRPr lang="en-US" altLang="zh-TW" sz="2800" b="1" smtClean="0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put</a:t>
            </a:r>
            <a:r>
              <a:rPr lang="en-US" altLang="zh-TW" sz="2800" smtClean="0">
                <a:ea typeface="PMingLiU" panose="02020500000000000000" pitchFamily="18" charset="-120"/>
              </a:rPr>
              <a:t> member function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Outputs one character to specified stream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cout.put( 'A');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Returns a reference to the object that called it, so may be cascaded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cout.put( 'A' ).put( '\n' 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May be called with an ASCII-valued expression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cout.put( 65 );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Outputs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A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21.4   Stream Input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&gt;&gt;</a:t>
            </a:r>
            <a:r>
              <a:rPr lang="en-US" altLang="zh-TW" sz="2800" smtClean="0">
                <a:ea typeface="PMingLiU" panose="02020500000000000000" pitchFamily="18" charset="-120"/>
              </a:rPr>
              <a:t> (stream-extraction)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Used to perform stream input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Normally ignores whitespaces (spaces, tabs, newlines)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Returns zero (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false</a:t>
            </a:r>
            <a:r>
              <a:rPr lang="en-US" altLang="zh-TW" sz="2000" smtClean="0">
                <a:ea typeface="PMingLiU" panose="02020500000000000000" pitchFamily="18" charset="-120"/>
              </a:rPr>
              <a:t>) when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EOF</a:t>
            </a:r>
            <a:r>
              <a:rPr lang="en-US" altLang="zh-TW" sz="2000" smtClean="0">
                <a:ea typeface="PMingLiU" panose="02020500000000000000" pitchFamily="18" charset="-120"/>
              </a:rPr>
              <a:t> is encountered, otherwise returns reference to the object from which it was invoked (i.e.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</a:t>
            </a:r>
            <a:r>
              <a:rPr lang="en-US" altLang="zh-TW" sz="2000" smtClean="0">
                <a:ea typeface="PMingLiU" panose="02020500000000000000" pitchFamily="18" charset="-120"/>
              </a:rPr>
              <a:t>)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&gt;&gt;</a:t>
            </a:r>
            <a:r>
              <a:rPr lang="en-US" altLang="zh-TW" sz="2800" smtClean="0">
                <a:ea typeface="PMingLiU" panose="02020500000000000000" pitchFamily="18" charset="-120"/>
              </a:rPr>
              <a:t> controls the state bits of the stream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failbit</a:t>
            </a:r>
            <a:r>
              <a:rPr lang="en-US" altLang="zh-TW" sz="2000" smtClean="0">
                <a:ea typeface="PMingLiU" panose="02020500000000000000" pitchFamily="18" charset="-120"/>
              </a:rPr>
              <a:t> set if wrong type of data input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badbit</a:t>
            </a:r>
            <a:r>
              <a:rPr lang="en-US" altLang="zh-TW" sz="2000" smtClean="0">
                <a:ea typeface="PMingLiU" panose="02020500000000000000" pitchFamily="18" charset="-120"/>
              </a:rPr>
              <a:t> set if the operation fails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21.4.1   Stream-Extraction Operator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&gt;&gt;</a:t>
            </a:r>
            <a:r>
              <a:rPr lang="en-US" altLang="zh-TW" sz="2800" smtClean="0">
                <a:ea typeface="PMingLiU" panose="02020500000000000000" pitchFamily="18" charset="-120"/>
              </a:rPr>
              <a:t> and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&lt;&lt;</a:t>
            </a:r>
            <a:r>
              <a:rPr lang="en-US" altLang="zh-TW" sz="28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800" smtClean="0">
                <a:ea typeface="PMingLiU" panose="02020500000000000000" pitchFamily="18" charset="-120"/>
              </a:rPr>
              <a:t>have relatively high precedence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Conditional and arithmetic expressions must be contained in parentheses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Popular way to perform loops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while (cin &gt;&gt; grade)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Extraction returns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0</a:t>
            </a:r>
            <a:r>
              <a:rPr lang="en-US" altLang="zh-TW" sz="2000" smtClean="0">
                <a:ea typeface="PMingLiU" panose="02020500000000000000" pitchFamily="18" charset="-120"/>
              </a:rPr>
              <a:t> (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false</a:t>
            </a:r>
            <a:r>
              <a:rPr lang="en-US" altLang="zh-TW" sz="2000" smtClean="0">
                <a:ea typeface="PMingLiU" panose="02020500000000000000" pitchFamily="18" charset="-120"/>
              </a:rPr>
              <a:t>) when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EOF</a:t>
            </a:r>
            <a:r>
              <a:rPr lang="en-US" altLang="zh-TW" sz="2000" smtClean="0">
                <a:ea typeface="PMingLiU" panose="02020500000000000000" pitchFamily="18" charset="-120"/>
              </a:rPr>
              <a:t> encountered, and loop ends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74"/>
          <p:cNvGraphicFramePr/>
          <p:nvPr/>
        </p:nvGraphicFramePr>
        <p:xfrm>
          <a:off x="0" y="0"/>
          <a:ext cx="691991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1" imgW="6931025" imgH="5073650" progId="Word.Document.8">
                  <p:embed/>
                </p:oleObj>
              </mc:Choice>
              <mc:Fallback>
                <p:oleObj name="Document" r:id="rId1" imgW="6931025" imgH="5073650" progId="Word.Document.8">
                  <p:embed/>
                  <p:pic>
                    <p:nvPicPr>
                      <p:cNvPr id="0" name="Object 7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fig21_09.cpp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7892" name="Rectangle 73"/>
          <p:cNvSpPr>
            <a:spLocks noChangeArrowheads="1"/>
          </p:cNvSpPr>
          <p:nvPr/>
        </p:nvSpPr>
        <p:spPr bwMode="auto">
          <a:xfrm>
            <a:off x="0" y="4648200"/>
            <a:ext cx="6919913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two integers: 30 92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Sum of 30 and 92 is: 122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fig21_10.cpp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8915" name="Rectangle 1031"/>
          <p:cNvSpPr>
            <a:spLocks noChangeArrowheads="1"/>
          </p:cNvSpPr>
          <p:nvPr/>
        </p:nvSpPr>
        <p:spPr bwMode="auto">
          <a:xfrm>
            <a:off x="0" y="5499100"/>
            <a:ext cx="6919913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two integers: 8 8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8 is equal to 8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38916" name="Object 1032"/>
          <p:cNvGraphicFramePr/>
          <p:nvPr/>
        </p:nvGraphicFramePr>
        <p:xfrm>
          <a:off x="0" y="0"/>
          <a:ext cx="691991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Document" r:id="rId1" imgW="6931025" imgH="5314315" progId="Word.Document.8">
                  <p:embed/>
                </p:oleObj>
              </mc:Choice>
              <mc:Fallback>
                <p:oleObj name="Document" r:id="rId1" imgW="6931025" imgH="5314315" progId="Word.Document.8">
                  <p:embed/>
                  <p:pic>
                    <p:nvPicPr>
                      <p:cNvPr id="0" name="Object 103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1030"/>
          <p:cNvSpPr>
            <a:spLocks noChangeArrowheads="1"/>
          </p:cNvSpPr>
          <p:nvPr/>
        </p:nvSpPr>
        <p:spPr bwMode="auto">
          <a:xfrm>
            <a:off x="0" y="4965700"/>
            <a:ext cx="6919913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two integers: 7 5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7 is not equal to 5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fig21_11.cpp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9939" name="Object 1032"/>
          <p:cNvGraphicFramePr/>
          <p:nvPr/>
        </p:nvGraphicFramePr>
        <p:xfrm>
          <a:off x="0" y="0"/>
          <a:ext cx="6919913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1" imgW="6931025" imgH="5795645" progId="Word.Document.8">
                  <p:embed/>
                </p:oleObj>
              </mc:Choice>
              <mc:Fallback>
                <p:oleObj name="Document" r:id="rId1" imgW="6931025" imgH="5795645" progId="Word.Document.8">
                  <p:embed/>
                  <p:pic>
                    <p:nvPicPr>
                      <p:cNvPr id="0" name="Object 103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0" y="0"/>
            <a:ext cx="6705600" cy="15525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grade (enter end-of-file to end): 67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grade (enter end-of-file to end): 87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grade (enter end-of-file to end): 73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grade (enter end-of-file to end): 95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grade (enter end-of-file to end): 34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grade (enter end-of-file to end): 99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grade (enter end-of-file to end): ^Z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Highest grade is: 99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21.4.2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get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and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getline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Member Functions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cin.eof()</a:t>
            </a:r>
            <a:r>
              <a:rPr lang="en-US" altLang="zh-TW" sz="2800" smtClean="0">
                <a:ea typeface="PMingLiU" panose="02020500000000000000" pitchFamily="18" charset="-120"/>
              </a:rPr>
              <a:t>: returns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true</a:t>
            </a:r>
            <a:r>
              <a:rPr lang="en-US" altLang="zh-TW" sz="2800" smtClean="0">
                <a:ea typeface="PMingLiU" panose="02020500000000000000" pitchFamily="18" charset="-120"/>
              </a:rPr>
              <a:t> if end-of-file has occurred on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cin.get()</a:t>
            </a:r>
            <a:r>
              <a:rPr lang="en-US" altLang="zh-TW" sz="2800" smtClean="0">
                <a:ea typeface="PMingLiU" panose="02020500000000000000" pitchFamily="18" charset="-120"/>
              </a:rPr>
              <a:t>: inputs a character from stream (even white spaces) and returns it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cin.get( c )</a:t>
            </a:r>
            <a:r>
              <a:rPr lang="en-US" altLang="zh-TW" sz="2800" smtClean="0">
                <a:ea typeface="PMingLiU" panose="02020500000000000000" pitchFamily="18" charset="-120"/>
              </a:rPr>
              <a:t>: inputs a character from stream and stores it in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838200" y="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TW" sz="2800" b="1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Objectives</a:t>
            </a:r>
            <a:endParaRPr lang="en-US" altLang="zh-TW" sz="2800" b="1">
              <a:solidFill>
                <a:srgbClr val="FF33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5800" y="914400"/>
            <a:ext cx="7772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In this chapter, you will learn: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To understand how to use C++ object-oriented stream input/output.</a:t>
            </a:r>
            <a:endParaRPr lang="en-US" altLang="zh-TW" sz="20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To be able to format inputs and outputs.</a:t>
            </a:r>
            <a:endParaRPr lang="en-US" altLang="zh-TW" sz="20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To understand the stream I/O class hierarchy.</a:t>
            </a:r>
            <a:endParaRPr lang="en-US" altLang="zh-TW" sz="20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To understand how to input/output objects of user-defined types.</a:t>
            </a:r>
            <a:endParaRPr lang="en-US" altLang="zh-TW" sz="20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To be able to create user-defined stream manipulators.</a:t>
            </a:r>
            <a:endParaRPr lang="en-US" altLang="zh-TW" sz="20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To be able to determine the success or failure of input/output operations.</a:t>
            </a:r>
            <a:endParaRPr lang="en-US" altLang="zh-TW" sz="20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To be able to tie output streams to input streams. </a:t>
            </a:r>
            <a:endParaRPr lang="en-US" altLang="zh-TW" sz="2000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fig21_12.cpp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43011" name="Object 1030"/>
          <p:cNvGraphicFramePr/>
          <p:nvPr/>
        </p:nvGraphicFramePr>
        <p:xfrm>
          <a:off x="0" y="0"/>
          <a:ext cx="6848475" cy="548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1" imgW="6931025" imgH="5554980" progId="Word.Document.8">
                  <p:embed/>
                </p:oleObj>
              </mc:Choice>
              <mc:Fallback>
                <p:oleObj name="Document" r:id="rId1" imgW="6931025" imgH="5554980" progId="Word.Document.8">
                  <p:embed/>
                  <p:pic>
                    <p:nvPicPr>
                      <p:cNvPr id="0" name="Object 103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48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44035" name="Rectangle 1027"/>
          <p:cNvSpPr>
            <a:spLocks noChangeArrowheads="1"/>
          </p:cNvSpPr>
          <p:nvPr/>
        </p:nvSpPr>
        <p:spPr bwMode="auto">
          <a:xfrm>
            <a:off x="0" y="0"/>
            <a:ext cx="6705600" cy="15525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Before input, cin.eof() is 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a sentence followed by end-of-file: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Testing the get and put member functions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Testing the get and put member functions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^Z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EOF in this system is: -1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After input cin.eof() is 1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21.4.2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get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and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getline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Member Functions</a:t>
            </a:r>
            <a:endParaRPr lang="en-US" altLang="zh-TW" sz="2800" b="1" smtClean="0">
              <a:ea typeface="PMingLiU" panose="02020500000000000000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cin.get(array, size)</a:t>
            </a:r>
            <a:r>
              <a:rPr lang="en-US" altLang="zh-TW" sz="2800" smtClean="0">
                <a:ea typeface="PMingLiU" panose="02020500000000000000" pitchFamily="18" charset="-120"/>
              </a:rPr>
              <a:t>: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Accepts 3 arguments: array of characters, the size limit, and a delimiter ( default of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‘\n’</a:t>
            </a:r>
            <a:r>
              <a:rPr lang="en-US" altLang="zh-TW" sz="2000" smtClean="0">
                <a:ea typeface="PMingLiU" panose="02020500000000000000" pitchFamily="18" charset="-120"/>
              </a:rPr>
              <a:t>).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Uses the array as a buffer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When the delimiter is encountered, it remains in the input stream 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Null character is inserted in the array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Unless delimiter flushed from stream, it will stay there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cin.getline(array, size)</a:t>
            </a:r>
            <a:r>
              <a:rPr lang="en-US" altLang="zh-TW" sz="2800" smtClean="0">
                <a:ea typeface="PMingLiU" panose="02020500000000000000" pitchFamily="18" charset="-120"/>
              </a:rPr>
              <a:t>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Operates like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cin.get(buffer, size)</a:t>
            </a:r>
            <a:r>
              <a:rPr lang="en-US" altLang="zh-TW" sz="2000" smtClean="0">
                <a:ea typeface="PMingLiU" panose="02020500000000000000" pitchFamily="18" charset="-120"/>
              </a:rPr>
              <a:t> but it discards the delimiter from the stream and does not store it in array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Null character inserted into array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fig21_13.cpp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46083" name="Object 1028"/>
          <p:cNvGraphicFramePr/>
          <p:nvPr/>
        </p:nvGraphicFramePr>
        <p:xfrm>
          <a:off x="0" y="0"/>
          <a:ext cx="6848475" cy="596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1" imgW="6931025" imgH="6036310" progId="Word.Document.8">
                  <p:embed/>
                </p:oleObj>
              </mc:Choice>
              <mc:Fallback>
                <p:oleObj name="Document" r:id="rId1" imgW="6931025" imgH="6036310" progId="Word.Document.8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96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6705600" cy="15525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a sentence: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Contrasting string input with cin and cin.get</a:t>
            </a:r>
            <a:b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</a:br>
            <a:b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</a:b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The string read with cin was:</a:t>
            </a:r>
            <a:b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</a:b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Contrasting</a:t>
            </a:r>
            <a:b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</a:b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The string read with cin.get was:</a:t>
            </a:r>
            <a:b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</a:b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string input with cin and cin.get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 fig21_14.cpp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48131" name="Rectangle 1028"/>
          <p:cNvSpPr>
            <a:spLocks noChangeArrowheads="1"/>
          </p:cNvSpPr>
          <p:nvPr/>
        </p:nvSpPr>
        <p:spPr bwMode="auto">
          <a:xfrm>
            <a:off x="0" y="4419600"/>
            <a:ext cx="6919913" cy="10048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a sentence: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Using the getline member function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The sentence entered is: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Using the getline member function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48132" name="Object 1029"/>
          <p:cNvGraphicFramePr/>
          <p:nvPr/>
        </p:nvGraphicFramePr>
        <p:xfrm>
          <a:off x="0" y="0"/>
          <a:ext cx="6919913" cy="467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1" imgW="6931025" imgH="4832350" progId="Word.Document.8">
                  <p:embed/>
                </p:oleObj>
              </mc:Choice>
              <mc:Fallback>
                <p:oleObj name="Document" r:id="rId1" imgW="6931025" imgH="4832350" progId="Word.Document.8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467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21.4.3</a:t>
            </a:r>
            <a:r>
              <a:rPr lang="en-US" altLang="zh-TW" sz="2800" b="1" smtClean="0">
                <a:ea typeface="PMingLiU" panose="02020500000000000000" pitchFamily="18" charset="-120"/>
              </a:rPr>
              <a:t>  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istream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Member Functions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peek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putback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and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ignore</a:t>
            </a:r>
            <a:endParaRPr lang="en-US" altLang="zh-TW" sz="2800" b="1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50292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ignore</a:t>
            </a:r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member function </a:t>
            </a:r>
            <a:endParaRPr lang="en-US" altLang="zh-TW" sz="28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Skips over a designated number of characters (default of one) 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Terminates upon encountering a designated delimiter (default is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EOF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skips to the end of the file)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putback</a:t>
            </a:r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member function</a:t>
            </a:r>
            <a:endParaRPr lang="en-US" altLang="zh-TW" sz="28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Places the previous character obtained by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get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back in to the stream.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peek</a:t>
            </a:r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Returns the next character from the stream without removing it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21.4.4    Type-Safe I/O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z="28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&lt;&lt;</a:t>
            </a:r>
            <a:r>
              <a:rPr lang="en-US" altLang="zh-TW" sz="2800" smtClean="0">
                <a:ea typeface="PMingLiU" panose="02020500000000000000" pitchFamily="18" charset="-120"/>
              </a:rPr>
              <a:t> and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&gt;&gt;</a:t>
            </a:r>
            <a:r>
              <a:rPr lang="en-US" altLang="zh-TW" sz="2800" smtClean="0">
                <a:ea typeface="PMingLiU" panose="02020500000000000000" pitchFamily="18" charset="-120"/>
              </a:rPr>
              <a:t> operators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Overloaded to accept data of different types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When unexpected data encountered, error flags set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Program stays in control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4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21.5   Unformatted I/O with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read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gcount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 and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write</a:t>
            </a:r>
            <a:endParaRPr lang="en-US" altLang="zh-TW" sz="2800" b="1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1054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read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write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member functions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Unformatted I/O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Input/output raw bytes to or from a character array in memory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Since the data is unformatted, the functions will not terminate at a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newline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character for example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Instead, like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getline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, they continue to process a designated number of characters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If fewer than the designated number of characters are read, then the failbit is set</a:t>
            </a: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gcount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: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Returns the total number of characters read in the last input operation</a:t>
            </a:r>
            <a:endParaRPr lang="en-US" altLang="zh-TW" sz="24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 fig21_15.cpp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2227" name="Rectangle 64"/>
          <p:cNvSpPr>
            <a:spLocks noChangeArrowheads="1"/>
          </p:cNvSpPr>
          <p:nvPr/>
        </p:nvSpPr>
        <p:spPr bwMode="auto">
          <a:xfrm>
            <a:off x="0" y="4648200"/>
            <a:ext cx="6919913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a sentence: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Using the read, write and gcount member functions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The sentence entered was: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Using the read, writ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52228" name="Object 72"/>
          <p:cNvGraphicFramePr/>
          <p:nvPr/>
        </p:nvGraphicFramePr>
        <p:xfrm>
          <a:off x="0" y="0"/>
          <a:ext cx="691991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ocument" r:id="rId1" imgW="6931025" imgH="5073650" progId="Word.Document.8">
                  <p:embed/>
                </p:oleObj>
              </mc:Choice>
              <mc:Fallback>
                <p:oleObj name="Document" r:id="rId1" imgW="6931025" imgH="5073650" progId="Word.Document.8">
                  <p:embed/>
                  <p:pic>
                    <p:nvPicPr>
                      <p:cNvPr id="0" name="Object 7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21.1 Introduction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Many C++ I/O features are object-oriented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Use references, function overloading and operator overloading</a:t>
            </a:r>
            <a:r>
              <a:rPr lang="en-US" altLang="zh-TW" smtClean="0">
                <a:ea typeface="PMingLiU" panose="02020500000000000000" pitchFamily="18" charset="-120"/>
                <a:cs typeface="Times New Roman" panose="02020603050405020304" pitchFamily="18" charset="0"/>
              </a:rPr>
              <a:t>  </a:t>
            </a:r>
            <a:endParaRPr lang="en-US" altLang="zh-TW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C++ uses</a:t>
            </a:r>
            <a:r>
              <a:rPr lang="en-US" altLang="zh-TW" sz="2800" i="1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type safe I/O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Each I/O operation is automatically performed in a manner sensitive to the data type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Extensibility</a:t>
            </a:r>
            <a:r>
              <a:rPr lang="en-US" altLang="zh-TW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Users may specify I/O of user-defined types as well as standard types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21.6  Stream Manipulators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Stream manipulator capabilities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Setting field widths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Setting precisions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Setting and unsetting format flags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Setting the fill character in fields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Flushing streams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Inserting a newline in the output stream and flushing the stream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Inserting a null character in the output stream and skipping whitespace in the input stream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21.6.1  Integral Stream Base: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dec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oct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hex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 and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setbase</a:t>
            </a:r>
            <a:endParaRPr lang="en-US" altLang="zh-TW" sz="2800" b="1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oct</a:t>
            </a:r>
            <a:r>
              <a:rPr lang="en-US" altLang="zh-TW" sz="2800" smtClean="0">
                <a:ea typeface="PMingLiU" panose="02020500000000000000" pitchFamily="18" charset="-120"/>
              </a:rPr>
              <a:t>,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hex</a:t>
            </a:r>
            <a:r>
              <a:rPr lang="en-US" altLang="zh-TW" sz="2800" smtClean="0">
                <a:ea typeface="PMingLiU" panose="02020500000000000000" pitchFamily="18" charset="-120"/>
              </a:rPr>
              <a:t> or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dec</a:t>
            </a:r>
            <a:r>
              <a:rPr lang="en-US" altLang="zh-TW" sz="2600" smtClean="0">
                <a:ea typeface="PMingLiU" panose="02020500000000000000" pitchFamily="18" charset="-120"/>
              </a:rPr>
              <a:t>: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Change base of which integers are interpreted from the stream.</a:t>
            </a:r>
            <a:r>
              <a:rPr lang="en-US" altLang="zh-TW" sz="2400" smtClean="0">
                <a:ea typeface="PMingLiU" panose="02020500000000000000" pitchFamily="18" charset="-120"/>
              </a:rPr>
              <a:t> 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ea typeface="PMingLiU" panose="02020500000000000000" pitchFamily="18" charset="-120"/>
              </a:rPr>
              <a:t>Example: 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int n = 15;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 cout &lt;&lt; hex &lt;&lt; n;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Prints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"F"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setbase</a:t>
            </a:r>
            <a:r>
              <a:rPr lang="en-US" altLang="zh-TW" sz="2800" smtClean="0">
                <a:ea typeface="PMingLiU" panose="02020500000000000000" pitchFamily="18" charset="-120"/>
              </a:rPr>
              <a:t>:</a:t>
            </a:r>
            <a:r>
              <a:rPr lang="en-US" altLang="zh-TW" sz="3200" smtClean="0">
                <a:ea typeface="PMingLiU" panose="02020500000000000000" pitchFamily="18" charset="-120"/>
              </a:rPr>
              <a:t> </a:t>
            </a:r>
            <a:endParaRPr lang="en-US" altLang="zh-TW" sz="3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Changes base of integer output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Load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&lt;iomanip&gt;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Accepts an integer argument (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10</a:t>
            </a:r>
            <a:r>
              <a:rPr lang="en-US" altLang="zh-TW" sz="2000" smtClean="0">
                <a:ea typeface="PMingLiU" panose="02020500000000000000" pitchFamily="18" charset="-120"/>
              </a:rPr>
              <a:t>,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8</a:t>
            </a:r>
            <a:r>
              <a:rPr lang="en-US" altLang="zh-TW" sz="2000" smtClean="0">
                <a:ea typeface="PMingLiU" panose="02020500000000000000" pitchFamily="18" charset="-120"/>
              </a:rPr>
              <a:t>, or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16</a:t>
            </a:r>
            <a:r>
              <a:rPr lang="en-US" altLang="zh-TW" sz="2000" smtClean="0">
                <a:ea typeface="PMingLiU" panose="02020500000000000000" pitchFamily="18" charset="-120"/>
              </a:rPr>
              <a:t>)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 &lt;&lt; setbase(16) &lt;&lt; n;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Parameterized stream manipulator - takes an argument</a:t>
            </a:r>
            <a:endParaRPr lang="en-US" altLang="zh-TW" sz="24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 fig21_16.cpp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55299" name="Object 101"/>
          <p:cNvGraphicFramePr/>
          <p:nvPr/>
        </p:nvGraphicFramePr>
        <p:xfrm>
          <a:off x="0" y="0"/>
          <a:ext cx="6848475" cy="548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Document" r:id="rId1" imgW="6931025" imgH="5554980" progId="Word.Document.8">
                  <p:embed/>
                </p:oleObj>
              </mc:Choice>
              <mc:Fallback>
                <p:oleObj name="Document" r:id="rId1" imgW="6931025" imgH="5554980" progId="Word.Document.8">
                  <p:embed/>
                  <p:pic>
                    <p:nvPicPr>
                      <p:cNvPr id="0" name="Object 10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48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 fig21_16.cpp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2133600"/>
            <a:ext cx="6919913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a decimal number: 20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20 in hexadecimal is: 14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20 in octal is: 24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20 in decimal is: 20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56324" name="Object 8"/>
          <p:cNvGraphicFramePr/>
          <p:nvPr/>
        </p:nvGraphicFramePr>
        <p:xfrm>
          <a:off x="0" y="0"/>
          <a:ext cx="6919913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Document" r:id="rId1" imgW="6931025" imgH="2409190" progId="Word.Document.8">
                  <p:embed/>
                </p:oleObj>
              </mc:Choice>
              <mc:Fallback>
                <p:oleObj name="Document" r:id="rId1" imgW="6931025" imgH="2409190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37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21.6.2   Floating-Point Precision (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precision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setprecision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precision</a:t>
            </a:r>
            <a:r>
              <a:rPr lang="en-US" altLang="zh-TW" sz="28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28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Member function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Sets number of digits to the right of decimal point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cout.precision(2);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cout.precision()</a:t>
            </a:r>
            <a:r>
              <a:rPr lang="en-US" altLang="zh-TW" sz="2000" smtClean="0">
                <a:ea typeface="PMingLiU" panose="02020500000000000000" pitchFamily="18" charset="-120"/>
              </a:rPr>
              <a:t> returns current precision setting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ea typeface="PMingLiU" panose="02020500000000000000" pitchFamily="18" charset="-120"/>
              </a:rPr>
              <a:t>setprecision</a:t>
            </a:r>
            <a:r>
              <a:rPr lang="en-US" altLang="zh-TW" sz="2800" smtClean="0">
                <a:ea typeface="PMingLiU" panose="02020500000000000000" pitchFamily="18" charset="-120"/>
              </a:rPr>
              <a:t>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Parameterized stream manipulator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Like all parameterized stream manipulators,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&lt;iomanip&gt;</a:t>
            </a:r>
            <a:r>
              <a:rPr lang="en-US" altLang="zh-TW" sz="2000" smtClean="0">
                <a:ea typeface="PMingLiU" panose="02020500000000000000" pitchFamily="18" charset="-120"/>
              </a:rPr>
              <a:t> required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Specify precision: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 &lt;&lt; setprecision(2) &lt;&lt; x;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For both methods, changes last until a different value is set</a:t>
            </a:r>
            <a:endParaRPr lang="en-US" altLang="zh-TW" sz="2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 fig21_17.cpp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58371" name="Object 1032"/>
          <p:cNvGraphicFramePr/>
          <p:nvPr/>
        </p:nvGraphicFramePr>
        <p:xfrm>
          <a:off x="0" y="0"/>
          <a:ext cx="6848475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Document" r:id="rId1" imgW="6931025" imgH="6518275" progId="Word.Document.8">
                  <p:embed/>
                </p:oleObj>
              </mc:Choice>
              <mc:Fallback>
                <p:oleObj name="Document" r:id="rId1" imgW="6931025" imgH="6518275" progId="Word.Document.8">
                  <p:embed/>
                  <p:pic>
                    <p:nvPicPr>
                      <p:cNvPr id="0" name="Object 103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6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9395" name="Rectangle 1031"/>
          <p:cNvSpPr>
            <a:spLocks noChangeArrowheads="1"/>
          </p:cNvSpPr>
          <p:nvPr/>
        </p:nvSpPr>
        <p:spPr bwMode="auto">
          <a:xfrm>
            <a:off x="6858000" y="755650"/>
            <a:ext cx="2286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PMingLiU" panose="02020500000000000000" pitchFamily="18" charset="-120"/>
              </a:rPr>
              <a:t> fig21_17.cpp (Part 2 of 2)</a:t>
            </a:r>
            <a:endParaRPr lang="en-US" altLang="zh-TW" sz="1600" b="1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endParaRPr lang="en-US" altLang="zh-TW" sz="1600" b="1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59396" name="Object 1032"/>
          <p:cNvGraphicFramePr/>
          <p:nvPr/>
        </p:nvGraphicFramePr>
        <p:xfrm>
          <a:off x="0" y="0"/>
          <a:ext cx="6848475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ocument" r:id="rId1" imgW="6931025" imgH="3374390" progId="Word.Document.8">
                  <p:embed/>
                </p:oleObj>
              </mc:Choice>
              <mc:Fallback>
                <p:oleObj name="Document" r:id="rId1" imgW="6931025" imgH="3374390" progId="Word.Document.8">
                  <p:embed/>
                  <p:pic>
                    <p:nvPicPr>
                      <p:cNvPr id="0" name="Object 103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332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0419" name="Rectangle 1027"/>
          <p:cNvSpPr>
            <a:spLocks noChangeArrowheads="1"/>
          </p:cNvSpPr>
          <p:nvPr/>
        </p:nvSpPr>
        <p:spPr bwMode="auto">
          <a:xfrm>
            <a:off x="0" y="0"/>
            <a:ext cx="6705600" cy="44735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Square root of 2 with precisions 0-9.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Precision set by the precision member function: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1.4142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1.41421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1.414214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1.4142136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1.41421356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1.414213562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Precision set by the setprecision manipulator: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1.4142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1.41421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1.414214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1.4142136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1.41421356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1.414213562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21.6.3     Field Width(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setw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width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9200"/>
          </a:xfrm>
        </p:spPr>
        <p:txBody>
          <a:bodyPr/>
          <a:lstStyle/>
          <a:p>
            <a:pPr algn="just" eaLnBrk="1" hangingPunct="1"/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</a:t>
            </a:r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width</a:t>
            </a:r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member function</a:t>
            </a:r>
            <a:endParaRPr lang="en-US" altLang="zh-TW" sz="28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Sets field width (number of character positions a value should be output or number of characters that should be input)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Returns previous width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If values processed are smaller than width, fill characters inserted as padding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Values are not truncated - full number printed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cin.width(5);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setw</a:t>
            </a:r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stream manipulator</a:t>
            </a:r>
            <a:endParaRPr lang="en-US" altLang="zh-TW" sz="28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cin &gt;&gt; setw(5) &gt;&gt; string;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Remember to reserve one space for the null character</a:t>
            </a:r>
            <a:endParaRPr lang="en-US" altLang="zh-TW" sz="2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fig21_18.cpp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62467" name="Object 76"/>
          <p:cNvGraphicFramePr/>
          <p:nvPr/>
        </p:nvGraphicFramePr>
        <p:xfrm>
          <a:off x="0" y="0"/>
          <a:ext cx="6848475" cy="596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Document" r:id="rId1" imgW="6931025" imgH="6036310" progId="Word.Document.8">
                  <p:embed/>
                </p:oleObj>
              </mc:Choice>
              <mc:Fallback>
                <p:oleObj name="Document" r:id="rId1" imgW="6931025" imgH="6036310" progId="Word.Document.8">
                  <p:embed/>
                  <p:pic>
                    <p:nvPicPr>
                      <p:cNvPr id="0" name="Object 7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96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21.2 	 Streams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Stream</a:t>
            </a:r>
            <a:endParaRPr lang="en-US" altLang="zh-TW" sz="2800" i="1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A transfer of information in the form of a sequence of bytes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I/O Operations: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Input:  A stream that flows from an input device ( i.e.: keyboard, disk drive, network connection) to main memory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Output: A stream that flows from main memory to an output device ( i.e.: screen, printer, disk drive, network connection)</a:t>
            </a:r>
            <a:r>
              <a:rPr lang="en-US" altLang="zh-TW" sz="2000" smtClean="0">
                <a:ea typeface="PMingLiU" panose="02020500000000000000" pitchFamily="18" charset="-120"/>
              </a:rPr>
              <a:t> 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0"/>
            <a:ext cx="6781800" cy="2647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Enter a sentence: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This is a test of the width member function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This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is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 a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test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  of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  the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  widt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      h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    memb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       er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      func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       tion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21.6.4  User-Defined Manipulators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We can create our own stream manipulators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bell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ret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</a:rPr>
              <a:t>(carriage return)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tab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endLine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Parameterized stream manipulators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Consult installation manuals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2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fig21_19.cpp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65539" name="Object 1030"/>
          <p:cNvGraphicFramePr/>
          <p:nvPr/>
        </p:nvGraphicFramePr>
        <p:xfrm>
          <a:off x="0" y="0"/>
          <a:ext cx="6848475" cy="620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Document" r:id="rId1" imgW="6931025" imgH="6277610" progId="Word.Document.8">
                  <p:embed/>
                </p:oleObj>
              </mc:Choice>
              <mc:Fallback>
                <p:oleObj name="Document" r:id="rId1" imgW="6931025" imgH="6277610" progId="Word.Document.8">
                  <p:embed/>
                  <p:pic>
                    <p:nvPicPr>
                      <p:cNvPr id="0" name="Object 103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620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fig21_19.cpp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6563" name="Rectangle 1030"/>
          <p:cNvSpPr>
            <a:spLocks noChangeArrowheads="1"/>
          </p:cNvSpPr>
          <p:nvPr/>
        </p:nvSpPr>
        <p:spPr bwMode="auto">
          <a:xfrm>
            <a:off x="0" y="2362200"/>
            <a:ext cx="6919913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Testing the tab manipulator: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a       b       c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Testing the ret and bell manipulators: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-----.....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66564" name="Object 1031"/>
          <p:cNvGraphicFramePr/>
          <p:nvPr/>
        </p:nvGraphicFramePr>
        <p:xfrm>
          <a:off x="0" y="0"/>
          <a:ext cx="6919913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Document" r:id="rId1" imgW="6931025" imgH="2651760" progId="Word.Document.8">
                  <p:embed/>
                </p:oleObj>
              </mc:Choice>
              <mc:Fallback>
                <p:oleObj name="Document" r:id="rId1" imgW="6931025" imgH="2651760" progId="Word.Document.8">
                  <p:embed/>
                  <p:pic>
                    <p:nvPicPr>
                      <p:cNvPr id="0" name="Object 103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21.7   Stream Format States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Format flags </a:t>
            </a:r>
            <a:endParaRPr lang="en-US" altLang="zh-TW" sz="28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Specify formatting to be performed during stream I/O operations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setf</a:t>
            </a:r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unsetf</a:t>
            </a:r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flags</a:t>
            </a:r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Member functions that control the flag settings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21.7.1  Format State Flags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Format State Flags </a:t>
            </a:r>
            <a:endParaRPr lang="en-US" altLang="zh-TW" sz="28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Defined as an enumeration in class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Can be controlled by member functions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flags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- specifies a value representing the settings of all the 			flags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1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Returns </a:t>
            </a: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long</a:t>
            </a:r>
            <a:r>
              <a:rPr lang="en-US" altLang="zh-TW" sz="1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value containing prior options</a:t>
            </a:r>
            <a:endParaRPr lang="en-US" altLang="zh-TW" sz="1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setf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- 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one argument, "ors" flags with existing flags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unsetf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- unsets flags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setiosflags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- 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parameterized stream manipulator used to set 		  flags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resetiosflags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- parameterized stream manipulator, has same functions as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unsetf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Flags can be combined using bitwise OR ( </a:t>
            </a:r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|</a:t>
            </a:r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)</a:t>
            </a:r>
            <a:endParaRPr lang="en-US" altLang="zh-TW" sz="2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21.7.1  Format State Flags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69635" name="Object 1027"/>
          <p:cNvGraphicFramePr>
            <a:graphicFrameLocks noChangeAspect="1"/>
          </p:cNvGraphicFramePr>
          <p:nvPr/>
        </p:nvGraphicFramePr>
        <p:xfrm>
          <a:off x="357188" y="1104900"/>
          <a:ext cx="8640762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Document" r:id="rId1" imgW="8961120" imgH="5524500" progId="Word.Document.8">
                  <p:embed/>
                </p:oleObj>
              </mc:Choice>
              <mc:Fallback>
                <p:oleObj name="Document" r:id="rId1" imgW="8961120" imgH="5524500" progId="Word.Document.8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104900"/>
                        <a:ext cx="8640762" cy="532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21.7.2   Trailing Zeros and Decimal Points (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ios::showpoint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ios::showpoint</a:t>
            </a:r>
            <a:r>
              <a:rPr lang="en-US" altLang="zh-TW" sz="2800" smtClean="0">
                <a:ea typeface="PMingLiU" panose="02020500000000000000" pitchFamily="18" charset="-120"/>
              </a:rPr>
              <a:t>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Forces a float with an integer value to be printed with its decimal point and trailing zeros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4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cout.setf(ios::showpoint)</a:t>
            </a:r>
            <a:endParaRPr lang="en-US" altLang="zh-TW" sz="22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	cout &lt;&lt; 79;</a:t>
            </a:r>
            <a:endParaRPr lang="en-US" altLang="zh-TW" sz="22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4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79</a:t>
            </a:r>
            <a:r>
              <a:rPr lang="en-US" altLang="zh-TW" sz="2400" smtClean="0">
                <a:ea typeface="PMingLiU" panose="02020500000000000000" pitchFamily="18" charset="-120"/>
              </a:rPr>
              <a:t> will print as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79.00000</a:t>
            </a:r>
            <a:r>
              <a:rPr lang="en-US" altLang="zh-TW" smtClean="0">
                <a:ea typeface="PMingLiU" panose="02020500000000000000" pitchFamily="18" charset="-120"/>
              </a:rPr>
              <a:t> </a:t>
            </a:r>
            <a:endParaRPr lang="en-US" altLang="zh-TW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Number of zeros determined by precision settings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 fig21_21.cpp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71683" name="Object 1031"/>
          <p:cNvGraphicFramePr/>
          <p:nvPr/>
        </p:nvGraphicFramePr>
        <p:xfrm>
          <a:off x="0" y="0"/>
          <a:ext cx="6919913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Document" r:id="rId1" imgW="6931025" imgH="6760210" progId="Word.Document.8">
                  <p:embed/>
                </p:oleObj>
              </mc:Choice>
              <mc:Fallback>
                <p:oleObj name="Document" r:id="rId1" imgW="6931025" imgH="6760210" progId="Word.Document.8">
                  <p:embed/>
                  <p:pic>
                    <p:nvPicPr>
                      <p:cNvPr id="0" name="Object 103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55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0"/>
            <a:ext cx="6781800" cy="17351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Before setting the ios::showpoint flag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9.9900 prints as: 9.99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9.9000 prints as: 9.9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9.0000 prints as: 9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After setting the ios::showpoint flag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9.9900 prints as: 9.99000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9.9000 prints as: 9.90000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9.0000 prints as: 9.00000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21.2 	Streams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I/O operations are a bottleneck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The time for a stream to flow is many times larger than the time it takes the CPU to process the data in the stream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Low-level I/O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Unformatted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Individual byte unit of interest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High speed, high volume, but inconvenient for people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High-level I/O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Formatted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Bytes grouped into meaningful units: integers, characters, etc.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Good for all I/O except high-volume file processing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21.7.3   Justification (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ios::left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ios::right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ios::internal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ios::left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Fields to left-justified with padding characters to the right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ios::right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Default setting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Fields right-justified with padding characters to the left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Character used for padding set by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fill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member function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setfill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parameterized stream manipulator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Default character is space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21.7.3   Justification (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ios::left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ios::right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ios::internal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internal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flag</a:t>
            </a:r>
            <a:r>
              <a:rPr lang="en-US" altLang="zh-TW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Number’s sign left-justified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Number’s magnitude right-justified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Intervening spaces padded with the fill character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static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data member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ios::adjustfield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Contains</a:t>
            </a:r>
            <a:r>
              <a:rPr lang="en-US" altLang="zh-TW" sz="2000" b="1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left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right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internal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flags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ios::adjustfield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must be the second argument to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setf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when setting the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left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right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or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internal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justification flags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cout.setf( ios::left, ios::adjustfield);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 fig21_22.cpp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75779" name="Object 111"/>
          <p:cNvGraphicFramePr/>
          <p:nvPr/>
        </p:nvGraphicFramePr>
        <p:xfrm>
          <a:off x="0" y="0"/>
          <a:ext cx="6848475" cy="548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Document" r:id="rId1" imgW="6931025" imgH="5554980" progId="Word.Document.8">
                  <p:embed/>
                </p:oleObj>
              </mc:Choice>
              <mc:Fallback>
                <p:oleObj name="Document" r:id="rId1" imgW="6931025" imgH="5554980" progId="Word.Document.8">
                  <p:embed/>
                  <p:pic>
                    <p:nvPicPr>
                      <p:cNvPr id="0" name="Object 11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48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 fig21_22.cpp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76803" name="Rectangle 6"/>
          <p:cNvSpPr>
            <a:spLocks noChangeArrowheads="1"/>
          </p:cNvSpPr>
          <p:nvPr/>
        </p:nvSpPr>
        <p:spPr bwMode="auto">
          <a:xfrm>
            <a:off x="0" y="2895600"/>
            <a:ext cx="6919913" cy="2647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Default is right justified: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 12345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USING MEMBER FUNCTIONS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Use setf to set ios::left: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12345    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Use unsetf to restore default: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 12345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USING PARAMETERIZED STREAM MANIPULATORS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Use setiosflags to set ios::left: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12345    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Use resetiosflags to restore default: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 12345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76804" name="Object 8"/>
          <p:cNvGraphicFramePr>
            <a:graphicFrameLocks noChangeAspect="1"/>
          </p:cNvGraphicFramePr>
          <p:nvPr/>
        </p:nvGraphicFramePr>
        <p:xfrm>
          <a:off x="0" y="0"/>
          <a:ext cx="6919913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Document" r:id="rId1" imgW="6931025" imgH="3131820" progId="Word.Document.8">
                  <p:embed/>
                </p:oleObj>
              </mc:Choice>
              <mc:Fallback>
                <p:oleObj name="Document" r:id="rId1" imgW="6931025" imgH="313182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fig21_23.cpp 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0" y="4800600"/>
            <a:ext cx="6919913" cy="2746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+      123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77828" name="Object 7"/>
          <p:cNvGraphicFramePr/>
          <p:nvPr/>
        </p:nvGraphicFramePr>
        <p:xfrm>
          <a:off x="0" y="0"/>
          <a:ext cx="6919913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Document" r:id="rId1" imgW="6931025" imgH="5073650" progId="Word.Document.8">
                  <p:embed/>
                </p:oleObj>
              </mc:Choice>
              <mc:Fallback>
                <p:oleObj name="Document" r:id="rId1" imgW="6931025" imgH="507365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21.7.4   Padding (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fill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setfill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fill</a:t>
            </a:r>
            <a:r>
              <a:rPr lang="en-US" altLang="zh-TW" sz="2800" i="1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member function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Specifies the fill character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Space is default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Returns the prior padding character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cout.fill('*');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setfill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manipulator</a:t>
            </a:r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4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Also sets fill character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cout &lt;&lt; setfill ('*');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fig21_24.cpp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79875" name="Object 64"/>
          <p:cNvGraphicFramePr/>
          <p:nvPr/>
        </p:nvGraphicFramePr>
        <p:xfrm>
          <a:off x="0" y="0"/>
          <a:ext cx="6919913" cy="531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Document" r:id="rId1" imgW="6931025" imgH="5314315" progId="Word.Document.8">
                  <p:embed/>
                </p:oleObj>
              </mc:Choice>
              <mc:Fallback>
                <p:oleObj name="Document" r:id="rId1" imgW="6931025" imgH="5314315" progId="Word.Document.8">
                  <p:embed/>
                  <p:pic>
                    <p:nvPicPr>
                      <p:cNvPr id="0" name="Object 6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531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fig21_24.cpp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80899" name="Rectangle 67"/>
          <p:cNvSpPr>
            <a:spLocks noChangeArrowheads="1"/>
          </p:cNvSpPr>
          <p:nvPr/>
        </p:nvSpPr>
        <p:spPr bwMode="auto">
          <a:xfrm>
            <a:off x="0" y="4572000"/>
            <a:ext cx="6919913" cy="21002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10000 printed as int right and left justified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and as hex with internal justification.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Using the default pad character (space):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 10000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10000    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0x    2710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Using various padding characters: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*****10000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10000%%%%%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0x^^^^2710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80900" name="Object 68"/>
          <p:cNvGraphicFramePr/>
          <p:nvPr/>
        </p:nvGraphicFramePr>
        <p:xfrm>
          <a:off x="0" y="0"/>
          <a:ext cx="691991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Document" r:id="rId1" imgW="6931025" imgH="5060950" progId="Word.Document.8">
                  <p:embed/>
                </p:oleObj>
              </mc:Choice>
              <mc:Fallback>
                <p:oleObj name="Document" r:id="rId1" imgW="6931025" imgH="5060950" progId="Word.Document.8">
                  <p:embed/>
                  <p:pic>
                    <p:nvPicPr>
                      <p:cNvPr id="0" name="Object 6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21.7.5- Integral Stream Base (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ios::dec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ios::oct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ios::hex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ios::showbase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  <a:sym typeface="Wingdings" panose="05000000000000000000" pitchFamily="2" charset="2"/>
              </a:rPr>
              <a:t>)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ios::basefield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static member 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Used similarly to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ios::adjustfield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with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setf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Includes the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ios::oct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ios::hex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ios::dec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flag bits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Specify that integers are to be treated as octal, hexadecimal and decimal values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Default is decimal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Default for stream extractions depends on form inputted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Integers starting with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are treated as octal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Integers starting with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0x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or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0X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are treated as hexadecimal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Once a base specified, settings stay until changed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fig21_25.cpp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</a:pP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82947" name="Rectangle 6"/>
          <p:cNvSpPr>
            <a:spLocks noChangeArrowheads="1"/>
          </p:cNvSpPr>
          <p:nvPr/>
        </p:nvSpPr>
        <p:spPr bwMode="auto">
          <a:xfrm>
            <a:off x="0" y="5791200"/>
            <a:ext cx="6919913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Lucida Console" panose="020B0609040504020204" pitchFamily="49" charset="0"/>
                <a:ea typeface="PMingLiU" panose="02020500000000000000" pitchFamily="18" charset="-120"/>
              </a:rPr>
              <a:t>Printing integers preceded by their base:</a:t>
            </a:r>
            <a:endParaRPr lang="en-US" altLang="zh-TW" b="1"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Lucida Console" panose="020B0609040504020204" pitchFamily="49" charset="0"/>
                <a:ea typeface="PMingLiU" panose="02020500000000000000" pitchFamily="18" charset="-120"/>
              </a:rPr>
              <a:t>100</a:t>
            </a:r>
            <a:endParaRPr lang="en-US" altLang="zh-TW" b="1"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Lucida Console" panose="020B0609040504020204" pitchFamily="49" charset="0"/>
                <a:ea typeface="PMingLiU" panose="02020500000000000000" pitchFamily="18" charset="-120"/>
              </a:rPr>
              <a:t>0144</a:t>
            </a:r>
            <a:endParaRPr lang="en-US" altLang="zh-TW" b="1"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Lucida Console" panose="020B0609040504020204" pitchFamily="49" charset="0"/>
                <a:ea typeface="PMingLiU" panose="02020500000000000000" pitchFamily="18" charset="-120"/>
              </a:rPr>
              <a:t>0x64</a:t>
            </a: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82948" name="Object 7"/>
          <p:cNvGraphicFramePr/>
          <p:nvPr/>
        </p:nvGraphicFramePr>
        <p:xfrm>
          <a:off x="0" y="0"/>
          <a:ext cx="6919913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Document" r:id="rId1" imgW="6931025" imgH="6277610" progId="Word.Document.8">
                  <p:embed/>
                </p:oleObj>
              </mc:Choice>
              <mc:Fallback>
                <p:oleObj name="Document" r:id="rId1" imgW="6931025" imgH="627761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21.2.1 Iostream Library Header Files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iostream</a:t>
            </a:r>
            <a:r>
              <a:rPr lang="en-US" altLang="zh-TW" sz="28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800" smtClean="0">
                <a:ea typeface="PMingLiU" panose="02020500000000000000" pitchFamily="18" charset="-120"/>
              </a:rPr>
              <a:t>library: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&lt;iostream.h&gt;</a:t>
            </a:r>
            <a:r>
              <a:rPr lang="en-US" altLang="zh-TW" sz="2400" smtClean="0">
                <a:ea typeface="PMingLiU" panose="02020500000000000000" pitchFamily="18" charset="-120"/>
              </a:rPr>
              <a:t>: Contains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</a:t>
            </a:r>
            <a:r>
              <a:rPr lang="en-US" altLang="zh-TW" sz="2400" smtClean="0">
                <a:ea typeface="PMingLiU" panose="02020500000000000000" pitchFamily="18" charset="-120"/>
              </a:rPr>
              <a:t>,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</a:t>
            </a:r>
            <a:r>
              <a:rPr lang="en-US" altLang="zh-TW" sz="2400" smtClean="0">
                <a:ea typeface="PMingLiU" panose="02020500000000000000" pitchFamily="18" charset="-120"/>
              </a:rPr>
              <a:t>,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cerr</a:t>
            </a:r>
            <a:r>
              <a:rPr lang="en-US" altLang="zh-TW" sz="2400" smtClean="0">
                <a:ea typeface="PMingLiU" panose="02020500000000000000" pitchFamily="18" charset="-120"/>
              </a:rPr>
              <a:t> and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clog</a:t>
            </a:r>
            <a:r>
              <a:rPr lang="en-US" altLang="zh-TW" sz="2400" smtClean="0">
                <a:ea typeface="PMingLiU" panose="02020500000000000000" pitchFamily="18" charset="-120"/>
              </a:rPr>
              <a:t> objects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&lt;iomanip.h&gt;</a:t>
            </a:r>
            <a:r>
              <a:rPr lang="en-US" altLang="zh-TW" sz="2400" smtClean="0">
                <a:ea typeface="PMingLiU" panose="02020500000000000000" pitchFamily="18" charset="-120"/>
              </a:rPr>
              <a:t>: Contains </a:t>
            </a:r>
            <a:r>
              <a:rPr lang="en-US" altLang="zh-TW" sz="2400" i="1" smtClean="0">
                <a:ea typeface="PMingLiU" panose="02020500000000000000" pitchFamily="18" charset="-120"/>
              </a:rPr>
              <a:t>parameterized stream manipulators</a:t>
            </a:r>
            <a:endParaRPr lang="en-US" altLang="zh-TW" sz="2400" i="1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zh-TW" sz="24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800" b="1" smtClean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21.7.6  Floating-Point Numbers; Scientific Notation (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ios::scientific</a:t>
            </a:r>
            <a:r>
              <a:rPr lang="en-US" altLang="zh-TW" sz="2800" b="1" smtClean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ios::fixed</a:t>
            </a:r>
            <a:r>
              <a:rPr lang="en-US" altLang="zh-TW" sz="2800" b="1" smtClean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b="1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ios::scientific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Forces output of a floating point number in scientific notation:</a:t>
            </a:r>
            <a:endParaRPr lang="en-US" altLang="zh-TW" sz="24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1.946000e+009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ios::fixed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Forces floating point numbers to display a specific number of digits to the right of the decimal (specified with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precision</a:t>
            </a:r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z="24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21.7.6  Floating-Point Numbers; Scientific Notation (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ios::scientific</a:t>
            </a:r>
            <a:r>
              <a:rPr lang="en-US" altLang="zh-TW" sz="2800" b="1" smtClean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ios::fixed</a:t>
            </a:r>
            <a:r>
              <a:rPr lang="en-US" altLang="zh-TW" sz="2800" b="1" smtClean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z="2800" b="1" smtClean="0">
              <a:solidFill>
                <a:srgbClr val="FF0000"/>
              </a:solidFill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static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data member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ios::floatfield</a:t>
            </a:r>
            <a:r>
              <a:rPr lang="en-US" altLang="zh-TW" sz="32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3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Contains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ios::scientific</a:t>
            </a:r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ios::fixed</a:t>
            </a:r>
            <a:endParaRPr lang="en-US" altLang="zh-TW" sz="22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Used similarly to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ios::adjustfield</a:t>
            </a:r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ios::basefield</a:t>
            </a:r>
            <a:r>
              <a:rPr lang="en-US" altLang="zh-TW" sz="2400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in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setf</a:t>
            </a:r>
            <a:endParaRPr lang="en-US" altLang="zh-TW" sz="22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cout.setf(ios::scientific, ios::floatfield);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cout.setf(0, ios::floatfield)</a:t>
            </a:r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 restores default format for outputting floating-point numbers</a:t>
            </a:r>
            <a:endParaRPr lang="en-US" altLang="zh-TW" sz="24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fig21_26.cpp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86019" name="Object 83"/>
          <p:cNvGraphicFramePr/>
          <p:nvPr/>
        </p:nvGraphicFramePr>
        <p:xfrm>
          <a:off x="0" y="0"/>
          <a:ext cx="6848475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Document" r:id="rId1" imgW="6931025" imgH="6518275" progId="Word.Document.8">
                  <p:embed/>
                </p:oleObj>
              </mc:Choice>
              <mc:Fallback>
                <p:oleObj name="Document" r:id="rId1" imgW="6931025" imgH="6518275" progId="Word.Document.8">
                  <p:embed/>
                  <p:pic>
                    <p:nvPicPr>
                      <p:cNvPr id="0" name="Object 8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6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0" y="0"/>
            <a:ext cx="6781800" cy="15525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Displayed in default format: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0.00123457      1.946e+009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Displayed in scientific format: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1.234567e-003   1.946000e+009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Displayed in default format after unsetf: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0.00123457      1.946e+009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Displayed in fixed format: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0.001235        1946000000.000000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21.7.7 Uppercase/Lowercase Control (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</a:rPr>
              <a:t>ios::uppercase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ios::uppercase</a:t>
            </a:r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Forces uppercase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to be output with scientific notation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4.32E+010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Forces uppercase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to be output with hexadecimal numbers, and causes all letters to be uppercase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600" b="1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75BDE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fig21_27.cpp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89091" name="Rectangle 6"/>
          <p:cNvSpPr>
            <a:spLocks noChangeArrowheads="1"/>
          </p:cNvSpPr>
          <p:nvPr/>
        </p:nvSpPr>
        <p:spPr bwMode="auto">
          <a:xfrm>
            <a:off x="0" y="5041900"/>
            <a:ext cx="6919913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Printing uppercase letters in scientific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notation exponents and hexadecimal values: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4.345E+010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75BCD15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89092" name="Object 7"/>
          <p:cNvGraphicFramePr/>
          <p:nvPr/>
        </p:nvGraphicFramePr>
        <p:xfrm>
          <a:off x="0" y="0"/>
          <a:ext cx="691991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Document" r:id="rId1" imgW="6931025" imgH="5314315" progId="Word.Document.8">
                  <p:embed/>
                </p:oleObj>
              </mc:Choice>
              <mc:Fallback>
                <p:oleObj name="Document" r:id="rId1" imgW="6931025" imgH="5314315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21.7.8  Setting and Resetting the Format Flags (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flags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setiosflags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b="1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resetiosflags</a:t>
            </a:r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flags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member function 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Without argument, returns the current settings of the format flags (as a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long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value)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With a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long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argument, sets the format flags as specified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Returns prior settings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setf</a:t>
            </a:r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member function</a:t>
            </a: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Sets the format flags provided in its argument 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Returns the previous flag settings as a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long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value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Unset the format using </a:t>
            </a: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unsetf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member function</a:t>
            </a:r>
            <a:endParaRPr lang="en-US" altLang="zh-TW" sz="1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1800" b="1" smtClean="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long previousFlagSettings = </a:t>
            </a:r>
            <a:endParaRPr lang="en-US" altLang="zh-TW" sz="16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	cout.setf( ios::showpoint | ios::showpos );</a:t>
            </a:r>
            <a:endParaRPr lang="en-US" altLang="zh-TW" sz="16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zh-TW" sz="16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algn="just" eaLnBrk="1" hangingPunct="1"/>
            <a:r>
              <a:rPr lang="en-US" altLang="zh-TW" sz="3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setf</a:t>
            </a:r>
            <a:r>
              <a:rPr lang="en-US" altLang="zh-TW" sz="32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with two </a:t>
            </a:r>
            <a:r>
              <a:rPr lang="en-US" altLang="zh-TW" sz="3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long</a:t>
            </a:r>
            <a:r>
              <a:rPr lang="en-US" altLang="zh-TW" sz="32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arguments</a:t>
            </a:r>
            <a:endParaRPr lang="en-US" altLang="zh-TW" sz="32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cout.setf( ios::left, ios::adjustfield );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clears the bits of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ios::adjustfield</a:t>
            </a:r>
            <a:r>
              <a:rPr lang="en-US" altLang="zh-TW" sz="24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then sets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ios::left</a:t>
            </a:r>
            <a:endParaRPr lang="en-US" altLang="zh-TW" sz="20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/>
            <a:endParaRPr lang="en-US" altLang="zh-TW" sz="24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zh-TW" sz="24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This version of setf can be used with</a:t>
            </a:r>
            <a:endParaRPr lang="en-US" altLang="zh-TW" sz="24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ios::basefield (ios::dec, ios::oct, ios::hex)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ios::floatfield (ios::scientific, ios::fixed)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ios::adjustfield (ios::left, ios::right, 						ios::internal )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3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unsetf</a:t>
            </a:r>
            <a:endParaRPr lang="en-US" altLang="zh-TW" sz="30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4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Resets specified flags</a:t>
            </a:r>
            <a:endParaRPr lang="en-US" altLang="zh-TW" sz="24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4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Returns previous settings</a:t>
            </a:r>
            <a:endParaRPr lang="en-US" altLang="zh-TW" sz="2400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381000" y="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TW" sz="2800" b="1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21.7.8  Setting and Resetting the Format Flags (</a:t>
            </a:r>
            <a:r>
              <a:rPr lang="en-US" altLang="zh-TW" sz="2800" b="1">
                <a:solidFill>
                  <a:srgbClr val="FF33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flags</a:t>
            </a:r>
            <a:r>
              <a:rPr lang="en-US" altLang="zh-TW" sz="2800" b="1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>
                <a:solidFill>
                  <a:srgbClr val="FF33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setiosflags</a:t>
            </a:r>
            <a:r>
              <a:rPr lang="en-US" altLang="zh-TW" sz="2800" b="1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, </a:t>
            </a:r>
            <a:r>
              <a:rPr lang="en-US" altLang="zh-TW" sz="2800" b="1">
                <a:solidFill>
                  <a:srgbClr val="FF33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resetiosflags</a:t>
            </a:r>
            <a:r>
              <a:rPr lang="en-US" altLang="zh-TW" sz="2800" b="1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)</a:t>
            </a:r>
            <a:endParaRPr lang="en-US" altLang="zh-TW" sz="2800" b="1">
              <a:solidFill>
                <a:srgbClr val="FF33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fig21_28.cpp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92163" name="Object 109"/>
          <p:cNvGraphicFramePr/>
          <p:nvPr/>
        </p:nvGraphicFramePr>
        <p:xfrm>
          <a:off x="0" y="0"/>
          <a:ext cx="6848475" cy="620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Document" r:id="rId1" imgW="6931025" imgH="6277610" progId="Word.Document.8">
                  <p:embed/>
                </p:oleObj>
              </mc:Choice>
              <mc:Fallback>
                <p:oleObj name="Document" r:id="rId1" imgW="6931025" imgH="6277610" progId="Word.Document.8">
                  <p:embed/>
                  <p:pic>
                    <p:nvPicPr>
                      <p:cNvPr id="0" name="Object 10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620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fig21_28.cpp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0" y="1600200"/>
            <a:ext cx="6919913" cy="22828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The value of the flags variable is: 513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Print int and double in original format: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1000    0.0947628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The value of the flags variable is: 12000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Print int and double in a new format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specified using the flags member function: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1750    9.476280e-002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The value of the flags variable is: 513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Print values in original format again: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1000    0.0947628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93188" name="Object 7"/>
          <p:cNvGraphicFramePr/>
          <p:nvPr/>
        </p:nvGraphicFramePr>
        <p:xfrm>
          <a:off x="0" y="0"/>
          <a:ext cx="69199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Document" r:id="rId1" imgW="6931025" imgH="1927860" progId="Word.Document.8">
                  <p:embed/>
                </p:oleObj>
              </mc:Choice>
              <mc:Fallback>
                <p:oleObj name="Document" r:id="rId1" imgW="6931025" imgH="192786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21.2.2   Stream Input/Output Classes and Objects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ios</a:t>
            </a:r>
            <a:r>
              <a:rPr lang="en-US" altLang="zh-TW" sz="2800" smtClean="0">
                <a:ea typeface="PMingLiU" panose="02020500000000000000" pitchFamily="18" charset="-120"/>
              </a:rPr>
              <a:t>: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istream</a:t>
            </a:r>
            <a:r>
              <a:rPr lang="en-US" altLang="zh-TW" sz="2400" smtClean="0">
                <a:ea typeface="PMingLiU" panose="02020500000000000000" pitchFamily="18" charset="-120"/>
              </a:rPr>
              <a:t> and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ostream</a:t>
            </a:r>
            <a:r>
              <a:rPr lang="en-US" altLang="zh-TW" sz="2400" smtClean="0">
                <a:ea typeface="PMingLiU" panose="02020500000000000000" pitchFamily="18" charset="-120"/>
              </a:rPr>
              <a:t> inherit from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ios</a:t>
            </a:r>
            <a:endParaRPr lang="en-US" altLang="zh-TW" sz="22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iostream</a:t>
            </a:r>
            <a:r>
              <a:rPr lang="en-US" altLang="zh-TW" sz="2000" smtClean="0">
                <a:ea typeface="PMingLiU" panose="02020500000000000000" pitchFamily="18" charset="-120"/>
              </a:rPr>
              <a:t> inherits from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istream</a:t>
            </a:r>
            <a:r>
              <a:rPr lang="en-US" altLang="zh-TW" sz="2000" smtClean="0">
                <a:ea typeface="PMingLiU" panose="02020500000000000000" pitchFamily="18" charset="-120"/>
              </a:rPr>
              <a:t> and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ostream</a:t>
            </a:r>
            <a:r>
              <a:rPr lang="en-US" altLang="zh-TW" sz="2000" smtClean="0">
                <a:ea typeface="PMingLiU" panose="02020500000000000000" pitchFamily="18" charset="-120"/>
              </a:rPr>
              <a:t>.</a:t>
            </a:r>
            <a:endParaRPr lang="en-US" altLang="zh-TW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&lt;&lt;</a:t>
            </a:r>
            <a:r>
              <a:rPr lang="en-US" altLang="zh-TW" sz="2800" smtClean="0">
                <a:ea typeface="PMingLiU" panose="02020500000000000000" pitchFamily="18" charset="-120"/>
              </a:rPr>
              <a:t> (left-shift operator)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Overloaded as </a:t>
            </a:r>
            <a:r>
              <a:rPr lang="en-US" altLang="zh-TW" sz="2000" i="1" smtClean="0">
                <a:ea typeface="PMingLiU" panose="02020500000000000000" pitchFamily="18" charset="-120"/>
              </a:rPr>
              <a:t>stream insertion operator</a:t>
            </a: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&gt;&gt;</a:t>
            </a:r>
            <a:r>
              <a:rPr lang="en-US" altLang="zh-TW" sz="2800" smtClean="0">
                <a:ea typeface="PMingLiU" panose="02020500000000000000" pitchFamily="18" charset="-120"/>
              </a:rPr>
              <a:t> (right-shift operator)</a:t>
            </a:r>
            <a:r>
              <a:rPr lang="en-US" altLang="zh-TW" sz="3200" smtClean="0">
                <a:ea typeface="PMingLiU" panose="02020500000000000000" pitchFamily="18" charset="-120"/>
              </a:rPr>
              <a:t> </a:t>
            </a:r>
            <a:endParaRPr lang="en-US" altLang="zh-TW" sz="3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Overloaded as </a:t>
            </a:r>
            <a:r>
              <a:rPr lang="en-US" altLang="zh-TW" sz="2000" i="1" smtClean="0">
                <a:ea typeface="PMingLiU" panose="02020500000000000000" pitchFamily="18" charset="-120"/>
              </a:rPr>
              <a:t>stream extraction operator</a:t>
            </a:r>
            <a:endParaRPr lang="en-US" altLang="zh-TW" sz="2000" i="1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Both operators used with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</a:t>
            </a:r>
            <a:r>
              <a:rPr lang="en-US" altLang="zh-TW" sz="2000" smtClean="0">
                <a:ea typeface="PMingLiU" panose="02020500000000000000" pitchFamily="18" charset="-120"/>
              </a:rPr>
              <a:t>,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cout</a:t>
            </a:r>
            <a:r>
              <a:rPr lang="en-US" altLang="zh-TW" sz="2000" smtClean="0">
                <a:ea typeface="PMingLiU" panose="02020500000000000000" pitchFamily="18" charset="-120"/>
              </a:rPr>
              <a:t>,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cerr</a:t>
            </a:r>
            <a:r>
              <a:rPr lang="en-US" altLang="zh-TW" sz="2000" smtClean="0">
                <a:ea typeface="PMingLiU" panose="02020500000000000000" pitchFamily="18" charset="-120"/>
              </a:rPr>
              <a:t>,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clog</a:t>
            </a:r>
            <a:r>
              <a:rPr lang="en-US" altLang="zh-TW" sz="2000" smtClean="0">
                <a:ea typeface="PMingLiU" panose="02020500000000000000" pitchFamily="18" charset="-120"/>
              </a:rPr>
              <a:t>, and with user-defined stream objects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21.8   Stream Error States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eofbit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Set for an input stream after end-of-file encountered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cin.eof()</a:t>
            </a:r>
            <a:r>
              <a:rPr lang="en-US" altLang="zh-TW" sz="2000" b="1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returns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true</a:t>
            </a:r>
            <a:r>
              <a:rPr lang="en-US" altLang="zh-TW" sz="2000" b="1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if end-of-file has been encountered on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cin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00" b="1" smtClean="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failbit</a:t>
            </a:r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Set for a stream when a format error occurs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cin.fail()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- returns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true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if a stream operation has failed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Normally possible to recover from these errors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21.8   Stream Error States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badbit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Set when an error occurs that results in data loss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cin.bad()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returns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true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if stream operation failed 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normally nonrecoverable</a:t>
            </a:r>
            <a:endParaRPr lang="en-US" altLang="zh-TW" sz="2400" b="1" smtClean="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goodbit</a:t>
            </a:r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Set for a stream if neither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eofbit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failbit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or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badbit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are set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cin.good()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returns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true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if the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bad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fail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eof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functions would all return false.</a:t>
            </a:r>
            <a:r>
              <a:rPr lang="en-US" altLang="zh-TW" sz="24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4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I/O operations should only be performed on “good” streams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rdstate</a:t>
            </a:r>
            <a:r>
              <a:rPr lang="en-US" altLang="zh-TW" sz="2800" b="1" smtClean="0">
                <a:latin typeface="Courier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b="1" smtClean="0">
              <a:latin typeface="Courier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Returns the state of the stream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Stream can be tested with a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switch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statement that examines all of the state bits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PMingLiU" panose="02020500000000000000" pitchFamily="18" charset="-120"/>
              </a:rPr>
              <a:t>Easier to use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eof</a:t>
            </a:r>
            <a:r>
              <a:rPr lang="en-US" altLang="zh-TW" sz="2000" smtClean="0">
                <a:ea typeface="PMingLiU" panose="02020500000000000000" pitchFamily="18" charset="-120"/>
              </a:rPr>
              <a:t>,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bad</a:t>
            </a:r>
            <a:r>
              <a:rPr lang="en-US" altLang="zh-TW" sz="2000" smtClean="0">
                <a:ea typeface="PMingLiU" panose="02020500000000000000" pitchFamily="18" charset="-120"/>
              </a:rPr>
              <a:t>,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fail</a:t>
            </a:r>
            <a:r>
              <a:rPr lang="en-US" altLang="zh-TW" sz="2000" smtClean="0">
                <a:ea typeface="PMingLiU" panose="02020500000000000000" pitchFamily="18" charset="-120"/>
              </a:rPr>
              <a:t>, and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good</a:t>
            </a:r>
            <a:r>
              <a:rPr lang="en-US" altLang="zh-TW" sz="2000" smtClean="0">
                <a:ea typeface="PMingLiU" panose="02020500000000000000" pitchFamily="18" charset="-120"/>
              </a:rPr>
              <a:t> to determine state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21.8   Stream Error States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clear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Used to restore a stream’s state to “good”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cin.clear()</a:t>
            </a:r>
            <a:r>
              <a:rPr lang="en-US" altLang="zh-TW" sz="2000" b="1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</a:rPr>
              <a:t>clears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</a:t>
            </a:r>
            <a:r>
              <a:rPr lang="en-US" altLang="zh-TW" sz="2000" smtClean="0">
                <a:ea typeface="PMingLiU" panose="02020500000000000000" pitchFamily="18" charset="-120"/>
              </a:rPr>
              <a:t> and sets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goodbit</a:t>
            </a:r>
            <a:r>
              <a:rPr lang="en-US" altLang="zh-TW" sz="2000" smtClean="0">
                <a:ea typeface="PMingLiU" panose="02020500000000000000" pitchFamily="18" charset="-120"/>
              </a:rPr>
              <a:t> for the stream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cin.clear( ios::failbit )</a:t>
            </a:r>
            <a:r>
              <a:rPr lang="en-US" altLang="zh-TW" sz="2000" b="1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</a:rPr>
              <a:t>actually</a:t>
            </a:r>
            <a:r>
              <a:rPr lang="en-US" altLang="zh-TW" sz="2000" b="1" smtClean="0">
                <a:solidFill>
                  <a:srgbClr val="000000"/>
                </a:solidFill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</a:rPr>
              <a:t>sets the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failbit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Might do this when encountering a problem with a user-defined type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Other operators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operator! 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Returns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true</a:t>
            </a:r>
            <a:r>
              <a:rPr lang="en-US" altLang="zh-TW" sz="2000" b="1" smtClean="0"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</a:rPr>
              <a:t>if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badbit</a:t>
            </a:r>
            <a:r>
              <a:rPr lang="en-US" altLang="zh-TW" sz="2000" smtClean="0">
                <a:ea typeface="PMingLiU" panose="02020500000000000000" pitchFamily="18" charset="-120"/>
              </a:rPr>
              <a:t> or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failbit</a:t>
            </a:r>
            <a:r>
              <a:rPr lang="en-US" altLang="zh-TW" sz="2000" smtClean="0">
                <a:ea typeface="PMingLiU" panose="02020500000000000000" pitchFamily="18" charset="-120"/>
              </a:rPr>
              <a:t> set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operator void*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Returns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false</a:t>
            </a:r>
            <a:r>
              <a:rPr lang="en-US" altLang="zh-TW" sz="2000" smtClean="0">
                <a:ea typeface="PMingLiU" panose="02020500000000000000" pitchFamily="18" charset="-120"/>
              </a:rPr>
              <a:t> if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badbit</a:t>
            </a:r>
            <a:r>
              <a:rPr lang="en-US" altLang="zh-TW" sz="2000" smtClean="0">
                <a:ea typeface="PMingLiU" panose="02020500000000000000" pitchFamily="18" charset="-120"/>
              </a:rPr>
              <a:t> or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failbit</a:t>
            </a:r>
            <a:r>
              <a:rPr lang="en-US" altLang="zh-TW" sz="2000" smtClean="0">
                <a:ea typeface="PMingLiU" panose="02020500000000000000" pitchFamily="18" charset="-120"/>
              </a:rPr>
              <a:t> set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Useful for file processing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algn="just" eaLnBrk="1" hangingPunct="1"/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fig21_29.cpp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97283" name="Object 110"/>
          <p:cNvGraphicFramePr/>
          <p:nvPr/>
        </p:nvGraphicFramePr>
        <p:xfrm>
          <a:off x="0" y="0"/>
          <a:ext cx="6848475" cy="667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Document" r:id="rId1" imgW="6931025" imgH="6760210" progId="Word.Document.8">
                  <p:embed/>
                </p:oleObj>
              </mc:Choice>
              <mc:Fallback>
                <p:oleObj name="Document" r:id="rId1" imgW="6931025" imgH="6760210" progId="Word.Document.8">
                  <p:embed/>
                  <p:pic>
                    <p:nvPicPr>
                      <p:cNvPr id="0" name="Object 11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667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fig21_29.cpp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0" y="1600200"/>
            <a:ext cx="6919913" cy="35607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Before a bad input operation: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cin.rdstate(): 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cin.eof(): 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cin.fail(): 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cin.bad(): 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cin.good(): 1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Expects an integer, but enter a character: A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After a bad input operation: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cin.rdstate(): 2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cin.eof(): 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cin.fail(): 1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 cin.bad(): 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   cin.good(): 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solidFill>
                  <a:schemeClr val="tx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After cin.clear()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cin.fail(): 0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cin.good(): 1 </a:t>
            </a:r>
            <a:endParaRPr lang="en-US" altLang="zh-TW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98308" name="Object 7"/>
          <p:cNvGraphicFramePr/>
          <p:nvPr/>
        </p:nvGraphicFramePr>
        <p:xfrm>
          <a:off x="0" y="0"/>
          <a:ext cx="6919913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Document" r:id="rId1" imgW="6931025" imgH="1927860" progId="Word.Document.8">
                  <p:embed/>
                </p:oleObj>
              </mc:Choice>
              <mc:Fallback>
                <p:oleObj name="Document" r:id="rId1" imgW="6931025" imgH="192786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21.9  Tying an Output Stream to an Input Stream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tie</a:t>
            </a:r>
            <a:r>
              <a:rPr lang="en-US" altLang="zh-TW" sz="32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200" smtClean="0">
                <a:ea typeface="PMingLiU" panose="02020500000000000000" pitchFamily="18" charset="-120"/>
                <a:cs typeface="Times New Roman" panose="02020603050405020304" pitchFamily="18" charset="0"/>
              </a:rPr>
              <a:t>member function</a:t>
            </a:r>
            <a:endParaRPr lang="en-US" altLang="zh-TW" sz="3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Synchronize operation of an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istream</a:t>
            </a:r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 and an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ostream</a:t>
            </a:r>
            <a:endParaRPr lang="en-US" altLang="zh-TW" sz="22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Outputs appear before subsequent inputs</a:t>
            </a:r>
            <a:endParaRPr lang="en-US" altLang="zh-TW" sz="24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Automatically done for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cin</a:t>
            </a:r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cout</a:t>
            </a:r>
            <a:endParaRPr lang="en-US" altLang="zh-TW" sz="22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inputStream.tie( &amp;outputStream );</a:t>
            </a:r>
            <a:r>
              <a:rPr lang="en-US" altLang="zh-TW" sz="3000" smtClean="0">
                <a:latin typeface="Lucida Console" panose="020B0609040504020204" pitchFamily="49" charset="0"/>
                <a:ea typeface="PMingLiU" panose="02020500000000000000" pitchFamily="18" charset="-120"/>
              </a:rPr>
              <a:t> </a:t>
            </a:r>
            <a:endParaRPr lang="en-US" altLang="zh-TW" sz="3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Ties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inputStream</a:t>
            </a:r>
            <a:r>
              <a:rPr lang="en-US" altLang="zh-TW" sz="2400" smtClean="0">
                <a:ea typeface="PMingLiU" panose="02020500000000000000" pitchFamily="18" charset="-120"/>
              </a:rPr>
              <a:t> to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outputStream</a:t>
            </a:r>
            <a:endParaRPr lang="en-US" altLang="zh-TW" sz="22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cin.tie( &amp;cout)</a:t>
            </a:r>
            <a:r>
              <a:rPr lang="en-US" altLang="zh-TW" sz="2400" smtClean="0">
                <a:ea typeface="PMingLiU" panose="02020500000000000000" pitchFamily="18" charset="-120"/>
              </a:rPr>
              <a:t> done automatically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32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latin typeface="Lucida Console" panose="020B0609040504020204" pitchFamily="49" charset="0"/>
                <a:ea typeface="PMingLiU" panose="02020500000000000000" pitchFamily="18" charset="-120"/>
              </a:rPr>
              <a:t>inputStream.tie( 0 );</a:t>
            </a:r>
            <a:endParaRPr lang="en-US" altLang="zh-TW" sz="2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Unties </a:t>
            </a:r>
            <a:r>
              <a:rPr lang="en-US" altLang="zh-TW" sz="2200" smtClean="0">
                <a:latin typeface="Lucida Console" panose="020B0609040504020204" pitchFamily="49" charset="0"/>
                <a:ea typeface="PMingLiU" panose="02020500000000000000" pitchFamily="18" charset="-120"/>
              </a:rPr>
              <a:t>inputStream</a:t>
            </a:r>
            <a:r>
              <a:rPr lang="en-US" altLang="zh-TW" sz="2400" smtClean="0">
                <a:ea typeface="PMingLiU" panose="02020500000000000000" pitchFamily="18" charset="-120"/>
              </a:rPr>
              <a:t> from an output stream</a:t>
            </a:r>
            <a:endParaRPr lang="en-US" altLang="zh-TW" sz="24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eaLnBrk="1" hangingPunct="1">
              <a:buClrTx/>
              <a:buSzTx/>
              <a:buFontTx/>
            </a:pPr>
            <a:r>
              <a:rPr lang="en-US" altLang="zh-TW" sz="3200" b="1" smtClean="0">
                <a:latin typeface="Arial" panose="020B0604020202020204" pitchFamily="34" charset="0"/>
                <a:ea typeface="PMingLiU" panose="02020500000000000000" pitchFamily="18" charset="-120"/>
              </a:rPr>
              <a:t>C++ Input/Output with Files</a:t>
            </a:r>
            <a:endParaRPr lang="en-US" altLang="zh-TW" sz="32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sym typeface="+mn-ea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2D2DB9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C++ input/output with files</a:t>
            </a: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PMingLiU" panose="02020500000000000000" pitchFamily="18" charset="-120"/>
              </a:rPr>
              <a:t>21.2.2   Stream Input/Output Classes and Objects</a:t>
            </a:r>
            <a:endParaRPr lang="en-US" altLang="zh-TW" sz="2800" b="1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914400" y="1981200"/>
            <a:ext cx="647700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4264025" y="2365375"/>
            <a:ext cx="6127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US" altLang="zh-TW" sz="1600" noProof="1">
                <a:latin typeface="Lucida Console" panose="020B0609040504020204" pitchFamily="49" charset="0"/>
              </a:rPr>
              <a:t>ios</a:t>
            </a:r>
            <a:endParaRPr lang="en-US" altLang="zh-TW" sz="1600" noProof="1">
              <a:latin typeface="Lucida Console" panose="020B0609040504020204" pitchFamily="49" charset="0"/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3952875" y="4716463"/>
            <a:ext cx="1152525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US" altLang="zh-TW" sz="1600" noProof="1">
                <a:latin typeface="Lucida Console" panose="020B0609040504020204" pitchFamily="49" charset="0"/>
              </a:rPr>
              <a:t>iostream</a:t>
            </a:r>
            <a:endParaRPr lang="en-US" altLang="zh-TW" sz="1600" noProof="1">
              <a:latin typeface="Lucida Console" panose="020B0609040504020204" pitchFamily="49" charset="0"/>
            </a:endParaRP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60960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US" altLang="zh-TW" sz="1600" noProof="1">
                <a:latin typeface="Lucida Console" panose="020B0609040504020204" pitchFamily="49" charset="0"/>
              </a:rPr>
              <a:t>ostream</a:t>
            </a:r>
            <a:endParaRPr lang="en-US" altLang="zh-TW" sz="1600" noProof="1">
              <a:latin typeface="Lucida Console" panose="020B0609040504020204" pitchFamily="49" charset="0"/>
            </a:endParaRP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2057400" y="3505200"/>
            <a:ext cx="12160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US" altLang="zh-TW" sz="1600" noProof="1">
                <a:latin typeface="Lucida Console" panose="020B0609040504020204" pitchFamily="49" charset="0"/>
              </a:rPr>
              <a:t>istream</a:t>
            </a:r>
            <a:endParaRPr lang="en-US" altLang="zh-TW" sz="1600" noProof="1">
              <a:latin typeface="Lucida Console" panose="020B0609040504020204" pitchFamily="49" charset="0"/>
            </a:endParaRPr>
          </a:p>
        </p:txBody>
      </p:sp>
      <p:sp>
        <p:nvSpPr>
          <p:cNvPr id="21512" name="Freeform 11"/>
          <p:cNvSpPr/>
          <p:nvPr/>
        </p:nvSpPr>
        <p:spPr bwMode="auto">
          <a:xfrm>
            <a:off x="2609850" y="2679700"/>
            <a:ext cx="3700463" cy="673100"/>
          </a:xfrm>
          <a:custGeom>
            <a:avLst/>
            <a:gdLst>
              <a:gd name="T0" fmla="*/ 3697873 w 20000"/>
              <a:gd name="T1" fmla="*/ 671215 h 20000"/>
              <a:gd name="T2" fmla="*/ 1847641 w 20000"/>
              <a:gd name="T3" fmla="*/ 0 h 20000"/>
              <a:gd name="T4" fmla="*/ 0 w 20000"/>
              <a:gd name="T5" fmla="*/ 671215 h 2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00" h="20000">
                <a:moveTo>
                  <a:pt x="19986" y="19944"/>
                </a:moveTo>
                <a:lnTo>
                  <a:pt x="9986" y="0"/>
                </a:lnTo>
                <a:lnTo>
                  <a:pt x="0" y="19944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3" name="Freeform 12"/>
          <p:cNvSpPr/>
          <p:nvPr/>
        </p:nvSpPr>
        <p:spPr bwMode="auto">
          <a:xfrm>
            <a:off x="2609850" y="3894138"/>
            <a:ext cx="3700463" cy="671512"/>
          </a:xfrm>
          <a:custGeom>
            <a:avLst/>
            <a:gdLst>
              <a:gd name="T0" fmla="*/ 3697873 w 20000"/>
              <a:gd name="T1" fmla="*/ 0 h 20000"/>
              <a:gd name="T2" fmla="*/ 1847641 w 20000"/>
              <a:gd name="T3" fmla="*/ 669632 h 20000"/>
              <a:gd name="T4" fmla="*/ 0 w 20000"/>
              <a:gd name="T5" fmla="*/ 0 h 2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00" h="20000">
                <a:moveTo>
                  <a:pt x="19986" y="0"/>
                </a:moveTo>
                <a:lnTo>
                  <a:pt x="9986" y="19944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4" name="Text Box 13"/>
          <p:cNvSpPr txBox="1">
            <a:spLocks noChangeArrowheads="1"/>
          </p:cNvSpPr>
          <p:nvPr/>
        </p:nvSpPr>
        <p:spPr bwMode="auto">
          <a:xfrm>
            <a:off x="990600" y="1447800"/>
            <a:ext cx="678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1600">
                <a:ea typeface="PMingLiU" panose="02020500000000000000" pitchFamily="18" charset="-120"/>
              </a:rPr>
              <a:t>Figure 21.1   Portion of the stream I/O class hierarchy.</a:t>
            </a:r>
            <a:endParaRPr lang="en-US" altLang="zh-TW" sz="160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pSlideTemplateNEW">
  <a:themeElements>
    <a:clrScheme name="CppSlideTemplateN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ppSlideTemplateNEW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CppSlideTemplateN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pSlideTemplateN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C:\WINNT\Profiles\kalid\Application Data\Microsoft\Templates\CppSlideTemplateNEW.pot</Template>
  <TotalTime>0</TotalTime>
  <Words>20062</Words>
  <Application>WPS 演示</Application>
  <PresentationFormat>如螢幕大小 (4:3)</PresentationFormat>
  <Paragraphs>1029</Paragraphs>
  <Slides>86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86</vt:i4>
      </vt:variant>
    </vt:vector>
  </HeadingPairs>
  <TitlesOfParts>
    <vt:vector size="136" baseType="lpstr">
      <vt:lpstr>Arial</vt:lpstr>
      <vt:lpstr>宋体</vt:lpstr>
      <vt:lpstr>Wingdings</vt:lpstr>
      <vt:lpstr>Times New Roman</vt:lpstr>
      <vt:lpstr>PMingLiU</vt:lpstr>
      <vt:lpstr>AvantGarde</vt:lpstr>
      <vt:lpstr>Segoe Print</vt:lpstr>
      <vt:lpstr>Lucida Console</vt:lpstr>
      <vt:lpstr>Courier New</vt:lpstr>
      <vt:lpstr>微软雅黑</vt:lpstr>
      <vt:lpstr>Arial Unicode MS</vt:lpstr>
      <vt:lpstr>Calibri</vt:lpstr>
      <vt:lpstr>Times</vt:lpstr>
      <vt:lpstr>LucidaSansTypewriter</vt:lpstr>
      <vt:lpstr>Courier</vt:lpstr>
      <vt:lpstr>CppSlideTemplateNEW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Chapter 21 - C++ Stream Input/Output</vt:lpstr>
      <vt:lpstr>Chapter 21 - C++ Stream Input/Output</vt:lpstr>
      <vt:lpstr>PowerPoint 演示文稿</vt:lpstr>
      <vt:lpstr>21.1 Introduction</vt:lpstr>
      <vt:lpstr>21.2 	 Streams</vt:lpstr>
      <vt:lpstr>21.2 	Streams</vt:lpstr>
      <vt:lpstr>21.2.1 Iostream Library Header Files</vt:lpstr>
      <vt:lpstr>21.2.2   Stream Input/Output Classes and Objects</vt:lpstr>
      <vt:lpstr>21.2.2   Stream Input/Output Classes and Objects</vt:lpstr>
      <vt:lpstr>21.2.2    Stream Input/Output Classes and Objects</vt:lpstr>
      <vt:lpstr>21.2.2   Stream Input/Output Classes and Objects</vt:lpstr>
      <vt:lpstr>21.3    Stream Output</vt:lpstr>
      <vt:lpstr>21.3.1   Stream-Insertion Operator</vt:lpstr>
      <vt:lpstr>PowerPoint 演示文稿</vt:lpstr>
      <vt:lpstr>PowerPoint 演示文稿</vt:lpstr>
      <vt:lpstr>PowerPoint 演示文稿</vt:lpstr>
      <vt:lpstr>PowerPoint 演示文稿</vt:lpstr>
      <vt:lpstr>21.3.2    Cascading Stream-Insertion/Extraction Operators</vt:lpstr>
      <vt:lpstr>PowerPoint 演示文稿</vt:lpstr>
      <vt:lpstr>21.3.3   Output of char * Variables</vt:lpstr>
      <vt:lpstr>PowerPoint 演示文稿</vt:lpstr>
      <vt:lpstr>21.3.4	Character Output with Member Function put; Cascading puts</vt:lpstr>
      <vt:lpstr>21.4   Stream Input</vt:lpstr>
      <vt:lpstr>21.4.1   Stream-Extraction Operator</vt:lpstr>
      <vt:lpstr>PowerPoint 演示文稿</vt:lpstr>
      <vt:lpstr>PowerPoint 演示文稿</vt:lpstr>
      <vt:lpstr>PowerPoint 演示文稿</vt:lpstr>
      <vt:lpstr>PowerPoint 演示文稿</vt:lpstr>
      <vt:lpstr>21.4.2 get and getline Member Functions</vt:lpstr>
      <vt:lpstr>PowerPoint 演示文稿</vt:lpstr>
      <vt:lpstr>PowerPoint 演示文稿</vt:lpstr>
      <vt:lpstr>21.4.2 get and getline Member Functions</vt:lpstr>
      <vt:lpstr>PowerPoint 演示文稿</vt:lpstr>
      <vt:lpstr>PowerPoint 演示文稿</vt:lpstr>
      <vt:lpstr>PowerPoint 演示文稿</vt:lpstr>
      <vt:lpstr>21.4.3   istream Member Functions peek, putback and ignore</vt:lpstr>
      <vt:lpstr>21.4.4    Type-Safe I/O</vt:lpstr>
      <vt:lpstr>21.5   Unformatted I/O with read, gcount and write</vt:lpstr>
      <vt:lpstr>PowerPoint 演示文稿</vt:lpstr>
      <vt:lpstr>21.6  Stream Manipulators</vt:lpstr>
      <vt:lpstr>21.6.1  Integral Stream Base: dec, oct, hex and setbase</vt:lpstr>
      <vt:lpstr>PowerPoint 演示文稿</vt:lpstr>
      <vt:lpstr>PowerPoint 演示文稿</vt:lpstr>
      <vt:lpstr>21.6.2   Floating-Point Precision (precision, setprecision)</vt:lpstr>
      <vt:lpstr>PowerPoint 演示文稿</vt:lpstr>
      <vt:lpstr>PowerPoint 演示文稿</vt:lpstr>
      <vt:lpstr>PowerPoint 演示文稿</vt:lpstr>
      <vt:lpstr>21.6.3     Field Width(setw, width)</vt:lpstr>
      <vt:lpstr>PowerPoint 演示文稿</vt:lpstr>
      <vt:lpstr>PowerPoint 演示文稿</vt:lpstr>
      <vt:lpstr>21.6.4  User-Defined Manipulators</vt:lpstr>
      <vt:lpstr>PowerPoint 演示文稿</vt:lpstr>
      <vt:lpstr>PowerPoint 演示文稿</vt:lpstr>
      <vt:lpstr>21.7   Stream Format States</vt:lpstr>
      <vt:lpstr>21.7.1  Format State Flags</vt:lpstr>
      <vt:lpstr>21.7.1  Format State Flags</vt:lpstr>
      <vt:lpstr>21.7.2   Trailing Zeros and Decimal Points (ios::showpoint)</vt:lpstr>
      <vt:lpstr>PowerPoint 演示文稿</vt:lpstr>
      <vt:lpstr>PowerPoint 演示文稿</vt:lpstr>
      <vt:lpstr>21.7.3   Justification (ios::left, ios::right, ios::internal)</vt:lpstr>
      <vt:lpstr>21.7.3   Justification (ios::left, ios::right, ios::internal)</vt:lpstr>
      <vt:lpstr>PowerPoint 演示文稿</vt:lpstr>
      <vt:lpstr>PowerPoint 演示文稿</vt:lpstr>
      <vt:lpstr>PowerPoint 演示文稿</vt:lpstr>
      <vt:lpstr>21.7.4   Padding (fill, setfill)</vt:lpstr>
      <vt:lpstr>PowerPoint 演示文稿</vt:lpstr>
      <vt:lpstr>PowerPoint 演示文稿</vt:lpstr>
      <vt:lpstr>21.7.5- Integral Stream Base (ios::dec, ios::oct, ios::hex, ios::showbase)</vt:lpstr>
      <vt:lpstr>PowerPoint 演示文稿</vt:lpstr>
      <vt:lpstr> 21.7.6  Floating-Point Numbers; Scientific Notation (ios::scientific, ios::fixed)</vt:lpstr>
      <vt:lpstr>21.7.6  Floating-Point Numbers; Scientific Notation (ios::scientific, ios::fixed)</vt:lpstr>
      <vt:lpstr>PowerPoint 演示文稿</vt:lpstr>
      <vt:lpstr>PowerPoint 演示文稿</vt:lpstr>
      <vt:lpstr>21.7.7 Uppercase/Lowercase Control (ios::uppercase)</vt:lpstr>
      <vt:lpstr>PowerPoint 演示文稿</vt:lpstr>
      <vt:lpstr>21.7.8  Setting and Resetting the Format Flags (flags, setiosflags, resetiosflags) </vt:lpstr>
      <vt:lpstr>PowerPoint 演示文稿</vt:lpstr>
      <vt:lpstr>PowerPoint 演示文稿</vt:lpstr>
      <vt:lpstr>PowerPoint 演示文稿</vt:lpstr>
      <vt:lpstr>21.8   Stream Error States</vt:lpstr>
      <vt:lpstr>21.8   Stream Error States</vt:lpstr>
      <vt:lpstr>21.8   Stream Error States</vt:lpstr>
      <vt:lpstr>PowerPoint 演示文稿</vt:lpstr>
      <vt:lpstr>PowerPoint 演示文稿</vt:lpstr>
      <vt:lpstr>21.9  Tying an Output Stream to an Input Stream</vt:lpstr>
      <vt:lpstr>C++ Input/output with files</vt:lpstr>
    </vt:vector>
  </TitlesOfParts>
  <Company>Deitel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11- C++ Stream Input/Output</dc:title>
  <dc:creator>aftab bukhari</dc:creator>
  <cp:lastModifiedBy>黃秋煌</cp:lastModifiedBy>
  <cp:revision>657</cp:revision>
  <dcterms:created xsi:type="dcterms:W3CDTF">2000-06-22T15:43:00Z</dcterms:created>
  <dcterms:modified xsi:type="dcterms:W3CDTF">2021-05-31T01:29:56Z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B3C32C5081914BD9A6623D88A02ED48F</vt:lpwstr>
  </property>
  <property fmtid="{D5CDD505-2E9C-101B-9397-08002B2CF9AE}" pid="3" name="KSOProductBuildVer">
    <vt:lpwstr>2052-11.1.0.10495</vt:lpwstr>
  </property>
</Properties>
</file>