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333" r:id="rId6"/>
    <p:sldId id="334" r:id="rId7"/>
    <p:sldId id="273" r:id="rId8"/>
    <p:sldId id="272" r:id="rId9"/>
    <p:sldId id="271" r:id="rId10"/>
    <p:sldId id="260" r:id="rId11"/>
    <p:sldId id="261" r:id="rId12"/>
    <p:sldId id="262" r:id="rId13"/>
    <p:sldId id="263" r:id="rId14"/>
    <p:sldId id="264" r:id="rId15"/>
    <p:sldId id="265" r:id="rId16"/>
    <p:sldId id="266" r:id="rId17"/>
    <p:sldId id="267" r:id="rId18"/>
    <p:sldId id="268" r:id="rId19"/>
    <p:sldId id="269" r:id="rId20"/>
    <p:sldId id="332" r:id="rId21"/>
    <p:sldId id="275" r:id="rId22"/>
    <p:sldId id="335" r:id="rId23"/>
    <p:sldId id="336" r:id="rId24"/>
    <p:sldId id="276" r:id="rId25"/>
    <p:sldId id="277" r:id="rId26"/>
    <p:sldId id="278" r:id="rId27"/>
    <p:sldId id="279" r:id="rId28"/>
    <p:sldId id="280" r:id="rId29"/>
    <p:sldId id="281" r:id="rId30"/>
    <p:sldId id="282" r:id="rId31"/>
    <p:sldId id="283" r:id="rId32"/>
    <p:sldId id="284" r:id="rId33"/>
    <p:sldId id="285" r:id="rId34"/>
    <p:sldId id="287" r:id="rId35"/>
    <p:sldId id="288" r:id="rId36"/>
    <p:sldId id="289" r:id="rId37"/>
    <p:sldId id="290" r:id="rId38"/>
    <p:sldId id="291" r:id="rId39"/>
    <p:sldId id="292" r:id="rId40"/>
    <p:sldId id="293" r:id="rId41"/>
    <p:sldId id="286" r:id="rId42"/>
    <p:sldId id="274" r:id="rId43"/>
    <p:sldId id="294" r:id="rId44"/>
    <p:sldId id="295" r:id="rId45"/>
    <p:sldId id="296" r:id="rId46"/>
    <p:sldId id="297" r:id="rId47"/>
    <p:sldId id="298" r:id="rId48"/>
    <p:sldId id="299" r:id="rId49"/>
    <p:sldId id="300" r:id="rId50"/>
    <p:sldId id="301" r:id="rId51"/>
    <p:sldId id="306" r:id="rId52"/>
    <p:sldId id="305" r:id="rId53"/>
    <p:sldId id="303" r:id="rId54"/>
    <p:sldId id="304" r:id="rId55"/>
    <p:sldId id="309" r:id="rId56"/>
    <p:sldId id="310" r:id="rId57"/>
    <p:sldId id="311" r:id="rId58"/>
    <p:sldId id="312" r:id="rId59"/>
    <p:sldId id="307" r:id="rId60"/>
    <p:sldId id="308" r:id="rId61"/>
    <p:sldId id="30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辛紹志" initials="辛紹志" lastIdx="1" clrIdx="0">
    <p:extLst>
      <p:ext uri="{19B8F6BF-5375-455C-9EA6-DF929625EA0E}">
        <p15:presenceInfo xmlns:p15="http://schemas.microsoft.com/office/powerpoint/2012/main" userId="S::sjshin@o365.fcu.edu.tw::7d78d535-57a5-4917-81e7-56e79881e5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58" d="100"/>
          <a:sy n="58" d="100"/>
        </p:scale>
        <p:origin x="9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2DB7B10-4569-45F1-8047-2633F9691920}" type="datetimeFigureOut">
              <a:rPr lang="zh-TW" altLang="en-US" smtClean="0"/>
              <a:t>2024/2/16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9392712-48BD-45B4-AD22-59AC4DA6C4E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66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2DB7B10-4569-45F1-8047-2633F9691920}" type="datetimeFigureOut">
              <a:rPr lang="zh-TW" altLang="en-US" smtClean="0"/>
              <a:t>2024/2/16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9392712-48BD-45B4-AD22-59AC4DA6C4E2}" type="slidenum">
              <a:rPr lang="zh-TW" altLang="en-US" smtClean="0"/>
              <a:t>‹#›</a:t>
            </a:fld>
            <a:endParaRPr lang="zh-TW" altLang="en-US"/>
          </a:p>
        </p:txBody>
      </p:sp>
    </p:spTree>
    <p:extLst>
      <p:ext uri="{BB962C8B-B14F-4D97-AF65-F5344CB8AC3E}">
        <p14:creationId xmlns:p14="http://schemas.microsoft.com/office/powerpoint/2010/main" val="231018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2DB7B10-4569-45F1-8047-2633F9691920}" type="datetimeFigureOut">
              <a:rPr lang="zh-TW" altLang="en-US" smtClean="0"/>
              <a:t>2024/2/16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9392712-48BD-45B4-AD22-59AC4DA6C4E2}" type="slidenum">
              <a:rPr lang="zh-TW" altLang="en-US" smtClean="0"/>
              <a:t>‹#›</a:t>
            </a:fld>
            <a:endParaRPr lang="zh-TW" altLang="en-US"/>
          </a:p>
        </p:txBody>
      </p:sp>
    </p:spTree>
    <p:extLst>
      <p:ext uri="{BB962C8B-B14F-4D97-AF65-F5344CB8AC3E}">
        <p14:creationId xmlns:p14="http://schemas.microsoft.com/office/powerpoint/2010/main" val="2401294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2DB7B10-4569-45F1-8047-2633F9691920}" type="datetimeFigureOut">
              <a:rPr lang="zh-TW" altLang="en-US" smtClean="0"/>
              <a:t>2024/2/16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9392712-48BD-45B4-AD22-59AC4DA6C4E2}" type="slidenum">
              <a:rPr lang="zh-TW" altLang="en-US" smtClean="0"/>
              <a:t>‹#›</a:t>
            </a:fld>
            <a:endParaRPr lang="zh-TW" altLang="en-US"/>
          </a:p>
        </p:txBody>
      </p:sp>
    </p:spTree>
    <p:extLst>
      <p:ext uri="{BB962C8B-B14F-4D97-AF65-F5344CB8AC3E}">
        <p14:creationId xmlns:p14="http://schemas.microsoft.com/office/powerpoint/2010/main" val="345547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2DB7B10-4569-45F1-8047-2633F9691920}" type="datetimeFigureOut">
              <a:rPr lang="zh-TW" altLang="en-US" smtClean="0"/>
              <a:t>2024/2/16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9392712-48BD-45B4-AD22-59AC4DA6C4E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38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2DB7B10-4569-45F1-8047-2633F9691920}" type="datetimeFigureOut">
              <a:rPr lang="zh-TW" altLang="en-US" smtClean="0"/>
              <a:t>2024/2/16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9392712-48BD-45B4-AD22-59AC4DA6C4E2}" type="slidenum">
              <a:rPr lang="zh-TW" altLang="en-US" smtClean="0"/>
              <a:t>‹#›</a:t>
            </a:fld>
            <a:endParaRPr lang="zh-TW" altLang="en-US"/>
          </a:p>
        </p:txBody>
      </p:sp>
    </p:spTree>
    <p:extLst>
      <p:ext uri="{BB962C8B-B14F-4D97-AF65-F5344CB8AC3E}">
        <p14:creationId xmlns:p14="http://schemas.microsoft.com/office/powerpoint/2010/main" val="108509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2DB7B10-4569-45F1-8047-2633F9691920}" type="datetimeFigureOut">
              <a:rPr lang="zh-TW" altLang="en-US" smtClean="0"/>
              <a:t>2024/2/16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9392712-48BD-45B4-AD22-59AC4DA6C4E2}" type="slidenum">
              <a:rPr lang="zh-TW" altLang="en-US" smtClean="0"/>
              <a:t>‹#›</a:t>
            </a:fld>
            <a:endParaRPr lang="zh-TW" altLang="en-US"/>
          </a:p>
        </p:txBody>
      </p:sp>
    </p:spTree>
    <p:extLst>
      <p:ext uri="{BB962C8B-B14F-4D97-AF65-F5344CB8AC3E}">
        <p14:creationId xmlns:p14="http://schemas.microsoft.com/office/powerpoint/2010/main" val="244737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2DB7B10-4569-45F1-8047-2633F9691920}" type="datetimeFigureOut">
              <a:rPr lang="zh-TW" altLang="en-US" smtClean="0"/>
              <a:t>2024/2/16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9392712-48BD-45B4-AD22-59AC4DA6C4E2}" type="slidenum">
              <a:rPr lang="zh-TW" altLang="en-US" smtClean="0"/>
              <a:t>‹#›</a:t>
            </a:fld>
            <a:endParaRPr lang="zh-TW" altLang="en-US"/>
          </a:p>
        </p:txBody>
      </p:sp>
    </p:spTree>
    <p:extLst>
      <p:ext uri="{BB962C8B-B14F-4D97-AF65-F5344CB8AC3E}">
        <p14:creationId xmlns:p14="http://schemas.microsoft.com/office/powerpoint/2010/main" val="20926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DB7B10-4569-45F1-8047-2633F9691920}" type="datetimeFigureOut">
              <a:rPr lang="zh-TW" altLang="en-US" smtClean="0"/>
              <a:t>2024/2/16</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B9392712-48BD-45B4-AD22-59AC4DA6C4E2}" type="slidenum">
              <a:rPr lang="zh-TW" altLang="en-US" smtClean="0"/>
              <a:t>‹#›</a:t>
            </a:fld>
            <a:endParaRPr lang="zh-TW" altLang="en-US"/>
          </a:p>
        </p:txBody>
      </p:sp>
    </p:spTree>
    <p:extLst>
      <p:ext uri="{BB962C8B-B14F-4D97-AF65-F5344CB8AC3E}">
        <p14:creationId xmlns:p14="http://schemas.microsoft.com/office/powerpoint/2010/main" val="200808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DB7B10-4569-45F1-8047-2633F9691920}" type="datetimeFigureOut">
              <a:rPr lang="zh-TW" altLang="en-US" smtClean="0"/>
              <a:t>2024/2/16</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392712-48BD-45B4-AD22-59AC4DA6C4E2}" type="slidenum">
              <a:rPr lang="zh-TW" altLang="en-US" smtClean="0"/>
              <a:t>‹#›</a:t>
            </a:fld>
            <a:endParaRPr lang="zh-TW" altLang="en-US"/>
          </a:p>
        </p:txBody>
      </p:sp>
    </p:spTree>
    <p:extLst>
      <p:ext uri="{BB962C8B-B14F-4D97-AF65-F5344CB8AC3E}">
        <p14:creationId xmlns:p14="http://schemas.microsoft.com/office/powerpoint/2010/main" val="129922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2DB7B10-4569-45F1-8047-2633F9691920}" type="datetimeFigureOut">
              <a:rPr lang="zh-TW" altLang="en-US" smtClean="0"/>
              <a:t>2024/2/16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9392712-48BD-45B4-AD22-59AC4DA6C4E2}" type="slidenum">
              <a:rPr lang="zh-TW" altLang="en-US" smtClean="0"/>
              <a:t>‹#›</a:t>
            </a:fld>
            <a:endParaRPr lang="zh-TW" altLang="en-US"/>
          </a:p>
        </p:txBody>
      </p:sp>
    </p:spTree>
    <p:extLst>
      <p:ext uri="{BB962C8B-B14F-4D97-AF65-F5344CB8AC3E}">
        <p14:creationId xmlns:p14="http://schemas.microsoft.com/office/powerpoint/2010/main" val="375707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B7B10-4569-45F1-8047-2633F9691920}" type="datetimeFigureOut">
              <a:rPr lang="zh-TW" altLang="en-US" smtClean="0"/>
              <a:t>2024/2/16</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392712-48BD-45B4-AD22-59AC4DA6C4E2}"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7433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7.xml"/><Relationship Id="rId5" Type="http://schemas.microsoft.com/office/2007/relationships/hdphoto" Target="../media/hdphoto11.wdp"/><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7.xml"/><Relationship Id="rId5" Type="http://schemas.microsoft.com/office/2007/relationships/hdphoto" Target="../media/hdphoto13.wdp"/><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7.png"/><Relationship Id="rId1" Type="http://schemas.openxmlformats.org/officeDocument/2006/relationships/slideLayout" Target="../slideLayouts/slideLayout7.xml"/><Relationship Id="rId5" Type="http://schemas.microsoft.com/office/2007/relationships/hdphoto" Target="../media/hdphoto17.wdp"/><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2.png"/><Relationship Id="rId1" Type="http://schemas.openxmlformats.org/officeDocument/2006/relationships/slideLayout" Target="../slideLayouts/slideLayout7.xml"/><Relationship Id="rId5" Type="http://schemas.microsoft.com/office/2007/relationships/hdphoto" Target="../media/hdphoto22.wdp"/><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microsoft.com/office/2007/relationships/hdphoto" Target="../media/hdphoto23.wdp"/><Relationship Id="rId7" Type="http://schemas.microsoft.com/office/2007/relationships/hdphoto" Target="../media/hdphoto25.wdp"/><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png"/><Relationship Id="rId5" Type="http://schemas.microsoft.com/office/2007/relationships/hdphoto" Target="../media/hdphoto24.wdp"/><Relationship Id="rId10" Type="http://schemas.openxmlformats.org/officeDocument/2006/relationships/image" Target="../media/image28.tif"/><Relationship Id="rId4" Type="http://schemas.openxmlformats.org/officeDocument/2006/relationships/image" Target="../media/image25.png"/><Relationship Id="rId9" Type="http://schemas.microsoft.com/office/2007/relationships/hdphoto" Target="../media/hdphoto26.wd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27.wdp"/><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28.wdp"/><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2.tif"/><Relationship Id="rId5" Type="http://schemas.microsoft.com/office/2007/relationships/hdphoto" Target="../media/hdphoto29.wdp"/><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microsoft.com/office/2007/relationships/hdphoto" Target="../media/hdphoto30.wdp"/><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5.tif"/><Relationship Id="rId5" Type="http://schemas.microsoft.com/office/2007/relationships/hdphoto" Target="../media/hdphoto31.wdp"/><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microsoft.com/office/2007/relationships/hdphoto" Target="../media/hdphoto32.wdp"/><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33.wdp"/><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34.wdp"/><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microsoft.com/office/2007/relationships/hdphoto" Target="../media/hdphoto35.wdp"/><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microsoft.com/office/2007/relationships/hdphoto" Target="../media/hdphoto36.wdp"/><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37.wdp"/><Relationship Id="rId2" Type="http://schemas.openxmlformats.org/officeDocument/2006/relationships/image" Target="../media/image45.png"/><Relationship Id="rId1" Type="http://schemas.openxmlformats.org/officeDocument/2006/relationships/slideLayout" Target="../slideLayouts/slideLayout7.xml"/><Relationship Id="rId5" Type="http://schemas.microsoft.com/office/2007/relationships/hdphoto" Target="../media/hdphoto38.wdp"/><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microsoft.com/office/2007/relationships/hdphoto" Target="../media/hdphoto39.wdp"/><Relationship Id="rId2" Type="http://schemas.openxmlformats.org/officeDocument/2006/relationships/image" Target="../media/image47.png"/><Relationship Id="rId1" Type="http://schemas.openxmlformats.org/officeDocument/2006/relationships/slideLayout" Target="../slideLayouts/slideLayout7.xml"/><Relationship Id="rId5" Type="http://schemas.microsoft.com/office/2007/relationships/hdphoto" Target="../media/hdphoto40.wdp"/><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microsoft.com/office/2007/relationships/hdphoto" Target="../media/hdphoto41.wdp"/><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microsoft.com/office/2007/relationships/hdphoto" Target="../media/hdphoto42.wdp"/><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microsoft.com/office/2007/relationships/hdphoto" Target="../media/hdphoto43.wdp"/><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microsoft.com/office/2007/relationships/hdphoto" Target="../media/hdphoto44.wdp"/><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microsoft.com/office/2007/relationships/hdphoto" Target="../media/hdphoto45.wdp"/><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microsoft.com/office/2007/relationships/hdphoto" Target="../media/hdphoto46.wdp"/><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microsoft.com/office/2007/relationships/hdphoto" Target="../media/hdphoto47.wdp"/><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4" Type="http://schemas.microsoft.com/office/2007/relationships/hdphoto" Target="../media/hdphoto48.wdp"/></Relationships>
</file>

<file path=ppt/slides/_rels/slide53.xml.rels><?xml version="1.0" encoding="UTF-8" standalone="yes"?>
<Relationships xmlns="http://schemas.openxmlformats.org/package/2006/relationships"><Relationship Id="rId3" Type="http://schemas.microsoft.com/office/2007/relationships/hdphoto" Target="../media/hdphoto49.wdp"/><Relationship Id="rId2" Type="http://schemas.openxmlformats.org/officeDocument/2006/relationships/image" Target="../media/image59.png"/><Relationship Id="rId1" Type="http://schemas.openxmlformats.org/officeDocument/2006/relationships/slideLayout" Target="../slideLayouts/slideLayout7.xml"/><Relationship Id="rId5" Type="http://schemas.microsoft.com/office/2007/relationships/hdphoto" Target="../media/hdphoto50.wdp"/><Relationship Id="rId4" Type="http://schemas.openxmlformats.org/officeDocument/2006/relationships/image" Target="../media/image60.png"/></Relationships>
</file>

<file path=ppt/slides/_rels/slide54.xml.rels><?xml version="1.0" encoding="UTF-8" standalone="yes"?>
<Relationships xmlns="http://schemas.openxmlformats.org/package/2006/relationships"><Relationship Id="rId3" Type="http://schemas.microsoft.com/office/2007/relationships/hdphoto" Target="../media/hdphoto51.wdp"/><Relationship Id="rId7" Type="http://schemas.microsoft.com/office/2007/relationships/hdphoto" Target="../media/hdphoto53.wdp"/><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3.png"/><Relationship Id="rId5" Type="http://schemas.microsoft.com/office/2007/relationships/hdphoto" Target="../media/hdphoto52.wdp"/><Relationship Id="rId4" Type="http://schemas.openxmlformats.org/officeDocument/2006/relationships/image" Target="../media/image62.png"/></Relationships>
</file>

<file path=ppt/slides/_rels/slide55.xml.rels><?xml version="1.0" encoding="UTF-8" standalone="yes"?>
<Relationships xmlns="http://schemas.openxmlformats.org/package/2006/relationships"><Relationship Id="rId3" Type="http://schemas.microsoft.com/office/2007/relationships/hdphoto" Target="../media/hdphoto54.wdp"/><Relationship Id="rId2" Type="http://schemas.openxmlformats.org/officeDocument/2006/relationships/image" Target="../media/image64.png"/><Relationship Id="rId1" Type="http://schemas.openxmlformats.org/officeDocument/2006/relationships/slideLayout" Target="../slideLayouts/slideLayout7.xml"/><Relationship Id="rId5" Type="http://schemas.microsoft.com/office/2007/relationships/hdphoto" Target="../media/hdphoto55.wdp"/><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3" Type="http://schemas.microsoft.com/office/2007/relationships/hdphoto" Target="../media/hdphoto56.wdp"/><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57.xml.rels><?xml version="1.0" encoding="UTF-8" standalone="yes"?>
<Relationships xmlns="http://schemas.openxmlformats.org/package/2006/relationships"><Relationship Id="rId3" Type="http://schemas.microsoft.com/office/2007/relationships/hdphoto" Target="../media/hdphoto57.wdp"/><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microsoft.com/office/2007/relationships/hdphoto" Target="../media/hdphoto58.wdp"/><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59.xml.rels><?xml version="1.0" encoding="UTF-8" standalone="yes"?>
<Relationships xmlns="http://schemas.openxmlformats.org/package/2006/relationships"><Relationship Id="rId3" Type="http://schemas.microsoft.com/office/2007/relationships/hdphoto" Target="../media/hdphoto59.wdp"/><Relationship Id="rId2" Type="http://schemas.openxmlformats.org/officeDocument/2006/relationships/image" Target="../media/image71.png"/><Relationship Id="rId1" Type="http://schemas.openxmlformats.org/officeDocument/2006/relationships/slideLayout" Target="../slideLayouts/slideLayout7.xml"/><Relationship Id="rId6" Type="http://schemas.microsoft.com/office/2007/relationships/hdphoto" Target="../media/hdphoto60.wdp"/><Relationship Id="rId5" Type="http://schemas.openxmlformats.org/officeDocument/2006/relationships/image" Target="../media/image73.png"/><Relationship Id="rId4" Type="http://schemas.openxmlformats.org/officeDocument/2006/relationships/image" Target="../media/image72.png"/></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6" Type="http://schemas.microsoft.com/office/2007/relationships/hdphoto" Target="../media/hdphoto62.wdp"/><Relationship Id="rId5" Type="http://schemas.openxmlformats.org/officeDocument/2006/relationships/image" Target="../media/image80.png"/><Relationship Id="rId4" Type="http://schemas.microsoft.com/office/2007/relationships/hdphoto" Target="../media/hdphoto61.wdp"/></Relationships>
</file>

<file path=ppt/slides/_rels/slide64.xml.rels><?xml version="1.0" encoding="UTF-8" standalone="yes"?>
<Relationships xmlns="http://schemas.openxmlformats.org/package/2006/relationships"><Relationship Id="rId3" Type="http://schemas.microsoft.com/office/2007/relationships/hdphoto" Target="../media/hdphoto63.wdp"/><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microsoft.com/office/2007/relationships/hdphoto" Target="../media/hdphoto64.wdp"/><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microsoft.com/office/2007/relationships/hdphoto" Target="../media/hdphoto65.wdp"/><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microsoft.com/office/2007/relationships/hdphoto" Target="../media/hdphoto66.wdp"/><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4" Type="http://schemas.microsoft.com/office/2007/relationships/hdphoto" Target="../media/hdphoto67.wdp"/></Relationships>
</file>

<file path=ppt/slides/_rels/slide71.xml.rels><?xml version="1.0" encoding="UTF-8" standalone="yes"?>
<Relationships xmlns="http://schemas.openxmlformats.org/package/2006/relationships"><Relationship Id="rId3" Type="http://schemas.microsoft.com/office/2007/relationships/hdphoto" Target="../media/hdphoto68.wdp"/><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microsoft.com/office/2007/relationships/hdphoto" Target="../media/hdphoto69.wdp"/><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microsoft.com/office/2007/relationships/hdphoto" Target="../media/hdphoto70.wdp"/><Relationship Id="rId2" Type="http://schemas.openxmlformats.org/officeDocument/2006/relationships/image" Target="../media/image90.png"/><Relationship Id="rId1" Type="http://schemas.openxmlformats.org/officeDocument/2006/relationships/slideLayout" Target="../slideLayouts/slideLayout7.xml"/><Relationship Id="rId5" Type="http://schemas.microsoft.com/office/2007/relationships/hdphoto" Target="../media/hdphoto71.wdp"/><Relationship Id="rId4" Type="http://schemas.openxmlformats.org/officeDocument/2006/relationships/image" Target="../media/image91.png"/></Relationships>
</file>

<file path=ppt/slides/_rels/slide74.xml.rels><?xml version="1.0" encoding="UTF-8" standalone="yes"?>
<Relationships xmlns="http://schemas.openxmlformats.org/package/2006/relationships"><Relationship Id="rId3" Type="http://schemas.microsoft.com/office/2007/relationships/hdphoto" Target="../media/hdphoto72.wdp"/><Relationship Id="rId2" Type="http://schemas.openxmlformats.org/officeDocument/2006/relationships/image" Target="../media/image92.png"/><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75.xml.rels><?xml version="1.0" encoding="UTF-8" standalone="yes"?>
<Relationships xmlns="http://schemas.openxmlformats.org/package/2006/relationships"><Relationship Id="rId3" Type="http://schemas.microsoft.com/office/2007/relationships/hdphoto" Target="../media/hdphoto73.wdp"/><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microsoft.com/office/2007/relationships/hdphoto" Target="../media/hdphoto74.wdp"/><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microsoft.com/office/2007/relationships/hdphoto" Target="../media/hdphoto75.wdp"/><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microsoft.com/office/2007/relationships/hdphoto" Target="../media/hdphoto76.wdp"/><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microsoft.com/office/2007/relationships/hdphoto" Target="../media/hdphoto77.wdp"/><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EF85FF-FE1A-499B-979B-584765FD7388}"/>
              </a:ext>
            </a:extLst>
          </p:cNvPr>
          <p:cNvSpPr>
            <a:spLocks noGrp="1"/>
          </p:cNvSpPr>
          <p:nvPr>
            <p:ph type="ctrTitle"/>
          </p:nvPr>
        </p:nvSpPr>
        <p:spPr>
          <a:xfrm>
            <a:off x="1066800" y="1021220"/>
            <a:ext cx="10058400" cy="2762319"/>
          </a:xfrm>
        </p:spPr>
        <p:txBody>
          <a:bodyPr>
            <a:normAutofit fontScale="90000"/>
          </a:bodyPr>
          <a:lstStyle/>
          <a:p>
            <a:r>
              <a:rPr lang="en-US" altLang="zh-TW" sz="6000" b="1" dirty="0">
                <a:latin typeface="+mn-lt"/>
              </a:rPr>
              <a:t>Chap. 01</a:t>
            </a:r>
            <a:br>
              <a:rPr lang="en-US" altLang="zh-TW" sz="6000" b="1" dirty="0">
                <a:latin typeface="+mn-lt"/>
              </a:rPr>
            </a:br>
            <a:r>
              <a:rPr lang="en-US" altLang="zh-TW" sz="6000" b="1" dirty="0">
                <a:latin typeface="+mn-lt"/>
              </a:rPr>
              <a:t>Elementary Continuous-Time and Discrete-Time Signals and Systems</a:t>
            </a:r>
            <a:endParaRPr lang="zh-TW" altLang="en-US" sz="6000" b="1" dirty="0">
              <a:latin typeface="+mn-lt"/>
            </a:endParaRPr>
          </a:p>
        </p:txBody>
      </p:sp>
    </p:spTree>
    <p:extLst>
      <p:ext uri="{BB962C8B-B14F-4D97-AF65-F5344CB8AC3E}">
        <p14:creationId xmlns:p14="http://schemas.microsoft.com/office/powerpoint/2010/main" val="26219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E2E547C-377D-4098-B28E-337870009908}"/>
              </a:ext>
            </a:extLst>
          </p:cNvPr>
          <p:cNvSpPr txBox="1"/>
          <p:nvPr/>
        </p:nvSpPr>
        <p:spPr>
          <a:xfrm>
            <a:off x="1034935" y="1109440"/>
            <a:ext cx="10104120" cy="523220"/>
          </a:xfrm>
          <a:prstGeom prst="rect">
            <a:avLst/>
          </a:prstGeom>
          <a:noFill/>
        </p:spPr>
        <p:txBody>
          <a:bodyPr wrap="square">
            <a:spAutoFit/>
          </a:bodyPr>
          <a:lstStyle/>
          <a:p>
            <a:r>
              <a:rPr lang="en-US" altLang="zh-TW" sz="2800" dirty="0"/>
              <a:t>Case </a:t>
            </a:r>
            <a:r>
              <a:rPr lang="el-GR" altLang="zh-TW" sz="2800" dirty="0"/>
              <a:t>α</a:t>
            </a:r>
            <a:r>
              <a:rPr lang="en-US" altLang="zh-TW" sz="2800" dirty="0"/>
              <a:t> &gt; 1: The signal x(t) is sped up or </a:t>
            </a:r>
            <a:r>
              <a:rPr lang="en-US" altLang="zh-TW" sz="2800" dirty="0">
                <a:solidFill>
                  <a:srgbClr val="FF0000"/>
                </a:solidFill>
              </a:rPr>
              <a:t>compressed</a:t>
            </a:r>
            <a:r>
              <a:rPr lang="en-US" altLang="zh-TW" sz="2800" dirty="0"/>
              <a:t> in time. </a:t>
            </a:r>
            <a:endParaRPr lang="zh-TW" altLang="en-US" sz="2800" dirty="0"/>
          </a:p>
        </p:txBody>
      </p:sp>
      <p:sp>
        <p:nvSpPr>
          <p:cNvPr id="5" name="文字方塊 4">
            <a:extLst>
              <a:ext uri="{FF2B5EF4-FFF2-40B4-BE49-F238E27FC236}">
                <a16:creationId xmlns:a16="http://schemas.microsoft.com/office/drawing/2014/main" id="{28CBE1A5-8AB9-4094-89D1-435907568449}"/>
              </a:ext>
            </a:extLst>
          </p:cNvPr>
          <p:cNvSpPr txBox="1"/>
          <p:nvPr/>
        </p:nvSpPr>
        <p:spPr>
          <a:xfrm>
            <a:off x="1034935" y="1918454"/>
            <a:ext cx="8641080" cy="523220"/>
          </a:xfrm>
          <a:prstGeom prst="rect">
            <a:avLst/>
          </a:prstGeom>
          <a:noFill/>
        </p:spPr>
        <p:txBody>
          <a:bodyPr wrap="square">
            <a:spAutoFit/>
          </a:bodyPr>
          <a:lstStyle/>
          <a:p>
            <a:r>
              <a:rPr lang="en-US" altLang="zh-TW" sz="2800" dirty="0"/>
              <a:t>Example 1.4: Case </a:t>
            </a:r>
            <a:r>
              <a:rPr lang="el-GR" altLang="zh-TW" sz="2800" dirty="0"/>
              <a:t>α</a:t>
            </a:r>
            <a:r>
              <a:rPr lang="en-US" altLang="zh-TW" sz="2800" dirty="0"/>
              <a:t> = 2 shown in Figure 1.7.</a:t>
            </a:r>
            <a:endParaRPr lang="zh-TW" altLang="en-US" sz="2800" dirty="0"/>
          </a:p>
        </p:txBody>
      </p:sp>
      <p:pic>
        <p:nvPicPr>
          <p:cNvPr id="7" name="圖片 6">
            <a:extLst>
              <a:ext uri="{FF2B5EF4-FFF2-40B4-BE49-F238E27FC236}">
                <a16:creationId xmlns:a16="http://schemas.microsoft.com/office/drawing/2014/main" id="{E7227D37-2FAB-40CF-80EC-515E88D3D55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049820" y="2441674"/>
            <a:ext cx="5384797" cy="3102933"/>
          </a:xfrm>
          <a:prstGeom prst="rect">
            <a:avLst/>
          </a:prstGeom>
        </p:spPr>
      </p:pic>
      <p:sp>
        <p:nvSpPr>
          <p:cNvPr id="9" name="文字方塊 8">
            <a:extLst>
              <a:ext uri="{FF2B5EF4-FFF2-40B4-BE49-F238E27FC236}">
                <a16:creationId xmlns:a16="http://schemas.microsoft.com/office/drawing/2014/main" id="{71B0DB8B-0727-47DF-8526-794CC61BE126}"/>
              </a:ext>
            </a:extLst>
          </p:cNvPr>
          <p:cNvSpPr txBox="1"/>
          <p:nvPr/>
        </p:nvSpPr>
        <p:spPr>
          <a:xfrm>
            <a:off x="3229495" y="5698495"/>
            <a:ext cx="6093228" cy="369332"/>
          </a:xfrm>
          <a:prstGeom prst="rect">
            <a:avLst/>
          </a:prstGeom>
          <a:noFill/>
        </p:spPr>
        <p:txBody>
          <a:bodyPr wrap="square">
            <a:spAutoFit/>
          </a:bodyPr>
          <a:lstStyle/>
          <a:p>
            <a:r>
              <a:rPr lang="en-US" altLang="zh-TW" dirty="0"/>
              <a:t>FIGURE 1.7 Graph of compressed signal y(t) = x(2t)</a:t>
            </a:r>
            <a:endParaRPr lang="zh-TW" altLang="en-US" dirty="0"/>
          </a:p>
        </p:txBody>
      </p:sp>
    </p:spTree>
    <p:extLst>
      <p:ext uri="{BB962C8B-B14F-4D97-AF65-F5344CB8AC3E}">
        <p14:creationId xmlns:p14="http://schemas.microsoft.com/office/powerpoint/2010/main" val="235444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172DBFA6-A466-4C89-AD18-6A0549464AB1}"/>
              </a:ext>
            </a:extLst>
          </p:cNvPr>
          <p:cNvSpPr txBox="1"/>
          <p:nvPr/>
        </p:nvSpPr>
        <p:spPr>
          <a:xfrm>
            <a:off x="877686" y="1153682"/>
            <a:ext cx="10436628" cy="1384995"/>
          </a:xfrm>
          <a:prstGeom prst="rect">
            <a:avLst/>
          </a:prstGeom>
          <a:noFill/>
        </p:spPr>
        <p:txBody>
          <a:bodyPr wrap="square">
            <a:spAutoFit/>
          </a:bodyPr>
          <a:lstStyle/>
          <a:p>
            <a:r>
              <a:rPr lang="en-US" altLang="zh-TW" sz="2800" dirty="0"/>
              <a:t>For a discrete-time signal x[n], we also have the time scaling</a:t>
            </a:r>
          </a:p>
          <a:p>
            <a:endParaRPr lang="en-US" altLang="zh-TW" sz="2800" dirty="0"/>
          </a:p>
          <a:p>
            <a:r>
              <a:rPr lang="en-US" altLang="zh-TW" sz="2800" dirty="0"/>
              <a:t>                                  y[n] = x[</a:t>
            </a:r>
            <a:r>
              <a:rPr lang="el-GR" altLang="zh-TW" sz="2800" dirty="0"/>
              <a:t>α</a:t>
            </a:r>
            <a:r>
              <a:rPr lang="en-US" altLang="zh-TW" sz="2800" dirty="0"/>
              <a:t>n]</a:t>
            </a:r>
            <a:endParaRPr lang="zh-TW" altLang="en-US" sz="2800" dirty="0"/>
          </a:p>
        </p:txBody>
      </p:sp>
      <p:sp>
        <p:nvSpPr>
          <p:cNvPr id="5" name="文字方塊 4">
            <a:extLst>
              <a:ext uri="{FF2B5EF4-FFF2-40B4-BE49-F238E27FC236}">
                <a16:creationId xmlns:a16="http://schemas.microsoft.com/office/drawing/2014/main" id="{431EE019-ADA2-4144-82CE-A188EE024A63}"/>
              </a:ext>
            </a:extLst>
          </p:cNvPr>
          <p:cNvSpPr txBox="1"/>
          <p:nvPr/>
        </p:nvSpPr>
        <p:spPr>
          <a:xfrm>
            <a:off x="877686" y="2738565"/>
            <a:ext cx="10436628" cy="2246769"/>
          </a:xfrm>
          <a:prstGeom prst="rect">
            <a:avLst/>
          </a:prstGeom>
          <a:noFill/>
        </p:spPr>
        <p:txBody>
          <a:bodyPr wrap="square">
            <a:spAutoFit/>
          </a:bodyPr>
          <a:lstStyle/>
          <a:p>
            <a:r>
              <a:rPr lang="en-US" altLang="zh-TW" sz="2800" dirty="0">
                <a:solidFill>
                  <a:srgbClr val="FF0000"/>
                </a:solidFill>
              </a:rPr>
              <a:t>but only the case </a:t>
            </a:r>
            <a:r>
              <a:rPr lang="el-GR" altLang="zh-TW" sz="2800" dirty="0">
                <a:solidFill>
                  <a:srgbClr val="FF0000"/>
                </a:solidFill>
              </a:rPr>
              <a:t>α</a:t>
            </a:r>
            <a:r>
              <a:rPr lang="en-US" altLang="zh-TW" sz="2800" dirty="0">
                <a:solidFill>
                  <a:srgbClr val="FF0000"/>
                </a:solidFill>
              </a:rPr>
              <a:t> &gt; 1, where </a:t>
            </a:r>
            <a:r>
              <a:rPr lang="el-GR" altLang="zh-TW" sz="2800" dirty="0">
                <a:solidFill>
                  <a:srgbClr val="FF0000"/>
                </a:solidFill>
              </a:rPr>
              <a:t>α</a:t>
            </a:r>
            <a:r>
              <a:rPr lang="en-US" altLang="zh-TW" sz="2800" dirty="0">
                <a:solidFill>
                  <a:srgbClr val="FF0000"/>
                </a:solidFill>
              </a:rPr>
              <a:t> is an integer, makes sense</a:t>
            </a:r>
            <a:r>
              <a:rPr lang="en-US" altLang="zh-TW" sz="2800" dirty="0"/>
              <a:t>, as x[n] is undefined for fractional values of n. In this case, called </a:t>
            </a:r>
            <a:r>
              <a:rPr lang="en-US" altLang="zh-TW" sz="2800" dirty="0">
                <a:solidFill>
                  <a:srgbClr val="FF0000"/>
                </a:solidFill>
              </a:rPr>
              <a:t>decimation</a:t>
            </a:r>
            <a:r>
              <a:rPr lang="en-US" altLang="zh-TW" sz="2800" dirty="0"/>
              <a:t> or </a:t>
            </a:r>
            <a:r>
              <a:rPr lang="en-US" altLang="zh-TW" sz="2800" dirty="0" err="1">
                <a:solidFill>
                  <a:srgbClr val="FF0000"/>
                </a:solidFill>
              </a:rPr>
              <a:t>downsampling</a:t>
            </a:r>
            <a:r>
              <a:rPr lang="en-US" altLang="zh-TW" sz="2800" dirty="0"/>
              <a:t>, we not only get a time compression of the signal, but the signal can also lose part of its information; that is, some of its values may disappear in the resulting signal y[n].</a:t>
            </a:r>
            <a:endParaRPr lang="zh-TW" altLang="en-US" sz="2800" dirty="0"/>
          </a:p>
        </p:txBody>
      </p:sp>
    </p:spTree>
    <p:extLst>
      <p:ext uri="{BB962C8B-B14F-4D97-AF65-F5344CB8AC3E}">
        <p14:creationId xmlns:p14="http://schemas.microsoft.com/office/powerpoint/2010/main" val="118712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9256EA56-3182-4C27-87A3-3A512EFD9E49}"/>
              </a:ext>
            </a:extLst>
          </p:cNvPr>
          <p:cNvSpPr txBox="1"/>
          <p:nvPr/>
        </p:nvSpPr>
        <p:spPr>
          <a:xfrm>
            <a:off x="1018310" y="413165"/>
            <a:ext cx="7626926" cy="523220"/>
          </a:xfrm>
          <a:prstGeom prst="rect">
            <a:avLst/>
          </a:prstGeom>
          <a:noFill/>
        </p:spPr>
        <p:txBody>
          <a:bodyPr wrap="square">
            <a:spAutoFit/>
          </a:bodyPr>
          <a:lstStyle/>
          <a:p>
            <a:r>
              <a:rPr lang="en-US" altLang="zh-TW" sz="2800" dirty="0"/>
              <a:t>Example 1.5: Case </a:t>
            </a:r>
            <a:r>
              <a:rPr lang="el-GR" altLang="zh-TW" sz="2800" dirty="0"/>
              <a:t>α</a:t>
            </a:r>
            <a:r>
              <a:rPr lang="en-US" altLang="zh-TW" sz="2800" dirty="0"/>
              <a:t> = 2 shown in Figure 1.8</a:t>
            </a:r>
            <a:endParaRPr lang="zh-TW" altLang="en-US" sz="2800" dirty="0"/>
          </a:p>
        </p:txBody>
      </p:sp>
      <p:pic>
        <p:nvPicPr>
          <p:cNvPr id="5" name="圖片 4">
            <a:extLst>
              <a:ext uri="{FF2B5EF4-FFF2-40B4-BE49-F238E27FC236}">
                <a16:creationId xmlns:a16="http://schemas.microsoft.com/office/drawing/2014/main" id="{D45DA478-92C3-443D-8965-7F713CBD002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872654" y="936385"/>
            <a:ext cx="5124190" cy="3278241"/>
          </a:xfrm>
          <a:prstGeom prst="rect">
            <a:avLst/>
          </a:prstGeom>
        </p:spPr>
      </p:pic>
      <p:sp>
        <p:nvSpPr>
          <p:cNvPr id="7" name="文字方塊 6">
            <a:extLst>
              <a:ext uri="{FF2B5EF4-FFF2-40B4-BE49-F238E27FC236}">
                <a16:creationId xmlns:a16="http://schemas.microsoft.com/office/drawing/2014/main" id="{FAD7B42D-31AB-4F4F-8EF7-A96F9546979A}"/>
              </a:ext>
            </a:extLst>
          </p:cNvPr>
          <p:cNvSpPr txBox="1"/>
          <p:nvPr/>
        </p:nvSpPr>
        <p:spPr>
          <a:xfrm>
            <a:off x="2872654" y="4214626"/>
            <a:ext cx="5411586" cy="369332"/>
          </a:xfrm>
          <a:prstGeom prst="rect">
            <a:avLst/>
          </a:prstGeom>
          <a:noFill/>
        </p:spPr>
        <p:txBody>
          <a:bodyPr wrap="square">
            <a:spAutoFit/>
          </a:bodyPr>
          <a:lstStyle/>
          <a:p>
            <a:r>
              <a:rPr lang="en-US" altLang="zh-TW" dirty="0"/>
              <a:t>FIGURE 1.8 Graph of compressed signal y[n] = x[2n].</a:t>
            </a:r>
            <a:endParaRPr lang="zh-TW" altLang="en-US" dirty="0"/>
          </a:p>
        </p:txBody>
      </p:sp>
      <p:sp>
        <p:nvSpPr>
          <p:cNvPr id="9" name="文字方塊 8">
            <a:extLst>
              <a:ext uri="{FF2B5EF4-FFF2-40B4-BE49-F238E27FC236}">
                <a16:creationId xmlns:a16="http://schemas.microsoft.com/office/drawing/2014/main" id="{3BFB8A6E-6980-44BB-B8EE-1D718BEDD031}"/>
              </a:ext>
            </a:extLst>
          </p:cNvPr>
          <p:cNvSpPr txBox="1"/>
          <p:nvPr/>
        </p:nvSpPr>
        <p:spPr>
          <a:xfrm>
            <a:off x="1018310" y="4920726"/>
            <a:ext cx="10286999" cy="1384995"/>
          </a:xfrm>
          <a:prstGeom prst="rect">
            <a:avLst/>
          </a:prstGeom>
          <a:noFill/>
        </p:spPr>
        <p:txBody>
          <a:bodyPr wrap="square">
            <a:spAutoFit/>
          </a:bodyPr>
          <a:lstStyle/>
          <a:p>
            <a:r>
              <a:rPr lang="en-US" altLang="zh-TW" sz="2800" dirty="0"/>
              <a:t>In Chapter 12, </a:t>
            </a:r>
            <a:r>
              <a:rPr lang="en-US" altLang="zh-TW" sz="2800" dirty="0" err="1">
                <a:solidFill>
                  <a:srgbClr val="FF0000"/>
                </a:solidFill>
              </a:rPr>
              <a:t>upsampling</a:t>
            </a:r>
            <a:r>
              <a:rPr lang="en-US" altLang="zh-TW" sz="2800" dirty="0"/>
              <a:t>, which involves inserting m – 1 zeros between consecutive samples, will be introduced as a form of time expansion of a discrete-time signal.</a:t>
            </a:r>
            <a:endParaRPr lang="zh-TW" altLang="en-US" sz="2800" dirty="0"/>
          </a:p>
        </p:txBody>
      </p:sp>
    </p:spTree>
    <p:extLst>
      <p:ext uri="{BB962C8B-B14F-4D97-AF65-F5344CB8AC3E}">
        <p14:creationId xmlns:p14="http://schemas.microsoft.com/office/powerpoint/2010/main" val="1773513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158515CF-4EC6-44D1-9BBD-0EEFE2640001}"/>
              </a:ext>
            </a:extLst>
          </p:cNvPr>
          <p:cNvSpPr txBox="1"/>
          <p:nvPr/>
        </p:nvSpPr>
        <p:spPr>
          <a:xfrm>
            <a:off x="1068186" y="488664"/>
            <a:ext cx="3049385" cy="584775"/>
          </a:xfrm>
          <a:prstGeom prst="rect">
            <a:avLst/>
          </a:prstGeom>
          <a:noFill/>
        </p:spPr>
        <p:txBody>
          <a:bodyPr wrap="square">
            <a:spAutoFit/>
          </a:bodyPr>
          <a:lstStyle/>
          <a:p>
            <a:r>
              <a:rPr lang="en-US" altLang="zh-TW" sz="3200" dirty="0"/>
              <a:t>Time Reversal</a:t>
            </a:r>
            <a:endParaRPr lang="zh-TW" altLang="en-US" sz="3200" dirty="0"/>
          </a:p>
        </p:txBody>
      </p:sp>
      <p:sp>
        <p:nvSpPr>
          <p:cNvPr id="5" name="文字方塊 4">
            <a:extLst>
              <a:ext uri="{FF2B5EF4-FFF2-40B4-BE49-F238E27FC236}">
                <a16:creationId xmlns:a16="http://schemas.microsoft.com/office/drawing/2014/main" id="{423C14CF-26CA-407E-8333-E5854EBB4B06}"/>
              </a:ext>
            </a:extLst>
          </p:cNvPr>
          <p:cNvSpPr txBox="1"/>
          <p:nvPr/>
        </p:nvSpPr>
        <p:spPr>
          <a:xfrm>
            <a:off x="1068185" y="1247940"/>
            <a:ext cx="9921240" cy="523220"/>
          </a:xfrm>
          <a:prstGeom prst="rect">
            <a:avLst/>
          </a:prstGeom>
          <a:noFill/>
        </p:spPr>
        <p:txBody>
          <a:bodyPr wrap="square">
            <a:spAutoFit/>
          </a:bodyPr>
          <a:lstStyle/>
          <a:p>
            <a:r>
              <a:rPr lang="en-US" altLang="zh-TW" sz="2800" dirty="0"/>
              <a:t>A time reversal is achieved by multiplying the time variable by –1. </a:t>
            </a:r>
            <a:endParaRPr lang="zh-TW" altLang="en-US" sz="2800" dirty="0"/>
          </a:p>
        </p:txBody>
      </p:sp>
      <p:pic>
        <p:nvPicPr>
          <p:cNvPr id="7" name="圖片 6">
            <a:extLst>
              <a:ext uri="{FF2B5EF4-FFF2-40B4-BE49-F238E27FC236}">
                <a16:creationId xmlns:a16="http://schemas.microsoft.com/office/drawing/2014/main" id="{B870AA69-2DCF-4A85-9064-6B2DD82E1BC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27400" y="2129394"/>
            <a:ext cx="5566265" cy="3141179"/>
          </a:xfrm>
          <a:prstGeom prst="rect">
            <a:avLst/>
          </a:prstGeom>
        </p:spPr>
      </p:pic>
      <p:pic>
        <p:nvPicPr>
          <p:cNvPr id="9" name="圖片 8">
            <a:extLst>
              <a:ext uri="{FF2B5EF4-FFF2-40B4-BE49-F238E27FC236}">
                <a16:creationId xmlns:a16="http://schemas.microsoft.com/office/drawing/2014/main" id="{056D567E-E7DD-4683-B8DF-2DE60452F73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95999" y="1945661"/>
            <a:ext cx="5115249" cy="3324912"/>
          </a:xfrm>
          <a:prstGeom prst="rect">
            <a:avLst/>
          </a:prstGeom>
        </p:spPr>
      </p:pic>
      <p:sp>
        <p:nvSpPr>
          <p:cNvPr id="11" name="文字方塊 10">
            <a:extLst>
              <a:ext uri="{FF2B5EF4-FFF2-40B4-BE49-F238E27FC236}">
                <a16:creationId xmlns:a16="http://schemas.microsoft.com/office/drawing/2014/main" id="{F619B65B-DEE4-46F6-AC65-D035E4E4C538}"/>
              </a:ext>
            </a:extLst>
          </p:cNvPr>
          <p:cNvSpPr txBox="1"/>
          <p:nvPr/>
        </p:nvSpPr>
        <p:spPr>
          <a:xfrm>
            <a:off x="764652" y="5374521"/>
            <a:ext cx="5090275" cy="369332"/>
          </a:xfrm>
          <a:prstGeom prst="rect">
            <a:avLst/>
          </a:prstGeom>
          <a:noFill/>
        </p:spPr>
        <p:txBody>
          <a:bodyPr wrap="square">
            <a:spAutoFit/>
          </a:bodyPr>
          <a:lstStyle/>
          <a:p>
            <a:r>
              <a:rPr lang="en-US" altLang="zh-TW" dirty="0"/>
              <a:t>FIGURE 1.9 Graph of time-reversed signal y(t) = x(–t).</a:t>
            </a:r>
            <a:endParaRPr lang="zh-TW" altLang="en-US" dirty="0"/>
          </a:p>
        </p:txBody>
      </p:sp>
      <p:sp>
        <p:nvSpPr>
          <p:cNvPr id="13" name="文字方塊 12">
            <a:extLst>
              <a:ext uri="{FF2B5EF4-FFF2-40B4-BE49-F238E27FC236}">
                <a16:creationId xmlns:a16="http://schemas.microsoft.com/office/drawing/2014/main" id="{C29D065F-4458-4C3E-AD74-D9DB08C0F0F4}"/>
              </a:ext>
            </a:extLst>
          </p:cNvPr>
          <p:cNvSpPr txBox="1"/>
          <p:nvPr/>
        </p:nvSpPr>
        <p:spPr>
          <a:xfrm>
            <a:off x="6337075" y="5374520"/>
            <a:ext cx="5367245" cy="369332"/>
          </a:xfrm>
          <a:prstGeom prst="rect">
            <a:avLst/>
          </a:prstGeom>
          <a:noFill/>
        </p:spPr>
        <p:txBody>
          <a:bodyPr wrap="square">
            <a:spAutoFit/>
          </a:bodyPr>
          <a:lstStyle/>
          <a:p>
            <a:r>
              <a:rPr lang="en-US" altLang="zh-TW" dirty="0"/>
              <a:t>FIGURE 1.10 Graph of time-reversed signal y[n] = x[–n].</a:t>
            </a:r>
            <a:endParaRPr lang="zh-TW" altLang="en-US" dirty="0"/>
          </a:p>
        </p:txBody>
      </p:sp>
    </p:spTree>
    <p:extLst>
      <p:ext uri="{BB962C8B-B14F-4D97-AF65-F5344CB8AC3E}">
        <p14:creationId xmlns:p14="http://schemas.microsoft.com/office/powerpoint/2010/main" val="1121972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65828B23-6476-4B80-909A-83332F77B321}"/>
              </a:ext>
            </a:extLst>
          </p:cNvPr>
          <p:cNvSpPr txBox="1"/>
          <p:nvPr/>
        </p:nvSpPr>
        <p:spPr>
          <a:xfrm>
            <a:off x="935183" y="548640"/>
            <a:ext cx="2024148" cy="584775"/>
          </a:xfrm>
          <a:prstGeom prst="rect">
            <a:avLst/>
          </a:prstGeom>
          <a:noFill/>
        </p:spPr>
        <p:txBody>
          <a:bodyPr wrap="square">
            <a:spAutoFit/>
          </a:bodyPr>
          <a:lstStyle/>
          <a:p>
            <a:r>
              <a:rPr lang="en-US" altLang="zh-TW" sz="3200" dirty="0"/>
              <a:t>Time Shift</a:t>
            </a:r>
            <a:endParaRPr lang="zh-TW" altLang="en-US" sz="3200" dirty="0"/>
          </a:p>
        </p:txBody>
      </p:sp>
      <p:sp>
        <p:nvSpPr>
          <p:cNvPr id="5" name="文字方塊 4">
            <a:extLst>
              <a:ext uri="{FF2B5EF4-FFF2-40B4-BE49-F238E27FC236}">
                <a16:creationId xmlns:a16="http://schemas.microsoft.com/office/drawing/2014/main" id="{38D42830-18A3-4E25-86B4-54A7E8904C18}"/>
              </a:ext>
            </a:extLst>
          </p:cNvPr>
          <p:cNvSpPr txBox="1"/>
          <p:nvPr/>
        </p:nvSpPr>
        <p:spPr>
          <a:xfrm>
            <a:off x="935182" y="1133415"/>
            <a:ext cx="10037617" cy="1815882"/>
          </a:xfrm>
          <a:prstGeom prst="rect">
            <a:avLst/>
          </a:prstGeom>
          <a:noFill/>
        </p:spPr>
        <p:txBody>
          <a:bodyPr wrap="square">
            <a:spAutoFit/>
          </a:bodyPr>
          <a:lstStyle/>
          <a:p>
            <a:r>
              <a:rPr lang="en-US" altLang="zh-TW" sz="2800" dirty="0"/>
              <a:t>A time shift delays or advances the signal in time by a continuous-time interval T</a:t>
            </a:r>
            <a:r>
              <a:rPr lang="el-GR" altLang="zh-TW" sz="2800" dirty="0"/>
              <a:t>ϵ</a:t>
            </a:r>
            <a:r>
              <a:rPr lang="en-US" altLang="zh-TW" sz="2800" dirty="0"/>
              <a:t> R :</a:t>
            </a:r>
          </a:p>
          <a:p>
            <a:endParaRPr lang="en-US" altLang="zh-TW" sz="2800" dirty="0"/>
          </a:p>
          <a:p>
            <a:r>
              <a:rPr lang="en-US" altLang="zh-TW" sz="2800" dirty="0"/>
              <a:t>                        y(t) = x(t + T)</a:t>
            </a:r>
            <a:endParaRPr lang="zh-TW" altLang="en-US" sz="2800" dirty="0"/>
          </a:p>
        </p:txBody>
      </p:sp>
      <p:sp>
        <p:nvSpPr>
          <p:cNvPr id="7" name="文字方塊 6">
            <a:extLst>
              <a:ext uri="{FF2B5EF4-FFF2-40B4-BE49-F238E27FC236}">
                <a16:creationId xmlns:a16="http://schemas.microsoft.com/office/drawing/2014/main" id="{71F66878-E53B-46E4-B039-B1200C366D40}"/>
              </a:ext>
            </a:extLst>
          </p:cNvPr>
          <p:cNvSpPr txBox="1"/>
          <p:nvPr/>
        </p:nvSpPr>
        <p:spPr>
          <a:xfrm>
            <a:off x="935182" y="3270480"/>
            <a:ext cx="10037617" cy="1815882"/>
          </a:xfrm>
          <a:prstGeom prst="rect">
            <a:avLst/>
          </a:prstGeom>
          <a:noFill/>
        </p:spPr>
        <p:txBody>
          <a:bodyPr wrap="square">
            <a:spAutoFit/>
          </a:bodyPr>
          <a:lstStyle/>
          <a:p>
            <a:r>
              <a:rPr lang="en-US" altLang="zh-TW" sz="2800" dirty="0"/>
              <a:t>For T </a:t>
            </a:r>
            <a:r>
              <a:rPr lang="en-US" altLang="zh-TW" sz="2800" dirty="0">
                <a:solidFill>
                  <a:srgbClr val="FF0000"/>
                </a:solidFill>
              </a:rPr>
              <a:t>positive</a:t>
            </a:r>
            <a:r>
              <a:rPr lang="en-US" altLang="zh-TW" sz="2800" dirty="0"/>
              <a:t>, the signal is </a:t>
            </a:r>
            <a:r>
              <a:rPr lang="en-US" altLang="zh-TW" sz="2800" dirty="0">
                <a:solidFill>
                  <a:srgbClr val="FF0000"/>
                </a:solidFill>
              </a:rPr>
              <a:t>advanced</a:t>
            </a:r>
            <a:r>
              <a:rPr lang="en-US" altLang="zh-TW" sz="2800" dirty="0"/>
              <a:t>; that is, it starts at time t = –4, which is before the time it originally started at, t = –2, as shown in Figure 1.11. For T negative, the signal is delayed, as shown in Figure 1.12.</a:t>
            </a:r>
          </a:p>
        </p:txBody>
      </p:sp>
    </p:spTree>
    <p:extLst>
      <p:ext uri="{BB962C8B-B14F-4D97-AF65-F5344CB8AC3E}">
        <p14:creationId xmlns:p14="http://schemas.microsoft.com/office/powerpoint/2010/main" val="1699606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AB40B46B-5CFD-4F09-85F5-597FC621919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08589" y="1541319"/>
            <a:ext cx="5640307" cy="3235610"/>
          </a:xfrm>
          <a:prstGeom prst="rect">
            <a:avLst/>
          </a:prstGeom>
        </p:spPr>
      </p:pic>
      <p:pic>
        <p:nvPicPr>
          <p:cNvPr id="5" name="圖片 4">
            <a:extLst>
              <a:ext uri="{FF2B5EF4-FFF2-40B4-BE49-F238E27FC236}">
                <a16:creationId xmlns:a16="http://schemas.microsoft.com/office/drawing/2014/main" id="{F655B4B5-82C6-47BA-AD9E-A87FA7B4C92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143106" y="1528850"/>
            <a:ext cx="5554406" cy="3091987"/>
          </a:xfrm>
          <a:prstGeom prst="rect">
            <a:avLst/>
          </a:prstGeom>
        </p:spPr>
      </p:pic>
      <p:sp>
        <p:nvSpPr>
          <p:cNvPr id="7" name="文字方塊 6">
            <a:extLst>
              <a:ext uri="{FF2B5EF4-FFF2-40B4-BE49-F238E27FC236}">
                <a16:creationId xmlns:a16="http://schemas.microsoft.com/office/drawing/2014/main" id="{B69233AF-74FD-4F46-B683-41FB8B6D660E}"/>
              </a:ext>
            </a:extLst>
          </p:cNvPr>
          <p:cNvSpPr txBox="1"/>
          <p:nvPr/>
        </p:nvSpPr>
        <p:spPr>
          <a:xfrm>
            <a:off x="548641" y="4854632"/>
            <a:ext cx="5547359" cy="369332"/>
          </a:xfrm>
          <a:prstGeom prst="rect">
            <a:avLst/>
          </a:prstGeom>
          <a:noFill/>
        </p:spPr>
        <p:txBody>
          <a:bodyPr wrap="square">
            <a:spAutoFit/>
          </a:bodyPr>
          <a:lstStyle/>
          <a:p>
            <a:r>
              <a:rPr lang="en-US" altLang="zh-TW" dirty="0"/>
              <a:t>FIGURE 1.11 Graph of </a:t>
            </a:r>
            <a:r>
              <a:rPr lang="en-US" altLang="zh-TW" dirty="0">
                <a:solidFill>
                  <a:srgbClr val="FF0000"/>
                </a:solidFill>
              </a:rPr>
              <a:t>time-advanced</a:t>
            </a:r>
            <a:r>
              <a:rPr lang="en-US" altLang="zh-TW" dirty="0"/>
              <a:t> signal y(t) = x(t + 2).</a:t>
            </a:r>
            <a:endParaRPr lang="zh-TW" altLang="en-US" dirty="0"/>
          </a:p>
        </p:txBody>
      </p:sp>
      <p:sp>
        <p:nvSpPr>
          <p:cNvPr id="9" name="文字方塊 8">
            <a:extLst>
              <a:ext uri="{FF2B5EF4-FFF2-40B4-BE49-F238E27FC236}">
                <a16:creationId xmlns:a16="http://schemas.microsoft.com/office/drawing/2014/main" id="{B6762D2D-0EE4-4378-8347-81CFA363440E}"/>
              </a:ext>
            </a:extLst>
          </p:cNvPr>
          <p:cNvSpPr txBox="1"/>
          <p:nvPr/>
        </p:nvSpPr>
        <p:spPr>
          <a:xfrm>
            <a:off x="6384177" y="4905539"/>
            <a:ext cx="5547359" cy="369332"/>
          </a:xfrm>
          <a:prstGeom prst="rect">
            <a:avLst/>
          </a:prstGeom>
          <a:noFill/>
        </p:spPr>
        <p:txBody>
          <a:bodyPr wrap="square">
            <a:spAutoFit/>
          </a:bodyPr>
          <a:lstStyle/>
          <a:p>
            <a:r>
              <a:rPr lang="en-US" altLang="zh-TW" dirty="0"/>
              <a:t>FIGURE 1.12 Graph of </a:t>
            </a:r>
            <a:r>
              <a:rPr lang="en-US" altLang="zh-TW" dirty="0">
                <a:solidFill>
                  <a:srgbClr val="FF0000"/>
                </a:solidFill>
              </a:rPr>
              <a:t>time-delayed</a:t>
            </a:r>
            <a:r>
              <a:rPr lang="en-US" altLang="zh-TW" dirty="0"/>
              <a:t> signal y(t) = x(t – 2).</a:t>
            </a:r>
            <a:endParaRPr lang="zh-TW" altLang="en-US" dirty="0"/>
          </a:p>
        </p:txBody>
      </p:sp>
    </p:spTree>
    <p:extLst>
      <p:ext uri="{BB962C8B-B14F-4D97-AF65-F5344CB8AC3E}">
        <p14:creationId xmlns:p14="http://schemas.microsoft.com/office/powerpoint/2010/main" val="68680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270A29F9-702D-4484-BB10-AC38ABD95BBC}"/>
              </a:ext>
            </a:extLst>
          </p:cNvPr>
          <p:cNvSpPr txBox="1"/>
          <p:nvPr/>
        </p:nvSpPr>
        <p:spPr>
          <a:xfrm>
            <a:off x="918557" y="577426"/>
            <a:ext cx="10453254" cy="1384995"/>
          </a:xfrm>
          <a:prstGeom prst="rect">
            <a:avLst/>
          </a:prstGeom>
          <a:noFill/>
        </p:spPr>
        <p:txBody>
          <a:bodyPr wrap="square">
            <a:spAutoFit/>
          </a:bodyPr>
          <a:lstStyle/>
          <a:p>
            <a:r>
              <a:rPr lang="en-US" altLang="zh-TW" sz="2800" dirty="0"/>
              <a:t>Similarly, a time shift delays or advances a discrete-time signal by an integer discrete-time interval N:</a:t>
            </a:r>
          </a:p>
          <a:p>
            <a:r>
              <a:rPr lang="en-US" altLang="zh-TW" sz="2800" dirty="0"/>
              <a:t>                               y[n] = x[n +N]</a:t>
            </a:r>
            <a:endParaRPr lang="zh-TW" altLang="en-US" sz="2800" dirty="0"/>
          </a:p>
        </p:txBody>
      </p:sp>
      <p:sp>
        <p:nvSpPr>
          <p:cNvPr id="5" name="文字方塊 4">
            <a:extLst>
              <a:ext uri="{FF2B5EF4-FFF2-40B4-BE49-F238E27FC236}">
                <a16:creationId xmlns:a16="http://schemas.microsoft.com/office/drawing/2014/main" id="{5BA5BBAE-F4C9-4EEA-8CA3-587BC52289C0}"/>
              </a:ext>
            </a:extLst>
          </p:cNvPr>
          <p:cNvSpPr txBox="1"/>
          <p:nvPr/>
        </p:nvSpPr>
        <p:spPr>
          <a:xfrm>
            <a:off x="918556" y="1962421"/>
            <a:ext cx="9937865" cy="954107"/>
          </a:xfrm>
          <a:prstGeom prst="rect">
            <a:avLst/>
          </a:prstGeom>
          <a:noFill/>
        </p:spPr>
        <p:txBody>
          <a:bodyPr wrap="square">
            <a:spAutoFit/>
          </a:bodyPr>
          <a:lstStyle/>
          <a:p>
            <a:r>
              <a:rPr lang="en-US" altLang="zh-TW" sz="2800" dirty="0"/>
              <a:t>For N </a:t>
            </a:r>
            <a:r>
              <a:rPr lang="en-US" altLang="zh-TW" sz="2800" dirty="0">
                <a:solidFill>
                  <a:srgbClr val="FF0000"/>
                </a:solidFill>
              </a:rPr>
              <a:t>positive</a:t>
            </a:r>
            <a:r>
              <a:rPr lang="en-US" altLang="zh-TW" sz="2800" dirty="0"/>
              <a:t>, the signal is </a:t>
            </a:r>
            <a:r>
              <a:rPr lang="en-US" altLang="zh-TW" sz="2800" dirty="0">
                <a:solidFill>
                  <a:srgbClr val="FF0000"/>
                </a:solidFill>
              </a:rPr>
              <a:t>advanced</a:t>
            </a:r>
            <a:r>
              <a:rPr lang="en-US" altLang="zh-TW" sz="2800" dirty="0"/>
              <a:t> by N time steps, as shown in Figure 1.13. For N </a:t>
            </a:r>
            <a:r>
              <a:rPr lang="en-US" altLang="zh-TW" sz="2800" dirty="0">
                <a:solidFill>
                  <a:srgbClr val="FF0000"/>
                </a:solidFill>
              </a:rPr>
              <a:t>negative</a:t>
            </a:r>
            <a:r>
              <a:rPr lang="en-US" altLang="zh-TW" sz="2800" dirty="0"/>
              <a:t>, the signal is </a:t>
            </a:r>
            <a:r>
              <a:rPr lang="en-US" altLang="zh-TW" sz="2800" dirty="0">
                <a:solidFill>
                  <a:srgbClr val="FF0000"/>
                </a:solidFill>
              </a:rPr>
              <a:t>delayed</a:t>
            </a:r>
            <a:r>
              <a:rPr lang="en-US" altLang="zh-TW" sz="2800" dirty="0"/>
              <a:t> by time steps.</a:t>
            </a:r>
            <a:endParaRPr lang="zh-TW" altLang="en-US" sz="2800" dirty="0"/>
          </a:p>
        </p:txBody>
      </p:sp>
      <p:pic>
        <p:nvPicPr>
          <p:cNvPr id="9" name="圖片 8">
            <a:extLst>
              <a:ext uri="{FF2B5EF4-FFF2-40B4-BE49-F238E27FC236}">
                <a16:creationId xmlns:a16="http://schemas.microsoft.com/office/drawing/2014/main" id="{A0C940C2-F7DD-4D7B-8A7C-A524B573854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887488" y="3032364"/>
            <a:ext cx="4639628" cy="3248210"/>
          </a:xfrm>
          <a:prstGeom prst="rect">
            <a:avLst/>
          </a:prstGeom>
        </p:spPr>
      </p:pic>
      <p:sp>
        <p:nvSpPr>
          <p:cNvPr id="11" name="文字方塊 10">
            <a:extLst>
              <a:ext uri="{FF2B5EF4-FFF2-40B4-BE49-F238E27FC236}">
                <a16:creationId xmlns:a16="http://schemas.microsoft.com/office/drawing/2014/main" id="{1EC121EC-5934-4C0E-B8E5-A17187E22005}"/>
              </a:ext>
            </a:extLst>
          </p:cNvPr>
          <p:cNvSpPr txBox="1"/>
          <p:nvPr/>
        </p:nvSpPr>
        <p:spPr>
          <a:xfrm>
            <a:off x="1080089" y="4336014"/>
            <a:ext cx="4807399" cy="707886"/>
          </a:xfrm>
          <a:prstGeom prst="rect">
            <a:avLst/>
          </a:prstGeom>
          <a:noFill/>
        </p:spPr>
        <p:txBody>
          <a:bodyPr wrap="square">
            <a:spAutoFit/>
          </a:bodyPr>
          <a:lstStyle/>
          <a:p>
            <a:r>
              <a:rPr lang="en-US" altLang="zh-TW" sz="2000" dirty="0"/>
              <a:t>FIGURE 1.13 Graph of time-advanced signal </a:t>
            </a:r>
          </a:p>
          <a:p>
            <a:r>
              <a:rPr lang="en-US" altLang="zh-TW" sz="2000" dirty="0"/>
              <a:t>y[n] = x[n + 2].</a:t>
            </a:r>
            <a:endParaRPr lang="zh-TW" altLang="en-US" sz="2000" dirty="0"/>
          </a:p>
        </p:txBody>
      </p:sp>
    </p:spTree>
    <p:extLst>
      <p:ext uri="{BB962C8B-B14F-4D97-AF65-F5344CB8AC3E}">
        <p14:creationId xmlns:p14="http://schemas.microsoft.com/office/powerpoint/2010/main" val="168368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45246462-4292-42B3-87D5-F146B9C6D864}"/>
              </a:ext>
            </a:extLst>
          </p:cNvPr>
          <p:cNvSpPr txBox="1"/>
          <p:nvPr/>
        </p:nvSpPr>
        <p:spPr>
          <a:xfrm>
            <a:off x="785554" y="854425"/>
            <a:ext cx="3936075" cy="584775"/>
          </a:xfrm>
          <a:prstGeom prst="rect">
            <a:avLst/>
          </a:prstGeom>
          <a:noFill/>
        </p:spPr>
        <p:txBody>
          <a:bodyPr wrap="square">
            <a:spAutoFit/>
          </a:bodyPr>
          <a:lstStyle/>
          <a:p>
            <a:r>
              <a:rPr lang="en-US" altLang="zh-TW" sz="3200" b="1" dirty="0"/>
              <a:t>PERIODIC SIGNALS</a:t>
            </a:r>
            <a:endParaRPr lang="zh-TW" altLang="en-US" sz="3200" b="1" dirty="0"/>
          </a:p>
        </p:txBody>
      </p:sp>
      <p:sp>
        <p:nvSpPr>
          <p:cNvPr id="5" name="文字方塊 4">
            <a:extLst>
              <a:ext uri="{FF2B5EF4-FFF2-40B4-BE49-F238E27FC236}">
                <a16:creationId xmlns:a16="http://schemas.microsoft.com/office/drawing/2014/main" id="{4E195465-72FA-43D1-AEFA-7D0D511D981B}"/>
              </a:ext>
            </a:extLst>
          </p:cNvPr>
          <p:cNvSpPr txBox="1"/>
          <p:nvPr/>
        </p:nvSpPr>
        <p:spPr>
          <a:xfrm>
            <a:off x="785554" y="1874728"/>
            <a:ext cx="10519756" cy="3108543"/>
          </a:xfrm>
          <a:prstGeom prst="rect">
            <a:avLst/>
          </a:prstGeom>
          <a:noFill/>
        </p:spPr>
        <p:txBody>
          <a:bodyPr wrap="square">
            <a:spAutoFit/>
          </a:bodyPr>
          <a:lstStyle/>
          <a:p>
            <a:r>
              <a:rPr lang="en-US" altLang="zh-TW" sz="2800" dirty="0"/>
              <a:t>A continuous-time signal x(t) is periodic if there exists a positive real T for which           x(t) = x(t +T), ꓯt </a:t>
            </a:r>
            <a:r>
              <a:rPr lang="el-GR" altLang="zh-TW" sz="2800" dirty="0"/>
              <a:t>ϵ</a:t>
            </a:r>
            <a:r>
              <a:rPr lang="en-US" altLang="zh-TW" sz="2800" dirty="0"/>
              <a:t> R.</a:t>
            </a:r>
          </a:p>
          <a:p>
            <a:endParaRPr lang="en-US" altLang="zh-TW" sz="2800" dirty="0"/>
          </a:p>
          <a:p>
            <a:r>
              <a:rPr lang="en-US" altLang="zh-TW" sz="2800" dirty="0"/>
              <a:t>A discrete-time signal x[n] is periodic if there exists a positive integer N for which     x[n] = x[n + N}, ꓯn </a:t>
            </a:r>
            <a:r>
              <a:rPr lang="el-GR" altLang="zh-TW" sz="2800" dirty="0"/>
              <a:t>ϵ</a:t>
            </a:r>
            <a:r>
              <a:rPr lang="en-US" altLang="zh-TW" sz="2800" dirty="0"/>
              <a:t> Z.</a:t>
            </a:r>
          </a:p>
          <a:p>
            <a:endParaRPr lang="en-US" altLang="zh-TW" sz="2800" dirty="0"/>
          </a:p>
          <a:p>
            <a:r>
              <a:rPr lang="en-US" altLang="zh-TW" sz="2800" dirty="0">
                <a:solidFill>
                  <a:srgbClr val="FF0000"/>
                </a:solidFill>
              </a:rPr>
              <a:t>The smallest such T or N is called the fundamental period of the signal.</a:t>
            </a:r>
          </a:p>
        </p:txBody>
      </p:sp>
    </p:spTree>
    <p:extLst>
      <p:ext uri="{BB962C8B-B14F-4D97-AF65-F5344CB8AC3E}">
        <p14:creationId xmlns:p14="http://schemas.microsoft.com/office/powerpoint/2010/main" val="1957627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4AC91ECB-C2C4-40C8-A1B1-C653BB24C848}"/>
              </a:ext>
            </a:extLst>
          </p:cNvPr>
          <p:cNvSpPr txBox="1"/>
          <p:nvPr/>
        </p:nvSpPr>
        <p:spPr>
          <a:xfrm>
            <a:off x="935182" y="704934"/>
            <a:ext cx="10353501" cy="1384995"/>
          </a:xfrm>
          <a:prstGeom prst="rect">
            <a:avLst/>
          </a:prstGeom>
          <a:noFill/>
        </p:spPr>
        <p:txBody>
          <a:bodyPr wrap="square">
            <a:spAutoFit/>
          </a:bodyPr>
          <a:lstStyle/>
          <a:p>
            <a:r>
              <a:rPr lang="en-US" altLang="zh-TW" sz="2800" dirty="0"/>
              <a:t>Example 1.6: The square wave signal in Figure 1.14 is periodic. The fundamental period of this square wave is T = 4, </a:t>
            </a:r>
            <a:r>
              <a:rPr lang="en-US" altLang="zh-TW" sz="2800" dirty="0">
                <a:solidFill>
                  <a:srgbClr val="FF0000"/>
                </a:solidFill>
              </a:rPr>
              <a:t>but 8, 12, and 16 are also periods of the signal.</a:t>
            </a:r>
            <a:endParaRPr lang="zh-TW" altLang="en-US" sz="2800" dirty="0">
              <a:solidFill>
                <a:srgbClr val="FF0000"/>
              </a:solidFill>
            </a:endParaRPr>
          </a:p>
        </p:txBody>
      </p:sp>
      <p:pic>
        <p:nvPicPr>
          <p:cNvPr id="5" name="圖片 4">
            <a:extLst>
              <a:ext uri="{FF2B5EF4-FFF2-40B4-BE49-F238E27FC236}">
                <a16:creationId xmlns:a16="http://schemas.microsoft.com/office/drawing/2014/main" id="{DD6AE3A9-5262-4D34-AFDF-88DACCF55FE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144683" y="2287648"/>
            <a:ext cx="7564582" cy="3338529"/>
          </a:xfrm>
          <a:prstGeom prst="rect">
            <a:avLst/>
          </a:prstGeom>
        </p:spPr>
      </p:pic>
      <p:sp>
        <p:nvSpPr>
          <p:cNvPr id="7" name="文字方塊 6">
            <a:extLst>
              <a:ext uri="{FF2B5EF4-FFF2-40B4-BE49-F238E27FC236}">
                <a16:creationId xmlns:a16="http://schemas.microsoft.com/office/drawing/2014/main" id="{E0EC0740-7124-4187-9288-A567E630571D}"/>
              </a:ext>
            </a:extLst>
          </p:cNvPr>
          <p:cNvSpPr txBox="1"/>
          <p:nvPr/>
        </p:nvSpPr>
        <p:spPr>
          <a:xfrm>
            <a:off x="2913611" y="5626177"/>
            <a:ext cx="7410796" cy="400110"/>
          </a:xfrm>
          <a:prstGeom prst="rect">
            <a:avLst/>
          </a:prstGeom>
          <a:noFill/>
        </p:spPr>
        <p:txBody>
          <a:bodyPr wrap="square">
            <a:spAutoFit/>
          </a:bodyPr>
          <a:lstStyle/>
          <a:p>
            <a:r>
              <a:rPr lang="en-US" altLang="zh-TW" sz="2000" dirty="0"/>
              <a:t>FIGURE 1.14 A continuous-time periodic square wave signal.</a:t>
            </a:r>
            <a:endParaRPr lang="zh-TW" altLang="en-US" sz="2000" dirty="0"/>
          </a:p>
        </p:txBody>
      </p:sp>
    </p:spTree>
    <p:extLst>
      <p:ext uri="{BB962C8B-B14F-4D97-AF65-F5344CB8AC3E}">
        <p14:creationId xmlns:p14="http://schemas.microsoft.com/office/powerpoint/2010/main" val="3372883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29ADDBFF-AEEA-4873-ACF3-E122050ABF4A}"/>
              </a:ext>
            </a:extLst>
          </p:cNvPr>
          <p:cNvSpPr txBox="1"/>
          <p:nvPr/>
        </p:nvSpPr>
        <p:spPr>
          <a:xfrm>
            <a:off x="802179" y="1186934"/>
            <a:ext cx="10336876" cy="4113947"/>
          </a:xfrm>
          <a:prstGeom prst="rect">
            <a:avLst/>
          </a:prstGeom>
          <a:noFill/>
        </p:spPr>
        <p:txBody>
          <a:bodyPr wrap="square">
            <a:spAutoFit/>
          </a:bodyPr>
          <a:lstStyle/>
          <a:p>
            <a:r>
              <a:rPr lang="en-US" altLang="zh-TW" sz="2800" dirty="0"/>
              <a:t>Example 1.7: The complex exponential signal :  x(t) = </a:t>
            </a:r>
            <a:r>
              <a:rPr lang="en-US" altLang="zh-TW" sz="2800" dirty="0" err="1"/>
              <a:t>e</a:t>
            </a:r>
            <a:r>
              <a:rPr lang="en-US" altLang="zh-TW" sz="2800" baseline="30000" dirty="0" err="1"/>
              <a:t>j</a:t>
            </a:r>
            <a:r>
              <a:rPr lang="el-GR" altLang="zh-TW" sz="2800" baseline="30000" dirty="0"/>
              <a:t>ω</a:t>
            </a:r>
            <a:r>
              <a:rPr lang="en-US" altLang="zh-TW" baseline="4000" dirty="0"/>
              <a:t>0</a:t>
            </a:r>
            <a:r>
              <a:rPr lang="en-US" altLang="zh-TW" sz="2800" baseline="30000" dirty="0"/>
              <a:t>t </a:t>
            </a:r>
            <a:r>
              <a:rPr lang="en-US" altLang="zh-TW" sz="2800" dirty="0"/>
              <a:t>:</a:t>
            </a:r>
          </a:p>
          <a:p>
            <a:endParaRPr lang="en-US" altLang="zh-TW" sz="2800" baseline="30000" dirty="0"/>
          </a:p>
          <a:p>
            <a:r>
              <a:rPr lang="zh-TW" altLang="en-US" sz="2800" dirty="0"/>
              <a:t>            </a:t>
            </a:r>
            <a:r>
              <a:rPr lang="en-US" altLang="zh-TW" sz="2800" dirty="0"/>
              <a:t>x(t + T) = </a:t>
            </a:r>
            <a:r>
              <a:rPr lang="en-US" altLang="zh-TW" sz="2800" dirty="0" err="1"/>
              <a:t>e</a:t>
            </a:r>
            <a:r>
              <a:rPr lang="en-US" altLang="zh-TW" sz="2800" baseline="30000" dirty="0" err="1"/>
              <a:t>j</a:t>
            </a:r>
            <a:r>
              <a:rPr lang="el-GR" altLang="zh-TW" sz="2800" baseline="30000" dirty="0"/>
              <a:t>ω</a:t>
            </a:r>
            <a:r>
              <a:rPr lang="en-US" altLang="zh-TW" sz="2800" baseline="4000" dirty="0"/>
              <a:t>0</a:t>
            </a:r>
            <a:r>
              <a:rPr lang="en-US" altLang="zh-TW" sz="2800" baseline="30000" dirty="0"/>
              <a:t>(</a:t>
            </a:r>
            <a:r>
              <a:rPr lang="en-US" altLang="zh-TW" sz="2800" baseline="30000" dirty="0" err="1"/>
              <a:t>t+T</a:t>
            </a:r>
            <a:r>
              <a:rPr lang="en-US" altLang="zh-TW" sz="2800" baseline="30000" dirty="0"/>
              <a:t>) </a:t>
            </a:r>
            <a:r>
              <a:rPr lang="en-US" altLang="zh-TW" sz="2800" dirty="0"/>
              <a:t>= </a:t>
            </a:r>
            <a:r>
              <a:rPr lang="en-US" altLang="zh-TW" sz="2800" dirty="0" err="1"/>
              <a:t>e</a:t>
            </a:r>
            <a:r>
              <a:rPr lang="en-US" altLang="zh-TW" sz="2800" baseline="30000" dirty="0" err="1"/>
              <a:t>j</a:t>
            </a:r>
            <a:r>
              <a:rPr lang="el-GR" altLang="zh-TW" sz="2800" baseline="30000" dirty="0"/>
              <a:t>ω</a:t>
            </a:r>
            <a:r>
              <a:rPr lang="en-US" altLang="zh-TW" sz="2800" baseline="4000" dirty="0"/>
              <a:t>0</a:t>
            </a:r>
            <a:r>
              <a:rPr lang="en-US" altLang="zh-TW" sz="2800" baseline="30000" dirty="0"/>
              <a:t>t </a:t>
            </a:r>
            <a:r>
              <a:rPr lang="en-US" altLang="zh-TW" sz="2800" dirty="0" err="1"/>
              <a:t>e</a:t>
            </a:r>
            <a:r>
              <a:rPr lang="en-US" altLang="zh-TW" sz="2800" baseline="30000" dirty="0" err="1"/>
              <a:t>j</a:t>
            </a:r>
            <a:r>
              <a:rPr lang="el-GR" altLang="zh-TW" sz="2800" baseline="30000" dirty="0"/>
              <a:t>ω</a:t>
            </a:r>
            <a:r>
              <a:rPr lang="en-US" altLang="zh-TW" sz="2800" baseline="4000" dirty="0"/>
              <a:t>0</a:t>
            </a:r>
            <a:r>
              <a:rPr lang="en-US" altLang="zh-TW" sz="2800" baseline="30000" dirty="0"/>
              <a:t>T </a:t>
            </a:r>
          </a:p>
          <a:p>
            <a:endParaRPr lang="en-US" altLang="zh-TW" sz="2800" baseline="30000" dirty="0"/>
          </a:p>
          <a:p>
            <a:r>
              <a:rPr lang="en-US" altLang="zh-TW" sz="2800" dirty="0"/>
              <a:t>The right-hand side of the Equation above is equal to  x(t) = </a:t>
            </a:r>
            <a:r>
              <a:rPr lang="en-US" altLang="zh-TW" sz="2800" dirty="0" err="1"/>
              <a:t>e</a:t>
            </a:r>
            <a:r>
              <a:rPr lang="en-US" altLang="zh-TW" sz="2800" baseline="30000" dirty="0" err="1"/>
              <a:t>j</a:t>
            </a:r>
            <a:r>
              <a:rPr lang="el-GR" altLang="zh-TW" sz="2800" baseline="30000" dirty="0"/>
              <a:t>ω</a:t>
            </a:r>
            <a:r>
              <a:rPr lang="en-US" altLang="zh-TW" sz="2800" baseline="4000" dirty="0"/>
              <a:t>0</a:t>
            </a:r>
            <a:r>
              <a:rPr lang="en-US" altLang="zh-TW" sz="2800" baseline="30000" dirty="0"/>
              <a:t>t  </a:t>
            </a:r>
            <a:r>
              <a:rPr lang="en-US" altLang="zh-TW" sz="2800" dirty="0"/>
              <a:t>for</a:t>
            </a:r>
          </a:p>
          <a:p>
            <a:r>
              <a:rPr lang="en-US" altLang="zh-TW" sz="2800" dirty="0"/>
              <a:t>T = 2πk/</a:t>
            </a:r>
            <a:r>
              <a:rPr lang="el-GR" altLang="zh-TW" sz="2800" dirty="0"/>
              <a:t>ω</a:t>
            </a:r>
            <a:r>
              <a:rPr lang="en-US" altLang="zh-TW" sz="2800" baseline="-25000" dirty="0"/>
              <a:t>0</a:t>
            </a:r>
            <a:r>
              <a:rPr lang="en-US" altLang="zh-TW" sz="2800" dirty="0"/>
              <a:t>. k = ±1, ±2,……, so these are all periods of the complex exponential. The fundamental period is T = 2π/</a:t>
            </a:r>
            <a:r>
              <a:rPr lang="el-GR" altLang="zh-TW" sz="2800" dirty="0"/>
              <a:t>ω</a:t>
            </a:r>
            <a:r>
              <a:rPr lang="en-US" altLang="zh-TW" sz="2800" baseline="-25000" dirty="0"/>
              <a:t>0</a:t>
            </a:r>
            <a:r>
              <a:rPr lang="en-US" altLang="zh-TW" sz="2800" dirty="0"/>
              <a:t>.</a:t>
            </a:r>
          </a:p>
          <a:p>
            <a:endParaRPr lang="en-US" altLang="zh-TW" sz="2800" dirty="0"/>
          </a:p>
          <a:p>
            <a:r>
              <a:rPr lang="en-US" altLang="zh-TW" sz="2800" dirty="0">
                <a:latin typeface="標楷體" panose="03000509000000000000" pitchFamily="65" charset="-120"/>
                <a:ea typeface="標楷體" panose="03000509000000000000" pitchFamily="65" charset="-120"/>
              </a:rPr>
              <a:t>※ </a:t>
            </a:r>
            <a:r>
              <a:rPr lang="en-US" altLang="zh-TW" sz="2800" dirty="0">
                <a:solidFill>
                  <a:srgbClr val="FF0000"/>
                </a:solidFill>
              </a:rPr>
              <a:t>x(t) = </a:t>
            </a:r>
            <a:r>
              <a:rPr lang="en-US" altLang="zh-TW" sz="2800" dirty="0" err="1">
                <a:solidFill>
                  <a:srgbClr val="FF0000"/>
                </a:solidFill>
              </a:rPr>
              <a:t>e</a:t>
            </a:r>
            <a:r>
              <a:rPr lang="en-US" altLang="zh-TW" sz="2800" baseline="30000" dirty="0" err="1">
                <a:solidFill>
                  <a:srgbClr val="FF0000"/>
                </a:solidFill>
              </a:rPr>
              <a:t>j</a:t>
            </a:r>
            <a:r>
              <a:rPr lang="el-GR" altLang="zh-TW" sz="2800" baseline="30000" dirty="0">
                <a:solidFill>
                  <a:srgbClr val="FF0000"/>
                </a:solidFill>
              </a:rPr>
              <a:t>ω</a:t>
            </a:r>
            <a:r>
              <a:rPr lang="en-US" altLang="zh-TW" sz="2800" baseline="4000" dirty="0">
                <a:solidFill>
                  <a:srgbClr val="FF0000"/>
                </a:solidFill>
              </a:rPr>
              <a:t>0</a:t>
            </a:r>
            <a:r>
              <a:rPr lang="en-US" altLang="zh-TW" sz="2800" baseline="30000" dirty="0">
                <a:solidFill>
                  <a:srgbClr val="FF0000"/>
                </a:solidFill>
              </a:rPr>
              <a:t>t  </a:t>
            </a:r>
            <a:r>
              <a:rPr lang="en-US" altLang="zh-TW" sz="2800" dirty="0">
                <a:solidFill>
                  <a:srgbClr val="FF0000"/>
                </a:solidFill>
              </a:rPr>
              <a:t>= cos(</a:t>
            </a:r>
            <a:r>
              <a:rPr lang="el-GR" altLang="zh-TW" sz="2800" dirty="0">
                <a:solidFill>
                  <a:srgbClr val="FF0000"/>
                </a:solidFill>
              </a:rPr>
              <a:t>ω</a:t>
            </a:r>
            <a:r>
              <a:rPr lang="en-US" altLang="zh-TW" sz="2800" baseline="-25000" dirty="0" err="1">
                <a:solidFill>
                  <a:srgbClr val="FF0000"/>
                </a:solidFill>
              </a:rPr>
              <a:t>o</a:t>
            </a:r>
            <a:r>
              <a:rPr lang="en-US" altLang="zh-TW" sz="2800" dirty="0" err="1">
                <a:solidFill>
                  <a:srgbClr val="FF0000"/>
                </a:solidFill>
              </a:rPr>
              <a:t>t</a:t>
            </a:r>
            <a:r>
              <a:rPr lang="en-US" altLang="zh-TW" sz="2800" dirty="0">
                <a:solidFill>
                  <a:srgbClr val="FF0000"/>
                </a:solidFill>
              </a:rPr>
              <a:t>) + j sin(</a:t>
            </a:r>
            <a:r>
              <a:rPr lang="el-GR" altLang="zh-TW" sz="2800" dirty="0">
                <a:solidFill>
                  <a:srgbClr val="FF0000"/>
                </a:solidFill>
              </a:rPr>
              <a:t>ω</a:t>
            </a:r>
            <a:r>
              <a:rPr lang="en-US" altLang="zh-TW" sz="2800" baseline="-25000" dirty="0" err="1">
                <a:solidFill>
                  <a:srgbClr val="FF0000"/>
                </a:solidFill>
              </a:rPr>
              <a:t>o</a:t>
            </a:r>
            <a:r>
              <a:rPr lang="en-US" altLang="zh-TW" sz="2800" dirty="0" err="1">
                <a:solidFill>
                  <a:srgbClr val="FF0000"/>
                </a:solidFill>
              </a:rPr>
              <a:t>t</a:t>
            </a:r>
            <a:r>
              <a:rPr lang="en-US" altLang="zh-TW" sz="2800" dirty="0">
                <a:solidFill>
                  <a:srgbClr val="FF0000"/>
                </a:solidFill>
              </a:rPr>
              <a:t>) </a:t>
            </a:r>
            <a:r>
              <a:rPr lang="en-US" altLang="zh-TW" sz="2800" dirty="0"/>
              <a:t>→ It may become more apparent that the complex exponential signal is periodic.</a:t>
            </a:r>
            <a:endParaRPr lang="zh-TW" altLang="en-US" sz="2800" dirty="0"/>
          </a:p>
        </p:txBody>
      </p:sp>
    </p:spTree>
    <p:extLst>
      <p:ext uri="{BB962C8B-B14F-4D97-AF65-F5344CB8AC3E}">
        <p14:creationId xmlns:p14="http://schemas.microsoft.com/office/powerpoint/2010/main" val="363866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8BC0DB2F-6577-4C89-A5F7-5D7D95CCEB72}"/>
              </a:ext>
            </a:extLst>
          </p:cNvPr>
          <p:cNvSpPr txBox="1"/>
          <p:nvPr/>
        </p:nvSpPr>
        <p:spPr>
          <a:xfrm>
            <a:off x="1084811" y="1874728"/>
            <a:ext cx="9488978" cy="3108543"/>
          </a:xfrm>
          <a:prstGeom prst="rect">
            <a:avLst/>
          </a:prstGeom>
          <a:noFill/>
        </p:spPr>
        <p:txBody>
          <a:bodyPr wrap="square">
            <a:spAutoFit/>
          </a:bodyPr>
          <a:lstStyle/>
          <a:p>
            <a:r>
              <a:rPr lang="en-US" altLang="zh-TW" sz="2800" dirty="0"/>
              <a:t>The word system refers to many different things in engineering.</a:t>
            </a:r>
            <a:r>
              <a:rPr lang="zh-TW" altLang="en-US" sz="2800" dirty="0"/>
              <a:t> </a:t>
            </a:r>
            <a:r>
              <a:rPr lang="en-US" altLang="zh-TW" sz="2800" dirty="0"/>
              <a:t>It can mean, in a more abstract way, theoretical objects such as a system of linear equations or a mathematical input-output model. In this book, </a:t>
            </a:r>
            <a:r>
              <a:rPr lang="en-US" altLang="zh-TW" sz="2800" b="1" dirty="0">
                <a:solidFill>
                  <a:srgbClr val="FF0000"/>
                </a:solidFill>
              </a:rPr>
              <a:t>a system is defined as a mathematical relationship between an input signal and an output signal</a:t>
            </a:r>
            <a:r>
              <a:rPr lang="en-US" altLang="zh-TW" sz="2800" dirty="0"/>
              <a:t>, and a mathematical representation of this system is usually called a system model.</a:t>
            </a:r>
            <a:endParaRPr lang="zh-TW" altLang="en-US" sz="2800" dirty="0"/>
          </a:p>
        </p:txBody>
      </p:sp>
      <p:sp>
        <p:nvSpPr>
          <p:cNvPr id="4" name="文字方塊 3">
            <a:extLst>
              <a:ext uri="{FF2B5EF4-FFF2-40B4-BE49-F238E27FC236}">
                <a16:creationId xmlns:a16="http://schemas.microsoft.com/office/drawing/2014/main" id="{06E8E2C5-5482-4038-A634-BF2C9EFC28ED}"/>
              </a:ext>
            </a:extLst>
          </p:cNvPr>
          <p:cNvSpPr txBox="1"/>
          <p:nvPr/>
        </p:nvSpPr>
        <p:spPr>
          <a:xfrm>
            <a:off x="1084811" y="925569"/>
            <a:ext cx="6093228" cy="584775"/>
          </a:xfrm>
          <a:prstGeom prst="rect">
            <a:avLst/>
          </a:prstGeom>
          <a:noFill/>
        </p:spPr>
        <p:txBody>
          <a:bodyPr wrap="square">
            <a:spAutoFit/>
          </a:bodyPr>
          <a:lstStyle/>
          <a:p>
            <a:r>
              <a:rPr lang="en-US" altLang="zh-TW" sz="3200" b="1" dirty="0"/>
              <a:t>SYSTEMS IN ENGINEERING</a:t>
            </a:r>
            <a:endParaRPr lang="zh-TW" altLang="en-US" sz="3200" b="1" dirty="0"/>
          </a:p>
        </p:txBody>
      </p:sp>
    </p:spTree>
    <p:extLst>
      <p:ext uri="{BB962C8B-B14F-4D97-AF65-F5344CB8AC3E}">
        <p14:creationId xmlns:p14="http://schemas.microsoft.com/office/powerpoint/2010/main" val="2276167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99E0BA9D-8B18-4D48-9AC4-8AB990D7D86A}"/>
              </a:ext>
            </a:extLst>
          </p:cNvPr>
          <p:cNvSpPr txBox="1"/>
          <p:nvPr/>
        </p:nvSpPr>
        <p:spPr>
          <a:xfrm>
            <a:off x="818803" y="444560"/>
            <a:ext cx="10985269" cy="1815882"/>
          </a:xfrm>
          <a:prstGeom prst="rect">
            <a:avLst/>
          </a:prstGeom>
          <a:noFill/>
        </p:spPr>
        <p:txBody>
          <a:bodyPr wrap="square">
            <a:spAutoFit/>
          </a:bodyPr>
          <a:lstStyle/>
          <a:p>
            <a:r>
              <a:rPr lang="en-US" altLang="zh-TW" sz="2800" dirty="0"/>
              <a:t>The sum of continuous-time periodic signals is periodic if and only if the ratios</a:t>
            </a:r>
            <a:r>
              <a:rPr lang="zh-TW" altLang="en-US" sz="2800" dirty="0"/>
              <a:t> </a:t>
            </a:r>
            <a:r>
              <a:rPr lang="en-US" altLang="zh-TW" sz="2800" dirty="0"/>
              <a:t>of the periods of the individual signals are ratios of integers. If a sum of N periodic</a:t>
            </a:r>
            <a:r>
              <a:rPr lang="zh-TW" altLang="en-US" sz="2800" dirty="0"/>
              <a:t> </a:t>
            </a:r>
            <a:r>
              <a:rPr lang="en-US" altLang="zh-TW" sz="2800" dirty="0"/>
              <a:t>signals is periodic, the fundamental period can be found as follows:</a:t>
            </a:r>
            <a:endParaRPr lang="zh-TW" altLang="en-US" sz="2800" dirty="0"/>
          </a:p>
        </p:txBody>
      </p:sp>
      <p:pic>
        <p:nvPicPr>
          <p:cNvPr id="5" name="圖片 4">
            <a:extLst>
              <a:ext uri="{FF2B5EF4-FFF2-40B4-BE49-F238E27FC236}">
                <a16:creationId xmlns:a16="http://schemas.microsoft.com/office/drawing/2014/main" id="{2DF2B7ED-255F-445C-A560-6A5EA035148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18803" y="2260442"/>
            <a:ext cx="10386753" cy="2203586"/>
          </a:xfrm>
          <a:prstGeom prst="rect">
            <a:avLst/>
          </a:prstGeom>
        </p:spPr>
      </p:pic>
      <p:pic>
        <p:nvPicPr>
          <p:cNvPr id="7" name="圖片 6">
            <a:extLst>
              <a:ext uri="{FF2B5EF4-FFF2-40B4-BE49-F238E27FC236}">
                <a16:creationId xmlns:a16="http://schemas.microsoft.com/office/drawing/2014/main" id="{5543B544-0AEB-4C5E-8A09-9B4F19083E8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818802" y="4510702"/>
            <a:ext cx="10594743" cy="1225088"/>
          </a:xfrm>
          <a:prstGeom prst="rect">
            <a:avLst/>
          </a:prstGeom>
        </p:spPr>
      </p:pic>
    </p:spTree>
    <p:extLst>
      <p:ext uri="{BB962C8B-B14F-4D97-AF65-F5344CB8AC3E}">
        <p14:creationId xmlns:p14="http://schemas.microsoft.com/office/powerpoint/2010/main" val="53333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C556A0F-A6CD-42A8-B429-903FCB5E9246}"/>
              </a:ext>
            </a:extLst>
          </p:cNvPr>
          <p:cNvSpPr txBox="1"/>
          <p:nvPr/>
        </p:nvSpPr>
        <p:spPr>
          <a:xfrm>
            <a:off x="944187" y="715926"/>
            <a:ext cx="10303625" cy="954107"/>
          </a:xfrm>
          <a:prstGeom prst="rect">
            <a:avLst/>
          </a:prstGeom>
          <a:noFill/>
        </p:spPr>
        <p:txBody>
          <a:bodyPr wrap="square">
            <a:spAutoFit/>
          </a:bodyPr>
          <a:lstStyle/>
          <a:p>
            <a:r>
              <a:rPr lang="en-US" altLang="zh-TW" sz="2800" dirty="0"/>
              <a:t>Example 1.8: The discrete-time signal x[n] = (-1)</a:t>
            </a:r>
            <a:r>
              <a:rPr lang="en-US" altLang="zh-TW" sz="2800" baseline="30000" dirty="0"/>
              <a:t>n</a:t>
            </a:r>
            <a:r>
              <a:rPr lang="en-US" altLang="zh-TW" sz="2800" dirty="0"/>
              <a:t> in Figure 1.15 is periodic with fundamental period N = 2.</a:t>
            </a:r>
            <a:endParaRPr lang="zh-TW" altLang="en-US" sz="2800" dirty="0"/>
          </a:p>
        </p:txBody>
      </p:sp>
      <p:pic>
        <p:nvPicPr>
          <p:cNvPr id="5" name="圖片 4">
            <a:extLst>
              <a:ext uri="{FF2B5EF4-FFF2-40B4-BE49-F238E27FC236}">
                <a16:creationId xmlns:a16="http://schemas.microsoft.com/office/drawing/2014/main" id="{0DC33260-F3F9-4191-B5A3-63874BE32FD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678085" y="2224300"/>
            <a:ext cx="5937972" cy="3115701"/>
          </a:xfrm>
          <a:prstGeom prst="rect">
            <a:avLst/>
          </a:prstGeom>
        </p:spPr>
      </p:pic>
      <p:sp>
        <p:nvSpPr>
          <p:cNvPr id="7" name="文字方塊 6">
            <a:extLst>
              <a:ext uri="{FF2B5EF4-FFF2-40B4-BE49-F238E27FC236}">
                <a16:creationId xmlns:a16="http://schemas.microsoft.com/office/drawing/2014/main" id="{2722BA46-1660-4275-9B02-E95025CB3266}"/>
              </a:ext>
            </a:extLst>
          </p:cNvPr>
          <p:cNvSpPr txBox="1"/>
          <p:nvPr/>
        </p:nvSpPr>
        <p:spPr>
          <a:xfrm>
            <a:off x="3465021" y="5340001"/>
            <a:ext cx="6093228" cy="400110"/>
          </a:xfrm>
          <a:prstGeom prst="rect">
            <a:avLst/>
          </a:prstGeom>
          <a:noFill/>
        </p:spPr>
        <p:txBody>
          <a:bodyPr wrap="square">
            <a:spAutoFit/>
          </a:bodyPr>
          <a:lstStyle/>
          <a:p>
            <a:r>
              <a:rPr lang="en-US" altLang="zh-TW" sz="2000" dirty="0"/>
              <a:t>FIGURE 1.15 A discrete-time periodic signal.</a:t>
            </a:r>
            <a:endParaRPr lang="zh-TW" altLang="en-US" sz="2000" dirty="0"/>
          </a:p>
        </p:txBody>
      </p:sp>
    </p:spTree>
    <p:extLst>
      <p:ext uri="{BB962C8B-B14F-4D97-AF65-F5344CB8AC3E}">
        <p14:creationId xmlns:p14="http://schemas.microsoft.com/office/powerpoint/2010/main" val="4078403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4612FEC5-B721-4AC4-A005-57B410DCECB3}"/>
              </a:ext>
            </a:extLst>
          </p:cNvPr>
          <p:cNvSpPr txBox="1"/>
          <p:nvPr/>
        </p:nvSpPr>
        <p:spPr>
          <a:xfrm>
            <a:off x="619298" y="355799"/>
            <a:ext cx="11018519" cy="3539430"/>
          </a:xfrm>
          <a:prstGeom prst="rect">
            <a:avLst/>
          </a:prstGeom>
          <a:noFill/>
        </p:spPr>
        <p:txBody>
          <a:bodyPr wrap="square">
            <a:spAutoFit/>
          </a:bodyPr>
          <a:lstStyle/>
          <a:p>
            <a:r>
              <a:rPr lang="en-US" altLang="zh-TW" sz="2800" b="1" dirty="0"/>
              <a:t>Signals Periodic in n</a:t>
            </a:r>
          </a:p>
          <a:p>
            <a:r>
              <a:rPr lang="en-US" altLang="zh-TW" sz="2800" dirty="0"/>
              <a:t>We now consider periodic discrete-time signals. By definition, a discrete-time signal x[n] is periodic with period N if</a:t>
            </a:r>
          </a:p>
          <a:p>
            <a:r>
              <a:rPr lang="en-US" altLang="zh-TW" sz="2800" dirty="0"/>
              <a:t>                                    x[n + N] = x[n]</a:t>
            </a:r>
          </a:p>
          <a:p>
            <a:r>
              <a:rPr lang="en-US" altLang="zh-TW" sz="2800" dirty="0"/>
              <a:t>Of course, both n and N are integers.</a:t>
            </a:r>
          </a:p>
          <a:p>
            <a:r>
              <a:rPr lang="en-US" altLang="zh-TW" sz="2800" dirty="0"/>
              <a:t>We first consider the case that the signal x[n] is obtained by sampling a sinusoidal signal x(t) = cos(ω</a:t>
            </a:r>
            <a:r>
              <a:rPr lang="en-US" altLang="zh-TW" sz="2800" baseline="-25000" dirty="0"/>
              <a:t>0</a:t>
            </a:r>
            <a:r>
              <a:rPr lang="en-US" altLang="zh-TW" sz="2800" dirty="0"/>
              <a:t>t) every T seconds; that is, x[n] = x(</a:t>
            </a:r>
            <a:r>
              <a:rPr lang="en-US" altLang="zh-TW" sz="2800" dirty="0" err="1"/>
              <a:t>nT</a:t>
            </a:r>
            <a:r>
              <a:rPr lang="en-US" altLang="zh-TW" sz="2800" dirty="0"/>
              <a:t>).</a:t>
            </a:r>
          </a:p>
          <a:p>
            <a:r>
              <a:rPr lang="en-US" altLang="zh-TW" sz="2800" dirty="0"/>
              <a:t>For x[n] to be periodic, from the equation above,</a:t>
            </a:r>
            <a:endParaRPr lang="zh-TW" altLang="en-US" sz="2800" dirty="0"/>
          </a:p>
        </p:txBody>
      </p:sp>
      <p:pic>
        <p:nvPicPr>
          <p:cNvPr id="5" name="圖片 4">
            <a:extLst>
              <a:ext uri="{FF2B5EF4-FFF2-40B4-BE49-F238E27FC236}">
                <a16:creationId xmlns:a16="http://schemas.microsoft.com/office/drawing/2014/main" id="{FCA69F2B-9933-46F4-A08E-0BBC13B8C19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169448" y="3949262"/>
            <a:ext cx="7484909" cy="938622"/>
          </a:xfrm>
          <a:prstGeom prst="rect">
            <a:avLst/>
          </a:prstGeom>
        </p:spPr>
      </p:pic>
      <p:sp>
        <p:nvSpPr>
          <p:cNvPr id="7" name="文字方塊 6">
            <a:extLst>
              <a:ext uri="{FF2B5EF4-FFF2-40B4-BE49-F238E27FC236}">
                <a16:creationId xmlns:a16="http://schemas.microsoft.com/office/drawing/2014/main" id="{C6788D88-8A59-4562-A49F-8042337DD3EE}"/>
              </a:ext>
            </a:extLst>
          </p:cNvPr>
          <p:cNvSpPr txBox="1"/>
          <p:nvPr/>
        </p:nvSpPr>
        <p:spPr>
          <a:xfrm>
            <a:off x="619298" y="5158048"/>
            <a:ext cx="11267902" cy="523220"/>
          </a:xfrm>
          <a:prstGeom prst="rect">
            <a:avLst/>
          </a:prstGeom>
          <a:noFill/>
        </p:spPr>
        <p:txBody>
          <a:bodyPr wrap="square">
            <a:spAutoFit/>
          </a:bodyPr>
          <a:lstStyle/>
          <a:p>
            <a:r>
              <a:rPr lang="en-US" altLang="zh-TW" sz="2800" dirty="0"/>
              <a:t>Hence, Nω</a:t>
            </a:r>
            <a:r>
              <a:rPr lang="en-US" altLang="zh-TW" sz="2800" baseline="-25000" dirty="0"/>
              <a:t>0</a:t>
            </a:r>
            <a:r>
              <a:rPr lang="en-US" altLang="zh-TW" sz="2800" dirty="0"/>
              <a:t>T must be equal to 2</a:t>
            </a:r>
            <a:r>
              <a:rPr lang="el-GR" altLang="zh-TW" sz="2800" dirty="0"/>
              <a:t>π</a:t>
            </a:r>
            <a:r>
              <a:rPr lang="en-US" altLang="zh-TW" sz="2800" dirty="0"/>
              <a:t>k, where k is an integer.</a:t>
            </a:r>
            <a:endParaRPr lang="zh-TW" altLang="en-US" sz="2800" dirty="0"/>
          </a:p>
        </p:txBody>
      </p:sp>
    </p:spTree>
    <p:extLst>
      <p:ext uri="{BB962C8B-B14F-4D97-AF65-F5344CB8AC3E}">
        <p14:creationId xmlns:p14="http://schemas.microsoft.com/office/powerpoint/2010/main" val="3956097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27645506-B6A4-4F36-B5B6-5DA226D9F1D7}"/>
              </a:ext>
            </a:extLst>
          </p:cNvPr>
          <p:cNvSpPr txBox="1"/>
          <p:nvPr/>
        </p:nvSpPr>
        <p:spPr>
          <a:xfrm>
            <a:off x="669175" y="555166"/>
            <a:ext cx="6093228" cy="523220"/>
          </a:xfrm>
          <a:prstGeom prst="rect">
            <a:avLst/>
          </a:prstGeom>
          <a:noFill/>
        </p:spPr>
        <p:txBody>
          <a:bodyPr wrap="square">
            <a:spAutoFit/>
          </a:bodyPr>
          <a:lstStyle/>
          <a:p>
            <a:r>
              <a:rPr lang="en-US" altLang="zh-TW" sz="2800" dirty="0"/>
              <a:t>Therefore,</a:t>
            </a:r>
            <a:endParaRPr lang="zh-TW" altLang="en-US" sz="2800" dirty="0"/>
          </a:p>
        </p:txBody>
      </p:sp>
      <p:pic>
        <p:nvPicPr>
          <p:cNvPr id="5" name="圖片 4">
            <a:extLst>
              <a:ext uri="{FF2B5EF4-FFF2-40B4-BE49-F238E27FC236}">
                <a16:creationId xmlns:a16="http://schemas.microsoft.com/office/drawing/2014/main" id="{F6B1D345-ECFA-41AD-8F0B-57E2ECF23C1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74310" y="1078385"/>
            <a:ext cx="5554548" cy="1177123"/>
          </a:xfrm>
          <a:prstGeom prst="rect">
            <a:avLst/>
          </a:prstGeom>
        </p:spPr>
      </p:pic>
      <p:sp>
        <p:nvSpPr>
          <p:cNvPr id="7" name="文字方塊 6">
            <a:extLst>
              <a:ext uri="{FF2B5EF4-FFF2-40B4-BE49-F238E27FC236}">
                <a16:creationId xmlns:a16="http://schemas.microsoft.com/office/drawing/2014/main" id="{D52F6888-033B-4908-B1C8-E06017E7B52C}"/>
              </a:ext>
            </a:extLst>
          </p:cNvPr>
          <p:cNvSpPr txBox="1"/>
          <p:nvPr/>
        </p:nvSpPr>
        <p:spPr>
          <a:xfrm>
            <a:off x="669175" y="2394287"/>
            <a:ext cx="10868890" cy="1384995"/>
          </a:xfrm>
          <a:prstGeom prst="rect">
            <a:avLst/>
          </a:prstGeom>
          <a:noFill/>
        </p:spPr>
        <p:txBody>
          <a:bodyPr wrap="square">
            <a:spAutoFit/>
          </a:bodyPr>
          <a:lstStyle/>
          <a:p>
            <a:r>
              <a:rPr lang="en-US" altLang="zh-TW" sz="2800" dirty="0"/>
              <a:t>where T</a:t>
            </a:r>
            <a:r>
              <a:rPr lang="en-US" altLang="zh-TW" sz="2800" baseline="-25000" dirty="0"/>
              <a:t>0</a:t>
            </a:r>
            <a:r>
              <a:rPr lang="en-US" altLang="zh-TW" sz="2800" dirty="0"/>
              <a:t> = 2</a:t>
            </a:r>
            <a:r>
              <a:rPr lang="el-GR" altLang="zh-TW" sz="2800" dirty="0"/>
              <a:t>π</a:t>
            </a:r>
            <a:r>
              <a:rPr lang="en-US" altLang="zh-TW" sz="2800" dirty="0"/>
              <a:t>/ω</a:t>
            </a:r>
            <a:r>
              <a:rPr lang="en-US" altLang="zh-TW" sz="2800" baseline="-25000" dirty="0"/>
              <a:t>0  </a:t>
            </a:r>
            <a:r>
              <a:rPr lang="en-US" altLang="zh-TW" sz="2800" dirty="0"/>
              <a:t>is the fundamental period of the continuous-time sinusoid. Thus, the ratio of the sample period T to the period of the sinusoid T</a:t>
            </a:r>
            <a:r>
              <a:rPr lang="en-US" altLang="zh-TW" sz="2800" baseline="-25000" dirty="0"/>
              <a:t>0</a:t>
            </a:r>
            <a:r>
              <a:rPr lang="en-US" altLang="zh-TW" sz="2800" dirty="0"/>
              <a:t> must be a ratio of integers; that is, </a:t>
            </a:r>
            <a:r>
              <a:rPr lang="en-US" altLang="zh-TW" sz="2800" dirty="0">
                <a:solidFill>
                  <a:srgbClr val="FF0000"/>
                </a:solidFill>
              </a:rPr>
              <a:t>T/ T</a:t>
            </a:r>
            <a:r>
              <a:rPr lang="en-US" altLang="zh-TW" sz="2800" baseline="-25000" dirty="0">
                <a:solidFill>
                  <a:srgbClr val="FF0000"/>
                </a:solidFill>
              </a:rPr>
              <a:t>0</a:t>
            </a:r>
            <a:r>
              <a:rPr lang="en-US" altLang="zh-TW" sz="2800" dirty="0">
                <a:solidFill>
                  <a:srgbClr val="FF0000"/>
                </a:solidFill>
              </a:rPr>
              <a:t> must be rational</a:t>
            </a:r>
            <a:r>
              <a:rPr lang="en-US" altLang="zh-TW" sz="2800" dirty="0"/>
              <a:t>.</a:t>
            </a:r>
            <a:endParaRPr lang="zh-TW" altLang="en-US" sz="2800" dirty="0"/>
          </a:p>
        </p:txBody>
      </p:sp>
      <p:sp>
        <p:nvSpPr>
          <p:cNvPr id="9" name="文字方塊 8">
            <a:extLst>
              <a:ext uri="{FF2B5EF4-FFF2-40B4-BE49-F238E27FC236}">
                <a16:creationId xmlns:a16="http://schemas.microsoft.com/office/drawing/2014/main" id="{50EE4546-1CCE-4B90-A0B5-693D5B5FA6B4}"/>
              </a:ext>
            </a:extLst>
          </p:cNvPr>
          <p:cNvSpPr txBox="1"/>
          <p:nvPr/>
        </p:nvSpPr>
        <p:spPr>
          <a:xfrm>
            <a:off x="669174" y="4046512"/>
            <a:ext cx="10420003" cy="954107"/>
          </a:xfrm>
          <a:prstGeom prst="rect">
            <a:avLst/>
          </a:prstGeom>
          <a:noFill/>
        </p:spPr>
        <p:txBody>
          <a:bodyPr wrap="square">
            <a:spAutoFit/>
          </a:bodyPr>
          <a:lstStyle/>
          <a:p>
            <a:r>
              <a:rPr lang="en-US" altLang="zh-TW" sz="2800" dirty="0"/>
              <a:t>The result of above equation can also be expressed as</a:t>
            </a:r>
          </a:p>
          <a:p>
            <a:r>
              <a:rPr lang="en-US" altLang="zh-TW" sz="2800" dirty="0"/>
              <a:t>                                 </a:t>
            </a:r>
            <a:r>
              <a:rPr lang="en-US" altLang="zh-TW" sz="2800" dirty="0">
                <a:solidFill>
                  <a:srgbClr val="FF0000"/>
                </a:solidFill>
              </a:rPr>
              <a:t>NT = kT</a:t>
            </a:r>
            <a:r>
              <a:rPr lang="en-US" altLang="zh-TW" sz="2800" baseline="-25000" dirty="0">
                <a:solidFill>
                  <a:srgbClr val="FF0000"/>
                </a:solidFill>
              </a:rPr>
              <a:t>0</a:t>
            </a:r>
            <a:endParaRPr lang="zh-TW" altLang="en-US" sz="2800" dirty="0">
              <a:solidFill>
                <a:srgbClr val="FF0000"/>
              </a:solidFill>
            </a:endParaRPr>
          </a:p>
        </p:txBody>
      </p:sp>
      <p:sp>
        <p:nvSpPr>
          <p:cNvPr id="11" name="文字方塊 10">
            <a:extLst>
              <a:ext uri="{FF2B5EF4-FFF2-40B4-BE49-F238E27FC236}">
                <a16:creationId xmlns:a16="http://schemas.microsoft.com/office/drawing/2014/main" id="{A890534F-1C47-4D5A-9A48-342DB044D23A}"/>
              </a:ext>
            </a:extLst>
          </p:cNvPr>
          <p:cNvSpPr txBox="1"/>
          <p:nvPr/>
        </p:nvSpPr>
        <p:spPr>
          <a:xfrm>
            <a:off x="536171" y="5133284"/>
            <a:ext cx="11001894" cy="954107"/>
          </a:xfrm>
          <a:prstGeom prst="rect">
            <a:avLst/>
          </a:prstGeom>
          <a:noFill/>
        </p:spPr>
        <p:txBody>
          <a:bodyPr wrap="square">
            <a:spAutoFit/>
          </a:bodyPr>
          <a:lstStyle/>
          <a:p>
            <a:r>
              <a:rPr lang="en-US" altLang="zh-TW" sz="2800" dirty="0">
                <a:solidFill>
                  <a:srgbClr val="FF0000"/>
                </a:solidFill>
              </a:rPr>
              <a:t>This relation states that there must be exactly N samples in k periods of the signal cos(ω</a:t>
            </a:r>
            <a:r>
              <a:rPr lang="en-US" altLang="zh-TW" sz="2800" baseline="-25000" dirty="0">
                <a:solidFill>
                  <a:srgbClr val="FF0000"/>
                </a:solidFill>
              </a:rPr>
              <a:t>0</a:t>
            </a:r>
            <a:r>
              <a:rPr lang="en-US" altLang="zh-TW" sz="2800" dirty="0">
                <a:solidFill>
                  <a:srgbClr val="FF0000"/>
                </a:solidFill>
              </a:rPr>
              <a:t>t).</a:t>
            </a:r>
            <a:endParaRPr lang="zh-TW" altLang="en-US" sz="2800" dirty="0">
              <a:solidFill>
                <a:srgbClr val="FF0000"/>
              </a:solidFill>
            </a:endParaRPr>
          </a:p>
        </p:txBody>
      </p:sp>
    </p:spTree>
    <p:extLst>
      <p:ext uri="{BB962C8B-B14F-4D97-AF65-F5344CB8AC3E}">
        <p14:creationId xmlns:p14="http://schemas.microsoft.com/office/powerpoint/2010/main" val="2076310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4D751F5D-EBE4-4E7A-82C3-AF60E8D61043}"/>
              </a:ext>
            </a:extLst>
          </p:cNvPr>
          <p:cNvSpPr txBox="1"/>
          <p:nvPr/>
        </p:nvSpPr>
        <p:spPr>
          <a:xfrm>
            <a:off x="1018309" y="704795"/>
            <a:ext cx="6093228" cy="584775"/>
          </a:xfrm>
          <a:prstGeom prst="rect">
            <a:avLst/>
          </a:prstGeom>
          <a:noFill/>
        </p:spPr>
        <p:txBody>
          <a:bodyPr wrap="square">
            <a:spAutoFit/>
          </a:bodyPr>
          <a:lstStyle/>
          <a:p>
            <a:r>
              <a:rPr lang="en-US" altLang="zh-TW" sz="3200" dirty="0"/>
              <a:t>EXPONENTIAL SIGNALS</a:t>
            </a:r>
            <a:endParaRPr lang="zh-TW" altLang="en-US" sz="3200" dirty="0"/>
          </a:p>
        </p:txBody>
      </p:sp>
      <p:sp>
        <p:nvSpPr>
          <p:cNvPr id="5" name="文字方塊 4">
            <a:extLst>
              <a:ext uri="{FF2B5EF4-FFF2-40B4-BE49-F238E27FC236}">
                <a16:creationId xmlns:a16="http://schemas.microsoft.com/office/drawing/2014/main" id="{C0159F5F-D0F0-4D8F-A1F1-5A70642D9CA9}"/>
              </a:ext>
            </a:extLst>
          </p:cNvPr>
          <p:cNvSpPr txBox="1"/>
          <p:nvPr/>
        </p:nvSpPr>
        <p:spPr>
          <a:xfrm>
            <a:off x="1018309" y="1746808"/>
            <a:ext cx="9439101" cy="3108543"/>
          </a:xfrm>
          <a:prstGeom prst="rect">
            <a:avLst/>
          </a:prstGeom>
          <a:noFill/>
        </p:spPr>
        <p:txBody>
          <a:bodyPr wrap="square">
            <a:spAutoFit/>
          </a:bodyPr>
          <a:lstStyle/>
          <a:p>
            <a:r>
              <a:rPr lang="en-US" altLang="zh-TW" sz="2800" dirty="0">
                <a:solidFill>
                  <a:srgbClr val="FF0000"/>
                </a:solidFill>
              </a:rPr>
              <a:t>Exponential signals are extremely important </a:t>
            </a:r>
            <a:r>
              <a:rPr lang="en-US" altLang="zh-TW" sz="2800" dirty="0"/>
              <a:t>in signals and systems analysis because </a:t>
            </a:r>
            <a:r>
              <a:rPr lang="en-US" altLang="zh-TW" sz="2800" dirty="0">
                <a:solidFill>
                  <a:srgbClr val="FF0000"/>
                </a:solidFill>
              </a:rPr>
              <a:t>they are invariant under the action of linear time-invariant systems</a:t>
            </a:r>
            <a:r>
              <a:rPr lang="en-US" altLang="zh-TW" sz="2800" dirty="0"/>
              <a:t>, which will be discussed in Chapter 2. This means that the output of an LTI system subjected to an exponential input signal will also be an exponential </a:t>
            </a:r>
            <a:r>
              <a:rPr lang="en-US" altLang="zh-TW" sz="2800" dirty="0">
                <a:solidFill>
                  <a:srgbClr val="FF0000"/>
                </a:solidFill>
              </a:rPr>
              <a:t>with the same exponent</a:t>
            </a:r>
            <a:r>
              <a:rPr lang="en-US" altLang="zh-TW" sz="2800" dirty="0"/>
              <a:t>, </a:t>
            </a:r>
            <a:r>
              <a:rPr lang="en-US" altLang="zh-TW" sz="2800" dirty="0">
                <a:solidFill>
                  <a:srgbClr val="FF0000"/>
                </a:solidFill>
              </a:rPr>
              <a:t>but in general with a different real or complex amplitude.</a:t>
            </a:r>
            <a:endParaRPr lang="zh-TW" altLang="en-US" sz="2800" dirty="0">
              <a:solidFill>
                <a:srgbClr val="FF0000"/>
              </a:solidFill>
            </a:endParaRPr>
          </a:p>
        </p:txBody>
      </p:sp>
    </p:spTree>
    <p:extLst>
      <p:ext uri="{BB962C8B-B14F-4D97-AF65-F5344CB8AC3E}">
        <p14:creationId xmlns:p14="http://schemas.microsoft.com/office/powerpoint/2010/main" val="2306951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3D201138-2B9E-413A-85CE-8BD1251FC354}"/>
                  </a:ext>
                </a:extLst>
              </p:cNvPr>
              <p:cNvSpPr txBox="1"/>
              <p:nvPr/>
            </p:nvSpPr>
            <p:spPr>
              <a:xfrm>
                <a:off x="1417318" y="1408699"/>
                <a:ext cx="10070869" cy="2878801"/>
              </a:xfrm>
              <a:prstGeom prst="rect">
                <a:avLst/>
              </a:prstGeom>
              <a:noFill/>
            </p:spPr>
            <p:txBody>
              <a:bodyPr wrap="square">
                <a:spAutoFit/>
              </a:bodyPr>
              <a:lstStyle/>
              <a:p>
                <a:r>
                  <a:rPr lang="en-US" altLang="zh-TW" sz="2800" dirty="0"/>
                  <a:t>Example 1.9: Consider the LTI system represented by a first-order differential equation initially at rest, with input  </a:t>
                </a:r>
                <a:r>
                  <a:rPr lang="en-US" altLang="zh-TW" sz="2800" dirty="0">
                    <a:solidFill>
                      <a:srgbClr val="FF0000"/>
                    </a:solidFill>
                  </a:rPr>
                  <a:t>x(t) = e</a:t>
                </a:r>
                <a:r>
                  <a:rPr lang="en-US" altLang="zh-TW" sz="2800" baseline="30000" dirty="0">
                    <a:solidFill>
                      <a:srgbClr val="FF0000"/>
                    </a:solidFill>
                  </a:rPr>
                  <a:t>-2t </a:t>
                </a:r>
                <a:r>
                  <a:rPr lang="en-US" altLang="zh-TW" sz="2800" dirty="0"/>
                  <a:t>:</a:t>
                </a:r>
              </a:p>
              <a:p>
                <a:endParaRPr lang="en-US" altLang="zh-TW" sz="2800" dirty="0"/>
              </a:p>
              <a:p>
                <a:r>
                  <a:rPr lang="en-US" altLang="zh-TW" sz="2800" dirty="0"/>
                  <a:t>            </a:t>
                </a:r>
                <a14:m>
                  <m:oMath xmlns:m="http://schemas.openxmlformats.org/officeDocument/2006/math">
                    <m:f>
                      <m:fPr>
                        <m:ctrlPr>
                          <a:rPr lang="en-US" altLang="zh-TW" sz="2800" i="1" smtClean="0">
                            <a:latin typeface="Cambria Math" panose="02040503050406030204" pitchFamily="18" charset="0"/>
                          </a:rPr>
                        </m:ctrlPr>
                      </m:fPr>
                      <m:num>
                        <m:r>
                          <m:rPr>
                            <m:sty m:val="p"/>
                          </m:rPr>
                          <a:rPr lang="en-US" altLang="zh-TW" sz="2800" b="0" i="0" smtClean="0">
                            <a:latin typeface="Cambria Math" panose="02040503050406030204" pitchFamily="18" charset="0"/>
                          </a:rPr>
                          <m:t>dy</m:t>
                        </m:r>
                        <m:r>
                          <a:rPr lang="en-US" altLang="zh-TW" sz="2800" b="0" i="0" smtClean="0">
                            <a:latin typeface="Cambria Math" panose="02040503050406030204" pitchFamily="18" charset="0"/>
                          </a:rPr>
                          <m:t>(</m:t>
                        </m:r>
                        <m:r>
                          <m:rPr>
                            <m:sty m:val="p"/>
                          </m:rPr>
                          <a:rPr lang="en-US" altLang="zh-TW" sz="2800" b="0" i="0" smtClean="0">
                            <a:latin typeface="Cambria Math" panose="02040503050406030204" pitchFamily="18" charset="0"/>
                          </a:rPr>
                          <m:t>t</m:t>
                        </m:r>
                        <m:r>
                          <a:rPr lang="en-US" altLang="zh-TW" sz="2800" b="0" i="0" smtClean="0">
                            <a:latin typeface="Cambria Math" panose="02040503050406030204" pitchFamily="18" charset="0"/>
                          </a:rPr>
                          <m:t>)</m:t>
                        </m:r>
                      </m:num>
                      <m:den>
                        <m:r>
                          <m:rPr>
                            <m:sty m:val="p"/>
                          </m:rPr>
                          <a:rPr lang="en-US" altLang="zh-TW" sz="2800" b="0" i="0" smtClean="0">
                            <a:latin typeface="Cambria Math" panose="02040503050406030204" pitchFamily="18" charset="0"/>
                          </a:rPr>
                          <m:t>dt</m:t>
                        </m:r>
                      </m:den>
                    </m:f>
                    <m:r>
                      <a:rPr lang="en-US" altLang="zh-TW" sz="2800" b="0" i="0" smtClean="0">
                        <a:latin typeface="Cambria Math" panose="02040503050406030204" pitchFamily="18" charset="0"/>
                      </a:rPr>
                      <m:t>+</m:t>
                    </m:r>
                    <m:r>
                      <m:rPr>
                        <m:sty m:val="p"/>
                      </m:rPr>
                      <a:rPr lang="en-US" altLang="zh-TW" sz="2800" b="0" i="0" smtClean="0">
                        <a:latin typeface="Cambria Math" panose="02040503050406030204" pitchFamily="18" charset="0"/>
                      </a:rPr>
                      <m:t>y</m:t>
                    </m:r>
                    <m:r>
                      <a:rPr lang="en-US" altLang="zh-TW" sz="2800" b="0" i="0" smtClean="0">
                        <a:latin typeface="Cambria Math" panose="02040503050406030204" pitchFamily="18" charset="0"/>
                      </a:rPr>
                      <m:t>(</m:t>
                    </m:r>
                    <m:r>
                      <m:rPr>
                        <m:sty m:val="p"/>
                      </m:rPr>
                      <a:rPr lang="en-US" altLang="zh-TW" sz="2800" b="0" i="0" smtClean="0">
                        <a:latin typeface="Cambria Math" panose="02040503050406030204" pitchFamily="18" charset="0"/>
                      </a:rPr>
                      <m:t>t</m:t>
                    </m:r>
                    <m:r>
                      <a:rPr lang="en-US" altLang="zh-TW" sz="2800" b="0" i="0" smtClean="0">
                        <a:latin typeface="Cambria Math" panose="02040503050406030204" pitchFamily="18" charset="0"/>
                      </a:rPr>
                      <m:t>)=</m:t>
                    </m:r>
                    <m:r>
                      <m:rPr>
                        <m:sty m:val="p"/>
                      </m:rPr>
                      <a:rPr lang="en-US" altLang="zh-TW" sz="2800" b="0" i="0" smtClean="0">
                        <a:latin typeface="Cambria Math" panose="02040503050406030204" pitchFamily="18" charset="0"/>
                      </a:rPr>
                      <m:t>x</m:t>
                    </m:r>
                    <m:r>
                      <a:rPr lang="en-US" altLang="zh-TW" sz="2800" b="0" i="0" smtClean="0">
                        <a:latin typeface="Cambria Math" panose="02040503050406030204" pitchFamily="18" charset="0"/>
                      </a:rPr>
                      <m:t>(</m:t>
                    </m:r>
                    <m:r>
                      <m:rPr>
                        <m:sty m:val="p"/>
                      </m:rPr>
                      <a:rPr lang="en-US" altLang="zh-TW" sz="2800" b="0" i="0" smtClean="0">
                        <a:latin typeface="Cambria Math" panose="02040503050406030204" pitchFamily="18" charset="0"/>
                      </a:rPr>
                      <m:t>t</m:t>
                    </m:r>
                    <m:r>
                      <a:rPr lang="en-US" altLang="zh-TW" sz="2800" b="0" i="0" smtClean="0">
                        <a:latin typeface="Cambria Math" panose="02040503050406030204" pitchFamily="18" charset="0"/>
                      </a:rPr>
                      <m:t>)</m:t>
                    </m:r>
                  </m:oMath>
                </a14:m>
                <a:endParaRPr lang="en-US" altLang="zh-TW" sz="2800" dirty="0"/>
              </a:p>
              <a:p>
                <a:endParaRPr lang="en-US" altLang="zh-TW" sz="2800" dirty="0"/>
              </a:p>
              <a:p>
                <a:r>
                  <a:rPr lang="en-US" altLang="zh-TW" sz="2800" dirty="0"/>
                  <a:t>Its output signal is given by  </a:t>
                </a:r>
                <a:r>
                  <a:rPr lang="en-US" altLang="zh-TW" sz="2800" dirty="0">
                    <a:solidFill>
                      <a:srgbClr val="FF0000"/>
                    </a:solidFill>
                  </a:rPr>
                  <a:t>y(t) = -e</a:t>
                </a:r>
                <a:r>
                  <a:rPr lang="en-US" altLang="zh-TW" sz="2800" baseline="30000" dirty="0">
                    <a:solidFill>
                      <a:srgbClr val="FF0000"/>
                    </a:solidFill>
                  </a:rPr>
                  <a:t>-2t</a:t>
                </a:r>
                <a:r>
                  <a:rPr lang="en-US" altLang="zh-TW" sz="2800" dirty="0">
                    <a:solidFill>
                      <a:srgbClr val="FF0000"/>
                    </a:solidFill>
                  </a:rPr>
                  <a:t> </a:t>
                </a:r>
                <a:r>
                  <a:rPr lang="en-US" altLang="zh-TW" sz="2800" dirty="0"/>
                  <a:t>.</a:t>
                </a:r>
                <a:endParaRPr lang="zh-TW" altLang="en-US" sz="2800" dirty="0"/>
              </a:p>
            </p:txBody>
          </p:sp>
        </mc:Choice>
        <mc:Fallback xmlns="">
          <p:sp>
            <p:nvSpPr>
              <p:cNvPr id="3" name="文字方塊 2">
                <a:extLst>
                  <a:ext uri="{FF2B5EF4-FFF2-40B4-BE49-F238E27FC236}">
                    <a16:creationId xmlns:a16="http://schemas.microsoft.com/office/drawing/2014/main" id="{3D201138-2B9E-413A-85CE-8BD1251FC354}"/>
                  </a:ext>
                </a:extLst>
              </p:cNvPr>
              <p:cNvSpPr txBox="1">
                <a:spLocks noRot="1" noChangeAspect="1" noMove="1" noResize="1" noEditPoints="1" noAdjustHandles="1" noChangeArrowheads="1" noChangeShapeType="1" noTextEdit="1"/>
              </p:cNvSpPr>
              <p:nvPr/>
            </p:nvSpPr>
            <p:spPr>
              <a:xfrm>
                <a:off x="1417318" y="1408699"/>
                <a:ext cx="10070869" cy="2878801"/>
              </a:xfrm>
              <a:prstGeom prst="rect">
                <a:avLst/>
              </a:prstGeom>
              <a:blipFill>
                <a:blip r:embed="rId2"/>
                <a:stretch>
                  <a:fillRect l="-1210" t="-1907" b="-508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603659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690FE4D7-FE56-45D3-A6F2-9ED5A8A677D2}"/>
              </a:ext>
            </a:extLst>
          </p:cNvPr>
          <p:cNvSpPr txBox="1"/>
          <p:nvPr/>
        </p:nvSpPr>
        <p:spPr>
          <a:xfrm>
            <a:off x="951806" y="405537"/>
            <a:ext cx="6093228" cy="584775"/>
          </a:xfrm>
          <a:prstGeom prst="rect">
            <a:avLst/>
          </a:prstGeom>
          <a:noFill/>
        </p:spPr>
        <p:txBody>
          <a:bodyPr wrap="square">
            <a:spAutoFit/>
          </a:bodyPr>
          <a:lstStyle/>
          <a:p>
            <a:r>
              <a:rPr lang="en-US" altLang="zh-TW" sz="3200" dirty="0"/>
              <a:t>Real Exponential Signals</a:t>
            </a:r>
            <a:endParaRPr lang="zh-TW" altLang="en-US" sz="3200" dirty="0"/>
          </a:p>
        </p:txBody>
      </p:sp>
      <p:sp>
        <p:nvSpPr>
          <p:cNvPr id="5" name="文字方塊 4">
            <a:extLst>
              <a:ext uri="{FF2B5EF4-FFF2-40B4-BE49-F238E27FC236}">
                <a16:creationId xmlns:a16="http://schemas.microsoft.com/office/drawing/2014/main" id="{B3950461-1E94-4137-8DC4-5DA9BD42D198}"/>
              </a:ext>
            </a:extLst>
          </p:cNvPr>
          <p:cNvSpPr txBox="1"/>
          <p:nvPr/>
        </p:nvSpPr>
        <p:spPr>
          <a:xfrm>
            <a:off x="986445" y="990312"/>
            <a:ext cx="10253749" cy="2677656"/>
          </a:xfrm>
          <a:prstGeom prst="rect">
            <a:avLst/>
          </a:prstGeom>
          <a:noFill/>
        </p:spPr>
        <p:txBody>
          <a:bodyPr wrap="square">
            <a:spAutoFit/>
          </a:bodyPr>
          <a:lstStyle/>
          <a:p>
            <a:r>
              <a:rPr lang="en-US" altLang="zh-TW" sz="2800" dirty="0">
                <a:solidFill>
                  <a:srgbClr val="FF0000"/>
                </a:solidFill>
              </a:rPr>
              <a:t>Continuous Time</a:t>
            </a:r>
          </a:p>
          <a:p>
            <a:r>
              <a:rPr lang="en-US" altLang="zh-TW" sz="2800" dirty="0"/>
              <a:t>We can define a general real exponential signal as follows:</a:t>
            </a:r>
          </a:p>
          <a:p>
            <a:r>
              <a:rPr lang="en-US" altLang="zh-TW" sz="2800" dirty="0"/>
              <a:t>                x(t) = Ce</a:t>
            </a:r>
            <a:r>
              <a:rPr lang="el-GR" altLang="zh-TW" sz="2800" baseline="30000" dirty="0"/>
              <a:t>α</a:t>
            </a:r>
            <a:r>
              <a:rPr lang="en-US" altLang="zh-TW" sz="2800" baseline="30000" dirty="0"/>
              <a:t>t</a:t>
            </a:r>
            <a:r>
              <a:rPr lang="en-US" altLang="zh-TW" sz="2800" dirty="0"/>
              <a:t>,   0 ≠ C, </a:t>
            </a:r>
            <a:r>
              <a:rPr lang="el-GR" altLang="zh-TW" sz="2800" dirty="0"/>
              <a:t>α</a:t>
            </a:r>
            <a:r>
              <a:rPr lang="en-US" altLang="zh-TW" sz="2800" dirty="0"/>
              <a:t> </a:t>
            </a:r>
            <a:r>
              <a:rPr lang="el-GR" altLang="zh-TW" sz="2800" dirty="0"/>
              <a:t>ϵ</a:t>
            </a:r>
            <a:r>
              <a:rPr lang="en-US" altLang="zh-TW" sz="2800" dirty="0"/>
              <a:t> R.</a:t>
            </a:r>
          </a:p>
          <a:p>
            <a:r>
              <a:rPr lang="en-US" altLang="zh-TW" sz="2800" dirty="0"/>
              <a:t>  1. </a:t>
            </a:r>
            <a:r>
              <a:rPr lang="el-GR" altLang="zh-TW" sz="2800" dirty="0"/>
              <a:t>α</a:t>
            </a:r>
            <a:r>
              <a:rPr lang="en-US" altLang="zh-TW" sz="2800" dirty="0"/>
              <a:t> = 0, x(t) = C.</a:t>
            </a:r>
          </a:p>
          <a:p>
            <a:r>
              <a:rPr lang="en-US" altLang="zh-TW" sz="2800" dirty="0"/>
              <a:t>  2. </a:t>
            </a:r>
            <a:r>
              <a:rPr lang="el-GR" altLang="zh-TW" sz="2800" dirty="0"/>
              <a:t>α</a:t>
            </a:r>
            <a:r>
              <a:rPr lang="en-US" altLang="zh-TW" sz="2800" dirty="0"/>
              <a:t> &gt; 0,  C &gt; 0, x(t) is as shown in Figure 1.16. </a:t>
            </a:r>
          </a:p>
          <a:p>
            <a:r>
              <a:rPr lang="en-US" altLang="zh-TW" sz="2800" dirty="0"/>
              <a:t>  3. </a:t>
            </a:r>
            <a:r>
              <a:rPr lang="el-GR" altLang="zh-TW" sz="2800" dirty="0"/>
              <a:t>α</a:t>
            </a:r>
            <a:r>
              <a:rPr lang="en-US" altLang="zh-TW" sz="2800" dirty="0"/>
              <a:t> &lt; 0,  C &lt; 0, x(t) is as shown in Figure 1.17. </a:t>
            </a:r>
          </a:p>
        </p:txBody>
      </p:sp>
      <p:pic>
        <p:nvPicPr>
          <p:cNvPr id="7" name="圖片 6">
            <a:extLst>
              <a:ext uri="{FF2B5EF4-FFF2-40B4-BE49-F238E27FC236}">
                <a16:creationId xmlns:a16="http://schemas.microsoft.com/office/drawing/2014/main" id="{E2E19CE0-9F7B-4C5E-BB15-66870F0001D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86445" y="3618868"/>
            <a:ext cx="3664534" cy="2063032"/>
          </a:xfrm>
          <a:prstGeom prst="rect">
            <a:avLst/>
          </a:prstGeom>
        </p:spPr>
      </p:pic>
      <p:pic>
        <p:nvPicPr>
          <p:cNvPr id="9" name="圖片 8">
            <a:extLst>
              <a:ext uri="{FF2B5EF4-FFF2-40B4-BE49-F238E27FC236}">
                <a16:creationId xmlns:a16="http://schemas.microsoft.com/office/drawing/2014/main" id="{3140FB41-D622-49B1-B2C8-3A00E30FE71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7186343" y="3564842"/>
            <a:ext cx="3279375" cy="2081374"/>
          </a:xfrm>
          <a:prstGeom prst="rect">
            <a:avLst/>
          </a:prstGeom>
        </p:spPr>
      </p:pic>
      <p:sp>
        <p:nvSpPr>
          <p:cNvPr id="11" name="文字方塊 10">
            <a:extLst>
              <a:ext uri="{FF2B5EF4-FFF2-40B4-BE49-F238E27FC236}">
                <a16:creationId xmlns:a16="http://schemas.microsoft.com/office/drawing/2014/main" id="{63282F20-0ABE-4165-8E4C-77E0D8CF4773}"/>
              </a:ext>
            </a:extLst>
          </p:cNvPr>
          <p:cNvSpPr txBox="1"/>
          <p:nvPr/>
        </p:nvSpPr>
        <p:spPr>
          <a:xfrm>
            <a:off x="802180" y="5681900"/>
            <a:ext cx="5579222" cy="646331"/>
          </a:xfrm>
          <a:prstGeom prst="rect">
            <a:avLst/>
          </a:prstGeom>
          <a:noFill/>
        </p:spPr>
        <p:txBody>
          <a:bodyPr wrap="square">
            <a:spAutoFit/>
          </a:bodyPr>
          <a:lstStyle/>
          <a:p>
            <a:r>
              <a:rPr lang="en-US" altLang="zh-TW" dirty="0"/>
              <a:t>FIGURE 1.16 Continuous-time exponential signal growing </a:t>
            </a:r>
            <a:r>
              <a:rPr lang="en-US" altLang="zh-TW" dirty="0" err="1"/>
              <a:t>unboundedwith</a:t>
            </a:r>
            <a:r>
              <a:rPr lang="en-US" altLang="zh-TW" dirty="0"/>
              <a:t> time.</a:t>
            </a:r>
            <a:endParaRPr lang="zh-TW" altLang="en-US" dirty="0"/>
          </a:p>
        </p:txBody>
      </p:sp>
      <p:sp>
        <p:nvSpPr>
          <p:cNvPr id="13" name="文字方塊 12">
            <a:extLst>
              <a:ext uri="{FF2B5EF4-FFF2-40B4-BE49-F238E27FC236}">
                <a16:creationId xmlns:a16="http://schemas.microsoft.com/office/drawing/2014/main" id="{75E8A6EA-C112-4FEE-829E-27B33918D6B5}"/>
              </a:ext>
            </a:extLst>
          </p:cNvPr>
          <p:cNvSpPr txBox="1"/>
          <p:nvPr/>
        </p:nvSpPr>
        <p:spPr>
          <a:xfrm>
            <a:off x="6878778" y="5681900"/>
            <a:ext cx="4991797" cy="646331"/>
          </a:xfrm>
          <a:prstGeom prst="rect">
            <a:avLst/>
          </a:prstGeom>
          <a:noFill/>
        </p:spPr>
        <p:txBody>
          <a:bodyPr wrap="square">
            <a:spAutoFit/>
          </a:bodyPr>
          <a:lstStyle/>
          <a:p>
            <a:r>
              <a:rPr lang="en-US" altLang="zh-TW" dirty="0"/>
              <a:t>FIGURE 1.17 Continuous-time exponential signal tapering off to zero with time.</a:t>
            </a:r>
            <a:endParaRPr lang="zh-TW" altLang="en-US" dirty="0"/>
          </a:p>
        </p:txBody>
      </p:sp>
    </p:spTree>
    <p:extLst>
      <p:ext uri="{BB962C8B-B14F-4D97-AF65-F5344CB8AC3E}">
        <p14:creationId xmlns:p14="http://schemas.microsoft.com/office/powerpoint/2010/main" val="3883629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DA55BE-3270-4182-A066-799A08B0B90B}"/>
              </a:ext>
            </a:extLst>
          </p:cNvPr>
          <p:cNvSpPr txBox="1"/>
          <p:nvPr/>
        </p:nvSpPr>
        <p:spPr>
          <a:xfrm>
            <a:off x="951807" y="538541"/>
            <a:ext cx="6093228" cy="523220"/>
          </a:xfrm>
          <a:prstGeom prst="rect">
            <a:avLst/>
          </a:prstGeom>
          <a:noFill/>
        </p:spPr>
        <p:txBody>
          <a:bodyPr wrap="square">
            <a:spAutoFit/>
          </a:bodyPr>
          <a:lstStyle/>
          <a:p>
            <a:r>
              <a:rPr lang="en-US" altLang="zh-TW" sz="2800" dirty="0">
                <a:solidFill>
                  <a:srgbClr val="FF0000"/>
                </a:solidFill>
              </a:rPr>
              <a:t>Discrete Time</a:t>
            </a:r>
            <a:endParaRPr lang="zh-TW" altLang="en-US" sz="2800" dirty="0">
              <a:solidFill>
                <a:srgbClr val="FF0000"/>
              </a:solidFill>
            </a:endParaRPr>
          </a:p>
        </p:txBody>
      </p:sp>
      <p:sp>
        <p:nvSpPr>
          <p:cNvPr id="5" name="文字方塊 4">
            <a:extLst>
              <a:ext uri="{FF2B5EF4-FFF2-40B4-BE49-F238E27FC236}">
                <a16:creationId xmlns:a16="http://schemas.microsoft.com/office/drawing/2014/main" id="{6F723C55-5F00-4CCB-B789-095AE45F4785}"/>
              </a:ext>
            </a:extLst>
          </p:cNvPr>
          <p:cNvSpPr txBox="1"/>
          <p:nvPr/>
        </p:nvSpPr>
        <p:spPr>
          <a:xfrm>
            <a:off x="951807" y="1443841"/>
            <a:ext cx="10935393" cy="3970318"/>
          </a:xfrm>
          <a:prstGeom prst="rect">
            <a:avLst/>
          </a:prstGeom>
          <a:noFill/>
        </p:spPr>
        <p:txBody>
          <a:bodyPr wrap="square">
            <a:spAutoFit/>
          </a:bodyPr>
          <a:lstStyle/>
          <a:p>
            <a:r>
              <a:rPr lang="en-US" altLang="zh-TW" sz="2800" dirty="0"/>
              <a:t>We define a general real discrete-time exponential signal as follows:</a:t>
            </a:r>
          </a:p>
          <a:p>
            <a:r>
              <a:rPr lang="en-US" altLang="zh-TW" sz="2800" dirty="0"/>
              <a:t>                   x[n] = C</a:t>
            </a:r>
            <a:r>
              <a:rPr lang="el-GR" altLang="zh-TW" sz="2800" dirty="0"/>
              <a:t>α</a:t>
            </a:r>
            <a:r>
              <a:rPr lang="en-US" altLang="zh-TW" sz="2800" baseline="30000" dirty="0"/>
              <a:t>n</a:t>
            </a:r>
            <a:r>
              <a:rPr lang="en-US" altLang="zh-TW" sz="2800" dirty="0"/>
              <a:t>,    C, </a:t>
            </a:r>
            <a:r>
              <a:rPr lang="el-GR" altLang="zh-TW" sz="2800" dirty="0"/>
              <a:t>α</a:t>
            </a:r>
            <a:r>
              <a:rPr lang="en-US" altLang="zh-TW" sz="2800" dirty="0"/>
              <a:t> </a:t>
            </a:r>
            <a:r>
              <a:rPr lang="el-GR" altLang="zh-TW" sz="2800" dirty="0"/>
              <a:t>ϵ</a:t>
            </a:r>
            <a:r>
              <a:rPr lang="en-US" altLang="zh-TW" sz="2800" dirty="0"/>
              <a:t> R.</a:t>
            </a:r>
          </a:p>
          <a:p>
            <a:r>
              <a:rPr lang="en-US" altLang="zh-TW" sz="2800" dirty="0"/>
              <a:t>If C &gt; 0</a:t>
            </a:r>
          </a:p>
          <a:p>
            <a:r>
              <a:rPr lang="en-US" altLang="zh-TW" sz="2800" dirty="0"/>
              <a:t>  1. </a:t>
            </a:r>
            <a:r>
              <a:rPr lang="el-GR" altLang="zh-TW" sz="2800" dirty="0"/>
              <a:t>α</a:t>
            </a:r>
            <a:r>
              <a:rPr lang="en-US" altLang="zh-TW" sz="2800" dirty="0"/>
              <a:t> = 1, x[n] = C.</a:t>
            </a:r>
          </a:p>
          <a:p>
            <a:r>
              <a:rPr lang="en-US" altLang="zh-TW" sz="2800" dirty="0"/>
              <a:t>  2. </a:t>
            </a:r>
            <a:r>
              <a:rPr lang="el-GR" altLang="zh-TW" sz="2800" dirty="0"/>
              <a:t>α</a:t>
            </a:r>
            <a:r>
              <a:rPr lang="en-US" altLang="zh-TW" sz="2800" dirty="0"/>
              <a:t> &gt; 1, x[n] is as shown in Figure 1.18. </a:t>
            </a:r>
          </a:p>
          <a:p>
            <a:r>
              <a:rPr lang="en-US" altLang="zh-TW" sz="2800" dirty="0"/>
              <a:t>  3. 0 &lt; </a:t>
            </a:r>
            <a:r>
              <a:rPr lang="el-GR" altLang="zh-TW" sz="2800" dirty="0"/>
              <a:t>α</a:t>
            </a:r>
            <a:r>
              <a:rPr lang="en-US" altLang="zh-TW" sz="2800" dirty="0"/>
              <a:t> &lt; 1, x [n] = C</a:t>
            </a:r>
            <a:r>
              <a:rPr lang="el-GR" altLang="zh-TW" sz="2800" dirty="0"/>
              <a:t>α</a:t>
            </a:r>
            <a:r>
              <a:rPr lang="en-US" altLang="zh-TW" sz="2800" baseline="30000" dirty="0"/>
              <a:t>n  </a:t>
            </a:r>
            <a:r>
              <a:rPr lang="en-US" altLang="zh-TW" sz="2800" dirty="0"/>
              <a:t>is as shown in Figure 1.19. </a:t>
            </a:r>
          </a:p>
          <a:p>
            <a:r>
              <a:rPr lang="en-US" altLang="zh-TW" sz="2800" dirty="0"/>
              <a:t>  4. </a:t>
            </a:r>
            <a:r>
              <a:rPr lang="el-GR" altLang="zh-TW" sz="2800" dirty="0"/>
              <a:t>α</a:t>
            </a:r>
            <a:r>
              <a:rPr lang="en-US" altLang="zh-TW" sz="2800" dirty="0"/>
              <a:t> &lt; -1, x [n] = C</a:t>
            </a:r>
            <a:r>
              <a:rPr lang="el-GR" altLang="zh-TW" sz="2800" dirty="0"/>
              <a:t>α</a:t>
            </a:r>
            <a:r>
              <a:rPr lang="en-US" altLang="zh-TW" sz="2800" baseline="30000" dirty="0"/>
              <a:t>n  </a:t>
            </a:r>
            <a:r>
              <a:rPr lang="en-US" altLang="zh-TW" sz="2800" dirty="0"/>
              <a:t>is as shown in Figure 1.20. </a:t>
            </a:r>
          </a:p>
          <a:p>
            <a:r>
              <a:rPr lang="en-US" altLang="zh-TW" sz="2800" dirty="0"/>
              <a:t>  5. </a:t>
            </a:r>
            <a:r>
              <a:rPr lang="el-GR" altLang="zh-TW" sz="2800" dirty="0"/>
              <a:t>α</a:t>
            </a:r>
            <a:r>
              <a:rPr lang="en-US" altLang="zh-TW" sz="2800" dirty="0"/>
              <a:t> = -1, x[n] is as shown in Figure 1.21. </a:t>
            </a:r>
          </a:p>
          <a:p>
            <a:r>
              <a:rPr lang="en-US" altLang="zh-TW" sz="2800" dirty="0"/>
              <a:t>  6. -1 &lt; </a:t>
            </a:r>
            <a:r>
              <a:rPr lang="el-GR" altLang="zh-TW" sz="2800" dirty="0"/>
              <a:t>α</a:t>
            </a:r>
            <a:r>
              <a:rPr lang="en-US" altLang="zh-TW" sz="2800" dirty="0"/>
              <a:t> &lt; 0, x[n] is as shown in Figure 1.22. </a:t>
            </a:r>
          </a:p>
        </p:txBody>
      </p:sp>
    </p:spTree>
    <p:extLst>
      <p:ext uri="{BB962C8B-B14F-4D97-AF65-F5344CB8AC3E}">
        <p14:creationId xmlns:p14="http://schemas.microsoft.com/office/powerpoint/2010/main" val="1472916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DB9FDF16-A30C-43CB-B1CF-C823B949470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10907" y="626714"/>
            <a:ext cx="2918355" cy="2423159"/>
          </a:xfrm>
          <a:prstGeom prst="rect">
            <a:avLst/>
          </a:prstGeom>
        </p:spPr>
      </p:pic>
      <p:sp>
        <p:nvSpPr>
          <p:cNvPr id="5" name="文字方塊 4">
            <a:extLst>
              <a:ext uri="{FF2B5EF4-FFF2-40B4-BE49-F238E27FC236}">
                <a16:creationId xmlns:a16="http://schemas.microsoft.com/office/drawing/2014/main" id="{0F67A4D9-1C6F-4470-A17B-B489E5FF62AB}"/>
              </a:ext>
            </a:extLst>
          </p:cNvPr>
          <p:cNvSpPr txBox="1"/>
          <p:nvPr/>
        </p:nvSpPr>
        <p:spPr>
          <a:xfrm>
            <a:off x="484801" y="2986948"/>
            <a:ext cx="3819698" cy="646331"/>
          </a:xfrm>
          <a:prstGeom prst="rect">
            <a:avLst/>
          </a:prstGeom>
          <a:noFill/>
        </p:spPr>
        <p:txBody>
          <a:bodyPr wrap="square">
            <a:spAutoFit/>
          </a:bodyPr>
          <a:lstStyle/>
          <a:p>
            <a:r>
              <a:rPr lang="en-US" altLang="zh-TW" dirty="0"/>
              <a:t>FIGURE 1.18 Discrete-time exponential</a:t>
            </a:r>
          </a:p>
          <a:p>
            <a:r>
              <a:rPr lang="en-US" altLang="zh-TW" dirty="0"/>
              <a:t>signal growing unbounded with time.</a:t>
            </a:r>
            <a:endParaRPr lang="zh-TW" altLang="en-US" dirty="0"/>
          </a:p>
        </p:txBody>
      </p:sp>
      <p:pic>
        <p:nvPicPr>
          <p:cNvPr id="7" name="圖片 6">
            <a:extLst>
              <a:ext uri="{FF2B5EF4-FFF2-40B4-BE49-F238E27FC236}">
                <a16:creationId xmlns:a16="http://schemas.microsoft.com/office/drawing/2014/main" id="{4E39B46B-3E4C-4EBE-9AB6-2AD17DBD07E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730605" y="612597"/>
            <a:ext cx="2916244" cy="2423159"/>
          </a:xfrm>
          <a:prstGeom prst="rect">
            <a:avLst/>
          </a:prstGeom>
        </p:spPr>
      </p:pic>
      <p:sp>
        <p:nvSpPr>
          <p:cNvPr id="9" name="文字方塊 8">
            <a:extLst>
              <a:ext uri="{FF2B5EF4-FFF2-40B4-BE49-F238E27FC236}">
                <a16:creationId xmlns:a16="http://schemas.microsoft.com/office/drawing/2014/main" id="{E392B6A6-505C-45B3-853C-FC21C43FAA57}"/>
              </a:ext>
            </a:extLst>
          </p:cNvPr>
          <p:cNvSpPr txBox="1"/>
          <p:nvPr/>
        </p:nvSpPr>
        <p:spPr>
          <a:xfrm>
            <a:off x="4662950" y="2967335"/>
            <a:ext cx="3370810" cy="923330"/>
          </a:xfrm>
          <a:prstGeom prst="rect">
            <a:avLst/>
          </a:prstGeom>
          <a:noFill/>
        </p:spPr>
        <p:txBody>
          <a:bodyPr wrap="square">
            <a:spAutoFit/>
          </a:bodyPr>
          <a:lstStyle/>
          <a:p>
            <a:r>
              <a:rPr lang="en-US" altLang="zh-TW" dirty="0"/>
              <a:t>FIGURE 1.19 Discrete-time</a:t>
            </a:r>
          </a:p>
          <a:p>
            <a:r>
              <a:rPr lang="en-US" altLang="zh-TW" dirty="0"/>
              <a:t>exponential signal tapering off to</a:t>
            </a:r>
          </a:p>
          <a:p>
            <a:r>
              <a:rPr lang="en-US" altLang="zh-TW" dirty="0"/>
              <a:t>zero with time.</a:t>
            </a:r>
            <a:endParaRPr lang="zh-TW" altLang="en-US" dirty="0"/>
          </a:p>
        </p:txBody>
      </p:sp>
      <p:pic>
        <p:nvPicPr>
          <p:cNvPr id="11" name="圖片 10">
            <a:extLst>
              <a:ext uri="{FF2B5EF4-FFF2-40B4-BE49-F238E27FC236}">
                <a16:creationId xmlns:a16="http://schemas.microsoft.com/office/drawing/2014/main" id="{8BB98146-074C-4020-BD85-084A8DC77BCF}"/>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8548192" y="505859"/>
            <a:ext cx="2403197" cy="2636634"/>
          </a:xfrm>
          <a:prstGeom prst="rect">
            <a:avLst/>
          </a:prstGeom>
        </p:spPr>
      </p:pic>
      <p:sp>
        <p:nvSpPr>
          <p:cNvPr id="13" name="文字方塊 12">
            <a:extLst>
              <a:ext uri="{FF2B5EF4-FFF2-40B4-BE49-F238E27FC236}">
                <a16:creationId xmlns:a16="http://schemas.microsoft.com/office/drawing/2014/main" id="{C42A36E5-34F9-474E-AFCB-D0CD0362A5EF}"/>
              </a:ext>
            </a:extLst>
          </p:cNvPr>
          <p:cNvSpPr txBox="1"/>
          <p:nvPr/>
        </p:nvSpPr>
        <p:spPr>
          <a:xfrm>
            <a:off x="8392211" y="2986948"/>
            <a:ext cx="4840888" cy="923330"/>
          </a:xfrm>
          <a:prstGeom prst="rect">
            <a:avLst/>
          </a:prstGeom>
          <a:noFill/>
        </p:spPr>
        <p:txBody>
          <a:bodyPr wrap="square">
            <a:spAutoFit/>
          </a:bodyPr>
          <a:lstStyle/>
          <a:p>
            <a:r>
              <a:rPr lang="en-US" altLang="zh-TW" dirty="0"/>
              <a:t>FIGURE 1.20 Discrete-time</a:t>
            </a:r>
          </a:p>
          <a:p>
            <a:r>
              <a:rPr lang="en-US" altLang="zh-TW" dirty="0"/>
              <a:t>exponential signal alternating and</a:t>
            </a:r>
          </a:p>
          <a:p>
            <a:r>
              <a:rPr lang="en-US" altLang="zh-TW" dirty="0"/>
              <a:t>growing unbounded with time.</a:t>
            </a:r>
            <a:endParaRPr lang="zh-TW" altLang="en-US" dirty="0"/>
          </a:p>
        </p:txBody>
      </p:sp>
      <p:pic>
        <p:nvPicPr>
          <p:cNvPr id="15" name="圖片 14">
            <a:extLst>
              <a:ext uri="{FF2B5EF4-FFF2-40B4-BE49-F238E27FC236}">
                <a16:creationId xmlns:a16="http://schemas.microsoft.com/office/drawing/2014/main" id="{854AC033-8F54-424D-BC80-72A397502417}"/>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tretch>
            <a:fillRect/>
          </a:stretch>
        </p:blipFill>
        <p:spPr>
          <a:xfrm>
            <a:off x="2673774" y="4400729"/>
            <a:ext cx="4497984" cy="2457271"/>
          </a:xfrm>
          <a:prstGeom prst="rect">
            <a:avLst/>
          </a:prstGeom>
        </p:spPr>
      </p:pic>
      <p:sp>
        <p:nvSpPr>
          <p:cNvPr id="17" name="文字方塊 16">
            <a:extLst>
              <a:ext uri="{FF2B5EF4-FFF2-40B4-BE49-F238E27FC236}">
                <a16:creationId xmlns:a16="http://schemas.microsoft.com/office/drawing/2014/main" id="{287C734E-B1D9-48AA-A608-45744B9806FB}"/>
              </a:ext>
            </a:extLst>
          </p:cNvPr>
          <p:cNvSpPr txBox="1"/>
          <p:nvPr/>
        </p:nvSpPr>
        <p:spPr>
          <a:xfrm>
            <a:off x="253539" y="4809942"/>
            <a:ext cx="2574283" cy="1200329"/>
          </a:xfrm>
          <a:prstGeom prst="rect">
            <a:avLst/>
          </a:prstGeom>
          <a:noFill/>
        </p:spPr>
        <p:txBody>
          <a:bodyPr wrap="square">
            <a:spAutoFit/>
          </a:bodyPr>
          <a:lstStyle/>
          <a:p>
            <a:r>
              <a:rPr lang="en-US" altLang="zh-TW" dirty="0"/>
              <a:t>FIGURE 1.21 Discrete-time exponential signal reduced to an alternating periodic signal.</a:t>
            </a:r>
            <a:endParaRPr lang="zh-TW" altLang="en-US" dirty="0"/>
          </a:p>
        </p:txBody>
      </p:sp>
      <p:pic>
        <p:nvPicPr>
          <p:cNvPr id="19" name="圖片 18">
            <a:extLst>
              <a:ext uri="{FF2B5EF4-FFF2-40B4-BE49-F238E27FC236}">
                <a16:creationId xmlns:a16="http://schemas.microsoft.com/office/drawing/2014/main" id="{91648F28-38F4-421F-81D5-AEB3C0FC8A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49744" y="3936245"/>
            <a:ext cx="2688717" cy="2947722"/>
          </a:xfrm>
          <a:prstGeom prst="rect">
            <a:avLst/>
          </a:prstGeom>
        </p:spPr>
      </p:pic>
      <p:sp>
        <p:nvSpPr>
          <p:cNvPr id="21" name="文字方塊 20">
            <a:extLst>
              <a:ext uri="{FF2B5EF4-FFF2-40B4-BE49-F238E27FC236}">
                <a16:creationId xmlns:a16="http://schemas.microsoft.com/office/drawing/2014/main" id="{41C9F3BA-C1E4-4347-9A24-D2AF374A3FB1}"/>
              </a:ext>
            </a:extLst>
          </p:cNvPr>
          <p:cNvSpPr txBox="1"/>
          <p:nvPr/>
        </p:nvSpPr>
        <p:spPr>
          <a:xfrm>
            <a:off x="7382521" y="4506976"/>
            <a:ext cx="2019380" cy="1754326"/>
          </a:xfrm>
          <a:prstGeom prst="rect">
            <a:avLst/>
          </a:prstGeom>
          <a:noFill/>
        </p:spPr>
        <p:txBody>
          <a:bodyPr wrap="square">
            <a:spAutoFit/>
          </a:bodyPr>
          <a:lstStyle/>
          <a:p>
            <a:r>
              <a:rPr lang="en-US" altLang="zh-TW" dirty="0"/>
              <a:t>FIGURE 1.22 Discrete-time exponential signal alternating and tapering off to zero with time.</a:t>
            </a:r>
            <a:endParaRPr lang="zh-TW" altLang="en-US" dirty="0"/>
          </a:p>
        </p:txBody>
      </p:sp>
    </p:spTree>
    <p:extLst>
      <p:ext uri="{BB962C8B-B14F-4D97-AF65-F5344CB8AC3E}">
        <p14:creationId xmlns:p14="http://schemas.microsoft.com/office/powerpoint/2010/main" val="1663946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A78BC70F-1800-4344-8D78-6A0C4D7E2D2C}"/>
              </a:ext>
            </a:extLst>
          </p:cNvPr>
          <p:cNvSpPr txBox="1"/>
          <p:nvPr/>
        </p:nvSpPr>
        <p:spPr>
          <a:xfrm>
            <a:off x="719052" y="571792"/>
            <a:ext cx="6093228" cy="523220"/>
          </a:xfrm>
          <a:prstGeom prst="rect">
            <a:avLst/>
          </a:prstGeom>
          <a:noFill/>
        </p:spPr>
        <p:txBody>
          <a:bodyPr wrap="square">
            <a:spAutoFit/>
          </a:bodyPr>
          <a:lstStyle/>
          <a:p>
            <a:r>
              <a:rPr lang="en-US" altLang="zh-TW" sz="2800" dirty="0">
                <a:solidFill>
                  <a:srgbClr val="FF0000"/>
                </a:solidFill>
              </a:rPr>
              <a:t>Complex Exponential Signals</a:t>
            </a:r>
            <a:endParaRPr lang="zh-TW" altLang="en-US" sz="2800" dirty="0">
              <a:solidFill>
                <a:srgbClr val="FF0000"/>
              </a:solidFill>
            </a:endParaRPr>
          </a:p>
        </p:txBody>
      </p:sp>
      <p:sp>
        <p:nvSpPr>
          <p:cNvPr id="5" name="文字方塊 4">
            <a:extLst>
              <a:ext uri="{FF2B5EF4-FFF2-40B4-BE49-F238E27FC236}">
                <a16:creationId xmlns:a16="http://schemas.microsoft.com/office/drawing/2014/main" id="{8D70FCE2-46EC-4785-AC8B-2E7211A26F49}"/>
              </a:ext>
            </a:extLst>
          </p:cNvPr>
          <p:cNvSpPr txBox="1"/>
          <p:nvPr/>
        </p:nvSpPr>
        <p:spPr>
          <a:xfrm>
            <a:off x="719052" y="1358822"/>
            <a:ext cx="11051770" cy="3539430"/>
          </a:xfrm>
          <a:prstGeom prst="rect">
            <a:avLst/>
          </a:prstGeom>
          <a:noFill/>
        </p:spPr>
        <p:txBody>
          <a:bodyPr wrap="square">
            <a:spAutoFit/>
          </a:bodyPr>
          <a:lstStyle/>
          <a:p>
            <a:r>
              <a:rPr lang="en-US" altLang="zh-TW" sz="2800" dirty="0">
                <a:solidFill>
                  <a:srgbClr val="FF0000"/>
                </a:solidFill>
              </a:rPr>
              <a:t>Continuous Time</a:t>
            </a:r>
          </a:p>
          <a:p>
            <a:r>
              <a:rPr lang="en-US" altLang="zh-TW" sz="2800" dirty="0"/>
              <a:t>The continuous-time complex exponential signal can be defined as follows:</a:t>
            </a:r>
          </a:p>
          <a:p>
            <a:r>
              <a:rPr lang="en-US" altLang="zh-TW" sz="2800" dirty="0"/>
              <a:t>                          x(t) = </a:t>
            </a:r>
            <a:r>
              <a:rPr lang="en-US" altLang="zh-TW" sz="2800" dirty="0" err="1"/>
              <a:t>Ce</a:t>
            </a:r>
            <a:r>
              <a:rPr lang="en-US" altLang="zh-TW" sz="2800" baseline="30000" dirty="0" err="1"/>
              <a:t>at</a:t>
            </a:r>
            <a:r>
              <a:rPr lang="en-US" altLang="zh-TW" sz="2800" dirty="0"/>
              <a:t>,    C, a </a:t>
            </a:r>
            <a:r>
              <a:rPr lang="el-GR" altLang="zh-TW" sz="2800" dirty="0"/>
              <a:t>ϵ</a:t>
            </a:r>
            <a:r>
              <a:rPr lang="en-US" altLang="zh-TW" sz="2800" dirty="0"/>
              <a:t> C, </a:t>
            </a:r>
          </a:p>
          <a:p>
            <a:r>
              <a:rPr lang="en-US" altLang="zh-TW" sz="2800" dirty="0"/>
              <a:t>where  C = </a:t>
            </a:r>
            <a:r>
              <a:rPr lang="en-US" altLang="zh-TW" sz="2800" dirty="0" err="1"/>
              <a:t>Ae</a:t>
            </a:r>
            <a:r>
              <a:rPr lang="en-US" altLang="zh-TW" sz="2800" baseline="30000" dirty="0" err="1"/>
              <a:t>j</a:t>
            </a:r>
            <a:r>
              <a:rPr lang="el-GR" altLang="zh-TW" sz="2800" baseline="30000" dirty="0">
                <a:latin typeface="Calibri" panose="020F0502020204030204" pitchFamily="34" charset="0"/>
                <a:cs typeface="Calibri" panose="020F0502020204030204" pitchFamily="34" charset="0"/>
              </a:rPr>
              <a:t>θ</a:t>
            </a:r>
            <a:r>
              <a:rPr lang="en-US" altLang="zh-TW" sz="2800" baseline="30000" dirty="0">
                <a:latin typeface="Calibri" panose="020F0502020204030204" pitchFamily="34" charset="0"/>
                <a:cs typeface="Calibri" panose="020F0502020204030204" pitchFamily="34" charset="0"/>
              </a:rPr>
              <a:t> </a:t>
            </a:r>
            <a:r>
              <a:rPr lang="en-US" altLang="zh-TW" sz="2800" dirty="0">
                <a:latin typeface="Calibri" panose="020F0502020204030204" pitchFamily="34" charset="0"/>
                <a:cs typeface="Calibri" panose="020F0502020204030204" pitchFamily="34" charset="0"/>
              </a:rPr>
              <a:t>,  A, </a:t>
            </a:r>
            <a:r>
              <a:rPr lang="el-GR" altLang="zh-TW" sz="2800" dirty="0">
                <a:latin typeface="Calibri" panose="020F0502020204030204" pitchFamily="34" charset="0"/>
                <a:cs typeface="Calibri" panose="020F0502020204030204" pitchFamily="34" charset="0"/>
              </a:rPr>
              <a:t>θ</a:t>
            </a:r>
            <a:r>
              <a:rPr lang="el-GR" altLang="zh-TW" sz="2800" dirty="0"/>
              <a:t> ϵ</a:t>
            </a:r>
            <a:r>
              <a:rPr lang="en-US" altLang="zh-TW" sz="2800" dirty="0"/>
              <a:t> R, A &gt; 0  is expressed in polar form, and a = </a:t>
            </a:r>
            <a:r>
              <a:rPr lang="el-GR" altLang="zh-TW" sz="2800" dirty="0"/>
              <a:t>α</a:t>
            </a:r>
            <a:r>
              <a:rPr lang="en-US" altLang="zh-TW" sz="2800" dirty="0"/>
              <a:t> + j</a:t>
            </a:r>
            <a:r>
              <a:rPr lang="el-GR" altLang="zh-TW" sz="2800" dirty="0"/>
              <a:t>ω</a:t>
            </a:r>
            <a:r>
              <a:rPr lang="en-US" altLang="zh-TW" sz="2800" baseline="-25000" dirty="0"/>
              <a:t>0</a:t>
            </a:r>
            <a:r>
              <a:rPr lang="en-US" altLang="zh-TW" sz="2800" dirty="0"/>
              <a:t>,</a:t>
            </a:r>
          </a:p>
          <a:p>
            <a:r>
              <a:rPr lang="el-GR" altLang="zh-TW" sz="2800" dirty="0"/>
              <a:t>α</a:t>
            </a:r>
            <a:r>
              <a:rPr lang="en-US" altLang="zh-TW" sz="2800" dirty="0"/>
              <a:t>, </a:t>
            </a:r>
            <a:r>
              <a:rPr lang="el-GR" altLang="zh-TW" sz="2800" dirty="0"/>
              <a:t>ω</a:t>
            </a:r>
            <a:r>
              <a:rPr lang="en-US" altLang="zh-TW" sz="2800" baseline="-25000" dirty="0"/>
              <a:t>0 </a:t>
            </a:r>
            <a:r>
              <a:rPr lang="el-GR" altLang="zh-TW" sz="2800" dirty="0"/>
              <a:t>ϵ</a:t>
            </a:r>
            <a:r>
              <a:rPr lang="en-US" altLang="zh-TW" sz="2800" dirty="0"/>
              <a:t> R is expressed in rectangular form.</a:t>
            </a:r>
          </a:p>
          <a:p>
            <a:endParaRPr lang="en-US" altLang="zh-TW" sz="2800" dirty="0"/>
          </a:p>
          <a:p>
            <a:r>
              <a:rPr lang="en-US" altLang="zh-TW" sz="2800" dirty="0"/>
              <a:t>                          x(t) = </a:t>
            </a:r>
            <a:r>
              <a:rPr lang="en-US" altLang="zh-TW" sz="2800" dirty="0" err="1"/>
              <a:t>Ae</a:t>
            </a:r>
            <a:r>
              <a:rPr lang="en-US" altLang="zh-TW" sz="2800" baseline="30000" dirty="0" err="1"/>
              <a:t>j</a:t>
            </a:r>
            <a:r>
              <a:rPr lang="el-GR" altLang="zh-TW" sz="2800" baseline="30000" dirty="0">
                <a:latin typeface="Calibri" panose="020F0502020204030204" pitchFamily="34" charset="0"/>
                <a:cs typeface="Calibri" panose="020F0502020204030204" pitchFamily="34" charset="0"/>
              </a:rPr>
              <a:t>θ </a:t>
            </a:r>
            <a:r>
              <a:rPr lang="en-US" altLang="zh-TW" sz="2800" dirty="0"/>
              <a:t>e</a:t>
            </a:r>
            <a:r>
              <a:rPr lang="en-US" altLang="zh-TW" sz="2800" baseline="30000" dirty="0"/>
              <a:t>(</a:t>
            </a:r>
            <a:r>
              <a:rPr lang="el-GR" altLang="zh-TW" sz="2800" baseline="30000" dirty="0"/>
              <a:t>α</a:t>
            </a:r>
            <a:r>
              <a:rPr lang="en-US" altLang="zh-TW" sz="2800" baseline="30000" dirty="0"/>
              <a:t> + j</a:t>
            </a:r>
            <a:r>
              <a:rPr lang="el-GR" altLang="zh-TW" sz="2800" baseline="30000" dirty="0"/>
              <a:t>ω</a:t>
            </a:r>
            <a:r>
              <a:rPr lang="en-US" altLang="zh-TW" sz="1600" dirty="0"/>
              <a:t>0</a:t>
            </a:r>
            <a:r>
              <a:rPr lang="en-US" altLang="zh-TW" sz="2800" baseline="30000" dirty="0"/>
              <a:t>) t </a:t>
            </a:r>
            <a:r>
              <a:rPr lang="en-US" altLang="zh-TW" sz="2800" dirty="0"/>
              <a:t>= Ae</a:t>
            </a:r>
            <a:r>
              <a:rPr lang="el-GR" altLang="zh-TW" sz="2800" baseline="30000" dirty="0"/>
              <a:t>α</a:t>
            </a:r>
            <a:r>
              <a:rPr lang="en-US" altLang="zh-TW" sz="2800" baseline="30000" dirty="0"/>
              <a:t>t </a:t>
            </a:r>
            <a:r>
              <a:rPr lang="en-US" altLang="zh-TW" sz="2800" dirty="0" err="1"/>
              <a:t>e</a:t>
            </a:r>
            <a:r>
              <a:rPr lang="en-US" altLang="zh-TW" sz="2800" baseline="30000" dirty="0" err="1"/>
              <a:t>j</a:t>
            </a:r>
            <a:r>
              <a:rPr lang="en-US" altLang="zh-TW" sz="2800" baseline="30000" dirty="0"/>
              <a:t>(</a:t>
            </a:r>
            <a:r>
              <a:rPr lang="el-GR" altLang="zh-TW" sz="2800" baseline="30000" dirty="0"/>
              <a:t>ω</a:t>
            </a:r>
            <a:r>
              <a:rPr lang="en-US" altLang="zh-TW" sz="1600" dirty="0"/>
              <a:t>0</a:t>
            </a:r>
            <a:r>
              <a:rPr lang="en-US" altLang="zh-TW" sz="2800" baseline="30000" dirty="0"/>
              <a:t>t +</a:t>
            </a:r>
            <a:r>
              <a:rPr lang="el-GR" altLang="zh-TW" sz="2800" baseline="30000" dirty="0">
                <a:latin typeface="Calibri" panose="020F0502020204030204" pitchFamily="34" charset="0"/>
                <a:cs typeface="Calibri" panose="020F0502020204030204" pitchFamily="34" charset="0"/>
              </a:rPr>
              <a:t>θ</a:t>
            </a:r>
            <a:r>
              <a:rPr lang="en-US" altLang="zh-TW" sz="2800" baseline="30000" dirty="0">
                <a:latin typeface="Calibri" panose="020F0502020204030204" pitchFamily="34" charset="0"/>
                <a:cs typeface="Calibri" panose="020F0502020204030204" pitchFamily="34" charset="0"/>
              </a:rPr>
              <a:t>)</a:t>
            </a:r>
            <a:endParaRPr lang="en-US" altLang="zh-TW" sz="2800" dirty="0"/>
          </a:p>
          <a:p>
            <a:endParaRPr lang="en-US" altLang="zh-TW" sz="2800" dirty="0"/>
          </a:p>
        </p:txBody>
      </p:sp>
    </p:spTree>
    <p:extLst>
      <p:ext uri="{BB962C8B-B14F-4D97-AF65-F5344CB8AC3E}">
        <p14:creationId xmlns:p14="http://schemas.microsoft.com/office/powerpoint/2010/main" val="8925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C1D4A779-DD6C-4C7B-825C-A2DA6FF4F28C}"/>
              </a:ext>
            </a:extLst>
          </p:cNvPr>
          <p:cNvSpPr txBox="1"/>
          <p:nvPr/>
        </p:nvSpPr>
        <p:spPr>
          <a:xfrm>
            <a:off x="1101439" y="937550"/>
            <a:ext cx="6093228" cy="584775"/>
          </a:xfrm>
          <a:prstGeom prst="rect">
            <a:avLst/>
          </a:prstGeom>
          <a:noFill/>
        </p:spPr>
        <p:txBody>
          <a:bodyPr wrap="square">
            <a:spAutoFit/>
          </a:bodyPr>
          <a:lstStyle/>
          <a:p>
            <a:r>
              <a:rPr lang="en-US" altLang="zh-TW" sz="3200" b="1" dirty="0"/>
              <a:t>FUNCTIONS OF TIME AS SIGNALS</a:t>
            </a:r>
            <a:endParaRPr lang="zh-TW" altLang="en-US" sz="3200" b="1" dirty="0"/>
          </a:p>
        </p:txBody>
      </p:sp>
      <p:sp>
        <p:nvSpPr>
          <p:cNvPr id="5" name="文字方塊 4">
            <a:extLst>
              <a:ext uri="{FF2B5EF4-FFF2-40B4-BE49-F238E27FC236}">
                <a16:creationId xmlns:a16="http://schemas.microsoft.com/office/drawing/2014/main" id="{4424BA45-D477-45CA-899B-18913999DC55}"/>
              </a:ext>
            </a:extLst>
          </p:cNvPr>
          <p:cNvSpPr txBox="1"/>
          <p:nvPr/>
        </p:nvSpPr>
        <p:spPr>
          <a:xfrm>
            <a:off x="1101439" y="2040296"/>
            <a:ext cx="9139842" cy="3108543"/>
          </a:xfrm>
          <a:prstGeom prst="rect">
            <a:avLst/>
          </a:prstGeom>
          <a:noFill/>
        </p:spPr>
        <p:txBody>
          <a:bodyPr wrap="square">
            <a:spAutoFit/>
          </a:bodyPr>
          <a:lstStyle/>
          <a:p>
            <a:r>
              <a:rPr lang="en-US" altLang="zh-TW" sz="2800" dirty="0"/>
              <a:t>There are two types of signals: </a:t>
            </a:r>
            <a:r>
              <a:rPr lang="en-US" altLang="zh-TW" sz="2800" b="1" dirty="0">
                <a:solidFill>
                  <a:srgbClr val="FF0000"/>
                </a:solidFill>
              </a:rPr>
              <a:t>continuous-time signals and discrete-time signals</a:t>
            </a:r>
            <a:r>
              <a:rPr lang="en-US" altLang="zh-TW" sz="2800" dirty="0"/>
              <a:t>. </a:t>
            </a:r>
          </a:p>
          <a:p>
            <a:r>
              <a:rPr lang="en-US" altLang="zh-TW" sz="2800" dirty="0"/>
              <a:t>Continuous-time signals are functions of a continuous variable (time). (Fig. 1.1)</a:t>
            </a:r>
          </a:p>
          <a:p>
            <a:r>
              <a:rPr lang="en-US" altLang="zh-TW" sz="2800" dirty="0"/>
              <a:t>Discrete-time signals are functions of a discrete variable; that is, they are defined only for integer values of the independent variable (time steps). (Fig. 1.2)</a:t>
            </a:r>
            <a:endParaRPr lang="zh-TW" altLang="en-US" sz="2800" dirty="0"/>
          </a:p>
        </p:txBody>
      </p:sp>
    </p:spTree>
    <p:extLst>
      <p:ext uri="{BB962C8B-B14F-4D97-AF65-F5344CB8AC3E}">
        <p14:creationId xmlns:p14="http://schemas.microsoft.com/office/powerpoint/2010/main" val="1716442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A660D2B1-7C93-4326-991F-C0C9EADDE323}"/>
              </a:ext>
            </a:extLst>
          </p:cNvPr>
          <p:cNvSpPr txBox="1"/>
          <p:nvPr/>
        </p:nvSpPr>
        <p:spPr>
          <a:xfrm>
            <a:off x="1433945" y="688170"/>
            <a:ext cx="8940339" cy="523220"/>
          </a:xfrm>
          <a:prstGeom prst="rect">
            <a:avLst/>
          </a:prstGeom>
          <a:noFill/>
        </p:spPr>
        <p:txBody>
          <a:bodyPr wrap="square">
            <a:spAutoFit/>
          </a:bodyPr>
          <a:lstStyle/>
          <a:p>
            <a:r>
              <a:rPr lang="en-US" altLang="zh-TW" sz="2800" dirty="0"/>
              <a:t>For the case </a:t>
            </a:r>
            <a:r>
              <a:rPr lang="el-GR" altLang="zh-TW" sz="2800" dirty="0">
                <a:latin typeface="Calibri" panose="020F0502020204030204" pitchFamily="34" charset="0"/>
                <a:cs typeface="Calibri" panose="020F0502020204030204" pitchFamily="34" charset="0"/>
              </a:rPr>
              <a:t>θ</a:t>
            </a:r>
            <a:r>
              <a:rPr lang="en-US" altLang="zh-TW" sz="2800" dirty="0">
                <a:latin typeface="Calibri" panose="020F0502020204030204" pitchFamily="34" charset="0"/>
                <a:cs typeface="Calibri" panose="020F0502020204030204" pitchFamily="34" charset="0"/>
              </a:rPr>
              <a:t> =</a:t>
            </a:r>
            <a:r>
              <a:rPr lang="en-US" altLang="zh-TW" sz="2800" dirty="0"/>
              <a:t> 0, the graph of  </a:t>
            </a:r>
            <a:r>
              <a:rPr lang="en-US" altLang="zh-TW" sz="2800" dirty="0" err="1"/>
              <a:t>e</a:t>
            </a:r>
            <a:r>
              <a:rPr lang="en-US" altLang="zh-TW" sz="2800" baseline="30000" dirty="0" err="1"/>
              <a:t>j</a:t>
            </a:r>
            <a:r>
              <a:rPr lang="el-GR" altLang="zh-TW" sz="2800" baseline="30000" dirty="0"/>
              <a:t>ω</a:t>
            </a:r>
            <a:r>
              <a:rPr lang="en-US" altLang="zh-TW" sz="1600" dirty="0"/>
              <a:t>0</a:t>
            </a:r>
            <a:r>
              <a:rPr lang="en-US" altLang="zh-TW" sz="2800" baseline="30000" dirty="0"/>
              <a:t>t  </a:t>
            </a:r>
            <a:r>
              <a:rPr lang="en-US" altLang="zh-TW" sz="2800" dirty="0"/>
              <a:t>is shown in Figure 1.23. </a:t>
            </a:r>
            <a:endParaRPr lang="zh-TW" altLang="en-US" sz="2800" dirty="0"/>
          </a:p>
        </p:txBody>
      </p:sp>
      <p:pic>
        <p:nvPicPr>
          <p:cNvPr id="5" name="圖片 4">
            <a:extLst>
              <a:ext uri="{FF2B5EF4-FFF2-40B4-BE49-F238E27FC236}">
                <a16:creationId xmlns:a16="http://schemas.microsoft.com/office/drawing/2014/main" id="{6A2DA984-0459-4FE8-B5CD-B0A0C9F7E53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739395" y="1397159"/>
            <a:ext cx="7751267" cy="4084250"/>
          </a:xfrm>
          <a:prstGeom prst="rect">
            <a:avLst/>
          </a:prstGeom>
        </p:spPr>
      </p:pic>
      <p:sp>
        <p:nvSpPr>
          <p:cNvPr id="7" name="文字方塊 6">
            <a:extLst>
              <a:ext uri="{FF2B5EF4-FFF2-40B4-BE49-F238E27FC236}">
                <a16:creationId xmlns:a16="http://schemas.microsoft.com/office/drawing/2014/main" id="{CFBE1D8B-BDC5-4240-B025-30739DC644B6}"/>
              </a:ext>
            </a:extLst>
          </p:cNvPr>
          <p:cNvSpPr txBox="1"/>
          <p:nvPr/>
        </p:nvSpPr>
        <p:spPr>
          <a:xfrm>
            <a:off x="2531225" y="5667178"/>
            <a:ext cx="7211291" cy="400110"/>
          </a:xfrm>
          <a:prstGeom prst="rect">
            <a:avLst/>
          </a:prstGeom>
          <a:noFill/>
        </p:spPr>
        <p:txBody>
          <a:bodyPr wrap="square">
            <a:spAutoFit/>
          </a:bodyPr>
          <a:lstStyle/>
          <a:p>
            <a:r>
              <a:rPr lang="en-US" altLang="zh-TW" sz="2000" dirty="0"/>
              <a:t>   FIGURE 1.23 Trajectory described by the complex exponential.</a:t>
            </a:r>
            <a:endParaRPr lang="zh-TW" altLang="en-US" sz="2000" dirty="0"/>
          </a:p>
        </p:txBody>
      </p:sp>
    </p:spTree>
    <p:extLst>
      <p:ext uri="{BB962C8B-B14F-4D97-AF65-F5344CB8AC3E}">
        <p14:creationId xmlns:p14="http://schemas.microsoft.com/office/powerpoint/2010/main" val="895332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23BFB58-4A7C-44A8-8ACD-1A52F4CDD5B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20081" y="1284403"/>
            <a:ext cx="3669168" cy="2759603"/>
          </a:xfrm>
          <a:prstGeom prst="rect">
            <a:avLst/>
          </a:prstGeom>
        </p:spPr>
      </p:pic>
      <p:sp>
        <p:nvSpPr>
          <p:cNvPr id="5" name="文字方塊 4">
            <a:extLst>
              <a:ext uri="{FF2B5EF4-FFF2-40B4-BE49-F238E27FC236}">
                <a16:creationId xmlns:a16="http://schemas.microsoft.com/office/drawing/2014/main" id="{FECE8F93-3B29-4987-98E7-D75B262A53C2}"/>
              </a:ext>
            </a:extLst>
          </p:cNvPr>
          <p:cNvSpPr txBox="1"/>
          <p:nvPr/>
        </p:nvSpPr>
        <p:spPr>
          <a:xfrm>
            <a:off x="425939" y="4489903"/>
            <a:ext cx="4146060" cy="707886"/>
          </a:xfrm>
          <a:prstGeom prst="rect">
            <a:avLst/>
          </a:prstGeom>
          <a:noFill/>
        </p:spPr>
        <p:txBody>
          <a:bodyPr wrap="square">
            <a:spAutoFit/>
          </a:bodyPr>
          <a:lstStyle/>
          <a:p>
            <a:r>
              <a:rPr lang="en-US" altLang="zh-TW" sz="2000" dirty="0"/>
              <a:t>FIGURE 1.24 Real part of periodic complex exponential for </a:t>
            </a:r>
            <a:r>
              <a:rPr lang="el-GR" altLang="zh-TW" sz="2000" dirty="0"/>
              <a:t>α</a:t>
            </a:r>
            <a:r>
              <a:rPr lang="en-US" altLang="zh-TW" sz="2000" dirty="0"/>
              <a:t> = 0.</a:t>
            </a:r>
            <a:endParaRPr lang="zh-TW" altLang="en-US" sz="2000" dirty="0"/>
          </a:p>
        </p:txBody>
      </p:sp>
      <p:pic>
        <p:nvPicPr>
          <p:cNvPr id="7" name="圖片 6">
            <a:extLst>
              <a:ext uri="{FF2B5EF4-FFF2-40B4-BE49-F238E27FC236}">
                <a16:creationId xmlns:a16="http://schemas.microsoft.com/office/drawing/2014/main" id="{436464E7-A52A-4AFB-A3EA-94B8B59E5BC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241707" y="1430347"/>
            <a:ext cx="3863218" cy="2613659"/>
          </a:xfrm>
          <a:prstGeom prst="rect">
            <a:avLst/>
          </a:prstGeom>
        </p:spPr>
      </p:pic>
      <p:sp>
        <p:nvSpPr>
          <p:cNvPr id="9" name="文字方塊 8">
            <a:extLst>
              <a:ext uri="{FF2B5EF4-FFF2-40B4-BE49-F238E27FC236}">
                <a16:creationId xmlns:a16="http://schemas.microsoft.com/office/drawing/2014/main" id="{BE9615B0-F7B3-4739-AA2E-91BD1DFBB179}"/>
              </a:ext>
            </a:extLst>
          </p:cNvPr>
          <p:cNvSpPr txBox="1"/>
          <p:nvPr/>
        </p:nvSpPr>
        <p:spPr>
          <a:xfrm>
            <a:off x="4241707" y="4489903"/>
            <a:ext cx="4146060" cy="707886"/>
          </a:xfrm>
          <a:prstGeom prst="rect">
            <a:avLst/>
          </a:prstGeom>
          <a:noFill/>
        </p:spPr>
        <p:txBody>
          <a:bodyPr wrap="square">
            <a:spAutoFit/>
          </a:bodyPr>
          <a:lstStyle/>
          <a:p>
            <a:r>
              <a:rPr lang="en-US" altLang="zh-TW" sz="2000" dirty="0"/>
              <a:t>FIGURE 1.25 Real part of damped complex exponential for  </a:t>
            </a:r>
            <a:r>
              <a:rPr lang="el-GR" altLang="zh-TW" sz="2000" dirty="0"/>
              <a:t>α</a:t>
            </a:r>
            <a:r>
              <a:rPr lang="en-US" altLang="zh-TW" sz="2000" dirty="0"/>
              <a:t>  &lt; 0.</a:t>
            </a:r>
            <a:endParaRPr lang="zh-TW" altLang="en-US" sz="2000" dirty="0"/>
          </a:p>
        </p:txBody>
      </p:sp>
      <p:pic>
        <p:nvPicPr>
          <p:cNvPr id="11" name="圖片 10">
            <a:extLst>
              <a:ext uri="{FF2B5EF4-FFF2-40B4-BE49-F238E27FC236}">
                <a16:creationId xmlns:a16="http://schemas.microsoft.com/office/drawing/2014/main" id="{60F400D2-A7C6-43F5-8A3B-890994C5DD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1885" y="1356277"/>
            <a:ext cx="3790034" cy="2615853"/>
          </a:xfrm>
          <a:prstGeom prst="rect">
            <a:avLst/>
          </a:prstGeom>
        </p:spPr>
      </p:pic>
      <p:sp>
        <p:nvSpPr>
          <p:cNvPr id="13" name="文字方塊 12">
            <a:extLst>
              <a:ext uri="{FF2B5EF4-FFF2-40B4-BE49-F238E27FC236}">
                <a16:creationId xmlns:a16="http://schemas.microsoft.com/office/drawing/2014/main" id="{A61BAAC7-17B7-4BC7-856C-3E66C1667B57}"/>
              </a:ext>
            </a:extLst>
          </p:cNvPr>
          <p:cNvSpPr txBox="1"/>
          <p:nvPr/>
        </p:nvSpPr>
        <p:spPr>
          <a:xfrm>
            <a:off x="8142278" y="4489903"/>
            <a:ext cx="3790034" cy="707886"/>
          </a:xfrm>
          <a:prstGeom prst="rect">
            <a:avLst/>
          </a:prstGeom>
          <a:noFill/>
        </p:spPr>
        <p:txBody>
          <a:bodyPr wrap="square">
            <a:spAutoFit/>
          </a:bodyPr>
          <a:lstStyle/>
          <a:p>
            <a:r>
              <a:rPr lang="en-US" altLang="zh-TW" sz="2000" dirty="0"/>
              <a:t>FIGURE 1.26 Real part of growing complex exponential for </a:t>
            </a:r>
            <a:r>
              <a:rPr lang="el-GR" altLang="zh-TW" sz="2000" dirty="0"/>
              <a:t>α</a:t>
            </a:r>
            <a:r>
              <a:rPr lang="en-US" altLang="zh-TW" sz="2000" dirty="0"/>
              <a:t> &gt; 0</a:t>
            </a:r>
            <a:endParaRPr lang="zh-TW" altLang="en-US" sz="2000" dirty="0"/>
          </a:p>
        </p:txBody>
      </p:sp>
    </p:spTree>
    <p:extLst>
      <p:ext uri="{BB962C8B-B14F-4D97-AF65-F5344CB8AC3E}">
        <p14:creationId xmlns:p14="http://schemas.microsoft.com/office/powerpoint/2010/main" val="4083253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232E884-0E2E-42E6-8CA5-070D6ABAEA6C}"/>
              </a:ext>
            </a:extLst>
          </p:cNvPr>
          <p:cNvSpPr txBox="1"/>
          <p:nvPr/>
        </p:nvSpPr>
        <p:spPr>
          <a:xfrm>
            <a:off x="735677" y="505290"/>
            <a:ext cx="6093228" cy="523220"/>
          </a:xfrm>
          <a:prstGeom prst="rect">
            <a:avLst/>
          </a:prstGeom>
          <a:noFill/>
        </p:spPr>
        <p:txBody>
          <a:bodyPr wrap="square">
            <a:spAutoFit/>
          </a:bodyPr>
          <a:lstStyle/>
          <a:p>
            <a:r>
              <a:rPr lang="en-US" altLang="zh-TW" sz="2800" dirty="0">
                <a:solidFill>
                  <a:srgbClr val="FF0000"/>
                </a:solidFill>
              </a:rPr>
              <a:t>Discrete Time</a:t>
            </a:r>
            <a:endParaRPr lang="zh-TW" altLang="en-US" sz="2800" dirty="0">
              <a:solidFill>
                <a:srgbClr val="FF0000"/>
              </a:solidFill>
            </a:endParaRPr>
          </a:p>
        </p:txBody>
      </p:sp>
      <p:sp>
        <p:nvSpPr>
          <p:cNvPr id="5" name="文字方塊 4">
            <a:extLst>
              <a:ext uri="{FF2B5EF4-FFF2-40B4-BE49-F238E27FC236}">
                <a16:creationId xmlns:a16="http://schemas.microsoft.com/office/drawing/2014/main" id="{039C0D25-911E-4E77-B5A0-132E875BB172}"/>
              </a:ext>
            </a:extLst>
          </p:cNvPr>
          <p:cNvSpPr txBox="1"/>
          <p:nvPr/>
        </p:nvSpPr>
        <p:spPr>
          <a:xfrm>
            <a:off x="735676" y="1028510"/>
            <a:ext cx="11035145" cy="523220"/>
          </a:xfrm>
          <a:prstGeom prst="rect">
            <a:avLst/>
          </a:prstGeom>
          <a:noFill/>
        </p:spPr>
        <p:txBody>
          <a:bodyPr wrap="square">
            <a:spAutoFit/>
          </a:bodyPr>
          <a:lstStyle/>
          <a:p>
            <a:r>
              <a:rPr lang="en-US" altLang="zh-TW" sz="2800" dirty="0"/>
              <a:t>The discrete-time complex exponential signal can be defined as follows:</a:t>
            </a:r>
          </a:p>
        </p:txBody>
      </p:sp>
      <p:sp>
        <p:nvSpPr>
          <p:cNvPr id="7" name="文字方塊 6">
            <a:extLst>
              <a:ext uri="{FF2B5EF4-FFF2-40B4-BE49-F238E27FC236}">
                <a16:creationId xmlns:a16="http://schemas.microsoft.com/office/drawing/2014/main" id="{15DC884B-826F-453F-9EF0-84249E7F955C}"/>
              </a:ext>
            </a:extLst>
          </p:cNvPr>
          <p:cNvSpPr txBox="1"/>
          <p:nvPr/>
        </p:nvSpPr>
        <p:spPr>
          <a:xfrm>
            <a:off x="868678" y="1590544"/>
            <a:ext cx="9804864" cy="4832092"/>
          </a:xfrm>
          <a:prstGeom prst="rect">
            <a:avLst/>
          </a:prstGeom>
          <a:noFill/>
        </p:spPr>
        <p:txBody>
          <a:bodyPr wrap="square">
            <a:spAutoFit/>
          </a:bodyPr>
          <a:lstStyle/>
          <a:p>
            <a:r>
              <a:rPr lang="en-US" altLang="zh-TW" sz="2800" dirty="0"/>
              <a:t>                            x[n] = Ca</a:t>
            </a:r>
            <a:r>
              <a:rPr lang="en-US" altLang="zh-TW" sz="2800" baseline="30000" dirty="0"/>
              <a:t>n</a:t>
            </a:r>
            <a:r>
              <a:rPr lang="en-US" altLang="zh-TW" sz="2800" dirty="0"/>
              <a:t>,    </a:t>
            </a:r>
          </a:p>
          <a:p>
            <a:r>
              <a:rPr lang="en-US" altLang="zh-TW" sz="2800" dirty="0"/>
              <a:t>where C, a </a:t>
            </a:r>
            <a:r>
              <a:rPr lang="el-GR" altLang="zh-TW" sz="2800" dirty="0"/>
              <a:t>ϵ</a:t>
            </a:r>
            <a:r>
              <a:rPr lang="en-US" altLang="zh-TW" sz="2800" dirty="0"/>
              <a:t> C, C = </a:t>
            </a:r>
            <a:r>
              <a:rPr lang="en-US" altLang="zh-TW" sz="2800" dirty="0" err="1"/>
              <a:t>Ae</a:t>
            </a:r>
            <a:r>
              <a:rPr lang="en-US" altLang="zh-TW" sz="2800" baseline="30000" dirty="0" err="1"/>
              <a:t>j</a:t>
            </a:r>
            <a:r>
              <a:rPr lang="el-GR" altLang="zh-TW" sz="2800" baseline="30000" dirty="0">
                <a:latin typeface="Calibri" panose="020F0502020204030204" pitchFamily="34" charset="0"/>
                <a:cs typeface="Calibri" panose="020F0502020204030204" pitchFamily="34" charset="0"/>
              </a:rPr>
              <a:t>θ</a:t>
            </a:r>
            <a:r>
              <a:rPr lang="en-US" altLang="zh-TW" sz="2800" baseline="30000" dirty="0">
                <a:latin typeface="Calibri" panose="020F0502020204030204" pitchFamily="34" charset="0"/>
                <a:cs typeface="Calibri" panose="020F0502020204030204" pitchFamily="34" charset="0"/>
              </a:rPr>
              <a:t>  </a:t>
            </a:r>
            <a:r>
              <a:rPr lang="en-US" altLang="zh-TW" sz="2800" dirty="0">
                <a:latin typeface="Calibri" panose="020F0502020204030204" pitchFamily="34" charset="0"/>
                <a:cs typeface="Calibri" panose="020F0502020204030204" pitchFamily="34" charset="0"/>
              </a:rPr>
              <a:t>, A, </a:t>
            </a:r>
            <a:r>
              <a:rPr lang="el-GR" altLang="zh-TW" sz="2800" dirty="0">
                <a:latin typeface="Calibri" panose="020F0502020204030204" pitchFamily="34" charset="0"/>
                <a:cs typeface="Calibri" panose="020F0502020204030204" pitchFamily="34" charset="0"/>
              </a:rPr>
              <a:t>θ</a:t>
            </a:r>
            <a:r>
              <a:rPr lang="el-GR" altLang="zh-TW" sz="2800" dirty="0"/>
              <a:t> ϵ</a:t>
            </a:r>
            <a:r>
              <a:rPr lang="en-US" altLang="zh-TW" sz="2800" dirty="0"/>
              <a:t> R, A &gt; 0  a = </a:t>
            </a:r>
            <a:r>
              <a:rPr lang="en-US" altLang="zh-TW" sz="2800" dirty="0" err="1"/>
              <a:t>re</a:t>
            </a:r>
            <a:r>
              <a:rPr lang="en-US" altLang="zh-TW" sz="2800" baseline="30000" dirty="0" err="1"/>
              <a:t>j</a:t>
            </a:r>
            <a:r>
              <a:rPr lang="el-GR" altLang="zh-TW" sz="2800" baseline="30000" dirty="0"/>
              <a:t>ω</a:t>
            </a:r>
            <a:r>
              <a:rPr lang="en-US" altLang="zh-TW" sz="1600" dirty="0"/>
              <a:t>0 </a:t>
            </a:r>
            <a:r>
              <a:rPr lang="en-US" altLang="zh-TW" sz="2800" dirty="0"/>
              <a:t>, r, </a:t>
            </a:r>
            <a:r>
              <a:rPr lang="el-GR" altLang="zh-TW" sz="2800" dirty="0"/>
              <a:t>ω</a:t>
            </a:r>
            <a:r>
              <a:rPr lang="en-US" altLang="zh-TW" sz="2800" baseline="-25000" dirty="0"/>
              <a:t>0 </a:t>
            </a:r>
            <a:r>
              <a:rPr lang="el-GR" altLang="zh-TW" sz="2800" dirty="0"/>
              <a:t>ϵ</a:t>
            </a:r>
            <a:r>
              <a:rPr lang="en-US" altLang="zh-TW" sz="2800" dirty="0"/>
              <a:t> R, r &gt; 0</a:t>
            </a:r>
          </a:p>
          <a:p>
            <a:endParaRPr lang="en-US" altLang="zh-TW" sz="2800" dirty="0"/>
          </a:p>
          <a:p>
            <a:r>
              <a:rPr lang="en-US" altLang="zh-TW" sz="2800" dirty="0"/>
              <a:t>               x [n] = </a:t>
            </a:r>
            <a:r>
              <a:rPr lang="en-US" altLang="zh-TW" sz="2800" dirty="0" err="1"/>
              <a:t>Ae</a:t>
            </a:r>
            <a:r>
              <a:rPr lang="en-US" altLang="zh-TW" sz="2800" baseline="30000" dirty="0" err="1"/>
              <a:t>j</a:t>
            </a:r>
            <a:r>
              <a:rPr lang="el-GR" altLang="zh-TW" sz="2800" baseline="30000" dirty="0">
                <a:latin typeface="Calibri" panose="020F0502020204030204" pitchFamily="34" charset="0"/>
                <a:cs typeface="Calibri" panose="020F0502020204030204" pitchFamily="34" charset="0"/>
              </a:rPr>
              <a:t>θ </a:t>
            </a:r>
            <a:r>
              <a:rPr lang="en-US" altLang="zh-TW" sz="2800" dirty="0" err="1">
                <a:latin typeface="Calibri" panose="020F0502020204030204" pitchFamily="34" charset="0"/>
                <a:cs typeface="Calibri" panose="020F0502020204030204" pitchFamily="34" charset="0"/>
              </a:rPr>
              <a:t>r</a:t>
            </a:r>
            <a:r>
              <a:rPr lang="en-US" altLang="zh-TW" sz="2800" baseline="30000" dirty="0" err="1">
                <a:latin typeface="Calibri" panose="020F0502020204030204" pitchFamily="34" charset="0"/>
                <a:cs typeface="Calibri" panose="020F0502020204030204" pitchFamily="34" charset="0"/>
              </a:rPr>
              <a:t>n</a:t>
            </a:r>
            <a:r>
              <a:rPr lang="en-US" altLang="zh-TW" sz="2800" dirty="0" err="1"/>
              <a:t>e</a:t>
            </a:r>
            <a:r>
              <a:rPr lang="en-US" altLang="zh-TW" sz="2800" baseline="30000" dirty="0" err="1"/>
              <a:t>j</a:t>
            </a:r>
            <a:r>
              <a:rPr lang="el-GR" altLang="zh-TW" sz="2800" baseline="30000" dirty="0"/>
              <a:t>ω</a:t>
            </a:r>
            <a:r>
              <a:rPr lang="en-US" altLang="zh-TW" sz="1600" dirty="0"/>
              <a:t>0</a:t>
            </a:r>
            <a:r>
              <a:rPr lang="en-US" altLang="zh-TW" sz="2800" baseline="30000" dirty="0"/>
              <a:t>n </a:t>
            </a:r>
            <a:r>
              <a:rPr lang="en-US" altLang="zh-TW" sz="2800" dirty="0"/>
              <a:t>= </a:t>
            </a:r>
            <a:r>
              <a:rPr lang="en-US" altLang="zh-TW" sz="2800" dirty="0" err="1"/>
              <a:t>A</a:t>
            </a:r>
            <a:r>
              <a:rPr lang="en-US" altLang="zh-TW" sz="2800" dirty="0" err="1">
                <a:latin typeface="Calibri" panose="020F0502020204030204" pitchFamily="34" charset="0"/>
                <a:cs typeface="Calibri" panose="020F0502020204030204" pitchFamily="34" charset="0"/>
              </a:rPr>
              <a:t>r</a:t>
            </a:r>
            <a:r>
              <a:rPr lang="en-US" altLang="zh-TW" sz="2800" baseline="30000" dirty="0" err="1">
                <a:latin typeface="Calibri" panose="020F0502020204030204" pitchFamily="34" charset="0"/>
                <a:cs typeface="Calibri" panose="020F0502020204030204" pitchFamily="34" charset="0"/>
              </a:rPr>
              <a:t>n</a:t>
            </a:r>
            <a:r>
              <a:rPr lang="en-US" altLang="zh-TW" sz="2800" dirty="0" err="1"/>
              <a:t>e</a:t>
            </a:r>
            <a:r>
              <a:rPr lang="en-US" altLang="zh-TW" sz="2800" baseline="30000" dirty="0" err="1"/>
              <a:t>j</a:t>
            </a:r>
            <a:r>
              <a:rPr lang="en-US" altLang="zh-TW" sz="2800" baseline="30000" dirty="0"/>
              <a:t>(</a:t>
            </a:r>
            <a:r>
              <a:rPr lang="el-GR" altLang="zh-TW" sz="2800" baseline="30000" dirty="0"/>
              <a:t>ω</a:t>
            </a:r>
            <a:r>
              <a:rPr lang="en-US" altLang="zh-TW" sz="1600" dirty="0"/>
              <a:t>0</a:t>
            </a:r>
            <a:r>
              <a:rPr lang="en-US" altLang="zh-TW" sz="2800" baseline="30000" dirty="0"/>
              <a:t>n +</a:t>
            </a:r>
            <a:r>
              <a:rPr lang="el-GR" altLang="zh-TW" sz="2800" baseline="30000" dirty="0">
                <a:latin typeface="Calibri" panose="020F0502020204030204" pitchFamily="34" charset="0"/>
                <a:cs typeface="Calibri" panose="020F0502020204030204" pitchFamily="34" charset="0"/>
              </a:rPr>
              <a:t>θ</a:t>
            </a:r>
            <a:r>
              <a:rPr lang="en-US" altLang="zh-TW" sz="2800" baseline="30000" dirty="0">
                <a:latin typeface="Calibri" panose="020F0502020204030204" pitchFamily="34" charset="0"/>
                <a:cs typeface="Calibri" panose="020F0502020204030204" pitchFamily="34" charset="0"/>
              </a:rPr>
              <a:t>)</a:t>
            </a:r>
            <a:r>
              <a:rPr lang="en-US" altLang="zh-TW" sz="2800" dirty="0"/>
              <a:t> </a:t>
            </a:r>
          </a:p>
          <a:p>
            <a:endParaRPr lang="en-US" altLang="zh-TW" sz="2800" dirty="0"/>
          </a:p>
          <a:p>
            <a:r>
              <a:rPr lang="en-US" altLang="zh-TW" sz="2800" dirty="0"/>
              <a:t>and using Euler’s relation, we get the rectangular form of the discrete-time complex exponential:</a:t>
            </a:r>
          </a:p>
          <a:p>
            <a:r>
              <a:rPr lang="en-US" altLang="zh-TW" sz="2800" dirty="0"/>
              <a:t>              x [n] =</a:t>
            </a:r>
            <a:r>
              <a:rPr lang="en-US" altLang="zh-TW" sz="2800" dirty="0" err="1"/>
              <a:t>A</a:t>
            </a:r>
            <a:r>
              <a:rPr lang="en-US" altLang="zh-TW" sz="2800" dirty="0" err="1">
                <a:latin typeface="Calibri" panose="020F0502020204030204" pitchFamily="34" charset="0"/>
                <a:cs typeface="Calibri" panose="020F0502020204030204" pitchFamily="34" charset="0"/>
              </a:rPr>
              <a:t>r</a:t>
            </a:r>
            <a:r>
              <a:rPr lang="en-US" altLang="zh-TW" sz="2800" baseline="30000" dirty="0" err="1">
                <a:latin typeface="Calibri" panose="020F0502020204030204" pitchFamily="34" charset="0"/>
                <a:cs typeface="Calibri" panose="020F0502020204030204" pitchFamily="34" charset="0"/>
              </a:rPr>
              <a:t>n</a:t>
            </a:r>
            <a:r>
              <a:rPr lang="en-US" altLang="zh-TW" sz="2800" baseline="30000" dirty="0">
                <a:latin typeface="Calibri" panose="020F0502020204030204" pitchFamily="34" charset="0"/>
                <a:cs typeface="Calibri" panose="020F0502020204030204" pitchFamily="34" charset="0"/>
              </a:rPr>
              <a:t> </a:t>
            </a:r>
            <a:r>
              <a:rPr lang="en-US" altLang="zh-TW" sz="2800" dirty="0">
                <a:latin typeface="Calibri" panose="020F0502020204030204" pitchFamily="34" charset="0"/>
                <a:cs typeface="Calibri" panose="020F0502020204030204" pitchFamily="34" charset="0"/>
              </a:rPr>
              <a:t>cos</a:t>
            </a:r>
            <a:r>
              <a:rPr lang="en-US" altLang="zh-TW" sz="2800" baseline="30000" dirty="0"/>
              <a:t> </a:t>
            </a:r>
            <a:r>
              <a:rPr lang="en-US" altLang="zh-TW" sz="2800" dirty="0"/>
              <a:t>(</a:t>
            </a:r>
            <a:r>
              <a:rPr lang="el-GR" altLang="zh-TW" sz="2800" dirty="0"/>
              <a:t>ω</a:t>
            </a:r>
            <a:r>
              <a:rPr lang="en-US" altLang="zh-TW" sz="1600" baseline="-25000" dirty="0"/>
              <a:t>0</a:t>
            </a:r>
            <a:r>
              <a:rPr lang="en-US" altLang="zh-TW" sz="2800" dirty="0"/>
              <a:t>n +</a:t>
            </a:r>
            <a:r>
              <a:rPr lang="el-GR" altLang="zh-TW" sz="2800" dirty="0">
                <a:latin typeface="Calibri" panose="020F0502020204030204" pitchFamily="34" charset="0"/>
                <a:cs typeface="Calibri" panose="020F0502020204030204" pitchFamily="34" charset="0"/>
              </a:rPr>
              <a:t>θ</a:t>
            </a:r>
            <a:r>
              <a:rPr lang="en-US" altLang="zh-TW" sz="2800" dirty="0">
                <a:latin typeface="Calibri" panose="020F0502020204030204" pitchFamily="34" charset="0"/>
                <a:cs typeface="Calibri" panose="020F0502020204030204" pitchFamily="34" charset="0"/>
              </a:rPr>
              <a:t>)</a:t>
            </a:r>
            <a:r>
              <a:rPr lang="en-US" altLang="zh-TW" sz="2800" dirty="0"/>
              <a:t> + j </a:t>
            </a:r>
            <a:r>
              <a:rPr lang="en-US" altLang="zh-TW" sz="2800" dirty="0" err="1"/>
              <a:t>A</a:t>
            </a:r>
            <a:r>
              <a:rPr lang="en-US" altLang="zh-TW" sz="2800" dirty="0" err="1">
                <a:latin typeface="Calibri" panose="020F0502020204030204" pitchFamily="34" charset="0"/>
                <a:cs typeface="Calibri" panose="020F0502020204030204" pitchFamily="34" charset="0"/>
              </a:rPr>
              <a:t>r</a:t>
            </a:r>
            <a:r>
              <a:rPr lang="en-US" altLang="zh-TW" sz="2800" baseline="30000" dirty="0" err="1">
                <a:latin typeface="Calibri" panose="020F0502020204030204" pitchFamily="34" charset="0"/>
                <a:cs typeface="Calibri" panose="020F0502020204030204" pitchFamily="34" charset="0"/>
              </a:rPr>
              <a:t>n</a:t>
            </a:r>
            <a:r>
              <a:rPr lang="en-US" altLang="zh-TW" sz="2800" baseline="30000" dirty="0">
                <a:latin typeface="Calibri" panose="020F0502020204030204" pitchFamily="34" charset="0"/>
                <a:cs typeface="Calibri" panose="020F0502020204030204" pitchFamily="34" charset="0"/>
              </a:rPr>
              <a:t> </a:t>
            </a:r>
            <a:r>
              <a:rPr lang="en-US" altLang="zh-TW" sz="2800" dirty="0">
                <a:latin typeface="Calibri" panose="020F0502020204030204" pitchFamily="34" charset="0"/>
                <a:cs typeface="Calibri" panose="020F0502020204030204" pitchFamily="34" charset="0"/>
              </a:rPr>
              <a:t>sin</a:t>
            </a:r>
            <a:r>
              <a:rPr lang="en-US" altLang="zh-TW" sz="2800" baseline="30000" dirty="0"/>
              <a:t> </a:t>
            </a:r>
            <a:r>
              <a:rPr lang="en-US" altLang="zh-TW" sz="2800" dirty="0"/>
              <a:t>(</a:t>
            </a:r>
            <a:r>
              <a:rPr lang="el-GR" altLang="zh-TW" sz="2800" dirty="0"/>
              <a:t>ω</a:t>
            </a:r>
            <a:r>
              <a:rPr lang="en-US" altLang="zh-TW" sz="1600" baseline="-25000" dirty="0"/>
              <a:t>0</a:t>
            </a:r>
            <a:r>
              <a:rPr lang="en-US" altLang="zh-TW" sz="2800" dirty="0"/>
              <a:t>n +</a:t>
            </a:r>
            <a:r>
              <a:rPr lang="el-GR" altLang="zh-TW" sz="2800" dirty="0">
                <a:latin typeface="Calibri" panose="020F0502020204030204" pitchFamily="34" charset="0"/>
                <a:cs typeface="Calibri" panose="020F0502020204030204" pitchFamily="34" charset="0"/>
              </a:rPr>
              <a:t>θ</a:t>
            </a:r>
            <a:r>
              <a:rPr lang="en-US" altLang="zh-TW" sz="2800" dirty="0">
                <a:latin typeface="Calibri" panose="020F0502020204030204" pitchFamily="34" charset="0"/>
                <a:cs typeface="Calibri" panose="020F0502020204030204" pitchFamily="34" charset="0"/>
              </a:rPr>
              <a:t>)</a:t>
            </a:r>
            <a:r>
              <a:rPr lang="en-US" altLang="zh-TW" sz="2800" dirty="0"/>
              <a:t> </a:t>
            </a:r>
          </a:p>
          <a:p>
            <a:endParaRPr lang="en-US" altLang="zh-TW" sz="2800" dirty="0"/>
          </a:p>
          <a:p>
            <a:r>
              <a:rPr lang="en-US" altLang="zh-TW" sz="2800" dirty="0"/>
              <a:t>Clearly, the magnitude r of a determines whether the envelope of x[n] grows, decreases, or remains constant with time.</a:t>
            </a:r>
          </a:p>
        </p:txBody>
      </p:sp>
    </p:spTree>
    <p:extLst>
      <p:ext uri="{BB962C8B-B14F-4D97-AF65-F5344CB8AC3E}">
        <p14:creationId xmlns:p14="http://schemas.microsoft.com/office/powerpoint/2010/main" val="178087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39BE669F-6D94-4C39-BC0D-01ECDEF1069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29459" y="737457"/>
            <a:ext cx="3817980" cy="3075709"/>
          </a:xfrm>
          <a:prstGeom prst="rect">
            <a:avLst/>
          </a:prstGeom>
        </p:spPr>
      </p:pic>
      <p:sp>
        <p:nvSpPr>
          <p:cNvPr id="5" name="文字方塊 4">
            <a:extLst>
              <a:ext uri="{FF2B5EF4-FFF2-40B4-BE49-F238E27FC236}">
                <a16:creationId xmlns:a16="http://schemas.microsoft.com/office/drawing/2014/main" id="{894E138F-BAE6-4988-91AD-AD34763D31FD}"/>
              </a:ext>
            </a:extLst>
          </p:cNvPr>
          <p:cNvSpPr txBox="1"/>
          <p:nvPr/>
        </p:nvSpPr>
        <p:spPr>
          <a:xfrm>
            <a:off x="455816" y="4058669"/>
            <a:ext cx="3002280" cy="1015663"/>
          </a:xfrm>
          <a:prstGeom prst="rect">
            <a:avLst/>
          </a:prstGeom>
          <a:noFill/>
        </p:spPr>
        <p:txBody>
          <a:bodyPr wrap="square">
            <a:spAutoFit/>
          </a:bodyPr>
          <a:lstStyle/>
          <a:p>
            <a:r>
              <a:rPr lang="en-US" altLang="zh-TW" sz="2000" dirty="0"/>
              <a:t>FIGURE 1.27 Real part of </a:t>
            </a:r>
            <a:r>
              <a:rPr lang="en-US" altLang="zh-TW" sz="2000" dirty="0" err="1"/>
              <a:t>discretetime</a:t>
            </a:r>
            <a:r>
              <a:rPr lang="en-US" altLang="zh-TW" sz="2000" dirty="0"/>
              <a:t> complex exponential for r = 1.</a:t>
            </a:r>
            <a:endParaRPr lang="zh-TW" altLang="en-US" sz="2000" dirty="0"/>
          </a:p>
        </p:txBody>
      </p:sp>
      <p:pic>
        <p:nvPicPr>
          <p:cNvPr id="7" name="圖片 6">
            <a:extLst>
              <a:ext uri="{FF2B5EF4-FFF2-40B4-BE49-F238E27FC236}">
                <a16:creationId xmlns:a16="http://schemas.microsoft.com/office/drawing/2014/main" id="{03E02678-B317-4D54-8B49-3DB69FF2794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047439" y="579573"/>
            <a:ext cx="3973483" cy="3333618"/>
          </a:xfrm>
          <a:prstGeom prst="rect">
            <a:avLst/>
          </a:prstGeom>
        </p:spPr>
      </p:pic>
      <p:sp>
        <p:nvSpPr>
          <p:cNvPr id="9" name="文字方塊 8">
            <a:extLst>
              <a:ext uri="{FF2B5EF4-FFF2-40B4-BE49-F238E27FC236}">
                <a16:creationId xmlns:a16="http://schemas.microsoft.com/office/drawing/2014/main" id="{F2F55F47-9808-4F77-85C6-B3907780FB85}"/>
              </a:ext>
            </a:extLst>
          </p:cNvPr>
          <p:cNvSpPr txBox="1"/>
          <p:nvPr/>
        </p:nvSpPr>
        <p:spPr>
          <a:xfrm>
            <a:off x="4109258" y="4041015"/>
            <a:ext cx="3973483" cy="1015663"/>
          </a:xfrm>
          <a:prstGeom prst="rect">
            <a:avLst/>
          </a:prstGeom>
          <a:noFill/>
        </p:spPr>
        <p:txBody>
          <a:bodyPr wrap="square">
            <a:spAutoFit/>
          </a:bodyPr>
          <a:lstStyle/>
          <a:p>
            <a:r>
              <a:rPr lang="en-US" altLang="zh-TW" sz="2000" dirty="0"/>
              <a:t>FIGURE 1.28 Real part of discrete-time damped complex exponential for r &lt; 1.</a:t>
            </a:r>
            <a:endParaRPr lang="zh-TW" altLang="en-US" sz="2000" dirty="0"/>
          </a:p>
        </p:txBody>
      </p:sp>
      <p:pic>
        <p:nvPicPr>
          <p:cNvPr id="11" name="圖片 10">
            <a:extLst>
              <a:ext uri="{FF2B5EF4-FFF2-40B4-BE49-F238E27FC236}">
                <a16:creationId xmlns:a16="http://schemas.microsoft.com/office/drawing/2014/main" id="{426698A0-6E8A-4BA9-8499-8EEB0CC721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0922" y="446569"/>
            <a:ext cx="4118956" cy="3530534"/>
          </a:xfrm>
          <a:prstGeom prst="rect">
            <a:avLst/>
          </a:prstGeom>
        </p:spPr>
      </p:pic>
      <p:sp>
        <p:nvSpPr>
          <p:cNvPr id="13" name="文字方塊 12">
            <a:extLst>
              <a:ext uri="{FF2B5EF4-FFF2-40B4-BE49-F238E27FC236}">
                <a16:creationId xmlns:a16="http://schemas.microsoft.com/office/drawing/2014/main" id="{6DAC5326-5B02-4348-99A9-E50293C91358}"/>
              </a:ext>
            </a:extLst>
          </p:cNvPr>
          <p:cNvSpPr txBox="1"/>
          <p:nvPr/>
        </p:nvSpPr>
        <p:spPr>
          <a:xfrm>
            <a:off x="8215745" y="4058668"/>
            <a:ext cx="3816928" cy="1015663"/>
          </a:xfrm>
          <a:prstGeom prst="rect">
            <a:avLst/>
          </a:prstGeom>
          <a:noFill/>
        </p:spPr>
        <p:txBody>
          <a:bodyPr wrap="square">
            <a:spAutoFit/>
          </a:bodyPr>
          <a:lstStyle/>
          <a:p>
            <a:r>
              <a:rPr lang="en-US" altLang="zh-TW" sz="2000" dirty="0"/>
              <a:t>FIGURE 1.29 Real part of growing complex exponential</a:t>
            </a:r>
          </a:p>
          <a:p>
            <a:r>
              <a:rPr lang="en-US" altLang="zh-TW" sz="2000" dirty="0"/>
              <a:t>for r &gt; 1.</a:t>
            </a:r>
            <a:endParaRPr lang="zh-TW" altLang="en-US" sz="2000" dirty="0"/>
          </a:p>
        </p:txBody>
      </p:sp>
    </p:spTree>
    <p:extLst>
      <p:ext uri="{BB962C8B-B14F-4D97-AF65-F5344CB8AC3E}">
        <p14:creationId xmlns:p14="http://schemas.microsoft.com/office/powerpoint/2010/main" val="691727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A0E13CD-64B8-4E26-9715-4C07124E5643}"/>
              </a:ext>
            </a:extLst>
          </p:cNvPr>
          <p:cNvSpPr txBox="1"/>
          <p:nvPr/>
        </p:nvSpPr>
        <p:spPr>
          <a:xfrm>
            <a:off x="419792" y="422162"/>
            <a:ext cx="10852265" cy="584775"/>
          </a:xfrm>
          <a:prstGeom prst="rect">
            <a:avLst/>
          </a:prstGeom>
          <a:noFill/>
        </p:spPr>
        <p:txBody>
          <a:bodyPr wrap="square">
            <a:spAutoFit/>
          </a:bodyPr>
          <a:lstStyle/>
          <a:p>
            <a:r>
              <a:rPr lang="en-US" altLang="zh-TW" sz="3200" b="1" dirty="0"/>
              <a:t>PERIODIC COMPLEX EXPONENTIAL AND SINUSOIDAL SIGNALS</a:t>
            </a:r>
            <a:endParaRPr lang="zh-TW" altLang="en-US" sz="3200" b="1" dirty="0"/>
          </a:p>
        </p:txBody>
      </p:sp>
      <p:sp>
        <p:nvSpPr>
          <p:cNvPr id="5" name="文字方塊 4">
            <a:extLst>
              <a:ext uri="{FF2B5EF4-FFF2-40B4-BE49-F238E27FC236}">
                <a16:creationId xmlns:a16="http://schemas.microsoft.com/office/drawing/2014/main" id="{EF8596FC-91F8-4E1B-845F-076B36FDD0C6}"/>
              </a:ext>
            </a:extLst>
          </p:cNvPr>
          <p:cNvSpPr txBox="1"/>
          <p:nvPr/>
        </p:nvSpPr>
        <p:spPr>
          <a:xfrm>
            <a:off x="419791" y="972183"/>
            <a:ext cx="6093228" cy="523220"/>
          </a:xfrm>
          <a:prstGeom prst="rect">
            <a:avLst/>
          </a:prstGeom>
          <a:noFill/>
        </p:spPr>
        <p:txBody>
          <a:bodyPr wrap="square">
            <a:spAutoFit/>
          </a:bodyPr>
          <a:lstStyle/>
          <a:p>
            <a:r>
              <a:rPr lang="en-US" altLang="zh-TW" sz="2800" b="1" dirty="0"/>
              <a:t>Continuous Time</a:t>
            </a:r>
            <a:endParaRPr lang="zh-TW" altLang="en-US" sz="2800" b="1" dirty="0"/>
          </a:p>
        </p:txBody>
      </p:sp>
      <p:sp>
        <p:nvSpPr>
          <p:cNvPr id="7" name="文字方塊 6">
            <a:extLst>
              <a:ext uri="{FF2B5EF4-FFF2-40B4-BE49-F238E27FC236}">
                <a16:creationId xmlns:a16="http://schemas.microsoft.com/office/drawing/2014/main" id="{7B25B590-31A8-408E-A221-5D936DE29024}"/>
              </a:ext>
            </a:extLst>
          </p:cNvPr>
          <p:cNvSpPr txBox="1"/>
          <p:nvPr/>
        </p:nvSpPr>
        <p:spPr>
          <a:xfrm>
            <a:off x="419792" y="1375171"/>
            <a:ext cx="10852265" cy="954107"/>
          </a:xfrm>
          <a:prstGeom prst="rect">
            <a:avLst/>
          </a:prstGeom>
          <a:noFill/>
        </p:spPr>
        <p:txBody>
          <a:bodyPr wrap="square">
            <a:spAutoFit/>
          </a:bodyPr>
          <a:lstStyle/>
          <a:p>
            <a:r>
              <a:rPr lang="en-US" altLang="zh-TW" sz="2800" dirty="0"/>
              <a:t>In continuous time, </a:t>
            </a:r>
            <a:r>
              <a:rPr lang="en-US" altLang="zh-TW" sz="2800" dirty="0">
                <a:solidFill>
                  <a:srgbClr val="FF0000"/>
                </a:solidFill>
              </a:rPr>
              <a:t>complex exponential </a:t>
            </a:r>
            <a:r>
              <a:rPr lang="en-US" altLang="zh-TW" sz="2800" dirty="0"/>
              <a:t>and </a:t>
            </a:r>
            <a:r>
              <a:rPr lang="en-US" altLang="zh-TW" sz="2800" dirty="0">
                <a:solidFill>
                  <a:srgbClr val="FF0000"/>
                </a:solidFill>
              </a:rPr>
              <a:t>sinusoidal signals </a:t>
            </a:r>
            <a:r>
              <a:rPr lang="en-US" altLang="zh-TW" sz="2800" dirty="0"/>
              <a:t>of constant amplitude are </a:t>
            </a:r>
            <a:r>
              <a:rPr lang="en-US" altLang="zh-TW" sz="2800" dirty="0">
                <a:solidFill>
                  <a:srgbClr val="FF0000"/>
                </a:solidFill>
              </a:rPr>
              <a:t>all periodic</a:t>
            </a:r>
            <a:r>
              <a:rPr lang="en-US" altLang="zh-TW" dirty="0"/>
              <a:t>.</a:t>
            </a:r>
            <a:endParaRPr lang="zh-TW" altLang="en-US" dirty="0"/>
          </a:p>
        </p:txBody>
      </p:sp>
      <p:sp>
        <p:nvSpPr>
          <p:cNvPr id="9" name="文字方塊 8">
            <a:extLst>
              <a:ext uri="{FF2B5EF4-FFF2-40B4-BE49-F238E27FC236}">
                <a16:creationId xmlns:a16="http://schemas.microsoft.com/office/drawing/2014/main" id="{94210E0B-91C6-4680-B8B6-9F28E8BB01C0}"/>
              </a:ext>
            </a:extLst>
          </p:cNvPr>
          <p:cNvSpPr txBox="1"/>
          <p:nvPr/>
        </p:nvSpPr>
        <p:spPr>
          <a:xfrm>
            <a:off x="419791" y="2329278"/>
            <a:ext cx="11184776" cy="3970318"/>
          </a:xfrm>
          <a:prstGeom prst="rect">
            <a:avLst/>
          </a:prstGeom>
          <a:noFill/>
        </p:spPr>
        <p:txBody>
          <a:bodyPr wrap="square">
            <a:spAutoFit/>
          </a:bodyPr>
          <a:lstStyle/>
          <a:p>
            <a:pPr marL="514350" indent="-514350">
              <a:buAutoNum type="arabicPeriod"/>
            </a:pPr>
            <a:r>
              <a:rPr lang="en-US" altLang="zh-TW" sz="2800" dirty="0"/>
              <a:t>Periodic Complex Exponentials</a:t>
            </a:r>
          </a:p>
          <a:p>
            <a:r>
              <a:rPr lang="zh-TW" altLang="en-US" sz="2800" dirty="0"/>
              <a:t>      </a:t>
            </a:r>
            <a:r>
              <a:rPr lang="en-US" altLang="zh-TW" sz="2800" dirty="0"/>
              <a:t> Now let us consider harmonically related complex exponential signals:</a:t>
            </a:r>
          </a:p>
          <a:p>
            <a:r>
              <a:rPr lang="zh-TW" altLang="en-US" sz="2800" dirty="0">
                <a:latin typeface="Calibri" panose="020F0502020204030204" pitchFamily="34" charset="0"/>
                <a:cs typeface="Calibri" panose="020F0502020204030204" pitchFamily="34" charset="0"/>
              </a:rPr>
              <a:t>       </a:t>
            </a:r>
            <a:r>
              <a:rPr lang="el-GR" altLang="zh-TW" sz="2800" dirty="0">
                <a:latin typeface="Calibri" panose="020F0502020204030204" pitchFamily="34" charset="0"/>
                <a:cs typeface="Calibri" panose="020F0502020204030204" pitchFamily="34" charset="0"/>
              </a:rPr>
              <a:t>φ</a:t>
            </a:r>
            <a:r>
              <a:rPr lang="en-US" altLang="zh-TW" sz="2800" baseline="-25000" dirty="0"/>
              <a:t>K</a:t>
            </a:r>
            <a:r>
              <a:rPr lang="en-US" altLang="zh-TW" sz="2800" dirty="0"/>
              <a:t> (t) := </a:t>
            </a:r>
            <a:r>
              <a:rPr lang="en-US" altLang="zh-TW" sz="2800" dirty="0" err="1"/>
              <a:t>e</a:t>
            </a:r>
            <a:r>
              <a:rPr lang="en-US" altLang="zh-TW" sz="2800" baseline="30000" dirty="0" err="1"/>
              <a:t>jk</a:t>
            </a:r>
            <a:r>
              <a:rPr lang="el-GR" altLang="zh-TW" sz="2800" baseline="30000" dirty="0"/>
              <a:t>ω</a:t>
            </a:r>
            <a:r>
              <a:rPr lang="en-US" altLang="zh-TW" sz="2800" baseline="4000" dirty="0"/>
              <a:t>0</a:t>
            </a:r>
            <a:r>
              <a:rPr lang="en-US" altLang="zh-TW" sz="2800" baseline="30000" dirty="0"/>
              <a:t>t </a:t>
            </a:r>
            <a:r>
              <a:rPr lang="en-US" altLang="zh-TW" sz="2800" dirty="0"/>
              <a:t>, k =  ……, -2,-1,0,1,2,………(1.20)</a:t>
            </a:r>
          </a:p>
          <a:p>
            <a:pPr marL="365125"/>
            <a:r>
              <a:rPr lang="en-US" altLang="zh-TW" sz="2800" dirty="0"/>
              <a:t> These harmonically related signals have a very important property: they</a:t>
            </a:r>
          </a:p>
          <a:p>
            <a:pPr marL="365125"/>
            <a:r>
              <a:rPr lang="en-US" altLang="zh-TW" sz="2800" dirty="0"/>
              <a:t>form an orthogonal set. Two signals are said to be orthogonal over an interval if their inner product, as defined in Equation 1.21, is equal to zero:</a:t>
            </a:r>
          </a:p>
          <a:p>
            <a:pPr marL="365125"/>
            <a:endParaRPr lang="en-US" altLang="zh-TW" sz="2800" dirty="0"/>
          </a:p>
          <a:p>
            <a:pPr marL="365125"/>
            <a:r>
              <a:rPr lang="en-US" altLang="zh-TW" sz="2800" dirty="0"/>
              <a:t>                                                                           (1.21)   </a:t>
            </a:r>
          </a:p>
          <a:p>
            <a:pPr marL="365125"/>
            <a:r>
              <a:rPr lang="en-US" altLang="zh-TW" sz="2800" dirty="0"/>
              <a:t>                                            </a:t>
            </a:r>
            <a:endParaRPr lang="zh-TW" altLang="en-US" sz="2800" dirty="0"/>
          </a:p>
        </p:txBody>
      </p:sp>
      <p:pic>
        <p:nvPicPr>
          <p:cNvPr id="11" name="圖片 10">
            <a:extLst>
              <a:ext uri="{FF2B5EF4-FFF2-40B4-BE49-F238E27FC236}">
                <a16:creationId xmlns:a16="http://schemas.microsoft.com/office/drawing/2014/main" id="{BDF99261-6B7D-48EA-8CC7-53085553CFE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693274" y="5046641"/>
            <a:ext cx="3019534" cy="1282634"/>
          </a:xfrm>
          <a:prstGeom prst="rect">
            <a:avLst/>
          </a:prstGeom>
        </p:spPr>
      </p:pic>
    </p:spTree>
    <p:extLst>
      <p:ext uri="{BB962C8B-B14F-4D97-AF65-F5344CB8AC3E}">
        <p14:creationId xmlns:p14="http://schemas.microsoft.com/office/powerpoint/2010/main" val="3191426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1762D5E-5C11-4C1D-8B60-2A6467C19492}"/>
              </a:ext>
            </a:extLst>
          </p:cNvPr>
          <p:cNvSpPr txBox="1"/>
          <p:nvPr/>
        </p:nvSpPr>
        <p:spPr>
          <a:xfrm>
            <a:off x="885305" y="621668"/>
            <a:ext cx="10170621" cy="1815882"/>
          </a:xfrm>
          <a:prstGeom prst="rect">
            <a:avLst/>
          </a:prstGeom>
          <a:noFill/>
        </p:spPr>
        <p:txBody>
          <a:bodyPr wrap="square">
            <a:spAutoFit/>
          </a:bodyPr>
          <a:lstStyle/>
          <a:p>
            <a:r>
              <a:rPr lang="en-US" altLang="zh-TW" sz="2800" dirty="0"/>
              <a:t>where x*(t) is the complex conjugate of x(t).</a:t>
            </a:r>
          </a:p>
          <a:p>
            <a:r>
              <a:rPr lang="en-US" altLang="zh-TW" sz="2800" dirty="0"/>
              <a:t>We now show that any two distinct complex harmonics </a:t>
            </a:r>
            <a:r>
              <a:rPr lang="el-GR" altLang="zh-TW" sz="2800" dirty="0">
                <a:latin typeface="Calibri" panose="020F0502020204030204" pitchFamily="34" charset="0"/>
                <a:cs typeface="Calibri" panose="020F0502020204030204" pitchFamily="34" charset="0"/>
              </a:rPr>
              <a:t>φ</a:t>
            </a:r>
            <a:r>
              <a:rPr lang="en-US" altLang="zh-TW" sz="2800" baseline="-25000" dirty="0"/>
              <a:t>K</a:t>
            </a:r>
            <a:r>
              <a:rPr lang="en-US" altLang="zh-TW" sz="2800" dirty="0"/>
              <a:t> (t) = </a:t>
            </a:r>
            <a:r>
              <a:rPr lang="en-US" altLang="zh-TW" sz="2800" dirty="0" err="1"/>
              <a:t>e</a:t>
            </a:r>
            <a:r>
              <a:rPr lang="en-US" altLang="zh-TW" sz="2800" baseline="30000" dirty="0" err="1"/>
              <a:t>jk</a:t>
            </a:r>
            <a:r>
              <a:rPr lang="el-GR" altLang="zh-TW" sz="2800" baseline="30000" dirty="0"/>
              <a:t>ω</a:t>
            </a:r>
            <a:r>
              <a:rPr lang="en-US" altLang="zh-TW" sz="2800" baseline="4000" dirty="0"/>
              <a:t>0</a:t>
            </a:r>
            <a:r>
              <a:rPr lang="en-US" altLang="zh-TW" sz="2800" baseline="30000" dirty="0"/>
              <a:t>t </a:t>
            </a:r>
            <a:r>
              <a:rPr lang="en-US" altLang="zh-TW" sz="2800" dirty="0"/>
              <a:t>and </a:t>
            </a:r>
            <a:r>
              <a:rPr lang="el-GR" altLang="zh-TW" sz="2800" dirty="0">
                <a:latin typeface="Calibri" panose="020F0502020204030204" pitchFamily="34" charset="0"/>
                <a:cs typeface="Calibri" panose="020F0502020204030204" pitchFamily="34" charset="0"/>
              </a:rPr>
              <a:t>φ</a:t>
            </a:r>
            <a:r>
              <a:rPr lang="en-US" altLang="zh-TW" sz="2800" baseline="-25000" dirty="0"/>
              <a:t>m</a:t>
            </a:r>
            <a:r>
              <a:rPr lang="en-US" altLang="zh-TW" sz="2800" dirty="0"/>
              <a:t> (t) = </a:t>
            </a:r>
            <a:r>
              <a:rPr lang="en-US" altLang="zh-TW" sz="2800" dirty="0" err="1"/>
              <a:t>e</a:t>
            </a:r>
            <a:r>
              <a:rPr lang="en-US" altLang="zh-TW" sz="2800" baseline="30000" dirty="0" err="1"/>
              <a:t>jm</a:t>
            </a:r>
            <a:r>
              <a:rPr lang="el-GR" altLang="zh-TW" sz="2800" baseline="30000" dirty="0"/>
              <a:t>ω</a:t>
            </a:r>
            <a:r>
              <a:rPr lang="en-US" altLang="zh-TW" sz="2800" baseline="4000" dirty="0"/>
              <a:t>0</a:t>
            </a:r>
            <a:r>
              <a:rPr lang="en-US" altLang="zh-TW" sz="2800" baseline="30000" dirty="0"/>
              <a:t>t</a:t>
            </a:r>
            <a:r>
              <a:rPr lang="en-US" altLang="zh-TW" sz="2800" dirty="0"/>
              <a:t>, where m ≠ k are indeed orthogonal over their common period T = 2</a:t>
            </a:r>
            <a:r>
              <a:rPr lang="el-GR" altLang="zh-TW" sz="2800" dirty="0"/>
              <a:t>π</a:t>
            </a:r>
            <a:r>
              <a:rPr lang="en-US" altLang="zh-TW" sz="2800" dirty="0"/>
              <a:t>/</a:t>
            </a:r>
            <a:r>
              <a:rPr lang="el-GR" altLang="zh-TW" sz="2800" dirty="0"/>
              <a:t>ω</a:t>
            </a:r>
            <a:r>
              <a:rPr lang="en-US" altLang="zh-TW" sz="2800" baseline="-25000" dirty="0"/>
              <a:t>0 </a:t>
            </a:r>
            <a:r>
              <a:rPr lang="en-US" altLang="zh-TW" sz="2800" dirty="0"/>
              <a:t>:</a:t>
            </a:r>
            <a:endParaRPr lang="zh-TW" altLang="en-US" sz="2800" dirty="0"/>
          </a:p>
        </p:txBody>
      </p:sp>
      <p:pic>
        <p:nvPicPr>
          <p:cNvPr id="5" name="圖片 4">
            <a:extLst>
              <a:ext uri="{FF2B5EF4-FFF2-40B4-BE49-F238E27FC236}">
                <a16:creationId xmlns:a16="http://schemas.microsoft.com/office/drawing/2014/main" id="{09171056-6633-46DA-A67A-A32AFEA4060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45439" y="2770059"/>
            <a:ext cx="9610487" cy="2583337"/>
          </a:xfrm>
          <a:prstGeom prst="rect">
            <a:avLst/>
          </a:prstGeom>
        </p:spPr>
      </p:pic>
    </p:spTree>
    <p:extLst>
      <p:ext uri="{BB962C8B-B14F-4D97-AF65-F5344CB8AC3E}">
        <p14:creationId xmlns:p14="http://schemas.microsoft.com/office/powerpoint/2010/main" val="2081362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FEB91ABB-9B8A-42B2-A8C9-8B5321A5F904}"/>
              </a:ext>
            </a:extLst>
          </p:cNvPr>
          <p:cNvSpPr txBox="1"/>
          <p:nvPr/>
        </p:nvSpPr>
        <p:spPr>
          <a:xfrm>
            <a:off x="790747" y="1181438"/>
            <a:ext cx="10610504" cy="954107"/>
          </a:xfrm>
          <a:prstGeom prst="rect">
            <a:avLst/>
          </a:prstGeom>
          <a:noFill/>
        </p:spPr>
        <p:txBody>
          <a:bodyPr wrap="square">
            <a:spAutoFit/>
          </a:bodyPr>
          <a:lstStyle/>
          <a:p>
            <a:r>
              <a:rPr lang="en-US" altLang="zh-TW" sz="2800" dirty="0"/>
              <a:t>However, the inner product of a complex harmonic with itself evaluates to T = 2</a:t>
            </a:r>
            <a:r>
              <a:rPr lang="el-GR" altLang="zh-TW" sz="2800" dirty="0"/>
              <a:t>π</a:t>
            </a:r>
            <a:r>
              <a:rPr lang="en-US" altLang="zh-TW" sz="2800" dirty="0"/>
              <a:t>/</a:t>
            </a:r>
            <a:r>
              <a:rPr lang="el-GR" altLang="zh-TW" sz="2800" dirty="0"/>
              <a:t>ω</a:t>
            </a:r>
            <a:r>
              <a:rPr lang="en-US" altLang="zh-TW" sz="2800" baseline="-25000" dirty="0"/>
              <a:t>0 </a:t>
            </a:r>
            <a:r>
              <a:rPr lang="en-US" altLang="zh-TW" sz="2800" dirty="0"/>
              <a:t>:</a:t>
            </a:r>
            <a:endParaRPr lang="zh-TW" altLang="en-US" sz="2800" dirty="0"/>
          </a:p>
        </p:txBody>
      </p:sp>
      <p:pic>
        <p:nvPicPr>
          <p:cNvPr id="5" name="圖片 4">
            <a:extLst>
              <a:ext uri="{FF2B5EF4-FFF2-40B4-BE49-F238E27FC236}">
                <a16:creationId xmlns:a16="http://schemas.microsoft.com/office/drawing/2014/main" id="{B2077274-61FD-4BB2-970C-A300889E419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87593" y="2676611"/>
            <a:ext cx="9016813" cy="1504777"/>
          </a:xfrm>
          <a:prstGeom prst="rect">
            <a:avLst/>
          </a:prstGeom>
        </p:spPr>
      </p:pic>
    </p:spTree>
    <p:extLst>
      <p:ext uri="{BB962C8B-B14F-4D97-AF65-F5344CB8AC3E}">
        <p14:creationId xmlns:p14="http://schemas.microsoft.com/office/powerpoint/2010/main" val="3871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202F0504-ABCB-43E5-94F5-D00C1CA21A77}"/>
              </a:ext>
            </a:extLst>
          </p:cNvPr>
          <p:cNvSpPr txBox="1"/>
          <p:nvPr/>
        </p:nvSpPr>
        <p:spPr>
          <a:xfrm>
            <a:off x="719052" y="621669"/>
            <a:ext cx="6093228" cy="523220"/>
          </a:xfrm>
          <a:prstGeom prst="rect">
            <a:avLst/>
          </a:prstGeom>
          <a:noFill/>
        </p:spPr>
        <p:txBody>
          <a:bodyPr wrap="square">
            <a:spAutoFit/>
          </a:bodyPr>
          <a:lstStyle/>
          <a:p>
            <a:r>
              <a:rPr lang="en-US" altLang="zh-TW" sz="2800" dirty="0"/>
              <a:t>2. Sinusoidal Signals</a:t>
            </a:r>
            <a:endParaRPr lang="zh-TW" altLang="en-US" sz="2800" dirty="0"/>
          </a:p>
        </p:txBody>
      </p:sp>
      <p:sp>
        <p:nvSpPr>
          <p:cNvPr id="5" name="文字方塊 4">
            <a:extLst>
              <a:ext uri="{FF2B5EF4-FFF2-40B4-BE49-F238E27FC236}">
                <a16:creationId xmlns:a16="http://schemas.microsoft.com/office/drawing/2014/main" id="{5031BC6F-BD4A-406F-90AE-1A12F779CE09}"/>
              </a:ext>
            </a:extLst>
          </p:cNvPr>
          <p:cNvSpPr txBox="1"/>
          <p:nvPr/>
        </p:nvSpPr>
        <p:spPr>
          <a:xfrm>
            <a:off x="719051" y="1144889"/>
            <a:ext cx="10952017" cy="3108543"/>
          </a:xfrm>
          <a:prstGeom prst="rect">
            <a:avLst/>
          </a:prstGeom>
          <a:noFill/>
        </p:spPr>
        <p:txBody>
          <a:bodyPr wrap="square">
            <a:spAutoFit/>
          </a:bodyPr>
          <a:lstStyle/>
          <a:p>
            <a:r>
              <a:rPr lang="en-US" altLang="zh-TW" sz="2800" dirty="0"/>
              <a:t>Continuous-time sinusoidal signals of the type  x(t) = </a:t>
            </a:r>
            <a:r>
              <a:rPr lang="en-US" altLang="zh-TW" sz="2800" dirty="0" err="1"/>
              <a:t>Acos</a:t>
            </a:r>
            <a:r>
              <a:rPr lang="en-US" altLang="zh-TW" sz="2800" dirty="0"/>
              <a:t>(</a:t>
            </a:r>
            <a:r>
              <a:rPr lang="el-GR" altLang="zh-TW" sz="2800" dirty="0"/>
              <a:t>ω</a:t>
            </a:r>
            <a:r>
              <a:rPr lang="en-US" altLang="zh-TW" sz="2800" baseline="-25000" dirty="0"/>
              <a:t>0</a:t>
            </a:r>
            <a:r>
              <a:rPr lang="en-US" altLang="zh-TW" sz="2800" dirty="0"/>
              <a:t>t + </a:t>
            </a:r>
            <a:r>
              <a:rPr lang="el-GR" altLang="zh-TW" sz="2800" dirty="0">
                <a:latin typeface="Calibri" panose="020F0502020204030204" pitchFamily="34" charset="0"/>
                <a:cs typeface="Calibri" panose="020F0502020204030204" pitchFamily="34" charset="0"/>
              </a:rPr>
              <a:t>θ</a:t>
            </a:r>
            <a:r>
              <a:rPr lang="en-US" altLang="zh-TW" sz="2800" dirty="0">
                <a:latin typeface="Calibri" panose="020F0502020204030204" pitchFamily="34" charset="0"/>
                <a:cs typeface="Calibri" panose="020F0502020204030204" pitchFamily="34" charset="0"/>
              </a:rPr>
              <a:t>)  o</a:t>
            </a:r>
            <a:r>
              <a:rPr lang="en-US" altLang="zh-TW" sz="2800" dirty="0"/>
              <a:t>r </a:t>
            </a:r>
          </a:p>
          <a:p>
            <a:r>
              <a:rPr lang="en-US" altLang="zh-TW" sz="2800" dirty="0"/>
              <a:t>x(t) = Asin(</a:t>
            </a:r>
            <a:r>
              <a:rPr lang="el-GR" altLang="zh-TW" sz="2800" dirty="0"/>
              <a:t>ω</a:t>
            </a:r>
            <a:r>
              <a:rPr lang="en-US" altLang="zh-TW" sz="2800" baseline="-25000" dirty="0"/>
              <a:t>0</a:t>
            </a:r>
            <a:r>
              <a:rPr lang="en-US" altLang="zh-TW" sz="2800" dirty="0"/>
              <a:t>t + </a:t>
            </a:r>
            <a:r>
              <a:rPr lang="el-GR" altLang="zh-TW" sz="2800" dirty="0">
                <a:latin typeface="Calibri" panose="020F0502020204030204" pitchFamily="34" charset="0"/>
                <a:cs typeface="Calibri" panose="020F0502020204030204" pitchFamily="34" charset="0"/>
              </a:rPr>
              <a:t>θ</a:t>
            </a:r>
            <a:r>
              <a:rPr lang="en-US" altLang="zh-TW" sz="2800" dirty="0">
                <a:latin typeface="Calibri" panose="020F0502020204030204" pitchFamily="34" charset="0"/>
                <a:cs typeface="Calibri" panose="020F0502020204030204" pitchFamily="34" charset="0"/>
              </a:rPr>
              <a:t>) </a:t>
            </a:r>
            <a:r>
              <a:rPr lang="en-US" altLang="zh-TW" sz="2800" dirty="0"/>
              <a:t>are periodic with (fundamental) period T = 2</a:t>
            </a:r>
            <a:r>
              <a:rPr lang="el-GR" altLang="zh-TW" sz="2800" dirty="0"/>
              <a:t>π</a:t>
            </a:r>
            <a:r>
              <a:rPr lang="en-US" altLang="zh-TW" sz="2800" dirty="0"/>
              <a:t>/</a:t>
            </a:r>
            <a:r>
              <a:rPr lang="el-GR" altLang="zh-TW" sz="2800" dirty="0"/>
              <a:t>ω</a:t>
            </a:r>
            <a:r>
              <a:rPr lang="en-US" altLang="zh-TW" sz="2800" baseline="-25000" dirty="0"/>
              <a:t>0</a:t>
            </a:r>
            <a:r>
              <a:rPr lang="en-US" altLang="zh-TW" sz="2800" dirty="0"/>
              <a:t>, frequency  f</a:t>
            </a:r>
            <a:r>
              <a:rPr lang="en-US" altLang="zh-TW" sz="2800" baseline="-25000" dirty="0"/>
              <a:t>0</a:t>
            </a:r>
            <a:r>
              <a:rPr lang="en-US" altLang="zh-TW" sz="2800" dirty="0"/>
              <a:t> = </a:t>
            </a:r>
            <a:r>
              <a:rPr lang="el-GR" altLang="zh-TW" sz="2800" dirty="0"/>
              <a:t>ω</a:t>
            </a:r>
            <a:r>
              <a:rPr lang="en-US" altLang="zh-TW" sz="2800" baseline="-25000" dirty="0"/>
              <a:t>0</a:t>
            </a:r>
            <a:r>
              <a:rPr lang="en-US" altLang="zh-TW" sz="2800" dirty="0"/>
              <a:t>/2</a:t>
            </a:r>
            <a:r>
              <a:rPr lang="el-GR" altLang="zh-TW" sz="2800" dirty="0"/>
              <a:t>π</a:t>
            </a:r>
            <a:r>
              <a:rPr lang="en-US" altLang="zh-TW" sz="2800" dirty="0"/>
              <a:t> in Hertz, angular frequency </a:t>
            </a:r>
            <a:r>
              <a:rPr lang="el-GR" altLang="zh-TW" sz="2800" dirty="0"/>
              <a:t>ω</a:t>
            </a:r>
            <a:r>
              <a:rPr lang="en-US" altLang="zh-TW" sz="2800" baseline="-25000" dirty="0"/>
              <a:t>0</a:t>
            </a:r>
            <a:r>
              <a:rPr lang="en-US" altLang="zh-TW" sz="2800" dirty="0"/>
              <a:t> in radians per</a:t>
            </a:r>
          </a:p>
          <a:p>
            <a:r>
              <a:rPr lang="en-US" altLang="zh-TW" sz="2800" dirty="0"/>
              <a:t>second, and amplitude |A|.</a:t>
            </a:r>
          </a:p>
          <a:p>
            <a:r>
              <a:rPr lang="en-US" altLang="zh-TW" sz="2800" dirty="0"/>
              <a:t>The following useful identities allow us to see the link between a periodic</a:t>
            </a:r>
          </a:p>
          <a:p>
            <a:r>
              <a:rPr lang="en-US" altLang="zh-TW" sz="2800" dirty="0"/>
              <a:t>complex exponential and the sine and cosine waves of the same frequency and amplitude. </a:t>
            </a:r>
            <a:endParaRPr lang="zh-TW" altLang="en-US" sz="2800" dirty="0"/>
          </a:p>
        </p:txBody>
      </p:sp>
      <p:pic>
        <p:nvPicPr>
          <p:cNvPr id="7" name="圖片 6">
            <a:extLst>
              <a:ext uri="{FF2B5EF4-FFF2-40B4-BE49-F238E27FC236}">
                <a16:creationId xmlns:a16="http://schemas.microsoft.com/office/drawing/2014/main" id="{454B36E6-63D5-4420-9D6C-01667EDD107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13213" y="4253432"/>
            <a:ext cx="9159586" cy="2053011"/>
          </a:xfrm>
          <a:prstGeom prst="rect">
            <a:avLst/>
          </a:prstGeom>
        </p:spPr>
      </p:pic>
    </p:spTree>
    <p:extLst>
      <p:ext uri="{BB962C8B-B14F-4D97-AF65-F5344CB8AC3E}">
        <p14:creationId xmlns:p14="http://schemas.microsoft.com/office/powerpoint/2010/main" val="2230851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88C8BFD-645F-49B1-843B-14159A578F3B}"/>
              </a:ext>
            </a:extLst>
          </p:cNvPr>
          <p:cNvSpPr txBox="1"/>
          <p:nvPr/>
        </p:nvSpPr>
        <p:spPr>
          <a:xfrm>
            <a:off x="818804" y="571792"/>
            <a:ext cx="10702636" cy="1384995"/>
          </a:xfrm>
          <a:prstGeom prst="rect">
            <a:avLst/>
          </a:prstGeom>
          <a:noFill/>
        </p:spPr>
        <p:txBody>
          <a:bodyPr wrap="square">
            <a:spAutoFit/>
          </a:bodyPr>
          <a:lstStyle/>
          <a:p>
            <a:r>
              <a:rPr lang="en-US" altLang="zh-TW" sz="2800" dirty="0"/>
              <a:t>Discrete Time</a:t>
            </a:r>
          </a:p>
          <a:p>
            <a:r>
              <a:rPr lang="en-US" altLang="zh-TW" sz="2800" dirty="0"/>
              <a:t>In discrete time, complex exponential and sinusoidal signals of constant amplitude </a:t>
            </a:r>
            <a:r>
              <a:rPr lang="en-US" altLang="zh-TW" sz="2800" dirty="0">
                <a:solidFill>
                  <a:srgbClr val="FF0000"/>
                </a:solidFill>
              </a:rPr>
              <a:t>are not necessarily periodic</a:t>
            </a:r>
            <a:r>
              <a:rPr lang="en-US" altLang="zh-TW" sz="2800" dirty="0"/>
              <a:t>.</a:t>
            </a:r>
            <a:endParaRPr lang="zh-TW" altLang="en-US" sz="2800" dirty="0"/>
          </a:p>
        </p:txBody>
      </p:sp>
      <p:sp>
        <p:nvSpPr>
          <p:cNvPr id="5" name="文字方塊 4">
            <a:extLst>
              <a:ext uri="{FF2B5EF4-FFF2-40B4-BE49-F238E27FC236}">
                <a16:creationId xmlns:a16="http://schemas.microsoft.com/office/drawing/2014/main" id="{0F181C1B-1845-4998-ACF6-257932902949}"/>
              </a:ext>
            </a:extLst>
          </p:cNvPr>
          <p:cNvSpPr txBox="1"/>
          <p:nvPr/>
        </p:nvSpPr>
        <p:spPr>
          <a:xfrm>
            <a:off x="818804" y="2064509"/>
            <a:ext cx="10554392" cy="1384995"/>
          </a:xfrm>
          <a:prstGeom prst="rect">
            <a:avLst/>
          </a:prstGeom>
          <a:noFill/>
        </p:spPr>
        <p:txBody>
          <a:bodyPr wrap="square">
            <a:spAutoFit/>
          </a:bodyPr>
          <a:lstStyle/>
          <a:p>
            <a:r>
              <a:rPr lang="en-US" altLang="zh-TW" sz="2800" dirty="0"/>
              <a:t>Complex Exponential Signals</a:t>
            </a:r>
            <a:r>
              <a:rPr lang="zh-TW" altLang="en-US" sz="2800" dirty="0"/>
              <a:t>：</a:t>
            </a:r>
            <a:r>
              <a:rPr lang="en-US" altLang="zh-TW" sz="2800" dirty="0"/>
              <a:t>The complex exponential signal </a:t>
            </a:r>
            <a:r>
              <a:rPr lang="en-US" altLang="zh-TW" sz="2800" dirty="0" err="1"/>
              <a:t>Ae</a:t>
            </a:r>
            <a:r>
              <a:rPr lang="en-US" altLang="zh-TW" sz="2800" baseline="30000" dirty="0" err="1"/>
              <a:t>j</a:t>
            </a:r>
            <a:r>
              <a:rPr lang="el-GR" altLang="zh-TW" sz="2800" baseline="30000" dirty="0"/>
              <a:t>ω</a:t>
            </a:r>
            <a:r>
              <a:rPr lang="en-US" altLang="zh-TW" sz="2800" baseline="4000" dirty="0"/>
              <a:t>0</a:t>
            </a:r>
            <a:r>
              <a:rPr lang="en-US" altLang="zh-TW" sz="2800" baseline="30000" dirty="0"/>
              <a:t>n  </a:t>
            </a:r>
            <a:r>
              <a:rPr lang="en-US" altLang="zh-TW" sz="2800" dirty="0"/>
              <a:t>is not periodic in general, although it seems like it is for any </a:t>
            </a:r>
            <a:r>
              <a:rPr lang="el-GR" altLang="zh-TW" sz="2800" dirty="0"/>
              <a:t>ω</a:t>
            </a:r>
            <a:r>
              <a:rPr lang="en-US" altLang="zh-TW" sz="2800" baseline="-25000" dirty="0"/>
              <a:t>0</a:t>
            </a:r>
            <a:r>
              <a:rPr lang="en-US" altLang="zh-TW" sz="2800" dirty="0"/>
              <a:t>.</a:t>
            </a:r>
          </a:p>
          <a:p>
            <a:r>
              <a:rPr lang="en-US" altLang="zh-TW" sz="2800" dirty="0"/>
              <a:t>The discrete-time complex harmonic signals defined by</a:t>
            </a:r>
          </a:p>
        </p:txBody>
      </p:sp>
      <p:pic>
        <p:nvPicPr>
          <p:cNvPr id="7" name="圖片 6">
            <a:extLst>
              <a:ext uri="{FF2B5EF4-FFF2-40B4-BE49-F238E27FC236}">
                <a16:creationId xmlns:a16="http://schemas.microsoft.com/office/drawing/2014/main" id="{5896ED47-93BE-4F70-9368-772BF489A164}"/>
              </a:ext>
            </a:extLst>
          </p:cNvPr>
          <p:cNvPicPr>
            <a:picLocks noChangeAspect="1"/>
          </p:cNvPicPr>
          <p:nvPr/>
        </p:nvPicPr>
        <p:blipFill>
          <a:blip r:embed="rId2"/>
          <a:stretch>
            <a:fillRect/>
          </a:stretch>
        </p:blipFill>
        <p:spPr>
          <a:xfrm>
            <a:off x="2385147" y="3611087"/>
            <a:ext cx="7861841" cy="789774"/>
          </a:xfrm>
          <a:prstGeom prst="rect">
            <a:avLst/>
          </a:prstGeom>
        </p:spPr>
      </p:pic>
      <p:sp>
        <p:nvSpPr>
          <p:cNvPr id="9" name="文字方塊 8">
            <a:extLst>
              <a:ext uri="{FF2B5EF4-FFF2-40B4-BE49-F238E27FC236}">
                <a16:creationId xmlns:a16="http://schemas.microsoft.com/office/drawing/2014/main" id="{9FEB25AB-B856-4695-B9BE-564C43B29C79}"/>
              </a:ext>
            </a:extLst>
          </p:cNvPr>
          <p:cNvSpPr txBox="1"/>
          <p:nvPr/>
        </p:nvSpPr>
        <p:spPr>
          <a:xfrm>
            <a:off x="818804" y="4562444"/>
            <a:ext cx="10702635" cy="954107"/>
          </a:xfrm>
          <a:prstGeom prst="rect">
            <a:avLst/>
          </a:prstGeom>
          <a:noFill/>
        </p:spPr>
        <p:txBody>
          <a:bodyPr wrap="square">
            <a:spAutoFit/>
          </a:bodyPr>
          <a:lstStyle/>
          <a:p>
            <a:r>
              <a:rPr lang="en-US" altLang="zh-TW" sz="2800" dirty="0"/>
              <a:t>are periodic of (not necessarily fundamental) period N. They are also orthogonal, with the integral replaced by a sum in the inner product:</a:t>
            </a:r>
            <a:endParaRPr lang="zh-TW" altLang="en-US" sz="2800" dirty="0"/>
          </a:p>
        </p:txBody>
      </p:sp>
    </p:spTree>
    <p:extLst>
      <p:ext uri="{BB962C8B-B14F-4D97-AF65-F5344CB8AC3E}">
        <p14:creationId xmlns:p14="http://schemas.microsoft.com/office/powerpoint/2010/main" val="1921640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614E4B95-64A5-4E93-BA34-A8D40FB412FC}"/>
              </a:ext>
            </a:extLst>
          </p:cNvPr>
          <p:cNvPicPr>
            <a:picLocks noChangeAspect="1"/>
          </p:cNvPicPr>
          <p:nvPr/>
        </p:nvPicPr>
        <p:blipFill>
          <a:blip r:embed="rId2"/>
          <a:stretch>
            <a:fillRect/>
          </a:stretch>
        </p:blipFill>
        <p:spPr>
          <a:xfrm>
            <a:off x="1014715" y="965573"/>
            <a:ext cx="10439861" cy="2775153"/>
          </a:xfrm>
          <a:prstGeom prst="rect">
            <a:avLst/>
          </a:prstGeom>
        </p:spPr>
      </p:pic>
      <p:sp>
        <p:nvSpPr>
          <p:cNvPr id="5" name="文字方塊 4">
            <a:extLst>
              <a:ext uri="{FF2B5EF4-FFF2-40B4-BE49-F238E27FC236}">
                <a16:creationId xmlns:a16="http://schemas.microsoft.com/office/drawing/2014/main" id="{D7B2E1F9-23E2-48F5-A227-1A7210B53587}"/>
              </a:ext>
            </a:extLst>
          </p:cNvPr>
          <p:cNvSpPr txBox="1"/>
          <p:nvPr/>
        </p:nvSpPr>
        <p:spPr>
          <a:xfrm>
            <a:off x="1014715" y="4284903"/>
            <a:ext cx="10162570" cy="954107"/>
          </a:xfrm>
          <a:prstGeom prst="rect">
            <a:avLst/>
          </a:prstGeom>
          <a:noFill/>
        </p:spPr>
        <p:txBody>
          <a:bodyPr wrap="square">
            <a:spAutoFit/>
          </a:bodyPr>
          <a:lstStyle/>
          <a:p>
            <a:r>
              <a:rPr lang="en-US" altLang="zh-TW" sz="2800" dirty="0"/>
              <a:t>Here there are only N such distinct complex harmonics. For example, for N = 8, we could easily check that  </a:t>
            </a:r>
            <a:r>
              <a:rPr lang="el-GR" altLang="zh-TW" sz="2800" dirty="0">
                <a:latin typeface="Calibri" panose="020F0502020204030204" pitchFamily="34" charset="0"/>
                <a:cs typeface="Calibri" panose="020F0502020204030204" pitchFamily="34" charset="0"/>
              </a:rPr>
              <a:t>φ</a:t>
            </a:r>
            <a:r>
              <a:rPr lang="en-US" altLang="zh-TW" sz="2800" baseline="-25000" dirty="0">
                <a:latin typeface="Calibri" panose="020F0502020204030204" pitchFamily="34" charset="0"/>
                <a:cs typeface="Calibri" panose="020F0502020204030204" pitchFamily="34" charset="0"/>
              </a:rPr>
              <a:t>0</a:t>
            </a:r>
            <a:r>
              <a:rPr lang="en-US" altLang="zh-TW" sz="2800" dirty="0">
                <a:latin typeface="Calibri" panose="020F0502020204030204" pitchFamily="34" charset="0"/>
                <a:cs typeface="Calibri" panose="020F0502020204030204" pitchFamily="34" charset="0"/>
              </a:rPr>
              <a:t>[n] = </a:t>
            </a:r>
            <a:r>
              <a:rPr lang="el-GR" altLang="zh-TW" sz="2800" dirty="0">
                <a:latin typeface="Calibri" panose="020F0502020204030204" pitchFamily="34" charset="0"/>
                <a:cs typeface="Calibri" panose="020F0502020204030204" pitchFamily="34" charset="0"/>
              </a:rPr>
              <a:t>φ</a:t>
            </a:r>
            <a:r>
              <a:rPr lang="en-US" altLang="zh-TW" sz="2800" baseline="-25000" dirty="0">
                <a:latin typeface="Calibri" panose="020F0502020204030204" pitchFamily="34" charset="0"/>
                <a:cs typeface="Calibri" panose="020F0502020204030204" pitchFamily="34" charset="0"/>
              </a:rPr>
              <a:t>8</a:t>
            </a:r>
            <a:r>
              <a:rPr lang="en-US" altLang="zh-TW" sz="2800" dirty="0">
                <a:latin typeface="Calibri" panose="020F0502020204030204" pitchFamily="34" charset="0"/>
                <a:cs typeface="Calibri" panose="020F0502020204030204" pitchFamily="34" charset="0"/>
              </a:rPr>
              <a:t>[n] = 1</a:t>
            </a:r>
            <a:r>
              <a:rPr lang="en-US" altLang="zh-TW" sz="2800" dirty="0"/>
              <a:t>.</a:t>
            </a:r>
            <a:endParaRPr lang="zh-TW" altLang="en-US" sz="2800" dirty="0"/>
          </a:p>
        </p:txBody>
      </p:sp>
    </p:spTree>
    <p:extLst>
      <p:ext uri="{BB962C8B-B14F-4D97-AF65-F5344CB8AC3E}">
        <p14:creationId xmlns:p14="http://schemas.microsoft.com/office/powerpoint/2010/main" val="201032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4C2D7C02-B2AA-4340-BF56-15577ED8BAD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54612" y="1447904"/>
            <a:ext cx="4930157" cy="2740654"/>
          </a:xfrm>
          <a:prstGeom prst="rect">
            <a:avLst/>
          </a:prstGeom>
        </p:spPr>
      </p:pic>
      <p:pic>
        <p:nvPicPr>
          <p:cNvPr id="3" name="圖片 2">
            <a:extLst>
              <a:ext uri="{FF2B5EF4-FFF2-40B4-BE49-F238E27FC236}">
                <a16:creationId xmlns:a16="http://schemas.microsoft.com/office/drawing/2014/main" id="{CAB792DC-E441-4042-AF22-847D0BB27E2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312131" y="780242"/>
            <a:ext cx="4573380" cy="3503912"/>
          </a:xfrm>
          <a:prstGeom prst="rect">
            <a:avLst/>
          </a:prstGeom>
        </p:spPr>
      </p:pic>
      <p:sp>
        <p:nvSpPr>
          <p:cNvPr id="5" name="文字方塊 4">
            <a:extLst>
              <a:ext uri="{FF2B5EF4-FFF2-40B4-BE49-F238E27FC236}">
                <a16:creationId xmlns:a16="http://schemas.microsoft.com/office/drawing/2014/main" id="{53156647-325C-446C-8252-20DB61E4668B}"/>
              </a:ext>
            </a:extLst>
          </p:cNvPr>
          <p:cNvSpPr txBox="1"/>
          <p:nvPr/>
        </p:nvSpPr>
        <p:spPr>
          <a:xfrm>
            <a:off x="1034935" y="4622907"/>
            <a:ext cx="4549834" cy="830997"/>
          </a:xfrm>
          <a:prstGeom prst="rect">
            <a:avLst/>
          </a:prstGeom>
          <a:noFill/>
        </p:spPr>
        <p:txBody>
          <a:bodyPr wrap="square">
            <a:spAutoFit/>
          </a:bodyPr>
          <a:lstStyle/>
          <a:p>
            <a:r>
              <a:rPr lang="en-US" altLang="zh-TW" sz="2400" dirty="0"/>
              <a:t>FIGURE 1.1 Continuous-time signal representing the speed of a car.</a:t>
            </a:r>
            <a:endParaRPr lang="zh-TW" altLang="en-US" sz="2400" dirty="0"/>
          </a:p>
        </p:txBody>
      </p:sp>
      <p:sp>
        <p:nvSpPr>
          <p:cNvPr id="7" name="文字方塊 6">
            <a:extLst>
              <a:ext uri="{FF2B5EF4-FFF2-40B4-BE49-F238E27FC236}">
                <a16:creationId xmlns:a16="http://schemas.microsoft.com/office/drawing/2014/main" id="{70542479-33BA-4DD9-980A-EECFAAD24BEE}"/>
              </a:ext>
            </a:extLst>
          </p:cNvPr>
          <p:cNvSpPr txBox="1"/>
          <p:nvPr/>
        </p:nvSpPr>
        <p:spPr>
          <a:xfrm>
            <a:off x="6823364" y="4622906"/>
            <a:ext cx="4549832" cy="830997"/>
          </a:xfrm>
          <a:prstGeom prst="rect">
            <a:avLst/>
          </a:prstGeom>
          <a:noFill/>
        </p:spPr>
        <p:txBody>
          <a:bodyPr wrap="square">
            <a:spAutoFit/>
          </a:bodyPr>
          <a:lstStyle/>
          <a:p>
            <a:r>
              <a:rPr lang="en-US" altLang="zh-TW" sz="2400" dirty="0"/>
              <a:t>FIGURE 1.2 Discrete-time signal</a:t>
            </a:r>
          </a:p>
          <a:p>
            <a:r>
              <a:rPr lang="en-US" altLang="zh-TW" sz="2400" dirty="0"/>
              <a:t>representing the value of a stock.</a:t>
            </a:r>
            <a:endParaRPr lang="zh-TW" altLang="en-US" sz="2400" dirty="0"/>
          </a:p>
        </p:txBody>
      </p:sp>
    </p:spTree>
    <p:extLst>
      <p:ext uri="{BB962C8B-B14F-4D97-AF65-F5344CB8AC3E}">
        <p14:creationId xmlns:p14="http://schemas.microsoft.com/office/powerpoint/2010/main" val="2291987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9C2ACA9E-7902-4D94-A349-62D1145BD87D}"/>
              </a:ext>
            </a:extLst>
          </p:cNvPr>
          <p:cNvSpPr txBox="1"/>
          <p:nvPr/>
        </p:nvSpPr>
        <p:spPr>
          <a:xfrm>
            <a:off x="885305" y="693804"/>
            <a:ext cx="5615248" cy="5693866"/>
          </a:xfrm>
          <a:prstGeom prst="rect">
            <a:avLst/>
          </a:prstGeom>
          <a:noFill/>
        </p:spPr>
        <p:txBody>
          <a:bodyPr wrap="square">
            <a:spAutoFit/>
          </a:bodyPr>
          <a:lstStyle/>
          <a:p>
            <a:r>
              <a:rPr lang="en-US" altLang="zh-TW" sz="2800" dirty="0"/>
              <a:t>Sinusoidal Signals</a:t>
            </a:r>
          </a:p>
          <a:p>
            <a:r>
              <a:rPr lang="en-US" altLang="zh-TW" sz="2800" dirty="0"/>
              <a:t>Discrete-time sinusoidal signals of the type x[n] = </a:t>
            </a:r>
            <a:r>
              <a:rPr lang="en-US" altLang="zh-TW" sz="2800" dirty="0" err="1"/>
              <a:t>Acos</a:t>
            </a:r>
            <a:r>
              <a:rPr lang="en-US" altLang="zh-TW" sz="2800" dirty="0"/>
              <a:t>(</a:t>
            </a:r>
            <a:r>
              <a:rPr lang="el-GR" altLang="zh-TW" sz="2800" dirty="0"/>
              <a:t>ω</a:t>
            </a:r>
            <a:r>
              <a:rPr lang="en-US" altLang="zh-TW" sz="2800" baseline="-25000" dirty="0"/>
              <a:t>0</a:t>
            </a:r>
            <a:r>
              <a:rPr lang="en-US" altLang="zh-TW" sz="2800" dirty="0"/>
              <a:t>n + </a:t>
            </a:r>
            <a:r>
              <a:rPr lang="el-GR" altLang="zh-TW" sz="2800" dirty="0">
                <a:latin typeface="Calibri" panose="020F0502020204030204" pitchFamily="34" charset="0"/>
                <a:cs typeface="Calibri" panose="020F0502020204030204" pitchFamily="34" charset="0"/>
              </a:rPr>
              <a:t>θ</a:t>
            </a:r>
            <a:r>
              <a:rPr lang="en-US" altLang="zh-TW" sz="2800" dirty="0">
                <a:latin typeface="Calibri" panose="020F0502020204030204" pitchFamily="34" charset="0"/>
                <a:cs typeface="Calibri" panose="020F0502020204030204" pitchFamily="34" charset="0"/>
              </a:rPr>
              <a:t>) </a:t>
            </a:r>
            <a:r>
              <a:rPr lang="en-US" altLang="zh-TW" sz="2800" dirty="0"/>
              <a:t>are not always periodic, although the continuous envelope of the signal  </a:t>
            </a:r>
            <a:r>
              <a:rPr lang="en-US" altLang="zh-TW" sz="2800" dirty="0" err="1"/>
              <a:t>Acos</a:t>
            </a:r>
            <a:r>
              <a:rPr lang="en-US" altLang="zh-TW" sz="2800" dirty="0"/>
              <a:t>(</a:t>
            </a:r>
            <a:r>
              <a:rPr lang="el-GR" altLang="zh-TW" sz="2800" dirty="0"/>
              <a:t>ω</a:t>
            </a:r>
            <a:r>
              <a:rPr lang="en-US" altLang="zh-TW" sz="2800" baseline="-25000" dirty="0"/>
              <a:t>0</a:t>
            </a:r>
            <a:r>
              <a:rPr lang="en-US" altLang="zh-TW" sz="2800" dirty="0"/>
              <a:t>t + </a:t>
            </a:r>
            <a:r>
              <a:rPr lang="el-GR" altLang="zh-TW" sz="2800" dirty="0">
                <a:latin typeface="Calibri" panose="020F0502020204030204" pitchFamily="34" charset="0"/>
                <a:cs typeface="Calibri" panose="020F0502020204030204" pitchFamily="34" charset="0"/>
              </a:rPr>
              <a:t>θ</a:t>
            </a:r>
            <a:r>
              <a:rPr lang="en-US" altLang="zh-TW" sz="2800" dirty="0">
                <a:latin typeface="Calibri" panose="020F0502020204030204" pitchFamily="34" charset="0"/>
                <a:cs typeface="Calibri" panose="020F0502020204030204" pitchFamily="34" charset="0"/>
              </a:rPr>
              <a:t>)</a:t>
            </a:r>
            <a:r>
              <a:rPr lang="en-US" altLang="zh-TW" sz="2800" dirty="0"/>
              <a:t> is periodic of period T = 2</a:t>
            </a:r>
            <a:r>
              <a:rPr lang="el-GR" altLang="zh-TW" sz="2800" dirty="0"/>
              <a:t>π</a:t>
            </a:r>
            <a:r>
              <a:rPr lang="en-US" altLang="zh-TW" sz="2800" dirty="0"/>
              <a:t>/</a:t>
            </a:r>
            <a:r>
              <a:rPr lang="el-GR" altLang="zh-TW" sz="2800" dirty="0"/>
              <a:t>ω</a:t>
            </a:r>
            <a:r>
              <a:rPr lang="en-US" altLang="zh-TW" sz="2800" baseline="-25000" dirty="0"/>
              <a:t>0</a:t>
            </a:r>
            <a:r>
              <a:rPr lang="en-US" altLang="zh-TW" sz="2800" dirty="0"/>
              <a:t>. A periodic discrete-time sinusoid such as the one in Figure 1.31 is such that the signal values, which are samples of the continuous envelope, always repeat the same pattern over any period of the envelope.</a:t>
            </a:r>
            <a:endParaRPr lang="zh-TW" altLang="en-US" sz="2800" dirty="0"/>
          </a:p>
        </p:txBody>
      </p:sp>
      <p:pic>
        <p:nvPicPr>
          <p:cNvPr id="5" name="圖片 4">
            <a:extLst>
              <a:ext uri="{FF2B5EF4-FFF2-40B4-BE49-F238E27FC236}">
                <a16:creationId xmlns:a16="http://schemas.microsoft.com/office/drawing/2014/main" id="{10338E17-3F59-4DAD-9BCA-8A4FD28E40F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984991" y="1059084"/>
            <a:ext cx="5085090" cy="3695795"/>
          </a:xfrm>
          <a:prstGeom prst="rect">
            <a:avLst/>
          </a:prstGeom>
        </p:spPr>
      </p:pic>
      <p:sp>
        <p:nvSpPr>
          <p:cNvPr id="7" name="文字方塊 6">
            <a:extLst>
              <a:ext uri="{FF2B5EF4-FFF2-40B4-BE49-F238E27FC236}">
                <a16:creationId xmlns:a16="http://schemas.microsoft.com/office/drawing/2014/main" id="{23D5349A-9835-4DB3-A5FC-202EB200BB89}"/>
              </a:ext>
            </a:extLst>
          </p:cNvPr>
          <p:cNvSpPr txBox="1"/>
          <p:nvPr/>
        </p:nvSpPr>
        <p:spPr>
          <a:xfrm>
            <a:off x="7480063" y="4874899"/>
            <a:ext cx="4094945" cy="707886"/>
          </a:xfrm>
          <a:prstGeom prst="rect">
            <a:avLst/>
          </a:prstGeom>
          <a:noFill/>
        </p:spPr>
        <p:txBody>
          <a:bodyPr wrap="square">
            <a:spAutoFit/>
          </a:bodyPr>
          <a:lstStyle/>
          <a:p>
            <a:r>
              <a:rPr lang="en-US" altLang="zh-TW" sz="2000" dirty="0"/>
              <a:t>FIGURE 1.31 A periodic discrete-time sinusoidal signal.</a:t>
            </a:r>
            <a:endParaRPr lang="zh-TW" altLang="en-US" sz="2000" dirty="0"/>
          </a:p>
        </p:txBody>
      </p:sp>
    </p:spTree>
    <p:extLst>
      <p:ext uri="{BB962C8B-B14F-4D97-AF65-F5344CB8AC3E}">
        <p14:creationId xmlns:p14="http://schemas.microsoft.com/office/powerpoint/2010/main" val="1139931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919D58D3-D1DE-4C72-B2EB-2F7235D9273E}"/>
              </a:ext>
            </a:extLst>
          </p:cNvPr>
          <p:cNvSpPr txBox="1"/>
          <p:nvPr/>
        </p:nvSpPr>
        <p:spPr>
          <a:xfrm>
            <a:off x="1018310" y="643928"/>
            <a:ext cx="10270374" cy="1815882"/>
          </a:xfrm>
          <a:prstGeom prst="rect">
            <a:avLst/>
          </a:prstGeom>
          <a:noFill/>
        </p:spPr>
        <p:txBody>
          <a:bodyPr wrap="square">
            <a:spAutoFit/>
          </a:bodyPr>
          <a:lstStyle/>
          <a:p>
            <a:r>
              <a:rPr lang="en-US" altLang="zh-TW" sz="2800" dirty="0"/>
              <a:t>Mathematically, we saw that x[n] is periodic if there exists an integer N &gt; 0 such that</a:t>
            </a:r>
          </a:p>
          <a:p>
            <a:r>
              <a:rPr lang="en-US" altLang="zh-TW" sz="2800" dirty="0"/>
              <a:t>             x[n] = x[n + N] = </a:t>
            </a:r>
            <a:r>
              <a:rPr lang="en-US" altLang="zh-TW" sz="2800" dirty="0" err="1"/>
              <a:t>Acos</a:t>
            </a:r>
            <a:r>
              <a:rPr lang="en-US" altLang="zh-TW" sz="2800" dirty="0"/>
              <a:t>(</a:t>
            </a:r>
            <a:r>
              <a:rPr lang="el-GR" altLang="zh-TW" sz="2800" dirty="0"/>
              <a:t>ω</a:t>
            </a:r>
            <a:r>
              <a:rPr lang="en-US" altLang="zh-TW" sz="2800" baseline="-25000" dirty="0"/>
              <a:t>0</a:t>
            </a:r>
            <a:r>
              <a:rPr lang="en-US" altLang="zh-TW" sz="2800" dirty="0"/>
              <a:t>n + </a:t>
            </a:r>
            <a:r>
              <a:rPr lang="el-GR" altLang="zh-TW" sz="2800" dirty="0"/>
              <a:t>ω</a:t>
            </a:r>
            <a:r>
              <a:rPr lang="en-US" altLang="zh-TW" sz="2800" baseline="-25000" dirty="0"/>
              <a:t>0</a:t>
            </a:r>
            <a:r>
              <a:rPr lang="en-US" altLang="zh-TW" sz="2800" dirty="0"/>
              <a:t>N + </a:t>
            </a:r>
            <a:r>
              <a:rPr lang="el-GR" altLang="zh-TW" sz="2800" dirty="0">
                <a:latin typeface="Calibri" panose="020F0502020204030204" pitchFamily="34" charset="0"/>
                <a:cs typeface="Calibri" panose="020F0502020204030204" pitchFamily="34" charset="0"/>
              </a:rPr>
              <a:t>θ</a:t>
            </a:r>
            <a:r>
              <a:rPr lang="en-US" altLang="zh-TW" sz="2800" dirty="0">
                <a:latin typeface="Calibri" panose="020F0502020204030204" pitchFamily="34" charset="0"/>
                <a:cs typeface="Calibri" panose="020F0502020204030204" pitchFamily="34" charset="0"/>
              </a:rPr>
              <a:t>)       (1.29)</a:t>
            </a:r>
          </a:p>
          <a:p>
            <a:r>
              <a:rPr lang="en-US" altLang="zh-TW" sz="2800" dirty="0"/>
              <a:t>That is, we must have </a:t>
            </a:r>
            <a:r>
              <a:rPr lang="el-GR" altLang="zh-TW" sz="2800" dirty="0"/>
              <a:t>ω</a:t>
            </a:r>
            <a:r>
              <a:rPr lang="en-US" altLang="zh-TW" sz="2800" baseline="-25000" dirty="0"/>
              <a:t>0</a:t>
            </a:r>
            <a:r>
              <a:rPr lang="en-US" altLang="zh-TW" sz="2800" dirty="0"/>
              <a:t>N = 2</a:t>
            </a:r>
            <a:r>
              <a:rPr lang="el-GR" altLang="zh-TW" sz="2800" dirty="0"/>
              <a:t>π</a:t>
            </a:r>
            <a:r>
              <a:rPr lang="en-US" altLang="zh-TW" sz="2800" dirty="0"/>
              <a:t>m for some integer m, or equivalently:</a:t>
            </a:r>
            <a:endParaRPr lang="zh-TW" altLang="en-US" sz="2800" dirty="0"/>
          </a:p>
        </p:txBody>
      </p:sp>
      <p:pic>
        <p:nvPicPr>
          <p:cNvPr id="5" name="圖片 4">
            <a:extLst>
              <a:ext uri="{FF2B5EF4-FFF2-40B4-BE49-F238E27FC236}">
                <a16:creationId xmlns:a16="http://schemas.microsoft.com/office/drawing/2014/main" id="{BF9997B5-3AFB-4168-94B2-E146FF243216}"/>
              </a:ext>
            </a:extLst>
          </p:cNvPr>
          <p:cNvPicPr>
            <a:picLocks noChangeAspect="1"/>
          </p:cNvPicPr>
          <p:nvPr/>
        </p:nvPicPr>
        <p:blipFill>
          <a:blip r:embed="rId2"/>
          <a:stretch>
            <a:fillRect/>
          </a:stretch>
        </p:blipFill>
        <p:spPr>
          <a:xfrm>
            <a:off x="1997846" y="2459810"/>
            <a:ext cx="6797019" cy="882887"/>
          </a:xfrm>
          <a:prstGeom prst="rect">
            <a:avLst/>
          </a:prstGeom>
        </p:spPr>
      </p:pic>
      <p:sp>
        <p:nvSpPr>
          <p:cNvPr id="7" name="文字方塊 6">
            <a:extLst>
              <a:ext uri="{FF2B5EF4-FFF2-40B4-BE49-F238E27FC236}">
                <a16:creationId xmlns:a16="http://schemas.microsoft.com/office/drawing/2014/main" id="{89217F34-6A26-4284-9483-8F183D8E265E}"/>
              </a:ext>
            </a:extLst>
          </p:cNvPr>
          <p:cNvSpPr txBox="1"/>
          <p:nvPr/>
        </p:nvSpPr>
        <p:spPr>
          <a:xfrm>
            <a:off x="1018310" y="3367751"/>
            <a:ext cx="10686010" cy="1815882"/>
          </a:xfrm>
          <a:prstGeom prst="rect">
            <a:avLst/>
          </a:prstGeom>
          <a:noFill/>
        </p:spPr>
        <p:txBody>
          <a:bodyPr wrap="square">
            <a:spAutoFit/>
          </a:bodyPr>
          <a:lstStyle/>
          <a:p>
            <a:r>
              <a:rPr lang="en-US" altLang="zh-TW" sz="2800" dirty="0"/>
              <a:t>that is, </a:t>
            </a:r>
            <a:r>
              <a:rPr lang="el-GR" altLang="zh-TW" sz="2800" dirty="0"/>
              <a:t>ω</a:t>
            </a:r>
            <a:r>
              <a:rPr lang="en-US" altLang="zh-TW" sz="2800" baseline="-25000" dirty="0"/>
              <a:t>0</a:t>
            </a:r>
            <a:r>
              <a:rPr lang="en-US" altLang="zh-TW" sz="2800" dirty="0"/>
              <a:t>  /2</a:t>
            </a:r>
            <a:r>
              <a:rPr lang="el-GR" altLang="zh-TW" sz="2800" dirty="0"/>
              <a:t>π</a:t>
            </a:r>
            <a:r>
              <a:rPr lang="en-US" altLang="zh-TW" sz="2800" dirty="0"/>
              <a:t> must be a rational number (the ratio of two integers.) Then, the fundamental period N &gt; 0 can also be expressed as m(2</a:t>
            </a:r>
            <a:r>
              <a:rPr lang="el-GR" altLang="zh-TW" sz="2800" dirty="0"/>
              <a:t>π</a:t>
            </a:r>
            <a:r>
              <a:rPr lang="en-US" altLang="zh-TW" sz="2800" dirty="0"/>
              <a:t>)/</a:t>
            </a:r>
            <a:r>
              <a:rPr lang="el-GR" altLang="zh-TW" sz="2800" dirty="0"/>
              <a:t> ω</a:t>
            </a:r>
            <a:r>
              <a:rPr lang="en-US" altLang="zh-TW" sz="2800" baseline="-25000" dirty="0"/>
              <a:t>0</a:t>
            </a:r>
            <a:r>
              <a:rPr lang="en-US" altLang="zh-TW" sz="2800" dirty="0"/>
              <a:t>,</a:t>
            </a:r>
          </a:p>
          <a:p>
            <a:r>
              <a:rPr lang="en-US" altLang="zh-TW" sz="2800" dirty="0"/>
              <a:t>assuming m and N have no common factor. The fundamental frequency defined by</a:t>
            </a:r>
            <a:endParaRPr lang="zh-TW" altLang="en-US" sz="2800" dirty="0"/>
          </a:p>
        </p:txBody>
      </p:sp>
      <p:pic>
        <p:nvPicPr>
          <p:cNvPr id="9" name="圖片 8">
            <a:extLst>
              <a:ext uri="{FF2B5EF4-FFF2-40B4-BE49-F238E27FC236}">
                <a16:creationId xmlns:a16="http://schemas.microsoft.com/office/drawing/2014/main" id="{40B948DD-0258-4BB1-9F25-F726A3D772D7}"/>
              </a:ext>
            </a:extLst>
          </p:cNvPr>
          <p:cNvPicPr>
            <a:picLocks noChangeAspect="1"/>
          </p:cNvPicPr>
          <p:nvPr/>
        </p:nvPicPr>
        <p:blipFill>
          <a:blip r:embed="rId3"/>
          <a:stretch>
            <a:fillRect/>
          </a:stretch>
        </p:blipFill>
        <p:spPr>
          <a:xfrm>
            <a:off x="3271967" y="4854580"/>
            <a:ext cx="7109721" cy="975384"/>
          </a:xfrm>
          <a:prstGeom prst="rect">
            <a:avLst/>
          </a:prstGeom>
        </p:spPr>
      </p:pic>
      <p:sp>
        <p:nvSpPr>
          <p:cNvPr id="11" name="文字方塊 10">
            <a:extLst>
              <a:ext uri="{FF2B5EF4-FFF2-40B4-BE49-F238E27FC236}">
                <a16:creationId xmlns:a16="http://schemas.microsoft.com/office/drawing/2014/main" id="{F6E73A8F-5581-46BC-B3F8-21EF7A4A906D}"/>
              </a:ext>
            </a:extLst>
          </p:cNvPr>
          <p:cNvSpPr txBox="1"/>
          <p:nvPr/>
        </p:nvSpPr>
        <p:spPr>
          <a:xfrm>
            <a:off x="1018309" y="5829964"/>
            <a:ext cx="6093228" cy="523220"/>
          </a:xfrm>
          <a:prstGeom prst="rect">
            <a:avLst/>
          </a:prstGeom>
          <a:noFill/>
        </p:spPr>
        <p:txBody>
          <a:bodyPr wrap="square">
            <a:spAutoFit/>
          </a:bodyPr>
          <a:lstStyle/>
          <a:p>
            <a:r>
              <a:rPr lang="en-US" altLang="zh-TW" sz="2800" dirty="0"/>
              <a:t>is expressed in radians. </a:t>
            </a:r>
            <a:endParaRPr lang="zh-TW" altLang="en-US" sz="2800" dirty="0"/>
          </a:p>
        </p:txBody>
      </p:sp>
    </p:spTree>
    <p:extLst>
      <p:ext uri="{BB962C8B-B14F-4D97-AF65-F5344CB8AC3E}">
        <p14:creationId xmlns:p14="http://schemas.microsoft.com/office/powerpoint/2010/main" val="323394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4BDB1352-4902-40EA-9385-7B98B0B59125}"/>
              </a:ext>
            </a:extLst>
          </p:cNvPr>
          <p:cNvSpPr txBox="1"/>
          <p:nvPr/>
        </p:nvSpPr>
        <p:spPr>
          <a:xfrm>
            <a:off x="802178" y="605042"/>
            <a:ext cx="8491450" cy="584775"/>
          </a:xfrm>
          <a:prstGeom prst="rect">
            <a:avLst/>
          </a:prstGeom>
          <a:noFill/>
        </p:spPr>
        <p:txBody>
          <a:bodyPr wrap="square">
            <a:spAutoFit/>
          </a:bodyPr>
          <a:lstStyle/>
          <a:p>
            <a:r>
              <a:rPr lang="en-US" altLang="zh-TW" sz="3200" b="1" dirty="0"/>
              <a:t>FINITE-ENERGY AND FINITE-POWER SIGNALS</a:t>
            </a:r>
            <a:endParaRPr lang="zh-TW" altLang="en-US" sz="3200" b="1" dirty="0"/>
          </a:p>
        </p:txBody>
      </p:sp>
      <p:sp>
        <p:nvSpPr>
          <p:cNvPr id="4" name="文字方塊 3">
            <a:extLst>
              <a:ext uri="{FF2B5EF4-FFF2-40B4-BE49-F238E27FC236}">
                <a16:creationId xmlns:a16="http://schemas.microsoft.com/office/drawing/2014/main" id="{891EA38B-5AAA-4B41-BF9A-0013B2ABBD61}"/>
              </a:ext>
            </a:extLst>
          </p:cNvPr>
          <p:cNvSpPr txBox="1"/>
          <p:nvPr/>
        </p:nvSpPr>
        <p:spPr>
          <a:xfrm>
            <a:off x="918557" y="1430820"/>
            <a:ext cx="10270374" cy="523220"/>
          </a:xfrm>
          <a:prstGeom prst="rect">
            <a:avLst/>
          </a:prstGeom>
          <a:noFill/>
        </p:spPr>
        <p:txBody>
          <a:bodyPr wrap="square">
            <a:spAutoFit/>
          </a:bodyPr>
          <a:lstStyle/>
          <a:p>
            <a:r>
              <a:rPr lang="en-US" altLang="zh-TW" sz="2800" dirty="0"/>
              <a:t>The instantaneous power dissipated in a resistor of resistance R is </a:t>
            </a:r>
            <a:endParaRPr lang="zh-TW" altLang="en-US" sz="2800" dirty="0"/>
          </a:p>
        </p:txBody>
      </p:sp>
      <p:pic>
        <p:nvPicPr>
          <p:cNvPr id="6" name="圖片 5">
            <a:extLst>
              <a:ext uri="{FF2B5EF4-FFF2-40B4-BE49-F238E27FC236}">
                <a16:creationId xmlns:a16="http://schemas.microsoft.com/office/drawing/2014/main" id="{6A04AF5A-73FE-4603-9BB9-D748DBB7A7E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670464" y="2195042"/>
            <a:ext cx="8152958" cy="980419"/>
          </a:xfrm>
          <a:prstGeom prst="rect">
            <a:avLst/>
          </a:prstGeom>
        </p:spPr>
      </p:pic>
      <p:sp>
        <p:nvSpPr>
          <p:cNvPr id="8" name="文字方塊 7">
            <a:extLst>
              <a:ext uri="{FF2B5EF4-FFF2-40B4-BE49-F238E27FC236}">
                <a16:creationId xmlns:a16="http://schemas.microsoft.com/office/drawing/2014/main" id="{EE742595-5F7C-4892-BEC7-CA30FCA7C45A}"/>
              </a:ext>
            </a:extLst>
          </p:cNvPr>
          <p:cNvSpPr txBox="1"/>
          <p:nvPr/>
        </p:nvSpPr>
        <p:spPr>
          <a:xfrm>
            <a:off x="885557" y="3932018"/>
            <a:ext cx="9937865" cy="523220"/>
          </a:xfrm>
          <a:prstGeom prst="rect">
            <a:avLst/>
          </a:prstGeom>
          <a:noFill/>
        </p:spPr>
        <p:txBody>
          <a:bodyPr wrap="square">
            <a:spAutoFit/>
          </a:bodyPr>
          <a:lstStyle/>
          <a:p>
            <a:r>
              <a:rPr lang="en-US" altLang="zh-TW" sz="2800" dirty="0"/>
              <a:t>The total energy dissipated during a time interval [t</a:t>
            </a:r>
            <a:r>
              <a:rPr lang="en-US" altLang="zh-TW" sz="2800" baseline="-25000" dirty="0"/>
              <a:t>1</a:t>
            </a:r>
            <a:r>
              <a:rPr lang="en-US" altLang="zh-TW" sz="2800" dirty="0"/>
              <a:t>,t</a:t>
            </a:r>
            <a:r>
              <a:rPr lang="en-US" altLang="zh-TW" sz="2800" baseline="-25000" dirty="0"/>
              <a:t>2</a:t>
            </a:r>
            <a:r>
              <a:rPr lang="en-US" altLang="zh-TW" sz="2800" dirty="0"/>
              <a:t>] is </a:t>
            </a:r>
            <a:endParaRPr lang="zh-TW" altLang="en-US" sz="2800" dirty="0"/>
          </a:p>
        </p:txBody>
      </p:sp>
      <p:pic>
        <p:nvPicPr>
          <p:cNvPr id="10" name="圖片 9">
            <a:extLst>
              <a:ext uri="{FF2B5EF4-FFF2-40B4-BE49-F238E27FC236}">
                <a16:creationId xmlns:a16="http://schemas.microsoft.com/office/drawing/2014/main" id="{DFA3E9E7-EC91-45EB-B85F-512696252B7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504208" y="4721177"/>
            <a:ext cx="8521845" cy="1016017"/>
          </a:xfrm>
          <a:prstGeom prst="rect">
            <a:avLst/>
          </a:prstGeom>
        </p:spPr>
      </p:pic>
    </p:spTree>
    <p:extLst>
      <p:ext uri="{BB962C8B-B14F-4D97-AF65-F5344CB8AC3E}">
        <p14:creationId xmlns:p14="http://schemas.microsoft.com/office/powerpoint/2010/main" val="1624910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7EEF1150-F3B8-4E84-9942-525D95806991}"/>
              </a:ext>
            </a:extLst>
          </p:cNvPr>
          <p:cNvSpPr txBox="1"/>
          <p:nvPr/>
        </p:nvSpPr>
        <p:spPr>
          <a:xfrm>
            <a:off x="818803" y="654918"/>
            <a:ext cx="9921240" cy="523220"/>
          </a:xfrm>
          <a:prstGeom prst="rect">
            <a:avLst/>
          </a:prstGeom>
          <a:noFill/>
        </p:spPr>
        <p:txBody>
          <a:bodyPr wrap="square">
            <a:spAutoFit/>
          </a:bodyPr>
          <a:lstStyle/>
          <a:p>
            <a:r>
              <a:rPr lang="en-US" altLang="zh-TW" sz="2800" dirty="0"/>
              <a:t>The average power dissipated over that interval is</a:t>
            </a:r>
            <a:endParaRPr lang="zh-TW" altLang="en-US" sz="2800" dirty="0"/>
          </a:p>
        </p:txBody>
      </p:sp>
      <p:pic>
        <p:nvPicPr>
          <p:cNvPr id="5" name="圖片 4">
            <a:extLst>
              <a:ext uri="{FF2B5EF4-FFF2-40B4-BE49-F238E27FC236}">
                <a16:creationId xmlns:a16="http://schemas.microsoft.com/office/drawing/2014/main" id="{4FE15514-7383-47A4-BA12-70B00F6ED8D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34862" y="1178138"/>
            <a:ext cx="7122276" cy="949637"/>
          </a:xfrm>
          <a:prstGeom prst="rect">
            <a:avLst/>
          </a:prstGeom>
        </p:spPr>
      </p:pic>
      <p:sp>
        <p:nvSpPr>
          <p:cNvPr id="7" name="文字方塊 6">
            <a:extLst>
              <a:ext uri="{FF2B5EF4-FFF2-40B4-BE49-F238E27FC236}">
                <a16:creationId xmlns:a16="http://schemas.microsoft.com/office/drawing/2014/main" id="{E2A864E0-0A00-41FC-BAC5-8B6BC985A65F}"/>
              </a:ext>
            </a:extLst>
          </p:cNvPr>
          <p:cNvSpPr txBox="1"/>
          <p:nvPr/>
        </p:nvSpPr>
        <p:spPr>
          <a:xfrm>
            <a:off x="818803" y="2354545"/>
            <a:ext cx="10686012" cy="1384995"/>
          </a:xfrm>
          <a:prstGeom prst="rect">
            <a:avLst/>
          </a:prstGeom>
          <a:noFill/>
        </p:spPr>
        <p:txBody>
          <a:bodyPr wrap="square">
            <a:spAutoFit/>
          </a:bodyPr>
          <a:lstStyle/>
          <a:p>
            <a:r>
              <a:rPr lang="en-US" altLang="zh-TW" sz="2800" dirty="0"/>
              <a:t>Analogously, the total energy and average power over of an arbitrary </a:t>
            </a:r>
          </a:p>
          <a:p>
            <a:r>
              <a:rPr lang="en-US" altLang="zh-TW" sz="2800" dirty="0"/>
              <a:t>integrable continuous-time signal x(t) are defined as though the signal were a voltage across a </a:t>
            </a:r>
            <a:r>
              <a:rPr lang="en-US" altLang="zh-TW" sz="2800" dirty="0">
                <a:solidFill>
                  <a:srgbClr val="FF0000"/>
                </a:solidFill>
              </a:rPr>
              <a:t>one-ohm resistor</a:t>
            </a:r>
            <a:r>
              <a:rPr lang="en-US" altLang="zh-TW" sz="2800" dirty="0"/>
              <a:t>:</a:t>
            </a:r>
            <a:endParaRPr lang="zh-TW" altLang="en-US" sz="2800" dirty="0"/>
          </a:p>
        </p:txBody>
      </p:sp>
      <p:pic>
        <p:nvPicPr>
          <p:cNvPr id="9" name="圖片 8">
            <a:extLst>
              <a:ext uri="{FF2B5EF4-FFF2-40B4-BE49-F238E27FC236}">
                <a16:creationId xmlns:a16="http://schemas.microsoft.com/office/drawing/2014/main" id="{1B7EEB8E-8B52-4EAB-A564-CE4B33A4709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534862" y="4077746"/>
            <a:ext cx="7241775" cy="2007169"/>
          </a:xfrm>
          <a:prstGeom prst="rect">
            <a:avLst/>
          </a:prstGeom>
        </p:spPr>
      </p:pic>
    </p:spTree>
    <p:extLst>
      <p:ext uri="{BB962C8B-B14F-4D97-AF65-F5344CB8AC3E}">
        <p14:creationId xmlns:p14="http://schemas.microsoft.com/office/powerpoint/2010/main" val="1377076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CDD7ECB-9032-4B9A-A937-FC68CDB926E6}"/>
              </a:ext>
            </a:extLst>
          </p:cNvPr>
          <p:cNvSpPr txBox="1"/>
          <p:nvPr/>
        </p:nvSpPr>
        <p:spPr>
          <a:xfrm>
            <a:off x="735675" y="1231315"/>
            <a:ext cx="10918767" cy="954107"/>
          </a:xfrm>
          <a:prstGeom prst="rect">
            <a:avLst/>
          </a:prstGeom>
          <a:noFill/>
        </p:spPr>
        <p:txBody>
          <a:bodyPr wrap="square">
            <a:spAutoFit/>
          </a:bodyPr>
          <a:lstStyle/>
          <a:p>
            <a:r>
              <a:rPr lang="en-US" altLang="zh-TW" sz="2800" dirty="0"/>
              <a:t>The total energy and total average power of a signal defined over t </a:t>
            </a:r>
            <a:r>
              <a:rPr lang="el-GR" altLang="zh-TW" sz="2800" dirty="0"/>
              <a:t>ϵ</a:t>
            </a:r>
            <a:r>
              <a:rPr lang="en-US" altLang="zh-TW" sz="2800" dirty="0"/>
              <a:t> R are defined as</a:t>
            </a:r>
            <a:endParaRPr lang="zh-TW" altLang="en-US" sz="2800" dirty="0"/>
          </a:p>
        </p:txBody>
      </p:sp>
      <p:pic>
        <p:nvPicPr>
          <p:cNvPr id="5" name="圖片 4">
            <a:extLst>
              <a:ext uri="{FF2B5EF4-FFF2-40B4-BE49-F238E27FC236}">
                <a16:creationId xmlns:a16="http://schemas.microsoft.com/office/drawing/2014/main" id="{332664E7-28B4-49DB-B590-30B4AA80B86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54707" y="2717436"/>
            <a:ext cx="8280704" cy="2104679"/>
          </a:xfrm>
          <a:prstGeom prst="rect">
            <a:avLst/>
          </a:prstGeom>
        </p:spPr>
      </p:pic>
    </p:spTree>
    <p:extLst>
      <p:ext uri="{BB962C8B-B14F-4D97-AF65-F5344CB8AC3E}">
        <p14:creationId xmlns:p14="http://schemas.microsoft.com/office/powerpoint/2010/main" val="3144502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96AD0A02-D55D-474B-8481-13DE20ED0839}"/>
              </a:ext>
            </a:extLst>
          </p:cNvPr>
          <p:cNvSpPr txBox="1"/>
          <p:nvPr/>
        </p:nvSpPr>
        <p:spPr>
          <a:xfrm>
            <a:off x="703118" y="1142359"/>
            <a:ext cx="10785764" cy="954107"/>
          </a:xfrm>
          <a:prstGeom prst="rect">
            <a:avLst/>
          </a:prstGeom>
          <a:noFill/>
        </p:spPr>
        <p:txBody>
          <a:bodyPr wrap="square">
            <a:spAutoFit/>
          </a:bodyPr>
          <a:lstStyle/>
          <a:p>
            <a:r>
              <a:rPr lang="en-US" altLang="zh-TW" sz="2800" dirty="0"/>
              <a:t>The total energy and average power over [n</a:t>
            </a:r>
            <a:r>
              <a:rPr lang="en-US" altLang="zh-TW" sz="2800" baseline="-25000" dirty="0"/>
              <a:t>1</a:t>
            </a:r>
            <a:r>
              <a:rPr lang="en-US" altLang="zh-TW" sz="2800" dirty="0"/>
              <a:t>,n</a:t>
            </a:r>
            <a:r>
              <a:rPr lang="en-US" altLang="zh-TW" sz="2800" baseline="-25000" dirty="0"/>
              <a:t>2</a:t>
            </a:r>
            <a:r>
              <a:rPr lang="en-US" altLang="zh-TW" sz="2800" dirty="0"/>
              <a:t>] of an arbitrary discrete-time signal x[n] are defined as</a:t>
            </a:r>
            <a:endParaRPr lang="zh-TW" altLang="en-US" sz="2800" dirty="0"/>
          </a:p>
        </p:txBody>
      </p:sp>
      <p:pic>
        <p:nvPicPr>
          <p:cNvPr id="3" name="圖片 2">
            <a:extLst>
              <a:ext uri="{FF2B5EF4-FFF2-40B4-BE49-F238E27FC236}">
                <a16:creationId xmlns:a16="http://schemas.microsoft.com/office/drawing/2014/main" id="{DAA3F04A-7E33-41DC-ABA8-8318BB06853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706268" y="2634029"/>
            <a:ext cx="8395506" cy="693646"/>
          </a:xfrm>
          <a:prstGeom prst="rect">
            <a:avLst/>
          </a:prstGeom>
        </p:spPr>
      </p:pic>
      <p:pic>
        <p:nvPicPr>
          <p:cNvPr id="7" name="圖片 6">
            <a:extLst>
              <a:ext uri="{FF2B5EF4-FFF2-40B4-BE49-F238E27FC236}">
                <a16:creationId xmlns:a16="http://schemas.microsoft.com/office/drawing/2014/main" id="{81BBF343-3086-4821-82E8-4155A907EED3}"/>
              </a:ext>
            </a:extLst>
          </p:cNvPr>
          <p:cNvPicPr>
            <a:picLocks noChangeAspect="1"/>
          </p:cNvPicPr>
          <p:nvPr/>
        </p:nvPicPr>
        <p:blipFill>
          <a:blip r:embed="rId4"/>
          <a:stretch>
            <a:fillRect/>
          </a:stretch>
        </p:blipFill>
        <p:spPr>
          <a:xfrm>
            <a:off x="1706268" y="3921478"/>
            <a:ext cx="8551637" cy="978728"/>
          </a:xfrm>
          <a:prstGeom prst="rect">
            <a:avLst/>
          </a:prstGeom>
        </p:spPr>
      </p:pic>
    </p:spTree>
    <p:extLst>
      <p:ext uri="{BB962C8B-B14F-4D97-AF65-F5344CB8AC3E}">
        <p14:creationId xmlns:p14="http://schemas.microsoft.com/office/powerpoint/2010/main" val="1444303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97749D19-1EA0-4BFB-B32D-14BA82264BBB}"/>
              </a:ext>
            </a:extLst>
          </p:cNvPr>
          <p:cNvSpPr txBox="1"/>
          <p:nvPr/>
        </p:nvSpPr>
        <p:spPr>
          <a:xfrm>
            <a:off x="1243339" y="1259069"/>
            <a:ext cx="10486504" cy="954107"/>
          </a:xfrm>
          <a:prstGeom prst="rect">
            <a:avLst/>
          </a:prstGeom>
          <a:noFill/>
        </p:spPr>
        <p:txBody>
          <a:bodyPr wrap="square">
            <a:spAutoFit/>
          </a:bodyPr>
          <a:lstStyle/>
          <a:p>
            <a:r>
              <a:rPr lang="en-US" altLang="zh-TW" sz="2800" dirty="0"/>
              <a:t>The total energy and total average power of signal x[n] defined over</a:t>
            </a:r>
          </a:p>
          <a:p>
            <a:r>
              <a:rPr lang="en-US" altLang="zh-TW" sz="2800" dirty="0"/>
              <a:t>n </a:t>
            </a:r>
            <a:r>
              <a:rPr lang="el-GR" altLang="zh-TW" sz="2800" dirty="0"/>
              <a:t>ϵ</a:t>
            </a:r>
            <a:r>
              <a:rPr lang="en-US" altLang="zh-TW" sz="2800" dirty="0"/>
              <a:t> Z are defined as</a:t>
            </a:r>
            <a:endParaRPr lang="zh-TW" altLang="en-US" sz="2800" dirty="0"/>
          </a:p>
        </p:txBody>
      </p:sp>
      <p:pic>
        <p:nvPicPr>
          <p:cNvPr id="5" name="圖片 4">
            <a:extLst>
              <a:ext uri="{FF2B5EF4-FFF2-40B4-BE49-F238E27FC236}">
                <a16:creationId xmlns:a16="http://schemas.microsoft.com/office/drawing/2014/main" id="{0EA245D0-E90A-476F-93BB-BE60AE572C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29975" y="2725881"/>
            <a:ext cx="8513233" cy="2361507"/>
          </a:xfrm>
          <a:prstGeom prst="rect">
            <a:avLst/>
          </a:prstGeom>
        </p:spPr>
      </p:pic>
    </p:spTree>
    <p:extLst>
      <p:ext uri="{BB962C8B-B14F-4D97-AF65-F5344CB8AC3E}">
        <p14:creationId xmlns:p14="http://schemas.microsoft.com/office/powerpoint/2010/main" val="1109427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EA280399-819D-4E32-B3C4-AF2F5CB90FE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67747" y="627437"/>
            <a:ext cx="10456505" cy="5191471"/>
          </a:xfrm>
          <a:prstGeom prst="rect">
            <a:avLst/>
          </a:prstGeom>
        </p:spPr>
      </p:pic>
    </p:spTree>
    <p:extLst>
      <p:ext uri="{BB962C8B-B14F-4D97-AF65-F5344CB8AC3E}">
        <p14:creationId xmlns:p14="http://schemas.microsoft.com/office/powerpoint/2010/main" val="1702971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0C8E1DA0-7848-4A8F-AAD3-2CA824FCA19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58722" y="1639771"/>
            <a:ext cx="10875362" cy="2849101"/>
          </a:xfrm>
          <a:prstGeom prst="rect">
            <a:avLst/>
          </a:prstGeom>
        </p:spPr>
      </p:pic>
    </p:spTree>
    <p:extLst>
      <p:ext uri="{BB962C8B-B14F-4D97-AF65-F5344CB8AC3E}">
        <p14:creationId xmlns:p14="http://schemas.microsoft.com/office/powerpoint/2010/main" val="3718084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A0BE0B1-FAB2-4980-A4D9-E05780881848}"/>
              </a:ext>
            </a:extLst>
          </p:cNvPr>
          <p:cNvSpPr txBox="1"/>
          <p:nvPr/>
        </p:nvSpPr>
        <p:spPr>
          <a:xfrm>
            <a:off x="685801" y="654919"/>
            <a:ext cx="6093228" cy="584775"/>
          </a:xfrm>
          <a:prstGeom prst="rect">
            <a:avLst/>
          </a:prstGeom>
          <a:noFill/>
        </p:spPr>
        <p:txBody>
          <a:bodyPr wrap="square">
            <a:spAutoFit/>
          </a:bodyPr>
          <a:lstStyle/>
          <a:p>
            <a:r>
              <a:rPr lang="en-US" altLang="zh-TW" sz="3200" dirty="0">
                <a:solidFill>
                  <a:srgbClr val="FF0000"/>
                </a:solidFill>
              </a:rPr>
              <a:t>EVEN AND ODD SIGNALS</a:t>
            </a:r>
            <a:endParaRPr lang="zh-TW" altLang="en-US" sz="3200" dirty="0">
              <a:solidFill>
                <a:srgbClr val="FF0000"/>
              </a:solidFill>
            </a:endParaRPr>
          </a:p>
        </p:txBody>
      </p:sp>
      <p:sp>
        <p:nvSpPr>
          <p:cNvPr id="5" name="文字方塊 4">
            <a:extLst>
              <a:ext uri="{FF2B5EF4-FFF2-40B4-BE49-F238E27FC236}">
                <a16:creationId xmlns:a16="http://schemas.microsoft.com/office/drawing/2014/main" id="{E2EF471A-272F-4475-B912-DB15E0ACE2E8}"/>
              </a:ext>
            </a:extLst>
          </p:cNvPr>
          <p:cNvSpPr txBox="1"/>
          <p:nvPr/>
        </p:nvSpPr>
        <p:spPr>
          <a:xfrm>
            <a:off x="685802" y="1635959"/>
            <a:ext cx="10120744" cy="3108543"/>
          </a:xfrm>
          <a:prstGeom prst="rect">
            <a:avLst/>
          </a:prstGeom>
          <a:noFill/>
        </p:spPr>
        <p:txBody>
          <a:bodyPr wrap="square">
            <a:spAutoFit/>
          </a:bodyPr>
          <a:lstStyle/>
          <a:p>
            <a:r>
              <a:rPr lang="en-US" altLang="zh-TW" sz="2800" dirty="0"/>
              <a:t>A continuous-time signal is said to be </a:t>
            </a:r>
            <a:r>
              <a:rPr lang="en-US" altLang="zh-TW" sz="2800" dirty="0">
                <a:solidFill>
                  <a:srgbClr val="FF0000"/>
                </a:solidFill>
              </a:rPr>
              <a:t>even</a:t>
            </a:r>
            <a:r>
              <a:rPr lang="en-US" altLang="zh-TW" sz="2800" dirty="0"/>
              <a:t> if  </a:t>
            </a:r>
            <a:r>
              <a:rPr lang="en-US" altLang="zh-TW" sz="2800" dirty="0">
                <a:solidFill>
                  <a:srgbClr val="FF0000"/>
                </a:solidFill>
              </a:rPr>
              <a:t>x(t) = x(-t), </a:t>
            </a:r>
            <a:r>
              <a:rPr lang="en-US" altLang="zh-TW" sz="2800" dirty="0"/>
              <a:t>and a discrete-time signal is even if </a:t>
            </a:r>
            <a:r>
              <a:rPr lang="en-US" altLang="zh-TW" sz="2800" dirty="0">
                <a:solidFill>
                  <a:srgbClr val="FF0000"/>
                </a:solidFill>
              </a:rPr>
              <a:t>x[n] = x[-n]</a:t>
            </a:r>
            <a:r>
              <a:rPr lang="en-US" altLang="zh-TW" sz="2800" dirty="0"/>
              <a:t>. An even signal is therefore </a:t>
            </a:r>
            <a:r>
              <a:rPr lang="en-US" altLang="zh-TW" sz="2800" dirty="0">
                <a:solidFill>
                  <a:srgbClr val="FF0000"/>
                </a:solidFill>
              </a:rPr>
              <a:t>symmetric with respect to the vertical axis</a:t>
            </a:r>
            <a:r>
              <a:rPr lang="en-US" altLang="zh-TW" sz="2800" dirty="0"/>
              <a:t>.</a:t>
            </a:r>
          </a:p>
          <a:p>
            <a:endParaRPr lang="en-US" altLang="zh-TW" sz="2800" dirty="0"/>
          </a:p>
          <a:p>
            <a:endParaRPr lang="en-US" altLang="zh-TW" sz="2800" dirty="0"/>
          </a:p>
          <a:p>
            <a:r>
              <a:rPr lang="en-US" altLang="zh-TW" sz="2800" dirty="0"/>
              <a:t>A signal is said to be odd if </a:t>
            </a:r>
            <a:r>
              <a:rPr lang="en-US" altLang="zh-TW" sz="2800" dirty="0">
                <a:solidFill>
                  <a:srgbClr val="FF0000"/>
                </a:solidFill>
              </a:rPr>
              <a:t>x(t) = -x(-t), </a:t>
            </a:r>
            <a:r>
              <a:rPr lang="en-US" altLang="zh-TW" sz="2800" dirty="0"/>
              <a:t>or </a:t>
            </a:r>
            <a:r>
              <a:rPr lang="en-US" altLang="zh-TW" sz="2800" dirty="0">
                <a:solidFill>
                  <a:srgbClr val="FF0000"/>
                </a:solidFill>
              </a:rPr>
              <a:t>x[n] = -x[-n]</a:t>
            </a:r>
            <a:r>
              <a:rPr lang="en-US" altLang="zh-TW" sz="2800" dirty="0"/>
              <a:t>.  Odd signals are </a:t>
            </a:r>
            <a:r>
              <a:rPr lang="en-US" altLang="zh-TW" sz="2800" dirty="0">
                <a:solidFill>
                  <a:srgbClr val="FF0000"/>
                </a:solidFill>
              </a:rPr>
              <a:t>symmetric with respect to the origin</a:t>
            </a:r>
            <a:r>
              <a:rPr lang="en-US" altLang="zh-TW" sz="2800" dirty="0"/>
              <a:t>.</a:t>
            </a:r>
            <a:endParaRPr lang="zh-TW" altLang="en-US" sz="2800" dirty="0"/>
          </a:p>
        </p:txBody>
      </p:sp>
    </p:spTree>
    <p:extLst>
      <p:ext uri="{BB962C8B-B14F-4D97-AF65-F5344CB8AC3E}">
        <p14:creationId xmlns:p14="http://schemas.microsoft.com/office/powerpoint/2010/main" val="407906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A96084A-C8B1-4570-827A-189CAFA98C5E}"/>
              </a:ext>
            </a:extLst>
          </p:cNvPr>
          <p:cNvSpPr txBox="1"/>
          <p:nvPr/>
        </p:nvSpPr>
        <p:spPr>
          <a:xfrm>
            <a:off x="702425" y="361433"/>
            <a:ext cx="10918767" cy="3108543"/>
          </a:xfrm>
          <a:prstGeom prst="rect">
            <a:avLst/>
          </a:prstGeom>
          <a:noFill/>
        </p:spPr>
        <p:txBody>
          <a:bodyPr wrap="square">
            <a:spAutoFit/>
          </a:bodyPr>
          <a:lstStyle/>
          <a:p>
            <a:r>
              <a:rPr lang="en-US" altLang="zh-TW" sz="2800" dirty="0"/>
              <a:t>The notation f(t) indicates a continuous-time signal. The notation f(</a:t>
            </a:r>
            <a:r>
              <a:rPr lang="en-US" altLang="zh-TW" sz="2800" dirty="0" err="1"/>
              <a:t>nT</a:t>
            </a:r>
            <a:r>
              <a:rPr lang="en-US" altLang="zh-TW" sz="2800" dirty="0"/>
              <a:t>) indicates the value of f(t) at t = </a:t>
            </a:r>
            <a:r>
              <a:rPr lang="en-US" altLang="zh-TW" sz="2800" dirty="0" err="1"/>
              <a:t>nT.</a:t>
            </a:r>
            <a:r>
              <a:rPr lang="en-US" altLang="zh-TW" sz="2800" dirty="0"/>
              <a:t> </a:t>
            </a:r>
            <a:r>
              <a:rPr lang="en-US" altLang="zh-TW" sz="2800" dirty="0">
                <a:solidFill>
                  <a:srgbClr val="FF0000"/>
                </a:solidFill>
              </a:rPr>
              <a:t>The notation f[n] denotes a discrete-time signal </a:t>
            </a:r>
            <a:r>
              <a:rPr lang="en-US" altLang="zh-TW" sz="2800" dirty="0"/>
              <a:t>that is defined only for n an integer. Parentheses indicate continuous time; brackets indicate discrete time. However, this notation is</a:t>
            </a:r>
          </a:p>
          <a:p>
            <a:r>
              <a:rPr lang="en-US" altLang="zh-TW" sz="2800" dirty="0"/>
              <a:t>not universal; it is used here in an attempt to differentiate between f(</a:t>
            </a:r>
            <a:r>
              <a:rPr lang="en-US" altLang="zh-TW" sz="2800" dirty="0" err="1"/>
              <a:t>nT</a:t>
            </a:r>
            <a:r>
              <a:rPr lang="en-US" altLang="zh-TW" sz="2800" dirty="0"/>
              <a:t>) and f[n]. </a:t>
            </a:r>
          </a:p>
          <a:p>
            <a:r>
              <a:rPr lang="en-US" altLang="zh-TW" sz="2800" dirty="0"/>
              <a:t>If f[n] is obtained from f(t) by sampling every T seconds, then</a:t>
            </a:r>
            <a:endParaRPr lang="zh-TW" altLang="en-US" sz="2800" dirty="0"/>
          </a:p>
        </p:txBody>
      </p:sp>
      <p:pic>
        <p:nvPicPr>
          <p:cNvPr id="5" name="圖片 4">
            <a:extLst>
              <a:ext uri="{FF2B5EF4-FFF2-40B4-BE49-F238E27FC236}">
                <a16:creationId xmlns:a16="http://schemas.microsoft.com/office/drawing/2014/main" id="{7A84700E-527C-4565-AC50-14DEA7400E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02424" y="3809393"/>
            <a:ext cx="7173255" cy="1776760"/>
          </a:xfrm>
          <a:prstGeom prst="rect">
            <a:avLst/>
          </a:prstGeom>
        </p:spPr>
      </p:pic>
    </p:spTree>
    <p:extLst>
      <p:ext uri="{BB962C8B-B14F-4D97-AF65-F5344CB8AC3E}">
        <p14:creationId xmlns:p14="http://schemas.microsoft.com/office/powerpoint/2010/main" val="41583982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765C62FF-A085-421B-97FB-E675349EFBE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5444" t="56681" r="20164"/>
          <a:stretch/>
        </p:blipFill>
        <p:spPr>
          <a:xfrm>
            <a:off x="7132319" y="2465674"/>
            <a:ext cx="4798500" cy="3164376"/>
          </a:xfrm>
          <a:prstGeom prst="rect">
            <a:avLst/>
          </a:prstGeom>
        </p:spPr>
      </p:pic>
      <p:sp>
        <p:nvSpPr>
          <p:cNvPr id="5" name="文字方塊 4">
            <a:extLst>
              <a:ext uri="{FF2B5EF4-FFF2-40B4-BE49-F238E27FC236}">
                <a16:creationId xmlns:a16="http://schemas.microsoft.com/office/drawing/2014/main" id="{5F44EB21-6DD2-4A74-8696-D05E33337C3A}"/>
              </a:ext>
            </a:extLst>
          </p:cNvPr>
          <p:cNvSpPr txBox="1"/>
          <p:nvPr/>
        </p:nvSpPr>
        <p:spPr>
          <a:xfrm>
            <a:off x="771012" y="844907"/>
            <a:ext cx="9904614" cy="954107"/>
          </a:xfrm>
          <a:prstGeom prst="rect">
            <a:avLst/>
          </a:prstGeom>
          <a:noFill/>
        </p:spPr>
        <p:txBody>
          <a:bodyPr wrap="square">
            <a:spAutoFit/>
          </a:bodyPr>
          <a:lstStyle/>
          <a:p>
            <a:r>
              <a:rPr lang="en-US" altLang="zh-TW" sz="2800" dirty="0"/>
              <a:t>Figure 1.32 shows a continuous-time even signal, whereas Figure 1.33 shows a discrete-time odd signal.</a:t>
            </a:r>
            <a:endParaRPr lang="zh-TW" altLang="en-US" sz="2800" dirty="0"/>
          </a:p>
        </p:txBody>
      </p:sp>
      <p:pic>
        <p:nvPicPr>
          <p:cNvPr id="6" name="圖片 5">
            <a:extLst>
              <a:ext uri="{FF2B5EF4-FFF2-40B4-BE49-F238E27FC236}">
                <a16:creationId xmlns:a16="http://schemas.microsoft.com/office/drawing/2014/main" id="{57DF54FC-6BEA-45D2-A2DD-4E9172B00BA6}"/>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2111" b="52203"/>
          <a:stretch/>
        </p:blipFill>
        <p:spPr>
          <a:xfrm>
            <a:off x="771012" y="2086460"/>
            <a:ext cx="6611147" cy="3164376"/>
          </a:xfrm>
          <a:prstGeom prst="rect">
            <a:avLst/>
          </a:prstGeom>
        </p:spPr>
      </p:pic>
    </p:spTree>
    <p:extLst>
      <p:ext uri="{BB962C8B-B14F-4D97-AF65-F5344CB8AC3E}">
        <p14:creationId xmlns:p14="http://schemas.microsoft.com/office/powerpoint/2010/main" val="1380768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FC87B45D-494F-4FB7-9151-3C920B94AFA8}"/>
              </a:ext>
            </a:extLst>
          </p:cNvPr>
          <p:cNvSpPr txBox="1"/>
          <p:nvPr/>
        </p:nvSpPr>
        <p:spPr>
          <a:xfrm>
            <a:off x="534093" y="616173"/>
            <a:ext cx="11123814" cy="523220"/>
          </a:xfrm>
          <a:prstGeom prst="rect">
            <a:avLst/>
          </a:prstGeom>
          <a:noFill/>
        </p:spPr>
        <p:txBody>
          <a:bodyPr wrap="square">
            <a:spAutoFit/>
          </a:bodyPr>
          <a:lstStyle/>
          <a:p>
            <a:r>
              <a:rPr lang="en-US" altLang="zh-TW" sz="2800" dirty="0"/>
              <a:t>Any signal can be decomposed into its even part and its odd part as follows:</a:t>
            </a:r>
            <a:endParaRPr lang="zh-TW" altLang="en-US" sz="2800" dirty="0"/>
          </a:p>
        </p:txBody>
      </p:sp>
      <p:pic>
        <p:nvPicPr>
          <p:cNvPr id="5" name="圖片 4">
            <a:extLst>
              <a:ext uri="{FF2B5EF4-FFF2-40B4-BE49-F238E27FC236}">
                <a16:creationId xmlns:a16="http://schemas.microsoft.com/office/drawing/2014/main" id="{235E4852-CD12-4865-849E-DF3B9855CE1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51733" y="1496291"/>
            <a:ext cx="10276390" cy="2607772"/>
          </a:xfrm>
          <a:prstGeom prst="rect">
            <a:avLst/>
          </a:prstGeom>
        </p:spPr>
      </p:pic>
      <p:sp>
        <p:nvSpPr>
          <p:cNvPr id="7" name="文字方塊 6">
            <a:extLst>
              <a:ext uri="{FF2B5EF4-FFF2-40B4-BE49-F238E27FC236}">
                <a16:creationId xmlns:a16="http://schemas.microsoft.com/office/drawing/2014/main" id="{2BB8B09D-0C7F-4DC9-848E-758B202B90AC}"/>
              </a:ext>
            </a:extLst>
          </p:cNvPr>
          <p:cNvSpPr txBox="1"/>
          <p:nvPr/>
        </p:nvSpPr>
        <p:spPr>
          <a:xfrm>
            <a:off x="695562" y="4884655"/>
            <a:ext cx="10988732" cy="954107"/>
          </a:xfrm>
          <a:prstGeom prst="rect">
            <a:avLst/>
          </a:prstGeom>
          <a:noFill/>
        </p:spPr>
        <p:txBody>
          <a:bodyPr wrap="square">
            <a:spAutoFit/>
          </a:bodyPr>
          <a:lstStyle/>
          <a:p>
            <a:r>
              <a:rPr lang="en-US" altLang="zh-TW" sz="2800" dirty="0"/>
              <a:t>The even part and odd parts of a </a:t>
            </a:r>
            <a:r>
              <a:rPr lang="en-US" altLang="zh-TW" sz="2800" dirty="0">
                <a:solidFill>
                  <a:srgbClr val="FF0000"/>
                </a:solidFill>
              </a:rPr>
              <a:t>discrete-time signal </a:t>
            </a:r>
            <a:r>
              <a:rPr lang="en-US" altLang="zh-TW" sz="2800" dirty="0"/>
              <a:t>are defined in the exact </a:t>
            </a:r>
            <a:r>
              <a:rPr lang="en-US" altLang="zh-TW" sz="2800" dirty="0">
                <a:solidFill>
                  <a:srgbClr val="FF0000"/>
                </a:solidFill>
              </a:rPr>
              <a:t>same way.</a:t>
            </a:r>
            <a:endParaRPr lang="zh-TW" altLang="en-US" sz="2800" dirty="0">
              <a:solidFill>
                <a:srgbClr val="FF0000"/>
              </a:solidFill>
            </a:endParaRPr>
          </a:p>
        </p:txBody>
      </p:sp>
    </p:spTree>
    <p:extLst>
      <p:ext uri="{BB962C8B-B14F-4D97-AF65-F5344CB8AC3E}">
        <p14:creationId xmlns:p14="http://schemas.microsoft.com/office/powerpoint/2010/main" val="3180062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67CE8EF8-78E1-404C-8D58-36D644E1BFA3}"/>
              </a:ext>
            </a:extLst>
          </p:cNvPr>
          <p:cNvSpPr txBox="1"/>
          <p:nvPr/>
        </p:nvSpPr>
        <p:spPr>
          <a:xfrm>
            <a:off x="602673" y="555166"/>
            <a:ext cx="10104120" cy="584775"/>
          </a:xfrm>
          <a:prstGeom prst="rect">
            <a:avLst/>
          </a:prstGeom>
          <a:noFill/>
        </p:spPr>
        <p:txBody>
          <a:bodyPr wrap="square">
            <a:spAutoFit/>
          </a:bodyPr>
          <a:lstStyle/>
          <a:p>
            <a:r>
              <a:rPr lang="en-US" altLang="zh-TW" sz="3200" dirty="0">
                <a:solidFill>
                  <a:srgbClr val="FF0000"/>
                </a:solidFill>
              </a:rPr>
              <a:t>DISCRETE-TIME IMPULSE AND STEP SIGNALS</a:t>
            </a:r>
            <a:endParaRPr lang="zh-TW" altLang="en-US" sz="3200" dirty="0">
              <a:solidFill>
                <a:srgbClr val="FF0000"/>
              </a:solidFill>
            </a:endParaRPr>
          </a:p>
        </p:txBody>
      </p:sp>
      <p:sp>
        <p:nvSpPr>
          <p:cNvPr id="5" name="文字方塊 4">
            <a:extLst>
              <a:ext uri="{FF2B5EF4-FFF2-40B4-BE49-F238E27FC236}">
                <a16:creationId xmlns:a16="http://schemas.microsoft.com/office/drawing/2014/main" id="{5B5CD429-CBEF-47E9-A5E0-F61E88B0EB72}"/>
              </a:ext>
            </a:extLst>
          </p:cNvPr>
          <p:cNvSpPr txBox="1"/>
          <p:nvPr/>
        </p:nvSpPr>
        <p:spPr>
          <a:xfrm>
            <a:off x="719050" y="1392073"/>
            <a:ext cx="10868891" cy="954107"/>
          </a:xfrm>
          <a:prstGeom prst="rect">
            <a:avLst/>
          </a:prstGeom>
          <a:noFill/>
        </p:spPr>
        <p:txBody>
          <a:bodyPr wrap="square">
            <a:spAutoFit/>
          </a:bodyPr>
          <a:lstStyle/>
          <a:p>
            <a:r>
              <a:rPr lang="en-US" altLang="zh-TW" sz="2800" dirty="0"/>
              <a:t>One of the simplest discrete-time signals is the </a:t>
            </a:r>
            <a:r>
              <a:rPr lang="en-US" altLang="zh-TW" sz="2800" dirty="0">
                <a:solidFill>
                  <a:srgbClr val="FF0000"/>
                </a:solidFill>
              </a:rPr>
              <a:t>unit impulse  </a:t>
            </a:r>
            <a:r>
              <a:rPr lang="el-GR" altLang="zh-TW" sz="2800" dirty="0">
                <a:solidFill>
                  <a:srgbClr val="FF0000"/>
                </a:solidFill>
              </a:rPr>
              <a:t>δ</a:t>
            </a:r>
            <a:r>
              <a:rPr lang="en-US" altLang="zh-TW" sz="2800" dirty="0">
                <a:solidFill>
                  <a:srgbClr val="FF0000"/>
                </a:solidFill>
              </a:rPr>
              <a:t>[n], </a:t>
            </a:r>
            <a:r>
              <a:rPr lang="en-US" altLang="zh-TW" sz="2800" dirty="0"/>
              <a:t>also called the Dirac delta function, defined by</a:t>
            </a:r>
            <a:endParaRPr lang="zh-TW" altLang="en-US" sz="2800" dirty="0"/>
          </a:p>
        </p:txBody>
      </p:sp>
      <p:pic>
        <p:nvPicPr>
          <p:cNvPr id="7" name="圖片 6">
            <a:extLst>
              <a:ext uri="{FF2B5EF4-FFF2-40B4-BE49-F238E27FC236}">
                <a16:creationId xmlns:a16="http://schemas.microsoft.com/office/drawing/2014/main" id="{0170C7DD-F832-49AF-893B-E97FCA737276}"/>
              </a:ext>
            </a:extLst>
          </p:cNvPr>
          <p:cNvPicPr>
            <a:picLocks noChangeAspect="1"/>
          </p:cNvPicPr>
          <p:nvPr/>
        </p:nvPicPr>
        <p:blipFill>
          <a:blip r:embed="rId2"/>
          <a:stretch>
            <a:fillRect/>
          </a:stretch>
        </p:blipFill>
        <p:spPr>
          <a:xfrm>
            <a:off x="2489921" y="2346180"/>
            <a:ext cx="6703955" cy="950167"/>
          </a:xfrm>
          <a:prstGeom prst="rect">
            <a:avLst/>
          </a:prstGeom>
        </p:spPr>
      </p:pic>
      <p:sp>
        <p:nvSpPr>
          <p:cNvPr id="11" name="文字方塊 10">
            <a:extLst>
              <a:ext uri="{FF2B5EF4-FFF2-40B4-BE49-F238E27FC236}">
                <a16:creationId xmlns:a16="http://schemas.microsoft.com/office/drawing/2014/main" id="{6ECF4EF3-7301-42FF-A813-269293712D50}"/>
              </a:ext>
            </a:extLst>
          </p:cNvPr>
          <p:cNvSpPr txBox="1"/>
          <p:nvPr/>
        </p:nvSpPr>
        <p:spPr>
          <a:xfrm>
            <a:off x="719050" y="3383981"/>
            <a:ext cx="6093228" cy="523220"/>
          </a:xfrm>
          <a:prstGeom prst="rect">
            <a:avLst/>
          </a:prstGeom>
          <a:noFill/>
        </p:spPr>
        <p:txBody>
          <a:bodyPr wrap="square">
            <a:spAutoFit/>
          </a:bodyPr>
          <a:lstStyle/>
          <a:p>
            <a:r>
              <a:rPr lang="en-US" altLang="zh-TW" sz="2800" dirty="0"/>
              <a:t>Its graph is shown in Figure 1.34.</a:t>
            </a:r>
            <a:endParaRPr lang="zh-TW" altLang="en-US" sz="2800" dirty="0"/>
          </a:p>
        </p:txBody>
      </p:sp>
      <p:pic>
        <p:nvPicPr>
          <p:cNvPr id="13" name="圖片 12">
            <a:extLst>
              <a:ext uri="{FF2B5EF4-FFF2-40B4-BE49-F238E27FC236}">
                <a16:creationId xmlns:a16="http://schemas.microsoft.com/office/drawing/2014/main" id="{5445A118-4C5D-4D40-98E2-C759FF6C403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153495" y="3068176"/>
            <a:ext cx="5319455" cy="3234658"/>
          </a:xfrm>
          <a:prstGeom prst="rect">
            <a:avLst/>
          </a:prstGeom>
        </p:spPr>
      </p:pic>
    </p:spTree>
    <p:extLst>
      <p:ext uri="{BB962C8B-B14F-4D97-AF65-F5344CB8AC3E}">
        <p14:creationId xmlns:p14="http://schemas.microsoft.com/office/powerpoint/2010/main" val="4045782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F30A7697-16A9-41A1-8915-0102532EB11F}"/>
              </a:ext>
            </a:extLst>
          </p:cNvPr>
          <p:cNvSpPr txBox="1"/>
          <p:nvPr/>
        </p:nvSpPr>
        <p:spPr>
          <a:xfrm>
            <a:off x="802178" y="605042"/>
            <a:ext cx="10303625" cy="523220"/>
          </a:xfrm>
          <a:prstGeom prst="rect">
            <a:avLst/>
          </a:prstGeom>
          <a:noFill/>
        </p:spPr>
        <p:txBody>
          <a:bodyPr wrap="square">
            <a:spAutoFit/>
          </a:bodyPr>
          <a:lstStyle/>
          <a:p>
            <a:r>
              <a:rPr lang="en-US" altLang="zh-TW" sz="2800" dirty="0"/>
              <a:t>The discrete-time </a:t>
            </a:r>
            <a:r>
              <a:rPr lang="en-US" altLang="zh-TW" sz="2800" dirty="0">
                <a:solidFill>
                  <a:srgbClr val="FF0000"/>
                </a:solidFill>
              </a:rPr>
              <a:t>unit step </a:t>
            </a:r>
            <a:r>
              <a:rPr lang="en-US" altLang="zh-TW" sz="2800" dirty="0"/>
              <a:t>signal u[n] is defined as follows:</a:t>
            </a:r>
            <a:endParaRPr lang="zh-TW" altLang="en-US" sz="2800" dirty="0"/>
          </a:p>
        </p:txBody>
      </p:sp>
      <p:pic>
        <p:nvPicPr>
          <p:cNvPr id="5" name="圖片 4">
            <a:extLst>
              <a:ext uri="{FF2B5EF4-FFF2-40B4-BE49-F238E27FC236}">
                <a16:creationId xmlns:a16="http://schemas.microsoft.com/office/drawing/2014/main" id="{6EB0C572-4386-4886-8976-D1941209B0B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39462" y="1128262"/>
            <a:ext cx="6697777" cy="1033047"/>
          </a:xfrm>
          <a:prstGeom prst="rect">
            <a:avLst/>
          </a:prstGeom>
        </p:spPr>
      </p:pic>
      <p:sp>
        <p:nvSpPr>
          <p:cNvPr id="7" name="文字方塊 6">
            <a:extLst>
              <a:ext uri="{FF2B5EF4-FFF2-40B4-BE49-F238E27FC236}">
                <a16:creationId xmlns:a16="http://schemas.microsoft.com/office/drawing/2014/main" id="{94A3FFC4-EB2F-434B-9EF9-1D1536C1C633}"/>
              </a:ext>
            </a:extLst>
          </p:cNvPr>
          <p:cNvSpPr txBox="1"/>
          <p:nvPr/>
        </p:nvSpPr>
        <p:spPr>
          <a:xfrm>
            <a:off x="802178" y="2315197"/>
            <a:ext cx="6093228" cy="523220"/>
          </a:xfrm>
          <a:prstGeom prst="rect">
            <a:avLst/>
          </a:prstGeom>
          <a:noFill/>
        </p:spPr>
        <p:txBody>
          <a:bodyPr wrap="square">
            <a:spAutoFit/>
          </a:bodyPr>
          <a:lstStyle/>
          <a:p>
            <a:r>
              <a:rPr lang="en-US" altLang="zh-TW" sz="2800" dirty="0"/>
              <a:t>The unit step is plotted in Figure 1.35.</a:t>
            </a:r>
            <a:endParaRPr lang="zh-TW" altLang="en-US" sz="2800" dirty="0"/>
          </a:p>
        </p:txBody>
      </p:sp>
      <p:pic>
        <p:nvPicPr>
          <p:cNvPr id="9" name="圖片 8">
            <a:extLst>
              <a:ext uri="{FF2B5EF4-FFF2-40B4-BE49-F238E27FC236}">
                <a16:creationId xmlns:a16="http://schemas.microsoft.com/office/drawing/2014/main" id="{3DC1CF50-BFF0-4DE1-A5CF-8240F45FFC6C}"/>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668" r="1" b="25329"/>
          <a:stretch/>
        </p:blipFill>
        <p:spPr>
          <a:xfrm>
            <a:off x="5450869" y="3206167"/>
            <a:ext cx="5062651" cy="2689826"/>
          </a:xfrm>
          <a:prstGeom prst="rect">
            <a:avLst/>
          </a:prstGeom>
        </p:spPr>
      </p:pic>
      <p:sp>
        <p:nvSpPr>
          <p:cNvPr id="11" name="文字方塊 10">
            <a:extLst>
              <a:ext uri="{FF2B5EF4-FFF2-40B4-BE49-F238E27FC236}">
                <a16:creationId xmlns:a16="http://schemas.microsoft.com/office/drawing/2014/main" id="{3D17DF5B-6914-4F1B-8628-55BFEFD5E89D}"/>
              </a:ext>
            </a:extLst>
          </p:cNvPr>
          <p:cNvSpPr txBox="1"/>
          <p:nvPr/>
        </p:nvSpPr>
        <p:spPr>
          <a:xfrm>
            <a:off x="1678480" y="4185838"/>
            <a:ext cx="2988423" cy="1384995"/>
          </a:xfrm>
          <a:prstGeom prst="rect">
            <a:avLst/>
          </a:prstGeom>
          <a:noFill/>
        </p:spPr>
        <p:txBody>
          <a:bodyPr wrap="square">
            <a:spAutoFit/>
          </a:bodyPr>
          <a:lstStyle/>
          <a:p>
            <a:r>
              <a:rPr lang="en-US" altLang="zh-TW" sz="2800" dirty="0"/>
              <a:t>FIGURE 1.35</a:t>
            </a:r>
          </a:p>
          <a:p>
            <a:r>
              <a:rPr lang="en-US" altLang="zh-TW" sz="2800" dirty="0"/>
              <a:t> Discrete-time unit</a:t>
            </a:r>
          </a:p>
          <a:p>
            <a:r>
              <a:rPr lang="en-US" altLang="zh-TW" sz="2800" dirty="0"/>
              <a:t>step signal.</a:t>
            </a:r>
            <a:endParaRPr lang="zh-TW" altLang="en-US" sz="2800" dirty="0"/>
          </a:p>
        </p:txBody>
      </p:sp>
    </p:spTree>
    <p:extLst>
      <p:ext uri="{BB962C8B-B14F-4D97-AF65-F5344CB8AC3E}">
        <p14:creationId xmlns:p14="http://schemas.microsoft.com/office/powerpoint/2010/main" val="2359054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3AFF1D4-DD8D-4AFA-9240-9E581CF3EB17}"/>
              </a:ext>
            </a:extLst>
          </p:cNvPr>
          <p:cNvSpPr txBox="1"/>
          <p:nvPr/>
        </p:nvSpPr>
        <p:spPr>
          <a:xfrm>
            <a:off x="835429" y="920926"/>
            <a:ext cx="9555479" cy="523220"/>
          </a:xfrm>
          <a:prstGeom prst="rect">
            <a:avLst/>
          </a:prstGeom>
          <a:noFill/>
        </p:spPr>
        <p:txBody>
          <a:bodyPr wrap="square">
            <a:spAutoFit/>
          </a:bodyPr>
          <a:lstStyle/>
          <a:p>
            <a:r>
              <a:rPr lang="en-US" altLang="zh-TW" sz="2800" dirty="0"/>
              <a:t>The unit step is the running sum of the unit impulse:</a:t>
            </a:r>
            <a:endParaRPr lang="zh-TW" altLang="en-US" sz="2800" dirty="0"/>
          </a:p>
        </p:txBody>
      </p:sp>
      <p:pic>
        <p:nvPicPr>
          <p:cNvPr id="5" name="圖片 4">
            <a:extLst>
              <a:ext uri="{FF2B5EF4-FFF2-40B4-BE49-F238E27FC236}">
                <a16:creationId xmlns:a16="http://schemas.microsoft.com/office/drawing/2014/main" id="{25720E49-4B3C-40EF-9AD2-D2234F89DBB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27787" y="1525251"/>
            <a:ext cx="7011618" cy="671079"/>
          </a:xfrm>
          <a:prstGeom prst="rect">
            <a:avLst/>
          </a:prstGeom>
        </p:spPr>
      </p:pic>
      <p:sp>
        <p:nvSpPr>
          <p:cNvPr id="7" name="文字方塊 6">
            <a:extLst>
              <a:ext uri="{FF2B5EF4-FFF2-40B4-BE49-F238E27FC236}">
                <a16:creationId xmlns:a16="http://schemas.microsoft.com/office/drawing/2014/main" id="{8C8375CF-EE2E-44CB-A949-65C3A7C91753}"/>
              </a:ext>
            </a:extLst>
          </p:cNvPr>
          <p:cNvSpPr txBox="1"/>
          <p:nvPr/>
        </p:nvSpPr>
        <p:spPr>
          <a:xfrm>
            <a:off x="835429" y="2604119"/>
            <a:ext cx="10220498" cy="523220"/>
          </a:xfrm>
          <a:prstGeom prst="rect">
            <a:avLst/>
          </a:prstGeom>
          <a:noFill/>
        </p:spPr>
        <p:txBody>
          <a:bodyPr wrap="square">
            <a:spAutoFit/>
          </a:bodyPr>
          <a:lstStyle/>
          <a:p>
            <a:r>
              <a:rPr lang="en-US" altLang="zh-TW" sz="2800" dirty="0"/>
              <a:t>The unit impulse is the first-difference of a unit step:</a:t>
            </a:r>
            <a:endParaRPr lang="zh-TW" altLang="en-US" sz="2800" dirty="0"/>
          </a:p>
        </p:txBody>
      </p:sp>
      <p:pic>
        <p:nvPicPr>
          <p:cNvPr id="9" name="圖片 8">
            <a:extLst>
              <a:ext uri="{FF2B5EF4-FFF2-40B4-BE49-F238E27FC236}">
                <a16:creationId xmlns:a16="http://schemas.microsoft.com/office/drawing/2014/main" id="{C596F2D3-4A7E-4F06-9C7F-73AC7EDE656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727787" y="3273330"/>
            <a:ext cx="7011618" cy="523595"/>
          </a:xfrm>
          <a:prstGeom prst="rect">
            <a:avLst/>
          </a:prstGeom>
        </p:spPr>
      </p:pic>
      <p:sp>
        <p:nvSpPr>
          <p:cNvPr id="11" name="文字方塊 10">
            <a:extLst>
              <a:ext uri="{FF2B5EF4-FFF2-40B4-BE49-F238E27FC236}">
                <a16:creationId xmlns:a16="http://schemas.microsoft.com/office/drawing/2014/main" id="{C957D602-5B00-4133-A4AE-6EC554123BC4}"/>
              </a:ext>
            </a:extLst>
          </p:cNvPr>
          <p:cNvSpPr txBox="1"/>
          <p:nvPr/>
        </p:nvSpPr>
        <p:spPr>
          <a:xfrm>
            <a:off x="840714" y="4114954"/>
            <a:ext cx="10785764" cy="954107"/>
          </a:xfrm>
          <a:prstGeom prst="rect">
            <a:avLst/>
          </a:prstGeom>
          <a:noFill/>
        </p:spPr>
        <p:txBody>
          <a:bodyPr wrap="square">
            <a:spAutoFit/>
          </a:bodyPr>
          <a:lstStyle/>
          <a:p>
            <a:r>
              <a:rPr lang="en-US" altLang="zh-TW" sz="2800" dirty="0"/>
              <a:t>Also, the unit step can be written as an infinite sum of time-delayed unit impulses:</a:t>
            </a:r>
            <a:endParaRPr lang="zh-TW" altLang="en-US" sz="2800" dirty="0"/>
          </a:p>
        </p:txBody>
      </p:sp>
      <p:pic>
        <p:nvPicPr>
          <p:cNvPr id="13" name="圖片 12">
            <a:extLst>
              <a:ext uri="{FF2B5EF4-FFF2-40B4-BE49-F238E27FC236}">
                <a16:creationId xmlns:a16="http://schemas.microsoft.com/office/drawing/2014/main" id="{29C2C8C7-55F2-4310-BA1F-D02319B76203}"/>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2727787" y="5069061"/>
            <a:ext cx="7001972" cy="868013"/>
          </a:xfrm>
          <a:prstGeom prst="rect">
            <a:avLst/>
          </a:prstGeom>
        </p:spPr>
      </p:pic>
    </p:spTree>
    <p:extLst>
      <p:ext uri="{BB962C8B-B14F-4D97-AF65-F5344CB8AC3E}">
        <p14:creationId xmlns:p14="http://schemas.microsoft.com/office/powerpoint/2010/main" val="8725389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AD822796-F94F-400E-BB8A-F085ACE1860A}"/>
              </a:ext>
            </a:extLst>
          </p:cNvPr>
          <p:cNvSpPr txBox="1"/>
          <p:nvPr/>
        </p:nvSpPr>
        <p:spPr>
          <a:xfrm>
            <a:off x="868681" y="738046"/>
            <a:ext cx="6093228" cy="523220"/>
          </a:xfrm>
          <a:prstGeom prst="rect">
            <a:avLst/>
          </a:prstGeom>
          <a:noFill/>
        </p:spPr>
        <p:txBody>
          <a:bodyPr wrap="square">
            <a:spAutoFit/>
          </a:bodyPr>
          <a:lstStyle/>
          <a:p>
            <a:r>
              <a:rPr lang="en-US" altLang="zh-TW" sz="2800" dirty="0"/>
              <a:t>The sampling property </a:t>
            </a:r>
            <a:endParaRPr lang="zh-TW" altLang="en-US" sz="2800" dirty="0"/>
          </a:p>
        </p:txBody>
      </p:sp>
      <p:pic>
        <p:nvPicPr>
          <p:cNvPr id="5" name="圖片 4">
            <a:extLst>
              <a:ext uri="{FF2B5EF4-FFF2-40B4-BE49-F238E27FC236}">
                <a16:creationId xmlns:a16="http://schemas.microsoft.com/office/drawing/2014/main" id="{2EE1EC17-E16A-4177-9741-60B93D9750B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691465" y="1325499"/>
            <a:ext cx="7552287" cy="541059"/>
          </a:xfrm>
          <a:prstGeom prst="rect">
            <a:avLst/>
          </a:prstGeom>
        </p:spPr>
      </p:pic>
      <p:sp>
        <p:nvSpPr>
          <p:cNvPr id="7" name="文字方塊 6">
            <a:extLst>
              <a:ext uri="{FF2B5EF4-FFF2-40B4-BE49-F238E27FC236}">
                <a16:creationId xmlns:a16="http://schemas.microsoft.com/office/drawing/2014/main" id="{6101CD63-CB61-4983-97A0-C81E83D4AF1A}"/>
              </a:ext>
            </a:extLst>
          </p:cNvPr>
          <p:cNvSpPr txBox="1"/>
          <p:nvPr/>
        </p:nvSpPr>
        <p:spPr>
          <a:xfrm>
            <a:off x="868681" y="2799603"/>
            <a:ext cx="7992686" cy="523220"/>
          </a:xfrm>
          <a:prstGeom prst="rect">
            <a:avLst/>
          </a:prstGeom>
          <a:noFill/>
        </p:spPr>
        <p:txBody>
          <a:bodyPr wrap="square">
            <a:spAutoFit/>
          </a:bodyPr>
          <a:lstStyle/>
          <a:p>
            <a:r>
              <a:rPr lang="en-US" altLang="zh-TW" sz="2800" dirty="0"/>
              <a:t>Another way to look at the sampling property </a:t>
            </a:r>
            <a:endParaRPr lang="zh-TW" altLang="en-US" sz="2800" dirty="0"/>
          </a:p>
        </p:txBody>
      </p:sp>
      <p:pic>
        <p:nvPicPr>
          <p:cNvPr id="9" name="圖片 8">
            <a:extLst>
              <a:ext uri="{FF2B5EF4-FFF2-40B4-BE49-F238E27FC236}">
                <a16:creationId xmlns:a16="http://schemas.microsoft.com/office/drawing/2014/main" id="{2F6D9328-89B7-4C51-9D97-B4FF15206A7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691465" y="3468325"/>
            <a:ext cx="7552287" cy="991598"/>
          </a:xfrm>
          <a:prstGeom prst="rect">
            <a:avLst/>
          </a:prstGeom>
        </p:spPr>
      </p:pic>
    </p:spTree>
    <p:extLst>
      <p:ext uri="{BB962C8B-B14F-4D97-AF65-F5344CB8AC3E}">
        <p14:creationId xmlns:p14="http://schemas.microsoft.com/office/powerpoint/2010/main" val="2931316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7F607270-A4E3-4FBE-82A9-7E9C5728DDAC}"/>
              </a:ext>
            </a:extLst>
          </p:cNvPr>
          <p:cNvSpPr txBox="1"/>
          <p:nvPr/>
        </p:nvSpPr>
        <p:spPr>
          <a:xfrm>
            <a:off x="719050" y="754672"/>
            <a:ext cx="8375073" cy="954107"/>
          </a:xfrm>
          <a:prstGeom prst="rect">
            <a:avLst/>
          </a:prstGeom>
          <a:noFill/>
        </p:spPr>
        <p:txBody>
          <a:bodyPr wrap="square">
            <a:spAutoFit/>
          </a:bodyPr>
          <a:lstStyle/>
          <a:p>
            <a:r>
              <a:rPr lang="en-US" altLang="zh-TW" sz="2800" dirty="0"/>
              <a:t>GENERALIZED FUNCTIONS</a:t>
            </a:r>
          </a:p>
          <a:p>
            <a:r>
              <a:rPr lang="en-US" altLang="zh-TW" sz="2800" dirty="0"/>
              <a:t>Continuous-Time Impulse and Step Signals</a:t>
            </a:r>
            <a:endParaRPr lang="zh-TW" altLang="en-US" sz="2800" dirty="0"/>
          </a:p>
        </p:txBody>
      </p:sp>
      <p:sp>
        <p:nvSpPr>
          <p:cNvPr id="5" name="文字方塊 4">
            <a:extLst>
              <a:ext uri="{FF2B5EF4-FFF2-40B4-BE49-F238E27FC236}">
                <a16:creationId xmlns:a16="http://schemas.microsoft.com/office/drawing/2014/main" id="{BAA42D6D-5D65-4F11-9CF7-4D9583C1A34A}"/>
              </a:ext>
            </a:extLst>
          </p:cNvPr>
          <p:cNvSpPr txBox="1"/>
          <p:nvPr/>
        </p:nvSpPr>
        <p:spPr>
          <a:xfrm>
            <a:off x="719050" y="1708779"/>
            <a:ext cx="10087494" cy="954107"/>
          </a:xfrm>
          <a:prstGeom prst="rect">
            <a:avLst/>
          </a:prstGeom>
          <a:noFill/>
        </p:spPr>
        <p:txBody>
          <a:bodyPr wrap="square">
            <a:spAutoFit/>
          </a:bodyPr>
          <a:lstStyle/>
          <a:p>
            <a:r>
              <a:rPr lang="en-US" altLang="zh-TW" sz="2800" dirty="0"/>
              <a:t>The continuous-time </a:t>
            </a:r>
            <a:r>
              <a:rPr lang="en-US" altLang="zh-TW" sz="2800" dirty="0">
                <a:solidFill>
                  <a:srgbClr val="FF0000"/>
                </a:solidFill>
              </a:rPr>
              <a:t>unit step </a:t>
            </a:r>
            <a:r>
              <a:rPr lang="en-US" altLang="zh-TW" sz="2800" dirty="0"/>
              <a:t>function u(t), plotted in Figure 1.36, is defined as follows:</a:t>
            </a:r>
            <a:endParaRPr lang="zh-TW" altLang="en-US" sz="2800" dirty="0"/>
          </a:p>
        </p:txBody>
      </p:sp>
      <p:pic>
        <p:nvPicPr>
          <p:cNvPr id="7" name="圖片 6">
            <a:extLst>
              <a:ext uri="{FF2B5EF4-FFF2-40B4-BE49-F238E27FC236}">
                <a16:creationId xmlns:a16="http://schemas.microsoft.com/office/drawing/2014/main" id="{98AF7DA8-588E-49D9-8F07-5A788BEC7D3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115020" y="2629635"/>
            <a:ext cx="6843171" cy="1144343"/>
          </a:xfrm>
          <a:prstGeom prst="rect">
            <a:avLst/>
          </a:prstGeom>
        </p:spPr>
      </p:pic>
      <p:pic>
        <p:nvPicPr>
          <p:cNvPr id="9" name="圖片 8">
            <a:extLst>
              <a:ext uri="{FF2B5EF4-FFF2-40B4-BE49-F238E27FC236}">
                <a16:creationId xmlns:a16="http://schemas.microsoft.com/office/drawing/2014/main" id="{E5660320-4F4D-453D-BBCF-94E742EC9BAB}"/>
              </a:ext>
            </a:extLst>
          </p:cNvPr>
          <p:cNvPicPr>
            <a:picLocks noChangeAspect="1"/>
          </p:cNvPicPr>
          <p:nvPr/>
        </p:nvPicPr>
        <p:blipFill rotWithShape="1">
          <a:blip r:embed="rId4"/>
          <a:srcRect l="-1189" r="1" b="5423"/>
          <a:stretch/>
        </p:blipFill>
        <p:spPr>
          <a:xfrm>
            <a:off x="3963373" y="3716743"/>
            <a:ext cx="6843171" cy="2486335"/>
          </a:xfrm>
          <a:prstGeom prst="rect">
            <a:avLst/>
          </a:prstGeom>
        </p:spPr>
      </p:pic>
      <p:sp>
        <p:nvSpPr>
          <p:cNvPr id="11" name="文字方塊 10">
            <a:extLst>
              <a:ext uri="{FF2B5EF4-FFF2-40B4-BE49-F238E27FC236}">
                <a16:creationId xmlns:a16="http://schemas.microsoft.com/office/drawing/2014/main" id="{361585ED-D7B3-4818-BDB8-C73DC403922D}"/>
              </a:ext>
            </a:extLst>
          </p:cNvPr>
          <p:cNvSpPr txBox="1"/>
          <p:nvPr/>
        </p:nvSpPr>
        <p:spPr>
          <a:xfrm>
            <a:off x="1385456" y="4710504"/>
            <a:ext cx="2671643" cy="1200329"/>
          </a:xfrm>
          <a:prstGeom prst="rect">
            <a:avLst/>
          </a:prstGeom>
          <a:noFill/>
        </p:spPr>
        <p:txBody>
          <a:bodyPr wrap="square">
            <a:spAutoFit/>
          </a:bodyPr>
          <a:lstStyle/>
          <a:p>
            <a:r>
              <a:rPr lang="en-US" altLang="zh-TW" sz="2400" dirty="0"/>
              <a:t>FIGURE 1.36 </a:t>
            </a:r>
          </a:p>
          <a:p>
            <a:r>
              <a:rPr lang="en-US" altLang="zh-TW" sz="2400" dirty="0"/>
              <a:t>Continuous-time unit step signal</a:t>
            </a:r>
            <a:endParaRPr lang="zh-TW" altLang="en-US" sz="2400" dirty="0"/>
          </a:p>
        </p:txBody>
      </p:sp>
    </p:spTree>
    <p:extLst>
      <p:ext uri="{BB962C8B-B14F-4D97-AF65-F5344CB8AC3E}">
        <p14:creationId xmlns:p14="http://schemas.microsoft.com/office/powerpoint/2010/main" val="6462997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DE0747B1-AA63-4048-937C-80868CD73F9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09092" y="770139"/>
            <a:ext cx="10122754" cy="4932392"/>
          </a:xfrm>
          <a:prstGeom prst="rect">
            <a:avLst/>
          </a:prstGeom>
        </p:spPr>
      </p:pic>
    </p:spTree>
    <p:extLst>
      <p:ext uri="{BB962C8B-B14F-4D97-AF65-F5344CB8AC3E}">
        <p14:creationId xmlns:p14="http://schemas.microsoft.com/office/powerpoint/2010/main" val="262738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E1DA3E7-4EC6-40F5-A9AC-772BE2D1944B}"/>
              </a:ext>
            </a:extLst>
          </p:cNvPr>
          <p:cNvSpPr txBox="1"/>
          <p:nvPr/>
        </p:nvSpPr>
        <p:spPr>
          <a:xfrm>
            <a:off x="968433" y="594051"/>
            <a:ext cx="10469880" cy="954107"/>
          </a:xfrm>
          <a:prstGeom prst="rect">
            <a:avLst/>
          </a:prstGeom>
          <a:noFill/>
        </p:spPr>
        <p:txBody>
          <a:bodyPr wrap="square">
            <a:spAutoFit/>
          </a:bodyPr>
          <a:lstStyle/>
          <a:p>
            <a:r>
              <a:rPr lang="en-US" altLang="zh-TW" sz="2800" dirty="0"/>
              <a:t>The running integral of u(t) is the </a:t>
            </a:r>
            <a:r>
              <a:rPr lang="en-US" altLang="zh-TW" sz="2800" dirty="0">
                <a:solidFill>
                  <a:srgbClr val="FF0000"/>
                </a:solidFill>
              </a:rPr>
              <a:t>unit ramp </a:t>
            </a:r>
            <a:r>
              <a:rPr lang="en-US" altLang="zh-TW" sz="2800" dirty="0"/>
              <a:t>signal </a:t>
            </a:r>
            <a:r>
              <a:rPr lang="en-US" altLang="zh-TW" sz="2800" dirty="0" err="1"/>
              <a:t>tu</a:t>
            </a:r>
            <a:r>
              <a:rPr lang="en-US" altLang="zh-TW" sz="2800" dirty="0"/>
              <a:t>(t) starting at t = 0, as shown in Figure 1.38:</a:t>
            </a:r>
            <a:endParaRPr lang="zh-TW" altLang="en-US" sz="2800" dirty="0"/>
          </a:p>
        </p:txBody>
      </p:sp>
      <p:pic>
        <p:nvPicPr>
          <p:cNvPr id="5" name="圖片 4">
            <a:extLst>
              <a:ext uri="{FF2B5EF4-FFF2-40B4-BE49-F238E27FC236}">
                <a16:creationId xmlns:a16="http://schemas.microsoft.com/office/drawing/2014/main" id="{4124F929-5994-4F38-BBC6-FC079D7CBB0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08737" y="1548157"/>
            <a:ext cx="6950652" cy="1002717"/>
          </a:xfrm>
          <a:prstGeom prst="rect">
            <a:avLst/>
          </a:prstGeom>
        </p:spPr>
      </p:pic>
      <p:pic>
        <p:nvPicPr>
          <p:cNvPr id="7" name="圖片 6">
            <a:extLst>
              <a:ext uri="{FF2B5EF4-FFF2-40B4-BE49-F238E27FC236}">
                <a16:creationId xmlns:a16="http://schemas.microsoft.com/office/drawing/2014/main" id="{5B810F28-9608-4805-A31D-68672BE11F60}"/>
              </a:ext>
            </a:extLst>
          </p:cNvPr>
          <p:cNvPicPr>
            <a:picLocks noChangeAspect="1"/>
          </p:cNvPicPr>
          <p:nvPr/>
        </p:nvPicPr>
        <p:blipFill>
          <a:blip r:embed="rId4"/>
          <a:stretch>
            <a:fillRect/>
          </a:stretch>
        </p:blipFill>
        <p:spPr>
          <a:xfrm>
            <a:off x="4276639" y="2402560"/>
            <a:ext cx="6146485" cy="3861389"/>
          </a:xfrm>
          <a:prstGeom prst="rect">
            <a:avLst/>
          </a:prstGeom>
        </p:spPr>
      </p:pic>
    </p:spTree>
    <p:extLst>
      <p:ext uri="{BB962C8B-B14F-4D97-AF65-F5344CB8AC3E}">
        <p14:creationId xmlns:p14="http://schemas.microsoft.com/office/powerpoint/2010/main" val="38231766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37470BA8-F8F6-44EA-B30E-C29AFEFE9F6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20733" y="679133"/>
            <a:ext cx="9896114" cy="1631806"/>
          </a:xfrm>
          <a:prstGeom prst="rect">
            <a:avLst/>
          </a:prstGeom>
        </p:spPr>
      </p:pic>
      <p:sp>
        <p:nvSpPr>
          <p:cNvPr id="5" name="文字方塊 4">
            <a:extLst>
              <a:ext uri="{FF2B5EF4-FFF2-40B4-BE49-F238E27FC236}">
                <a16:creationId xmlns:a16="http://schemas.microsoft.com/office/drawing/2014/main" id="{5CDA87DF-AA8F-4103-8375-FCAD00F760A8}"/>
              </a:ext>
            </a:extLst>
          </p:cNvPr>
          <p:cNvSpPr txBox="1"/>
          <p:nvPr/>
        </p:nvSpPr>
        <p:spPr>
          <a:xfrm>
            <a:off x="1020733" y="2521059"/>
            <a:ext cx="10417579" cy="1815882"/>
          </a:xfrm>
          <a:prstGeom prst="rect">
            <a:avLst/>
          </a:prstGeom>
          <a:noFill/>
        </p:spPr>
        <p:txBody>
          <a:bodyPr wrap="square">
            <a:spAutoFit/>
          </a:bodyPr>
          <a:lstStyle/>
          <a:p>
            <a:r>
              <a:rPr lang="en-US" altLang="zh-TW" sz="2800" dirty="0"/>
              <a:t>The unit impulse </a:t>
            </a:r>
            <a:r>
              <a:rPr lang="el-GR" altLang="zh-TW" sz="2800" dirty="0"/>
              <a:t>δ</a:t>
            </a:r>
            <a:r>
              <a:rPr lang="en-US" altLang="zh-TW" sz="2800" dirty="0"/>
              <a:t>(t) is represented by an arrow “pointing to infinity” at t = 0 with its length equal to the area of the impulse, as shown in Figure 1.41.</a:t>
            </a:r>
          </a:p>
          <a:p>
            <a:endParaRPr lang="zh-TW" altLang="en-US" sz="2800" dirty="0"/>
          </a:p>
        </p:txBody>
      </p:sp>
      <p:pic>
        <p:nvPicPr>
          <p:cNvPr id="7" name="圖片 6">
            <a:extLst>
              <a:ext uri="{FF2B5EF4-FFF2-40B4-BE49-F238E27FC236}">
                <a16:creationId xmlns:a16="http://schemas.microsoft.com/office/drawing/2014/main" id="{B62B8E46-D264-4DBF-8A45-18AC4AA95547}"/>
              </a:ext>
            </a:extLst>
          </p:cNvPr>
          <p:cNvPicPr>
            <a:picLocks noChangeAspect="1"/>
          </p:cNvPicPr>
          <p:nvPr/>
        </p:nvPicPr>
        <p:blipFill>
          <a:blip r:embed="rId4"/>
          <a:stretch>
            <a:fillRect/>
          </a:stretch>
        </p:blipFill>
        <p:spPr>
          <a:xfrm>
            <a:off x="7032566" y="3477643"/>
            <a:ext cx="3884281" cy="2879052"/>
          </a:xfrm>
          <a:prstGeom prst="rect">
            <a:avLst/>
          </a:prstGeom>
        </p:spPr>
      </p:pic>
      <p:sp>
        <p:nvSpPr>
          <p:cNvPr id="9" name="文字方塊 8">
            <a:extLst>
              <a:ext uri="{FF2B5EF4-FFF2-40B4-BE49-F238E27FC236}">
                <a16:creationId xmlns:a16="http://schemas.microsoft.com/office/drawing/2014/main" id="{0F9AFE5A-4047-462E-A38E-60A6B21026C0}"/>
              </a:ext>
            </a:extLst>
          </p:cNvPr>
          <p:cNvSpPr txBox="1"/>
          <p:nvPr/>
        </p:nvSpPr>
        <p:spPr>
          <a:xfrm>
            <a:off x="1020733" y="4013775"/>
            <a:ext cx="5828954" cy="1938992"/>
          </a:xfrm>
          <a:prstGeom prst="rect">
            <a:avLst/>
          </a:prstGeom>
          <a:noFill/>
        </p:spPr>
        <p:txBody>
          <a:bodyPr wrap="square">
            <a:spAutoFit/>
          </a:bodyPr>
          <a:lstStyle/>
          <a:p>
            <a:r>
              <a:rPr lang="en-US" altLang="zh-TW" sz="2800" dirty="0"/>
              <a:t> The unit step is the running integral of the unit impulse</a:t>
            </a:r>
            <a:r>
              <a:rPr lang="en-US" altLang="zh-TW" dirty="0"/>
              <a:t>:</a:t>
            </a:r>
          </a:p>
          <a:p>
            <a:endParaRPr lang="en-US" altLang="zh-TW" dirty="0"/>
          </a:p>
          <a:p>
            <a:endParaRPr lang="en-US" altLang="zh-TW" dirty="0"/>
          </a:p>
          <a:p>
            <a:r>
              <a:rPr lang="en-US" altLang="zh-TW" sz="2800" dirty="0"/>
              <a:t>                                                (1.62)</a:t>
            </a:r>
            <a:endParaRPr lang="zh-TW" altLang="en-US" sz="2800" dirty="0"/>
          </a:p>
        </p:txBody>
      </p:sp>
      <p:pic>
        <p:nvPicPr>
          <p:cNvPr id="11" name="圖片 10">
            <a:extLst>
              <a:ext uri="{FF2B5EF4-FFF2-40B4-BE49-F238E27FC236}">
                <a16:creationId xmlns:a16="http://schemas.microsoft.com/office/drawing/2014/main" id="{6FC5B802-763F-402A-B78F-371A3282DE1C}"/>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275153" y="5111883"/>
            <a:ext cx="2390880" cy="954107"/>
          </a:xfrm>
          <a:prstGeom prst="rect">
            <a:avLst/>
          </a:prstGeom>
        </p:spPr>
      </p:pic>
    </p:spTree>
    <p:extLst>
      <p:ext uri="{BB962C8B-B14F-4D97-AF65-F5344CB8AC3E}">
        <p14:creationId xmlns:p14="http://schemas.microsoft.com/office/powerpoint/2010/main" val="210046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99D738BE-EC5A-4377-8476-2F58D72C163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709987" y="25804"/>
            <a:ext cx="5217882" cy="6832196"/>
          </a:xfrm>
          <a:prstGeom prst="rect">
            <a:avLst/>
          </a:prstGeom>
        </p:spPr>
      </p:pic>
    </p:spTree>
    <p:extLst>
      <p:ext uri="{BB962C8B-B14F-4D97-AF65-F5344CB8AC3E}">
        <p14:creationId xmlns:p14="http://schemas.microsoft.com/office/powerpoint/2010/main" val="27529602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F2D9A1F5-13C5-45F0-A3EF-F1CBCD31C7E5}"/>
              </a:ext>
            </a:extLst>
          </p:cNvPr>
          <p:cNvSpPr txBox="1"/>
          <p:nvPr/>
        </p:nvSpPr>
        <p:spPr>
          <a:xfrm>
            <a:off x="951807" y="671545"/>
            <a:ext cx="6093228" cy="523220"/>
          </a:xfrm>
          <a:prstGeom prst="rect">
            <a:avLst/>
          </a:prstGeom>
          <a:noFill/>
        </p:spPr>
        <p:txBody>
          <a:bodyPr wrap="square">
            <a:spAutoFit/>
          </a:bodyPr>
          <a:lstStyle/>
          <a:p>
            <a:r>
              <a:rPr lang="en-US" altLang="zh-TW" sz="2800" dirty="0"/>
              <a:t>Some Properties of the Impulse Signal</a:t>
            </a:r>
            <a:endParaRPr lang="zh-TW" altLang="en-US" sz="2800" dirty="0"/>
          </a:p>
        </p:txBody>
      </p:sp>
      <p:sp>
        <p:nvSpPr>
          <p:cNvPr id="4" name="文字方塊 3">
            <a:extLst>
              <a:ext uri="{FF2B5EF4-FFF2-40B4-BE49-F238E27FC236}">
                <a16:creationId xmlns:a16="http://schemas.microsoft.com/office/drawing/2014/main" id="{5A64C648-1B3F-4592-8AB4-C3F0E259292F}"/>
              </a:ext>
            </a:extLst>
          </p:cNvPr>
          <p:cNvSpPr txBox="1"/>
          <p:nvPr/>
        </p:nvSpPr>
        <p:spPr>
          <a:xfrm>
            <a:off x="951807" y="1403064"/>
            <a:ext cx="6093228" cy="523220"/>
          </a:xfrm>
          <a:prstGeom prst="rect">
            <a:avLst/>
          </a:prstGeom>
          <a:noFill/>
        </p:spPr>
        <p:txBody>
          <a:bodyPr wrap="square">
            <a:spAutoFit/>
          </a:bodyPr>
          <a:lstStyle/>
          <a:p>
            <a:r>
              <a:rPr lang="en-US" altLang="zh-TW" sz="2800" dirty="0">
                <a:solidFill>
                  <a:srgbClr val="FF0000"/>
                </a:solidFill>
              </a:rPr>
              <a:t>Sampling Property</a:t>
            </a:r>
            <a:endParaRPr lang="zh-TW" altLang="en-US" sz="2800" dirty="0">
              <a:solidFill>
                <a:srgbClr val="FF0000"/>
              </a:solidFill>
            </a:endParaRPr>
          </a:p>
        </p:txBody>
      </p:sp>
      <p:pic>
        <p:nvPicPr>
          <p:cNvPr id="6" name="圖片 5">
            <a:extLst>
              <a:ext uri="{FF2B5EF4-FFF2-40B4-BE49-F238E27FC236}">
                <a16:creationId xmlns:a16="http://schemas.microsoft.com/office/drawing/2014/main" id="{BB1A4A45-8744-40CF-B70F-C1E31BBE08CC}"/>
              </a:ext>
            </a:extLst>
          </p:cNvPr>
          <p:cNvPicPr>
            <a:picLocks noChangeAspect="1"/>
          </p:cNvPicPr>
          <p:nvPr/>
        </p:nvPicPr>
        <p:blipFill>
          <a:blip r:embed="rId2"/>
          <a:stretch>
            <a:fillRect/>
          </a:stretch>
        </p:blipFill>
        <p:spPr>
          <a:xfrm>
            <a:off x="1129663" y="2658013"/>
            <a:ext cx="10662127" cy="2273704"/>
          </a:xfrm>
          <a:prstGeom prst="rect">
            <a:avLst/>
          </a:prstGeom>
        </p:spPr>
      </p:pic>
    </p:spTree>
    <p:extLst>
      <p:ext uri="{BB962C8B-B14F-4D97-AF65-F5344CB8AC3E}">
        <p14:creationId xmlns:p14="http://schemas.microsoft.com/office/powerpoint/2010/main" val="2491692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485C6E58-B610-4312-85FE-DDC8A1B08FC6}"/>
              </a:ext>
            </a:extLst>
          </p:cNvPr>
          <p:cNvSpPr txBox="1"/>
          <p:nvPr/>
        </p:nvSpPr>
        <p:spPr>
          <a:xfrm>
            <a:off x="552797" y="954177"/>
            <a:ext cx="2074026" cy="523220"/>
          </a:xfrm>
          <a:prstGeom prst="rect">
            <a:avLst/>
          </a:prstGeom>
          <a:noFill/>
        </p:spPr>
        <p:txBody>
          <a:bodyPr wrap="square">
            <a:spAutoFit/>
          </a:bodyPr>
          <a:lstStyle/>
          <a:p>
            <a:r>
              <a:rPr lang="en-US" altLang="zh-TW" sz="2800" dirty="0">
                <a:solidFill>
                  <a:srgbClr val="FF0000"/>
                </a:solidFill>
              </a:rPr>
              <a:t>Time Scaling</a:t>
            </a:r>
            <a:endParaRPr lang="zh-TW" altLang="en-US" sz="2800" dirty="0">
              <a:solidFill>
                <a:srgbClr val="FF0000"/>
              </a:solidFill>
            </a:endParaRPr>
          </a:p>
        </p:txBody>
      </p:sp>
      <p:pic>
        <p:nvPicPr>
          <p:cNvPr id="5" name="圖片 4">
            <a:extLst>
              <a:ext uri="{FF2B5EF4-FFF2-40B4-BE49-F238E27FC236}">
                <a16:creationId xmlns:a16="http://schemas.microsoft.com/office/drawing/2014/main" id="{4BD71838-9D09-439C-AD99-0FC98B1F59CE}"/>
              </a:ext>
            </a:extLst>
          </p:cNvPr>
          <p:cNvPicPr>
            <a:picLocks noChangeAspect="1"/>
          </p:cNvPicPr>
          <p:nvPr/>
        </p:nvPicPr>
        <p:blipFill>
          <a:blip r:embed="rId2"/>
          <a:stretch>
            <a:fillRect/>
          </a:stretch>
        </p:blipFill>
        <p:spPr>
          <a:xfrm>
            <a:off x="2626823" y="321496"/>
            <a:ext cx="9416153" cy="6536504"/>
          </a:xfrm>
          <a:prstGeom prst="rect">
            <a:avLst/>
          </a:prstGeom>
        </p:spPr>
      </p:pic>
    </p:spTree>
    <p:extLst>
      <p:ext uri="{BB962C8B-B14F-4D97-AF65-F5344CB8AC3E}">
        <p14:creationId xmlns:p14="http://schemas.microsoft.com/office/powerpoint/2010/main" val="36843889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B905BBB-1643-4437-BFDE-3E3D02638942}"/>
              </a:ext>
            </a:extLst>
          </p:cNvPr>
          <p:cNvSpPr txBox="1"/>
          <p:nvPr/>
        </p:nvSpPr>
        <p:spPr>
          <a:xfrm>
            <a:off x="951808" y="787923"/>
            <a:ext cx="10087494" cy="1384995"/>
          </a:xfrm>
          <a:prstGeom prst="rect">
            <a:avLst/>
          </a:prstGeom>
          <a:noFill/>
        </p:spPr>
        <p:txBody>
          <a:bodyPr wrap="square">
            <a:spAutoFit/>
          </a:bodyPr>
          <a:lstStyle/>
          <a:p>
            <a:r>
              <a:rPr lang="en-US" altLang="zh-TW" sz="2800" dirty="0">
                <a:solidFill>
                  <a:srgbClr val="FF0000"/>
                </a:solidFill>
              </a:rPr>
              <a:t>Time Shift</a:t>
            </a:r>
          </a:p>
          <a:p>
            <a:endParaRPr lang="en-US" altLang="zh-TW" sz="2800" dirty="0">
              <a:solidFill>
                <a:srgbClr val="FF0000"/>
              </a:solidFill>
            </a:endParaRPr>
          </a:p>
          <a:p>
            <a:r>
              <a:rPr lang="en-US" altLang="zh-TW" sz="2800" dirty="0">
                <a:solidFill>
                  <a:srgbClr val="FF0000"/>
                </a:solidFill>
              </a:rPr>
              <a:t>The convolution of signals x(t) and y(t) is defined as</a:t>
            </a:r>
            <a:endParaRPr lang="zh-TW" altLang="en-US" sz="2800" dirty="0">
              <a:solidFill>
                <a:srgbClr val="FF0000"/>
              </a:solidFill>
            </a:endParaRPr>
          </a:p>
        </p:txBody>
      </p:sp>
      <p:pic>
        <p:nvPicPr>
          <p:cNvPr id="5" name="圖片 4">
            <a:extLst>
              <a:ext uri="{FF2B5EF4-FFF2-40B4-BE49-F238E27FC236}">
                <a16:creationId xmlns:a16="http://schemas.microsoft.com/office/drawing/2014/main" id="{F3E6BBA7-BD66-4ACB-81AA-176AE55DE2DC}"/>
              </a:ext>
            </a:extLst>
          </p:cNvPr>
          <p:cNvPicPr>
            <a:picLocks noChangeAspect="1"/>
          </p:cNvPicPr>
          <p:nvPr/>
        </p:nvPicPr>
        <p:blipFill>
          <a:blip r:embed="rId2"/>
          <a:stretch>
            <a:fillRect/>
          </a:stretch>
        </p:blipFill>
        <p:spPr>
          <a:xfrm>
            <a:off x="1432107" y="2172918"/>
            <a:ext cx="9327786" cy="1101436"/>
          </a:xfrm>
          <a:prstGeom prst="rect">
            <a:avLst/>
          </a:prstGeom>
        </p:spPr>
      </p:pic>
      <p:sp>
        <p:nvSpPr>
          <p:cNvPr id="7" name="文字方塊 6">
            <a:extLst>
              <a:ext uri="{FF2B5EF4-FFF2-40B4-BE49-F238E27FC236}">
                <a16:creationId xmlns:a16="http://schemas.microsoft.com/office/drawing/2014/main" id="{3D34AAAD-6FEA-4494-9C51-C754C00D3128}"/>
              </a:ext>
            </a:extLst>
          </p:cNvPr>
          <p:cNvSpPr txBox="1"/>
          <p:nvPr/>
        </p:nvSpPr>
        <p:spPr>
          <a:xfrm>
            <a:off x="951808" y="3429000"/>
            <a:ext cx="10303626" cy="954107"/>
          </a:xfrm>
          <a:prstGeom prst="rect">
            <a:avLst/>
          </a:prstGeom>
          <a:noFill/>
        </p:spPr>
        <p:txBody>
          <a:bodyPr wrap="square">
            <a:spAutoFit/>
          </a:bodyPr>
          <a:lstStyle/>
          <a:p>
            <a:r>
              <a:rPr lang="en-US" altLang="zh-TW" sz="2800" dirty="0"/>
              <a:t>The convolution of signal x(t) with the time-delayed impulse </a:t>
            </a:r>
            <a:r>
              <a:rPr lang="el-GR" altLang="zh-TW" sz="2800" dirty="0"/>
              <a:t>δ</a:t>
            </a:r>
            <a:r>
              <a:rPr lang="en-US" altLang="zh-TW" sz="2800" dirty="0"/>
              <a:t>(t-T) delays the signal by T:</a:t>
            </a:r>
            <a:endParaRPr lang="zh-TW" altLang="en-US" sz="2800" dirty="0"/>
          </a:p>
        </p:txBody>
      </p:sp>
      <p:pic>
        <p:nvPicPr>
          <p:cNvPr id="9" name="圖片 8">
            <a:extLst>
              <a:ext uri="{FF2B5EF4-FFF2-40B4-BE49-F238E27FC236}">
                <a16:creationId xmlns:a16="http://schemas.microsoft.com/office/drawing/2014/main" id="{0885FFDD-1BAD-4F84-BA58-E5C73615374A}"/>
              </a:ext>
            </a:extLst>
          </p:cNvPr>
          <p:cNvPicPr>
            <a:picLocks noChangeAspect="1"/>
          </p:cNvPicPr>
          <p:nvPr/>
        </p:nvPicPr>
        <p:blipFill>
          <a:blip r:embed="rId3"/>
          <a:stretch>
            <a:fillRect/>
          </a:stretch>
        </p:blipFill>
        <p:spPr>
          <a:xfrm>
            <a:off x="1914245" y="4659349"/>
            <a:ext cx="9125057" cy="1239496"/>
          </a:xfrm>
          <a:prstGeom prst="rect">
            <a:avLst/>
          </a:prstGeom>
        </p:spPr>
      </p:pic>
    </p:spTree>
    <p:extLst>
      <p:ext uri="{BB962C8B-B14F-4D97-AF65-F5344CB8AC3E}">
        <p14:creationId xmlns:p14="http://schemas.microsoft.com/office/powerpoint/2010/main" val="20225632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768BA632-BF9A-4F01-BA4A-5F2599DBE92F}"/>
              </a:ext>
            </a:extLst>
          </p:cNvPr>
          <p:cNvSpPr txBox="1"/>
          <p:nvPr/>
        </p:nvSpPr>
        <p:spPr>
          <a:xfrm>
            <a:off x="785551" y="782428"/>
            <a:ext cx="10320251" cy="523220"/>
          </a:xfrm>
          <a:prstGeom prst="rect">
            <a:avLst/>
          </a:prstGeom>
          <a:noFill/>
        </p:spPr>
        <p:txBody>
          <a:bodyPr wrap="square">
            <a:spAutoFit/>
          </a:bodyPr>
          <a:lstStyle/>
          <a:p>
            <a:r>
              <a:rPr lang="en-US" altLang="zh-TW" sz="2800" dirty="0"/>
              <a:t>Unit Doublet and Higher Order “Derivatives” of the Unit Impulse</a:t>
            </a:r>
            <a:endParaRPr lang="zh-TW" altLang="en-US" sz="2800" dirty="0"/>
          </a:p>
        </p:txBody>
      </p:sp>
      <p:pic>
        <p:nvPicPr>
          <p:cNvPr id="5" name="圖片 4">
            <a:extLst>
              <a:ext uri="{FF2B5EF4-FFF2-40B4-BE49-F238E27FC236}">
                <a16:creationId xmlns:a16="http://schemas.microsoft.com/office/drawing/2014/main" id="{699EBD98-4D54-4C18-ADF0-7D1EFC17E55C}"/>
              </a:ext>
            </a:extLst>
          </p:cNvPr>
          <p:cNvPicPr>
            <a:picLocks noChangeAspect="1"/>
          </p:cNvPicPr>
          <p:nvPr/>
        </p:nvPicPr>
        <p:blipFill>
          <a:blip r:embed="rId2"/>
          <a:stretch>
            <a:fillRect/>
          </a:stretch>
        </p:blipFill>
        <p:spPr>
          <a:xfrm>
            <a:off x="785551" y="1589548"/>
            <a:ext cx="10818868" cy="1037273"/>
          </a:xfrm>
          <a:prstGeom prst="rect">
            <a:avLst/>
          </a:prstGeom>
        </p:spPr>
      </p:pic>
      <p:pic>
        <p:nvPicPr>
          <p:cNvPr id="7" name="圖片 6">
            <a:extLst>
              <a:ext uri="{FF2B5EF4-FFF2-40B4-BE49-F238E27FC236}">
                <a16:creationId xmlns:a16="http://schemas.microsoft.com/office/drawing/2014/main" id="{AA40CF95-D193-4A9D-B66A-BB716390D27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257424" y="2590799"/>
            <a:ext cx="9149131" cy="1997825"/>
          </a:xfrm>
          <a:prstGeom prst="rect">
            <a:avLst/>
          </a:prstGeom>
        </p:spPr>
      </p:pic>
      <p:sp>
        <p:nvSpPr>
          <p:cNvPr id="9" name="文字方塊 8">
            <a:extLst>
              <a:ext uri="{FF2B5EF4-FFF2-40B4-BE49-F238E27FC236}">
                <a16:creationId xmlns:a16="http://schemas.microsoft.com/office/drawing/2014/main" id="{2186AD4D-45D4-4355-8429-4BA321539D25}"/>
              </a:ext>
            </a:extLst>
          </p:cNvPr>
          <p:cNvSpPr txBox="1"/>
          <p:nvPr/>
        </p:nvSpPr>
        <p:spPr>
          <a:xfrm>
            <a:off x="785444" y="4588624"/>
            <a:ext cx="9149131" cy="523220"/>
          </a:xfrm>
          <a:prstGeom prst="rect">
            <a:avLst/>
          </a:prstGeom>
          <a:noFill/>
        </p:spPr>
        <p:txBody>
          <a:bodyPr wrap="square">
            <a:spAutoFit/>
          </a:bodyPr>
          <a:lstStyle/>
          <a:p>
            <a:r>
              <a:rPr lang="en-US" altLang="zh-TW" dirty="0"/>
              <a:t> </a:t>
            </a:r>
            <a:r>
              <a:rPr lang="en-US" altLang="zh-TW" sz="2800" dirty="0"/>
              <a:t>For higher order derivatives of </a:t>
            </a:r>
            <a:r>
              <a:rPr lang="el-GR" altLang="zh-TW" sz="2800" dirty="0"/>
              <a:t>δ</a:t>
            </a:r>
            <a:r>
              <a:rPr lang="en-US" altLang="zh-TW" sz="2800" dirty="0"/>
              <a:t>(T), we have</a:t>
            </a:r>
            <a:endParaRPr lang="zh-TW" altLang="en-US" sz="2800" dirty="0"/>
          </a:p>
        </p:txBody>
      </p:sp>
      <p:pic>
        <p:nvPicPr>
          <p:cNvPr id="11" name="圖片 10">
            <a:extLst>
              <a:ext uri="{FF2B5EF4-FFF2-40B4-BE49-F238E27FC236}">
                <a16:creationId xmlns:a16="http://schemas.microsoft.com/office/drawing/2014/main" id="{E2876B1F-CCC5-457C-B557-1B8B940B2183}"/>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3951771" y="5268452"/>
            <a:ext cx="7454784" cy="1010634"/>
          </a:xfrm>
          <a:prstGeom prst="rect">
            <a:avLst/>
          </a:prstGeom>
        </p:spPr>
      </p:pic>
    </p:spTree>
    <p:extLst>
      <p:ext uri="{BB962C8B-B14F-4D97-AF65-F5344CB8AC3E}">
        <p14:creationId xmlns:p14="http://schemas.microsoft.com/office/powerpoint/2010/main" val="12529742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4A32B4FC-717C-41A8-8203-5FFA93A81EDA}"/>
              </a:ext>
            </a:extLst>
          </p:cNvPr>
          <p:cNvSpPr txBox="1"/>
          <p:nvPr/>
        </p:nvSpPr>
        <p:spPr>
          <a:xfrm>
            <a:off x="935182" y="749177"/>
            <a:ext cx="10453254" cy="523220"/>
          </a:xfrm>
          <a:prstGeom prst="rect">
            <a:avLst/>
          </a:prstGeom>
          <a:noFill/>
        </p:spPr>
        <p:txBody>
          <a:bodyPr wrap="square">
            <a:spAutoFit/>
          </a:bodyPr>
          <a:lstStyle/>
          <a:p>
            <a:r>
              <a:rPr lang="en-US" altLang="zh-TW" sz="2800" dirty="0"/>
              <a:t>A “double impulse” at t = 0, as shown in Figure 1.44. </a:t>
            </a:r>
            <a:endParaRPr lang="zh-TW" altLang="en-US" sz="2800" dirty="0"/>
          </a:p>
        </p:txBody>
      </p:sp>
      <p:pic>
        <p:nvPicPr>
          <p:cNvPr id="5" name="圖片 4">
            <a:extLst>
              <a:ext uri="{FF2B5EF4-FFF2-40B4-BE49-F238E27FC236}">
                <a16:creationId xmlns:a16="http://schemas.microsoft.com/office/drawing/2014/main" id="{C8BDFED2-92D6-4561-A9F0-32D132541AE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444980" y="1588422"/>
            <a:ext cx="6619415" cy="4014355"/>
          </a:xfrm>
          <a:prstGeom prst="rect">
            <a:avLst/>
          </a:prstGeom>
        </p:spPr>
      </p:pic>
    </p:spTree>
    <p:extLst>
      <p:ext uri="{BB962C8B-B14F-4D97-AF65-F5344CB8AC3E}">
        <p14:creationId xmlns:p14="http://schemas.microsoft.com/office/powerpoint/2010/main" val="932848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AB56E120-A1D2-413D-9BAE-FEC4F4B80D26}"/>
              </a:ext>
            </a:extLst>
          </p:cNvPr>
          <p:cNvSpPr txBox="1"/>
          <p:nvPr/>
        </p:nvSpPr>
        <p:spPr>
          <a:xfrm>
            <a:off x="818804" y="571792"/>
            <a:ext cx="8990214" cy="584775"/>
          </a:xfrm>
          <a:prstGeom prst="rect">
            <a:avLst/>
          </a:prstGeom>
          <a:noFill/>
        </p:spPr>
        <p:txBody>
          <a:bodyPr wrap="square">
            <a:spAutoFit/>
          </a:bodyPr>
          <a:lstStyle/>
          <a:p>
            <a:r>
              <a:rPr lang="en-US" altLang="zh-TW" sz="3200" b="1" dirty="0"/>
              <a:t>SYSTEM MODELS AND BASIC PROPERTIES</a:t>
            </a:r>
            <a:endParaRPr lang="zh-TW" altLang="en-US" sz="3200" b="1" dirty="0"/>
          </a:p>
        </p:txBody>
      </p:sp>
      <p:sp>
        <p:nvSpPr>
          <p:cNvPr id="5" name="文字方塊 4">
            <a:extLst>
              <a:ext uri="{FF2B5EF4-FFF2-40B4-BE49-F238E27FC236}">
                <a16:creationId xmlns:a16="http://schemas.microsoft.com/office/drawing/2014/main" id="{EA701944-33FA-40D2-8C57-312C5C0EEFDE}"/>
              </a:ext>
            </a:extLst>
          </p:cNvPr>
          <p:cNvSpPr txBox="1"/>
          <p:nvPr/>
        </p:nvSpPr>
        <p:spPr>
          <a:xfrm>
            <a:off x="744682" y="1339447"/>
            <a:ext cx="10702636" cy="1384995"/>
          </a:xfrm>
          <a:prstGeom prst="rect">
            <a:avLst/>
          </a:prstGeom>
          <a:noFill/>
        </p:spPr>
        <p:txBody>
          <a:bodyPr wrap="square">
            <a:spAutoFit/>
          </a:bodyPr>
          <a:lstStyle/>
          <a:p>
            <a:r>
              <a:rPr lang="en-US" altLang="zh-TW" sz="2800" dirty="0"/>
              <a:t> In this book, a system is simply defined as a mathematical relationship, that is, a function, between an input signal x(t) or x[n] and an output signal y(t) or y[n].</a:t>
            </a:r>
            <a:endParaRPr lang="zh-TW" altLang="en-US" sz="2800" dirty="0"/>
          </a:p>
        </p:txBody>
      </p:sp>
      <p:sp>
        <p:nvSpPr>
          <p:cNvPr id="7" name="文字方塊 6">
            <a:extLst>
              <a:ext uri="{FF2B5EF4-FFF2-40B4-BE49-F238E27FC236}">
                <a16:creationId xmlns:a16="http://schemas.microsoft.com/office/drawing/2014/main" id="{AC110D14-B728-44EB-9634-00C953976821}"/>
              </a:ext>
            </a:extLst>
          </p:cNvPr>
          <p:cNvSpPr txBox="1"/>
          <p:nvPr/>
        </p:nvSpPr>
        <p:spPr>
          <a:xfrm>
            <a:off x="744682" y="2912289"/>
            <a:ext cx="6093228" cy="523220"/>
          </a:xfrm>
          <a:prstGeom prst="rect">
            <a:avLst/>
          </a:prstGeom>
          <a:noFill/>
        </p:spPr>
        <p:txBody>
          <a:bodyPr wrap="square">
            <a:spAutoFit/>
          </a:bodyPr>
          <a:lstStyle/>
          <a:p>
            <a:r>
              <a:rPr lang="en-US" altLang="zh-TW" sz="2800" dirty="0">
                <a:solidFill>
                  <a:srgbClr val="FF0000"/>
                </a:solidFill>
              </a:rPr>
              <a:t>Input-Output System Models</a:t>
            </a:r>
            <a:endParaRPr lang="zh-TW" altLang="en-US" sz="2800" dirty="0">
              <a:solidFill>
                <a:srgbClr val="FF0000"/>
              </a:solidFill>
            </a:endParaRPr>
          </a:p>
        </p:txBody>
      </p:sp>
      <p:sp>
        <p:nvSpPr>
          <p:cNvPr id="9" name="文字方塊 8">
            <a:extLst>
              <a:ext uri="{FF2B5EF4-FFF2-40B4-BE49-F238E27FC236}">
                <a16:creationId xmlns:a16="http://schemas.microsoft.com/office/drawing/2014/main" id="{69350647-453C-4746-8204-D675574B2837}"/>
              </a:ext>
            </a:extLst>
          </p:cNvPr>
          <p:cNvSpPr txBox="1"/>
          <p:nvPr/>
        </p:nvSpPr>
        <p:spPr>
          <a:xfrm>
            <a:off x="744682" y="3429000"/>
            <a:ext cx="10469880" cy="2677656"/>
          </a:xfrm>
          <a:prstGeom prst="rect">
            <a:avLst/>
          </a:prstGeom>
          <a:noFill/>
        </p:spPr>
        <p:txBody>
          <a:bodyPr wrap="square">
            <a:spAutoFit/>
          </a:bodyPr>
          <a:lstStyle/>
          <a:p>
            <a:r>
              <a:rPr lang="en-US" altLang="zh-TW" sz="2800" dirty="0"/>
              <a:t>The mathematical relationship of a system H between its input signal and its output signal can be formally written as y = Hx (the time argument is dropped here, as this representation is used both for continuous-time and discrete-time systems).</a:t>
            </a:r>
          </a:p>
          <a:p>
            <a:r>
              <a:rPr lang="en-US" altLang="zh-TW" sz="2800" dirty="0"/>
              <a:t>System H could represent a very complicated nonlinear differential equation linking y(t) to x(t).</a:t>
            </a:r>
            <a:endParaRPr lang="zh-TW" altLang="en-US" sz="2800" dirty="0"/>
          </a:p>
        </p:txBody>
      </p:sp>
    </p:spTree>
    <p:extLst>
      <p:ext uri="{BB962C8B-B14F-4D97-AF65-F5344CB8AC3E}">
        <p14:creationId xmlns:p14="http://schemas.microsoft.com/office/powerpoint/2010/main" val="3555875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2FE66B38-C1C5-40B0-A67C-17B8BB237DBA}"/>
              </a:ext>
            </a:extLst>
          </p:cNvPr>
          <p:cNvSpPr txBox="1"/>
          <p:nvPr/>
        </p:nvSpPr>
        <p:spPr>
          <a:xfrm>
            <a:off x="728056" y="993062"/>
            <a:ext cx="10735888" cy="954107"/>
          </a:xfrm>
          <a:prstGeom prst="rect">
            <a:avLst/>
          </a:prstGeom>
          <a:noFill/>
        </p:spPr>
        <p:txBody>
          <a:bodyPr wrap="square">
            <a:spAutoFit/>
          </a:bodyPr>
          <a:lstStyle/>
          <a:p>
            <a:r>
              <a:rPr lang="en-US" altLang="zh-TW" sz="2800" dirty="0"/>
              <a:t>A system is often conveniently represented by a block diagram, as shown in Figure 1.45 and Figure 1.46.</a:t>
            </a:r>
            <a:endParaRPr lang="zh-TW" altLang="en-US" sz="2800" dirty="0"/>
          </a:p>
        </p:txBody>
      </p:sp>
      <p:pic>
        <p:nvPicPr>
          <p:cNvPr id="5" name="圖片 4">
            <a:extLst>
              <a:ext uri="{FF2B5EF4-FFF2-40B4-BE49-F238E27FC236}">
                <a16:creationId xmlns:a16="http://schemas.microsoft.com/office/drawing/2014/main" id="{0F873878-41CD-44B2-B030-B41716E5164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b="53557"/>
          <a:stretch/>
        </p:blipFill>
        <p:spPr>
          <a:xfrm>
            <a:off x="728056" y="2760539"/>
            <a:ext cx="5248275" cy="2503832"/>
          </a:xfrm>
          <a:prstGeom prst="rect">
            <a:avLst/>
          </a:prstGeom>
        </p:spPr>
      </p:pic>
      <p:pic>
        <p:nvPicPr>
          <p:cNvPr id="7" name="圖片 6">
            <a:extLst>
              <a:ext uri="{FF2B5EF4-FFF2-40B4-BE49-F238E27FC236}">
                <a16:creationId xmlns:a16="http://schemas.microsoft.com/office/drawing/2014/main" id="{64CBD6C2-3FC7-44DB-8692-BDC84E14001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3220" t="53557"/>
          <a:stretch/>
        </p:blipFill>
        <p:spPr>
          <a:xfrm>
            <a:off x="6215671" y="2760539"/>
            <a:ext cx="5417303" cy="2503832"/>
          </a:xfrm>
          <a:prstGeom prst="rect">
            <a:avLst/>
          </a:prstGeom>
        </p:spPr>
      </p:pic>
    </p:spTree>
    <p:extLst>
      <p:ext uri="{BB962C8B-B14F-4D97-AF65-F5344CB8AC3E}">
        <p14:creationId xmlns:p14="http://schemas.microsoft.com/office/powerpoint/2010/main" val="27933335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9BF8CB22-4FB0-428C-B8C2-12578A6A0022}"/>
              </a:ext>
            </a:extLst>
          </p:cNvPr>
          <p:cNvSpPr txBox="1"/>
          <p:nvPr/>
        </p:nvSpPr>
        <p:spPr>
          <a:xfrm>
            <a:off x="686493" y="461187"/>
            <a:ext cx="10819013" cy="2246769"/>
          </a:xfrm>
          <a:prstGeom prst="rect">
            <a:avLst/>
          </a:prstGeom>
          <a:noFill/>
        </p:spPr>
        <p:txBody>
          <a:bodyPr wrap="square">
            <a:spAutoFit/>
          </a:bodyPr>
          <a:lstStyle/>
          <a:p>
            <a:r>
              <a:rPr lang="en-US" altLang="zh-TW" sz="2800" dirty="0">
                <a:solidFill>
                  <a:srgbClr val="FF0000"/>
                </a:solidFill>
              </a:rPr>
              <a:t>System Block Diagrams</a:t>
            </a:r>
          </a:p>
          <a:p>
            <a:endParaRPr lang="en-US" altLang="zh-TW" sz="2800" dirty="0">
              <a:solidFill>
                <a:srgbClr val="FF0000"/>
              </a:solidFill>
            </a:endParaRPr>
          </a:p>
          <a:p>
            <a:r>
              <a:rPr lang="en-US" altLang="zh-TW" sz="2800" dirty="0"/>
              <a:t>Systems may be interconnections of other systems. For example, the discrete-time system y[n] = Gx[n] shown as a block diagram in Figure 1.47 can be described by the following system equations:</a:t>
            </a:r>
            <a:endParaRPr lang="zh-TW" altLang="en-US" sz="2800" dirty="0"/>
          </a:p>
        </p:txBody>
      </p:sp>
      <p:pic>
        <p:nvPicPr>
          <p:cNvPr id="5" name="圖片 4">
            <a:extLst>
              <a:ext uri="{FF2B5EF4-FFF2-40B4-BE49-F238E27FC236}">
                <a16:creationId xmlns:a16="http://schemas.microsoft.com/office/drawing/2014/main" id="{BA1E8289-3690-4F7B-9EF5-F4EB62051B42}"/>
              </a:ext>
            </a:extLst>
          </p:cNvPr>
          <p:cNvPicPr>
            <a:picLocks noChangeAspect="1"/>
          </p:cNvPicPr>
          <p:nvPr/>
        </p:nvPicPr>
        <p:blipFill>
          <a:blip r:embed="rId2"/>
          <a:stretch>
            <a:fillRect/>
          </a:stretch>
        </p:blipFill>
        <p:spPr>
          <a:xfrm>
            <a:off x="3235987" y="2763421"/>
            <a:ext cx="7174028" cy="2770983"/>
          </a:xfrm>
          <a:prstGeom prst="rect">
            <a:avLst/>
          </a:prstGeom>
        </p:spPr>
      </p:pic>
    </p:spTree>
    <p:extLst>
      <p:ext uri="{BB962C8B-B14F-4D97-AF65-F5344CB8AC3E}">
        <p14:creationId xmlns:p14="http://schemas.microsoft.com/office/powerpoint/2010/main" val="24025251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A4D1EF26-700F-4C29-9EED-D83081709A7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353761" y="603364"/>
            <a:ext cx="9609772" cy="5564679"/>
          </a:xfrm>
          <a:prstGeom prst="rect">
            <a:avLst/>
          </a:prstGeom>
        </p:spPr>
      </p:pic>
    </p:spTree>
    <p:extLst>
      <p:ext uri="{BB962C8B-B14F-4D97-AF65-F5344CB8AC3E}">
        <p14:creationId xmlns:p14="http://schemas.microsoft.com/office/powerpoint/2010/main" val="21470893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0B12549-B535-4557-ADAE-C180C78D32CB}"/>
              </a:ext>
            </a:extLst>
          </p:cNvPr>
          <p:cNvSpPr txBox="1"/>
          <p:nvPr/>
        </p:nvSpPr>
        <p:spPr>
          <a:xfrm>
            <a:off x="835428" y="571930"/>
            <a:ext cx="10735887" cy="1384995"/>
          </a:xfrm>
          <a:prstGeom prst="rect">
            <a:avLst/>
          </a:prstGeom>
          <a:noFill/>
        </p:spPr>
        <p:txBody>
          <a:bodyPr wrap="square">
            <a:spAutoFit/>
          </a:bodyPr>
          <a:lstStyle/>
          <a:p>
            <a:r>
              <a:rPr lang="en-US" altLang="zh-TW" sz="2800" dirty="0">
                <a:solidFill>
                  <a:srgbClr val="FF0000"/>
                </a:solidFill>
              </a:rPr>
              <a:t>Cascade Interconnection</a:t>
            </a:r>
          </a:p>
          <a:p>
            <a:r>
              <a:rPr lang="en-US" altLang="zh-TW" sz="2800" dirty="0"/>
              <a:t>The cascade interconnection shown in Figure 1.48 is a successive application of two (or more) systems on an input signal:</a:t>
            </a:r>
            <a:endParaRPr lang="zh-TW" altLang="en-US" sz="2800" dirty="0"/>
          </a:p>
        </p:txBody>
      </p:sp>
      <p:pic>
        <p:nvPicPr>
          <p:cNvPr id="5" name="圖片 4">
            <a:extLst>
              <a:ext uri="{FF2B5EF4-FFF2-40B4-BE49-F238E27FC236}">
                <a16:creationId xmlns:a16="http://schemas.microsoft.com/office/drawing/2014/main" id="{DB54C4CC-F360-44FD-88FB-DD4FD69EC0A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46043" y="2277254"/>
            <a:ext cx="8561243" cy="3845304"/>
          </a:xfrm>
          <a:prstGeom prst="rect">
            <a:avLst/>
          </a:prstGeom>
        </p:spPr>
      </p:pic>
    </p:spTree>
    <p:extLst>
      <p:ext uri="{BB962C8B-B14F-4D97-AF65-F5344CB8AC3E}">
        <p14:creationId xmlns:p14="http://schemas.microsoft.com/office/powerpoint/2010/main" val="45319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174F0252-E59E-441F-AC53-0AAECF5E9565}"/>
              </a:ext>
            </a:extLst>
          </p:cNvPr>
          <p:cNvSpPr txBox="1"/>
          <p:nvPr/>
        </p:nvSpPr>
        <p:spPr>
          <a:xfrm>
            <a:off x="1343198" y="2350855"/>
            <a:ext cx="9164090" cy="1815882"/>
          </a:xfrm>
          <a:prstGeom prst="rect">
            <a:avLst/>
          </a:prstGeom>
          <a:noFill/>
        </p:spPr>
        <p:txBody>
          <a:bodyPr wrap="square">
            <a:spAutoFit/>
          </a:bodyPr>
          <a:lstStyle/>
          <a:p>
            <a:r>
              <a:rPr lang="en-US" altLang="zh-TW" sz="2800" dirty="0"/>
              <a:t>We will study </a:t>
            </a:r>
            <a:r>
              <a:rPr lang="en-US" altLang="zh-TW" sz="2800" dirty="0">
                <a:solidFill>
                  <a:srgbClr val="FF0000"/>
                </a:solidFill>
              </a:rPr>
              <a:t>both real and complex signals </a:t>
            </a:r>
            <a:r>
              <a:rPr lang="en-US" altLang="zh-TW" sz="2800" dirty="0"/>
              <a:t>in this book. </a:t>
            </a:r>
          </a:p>
          <a:p>
            <a:r>
              <a:rPr lang="en-US" altLang="zh-TW" sz="2800" dirty="0"/>
              <a:t>Note that we often use the notation </a:t>
            </a:r>
            <a:r>
              <a:rPr lang="en-US" altLang="zh-TW" sz="2800" dirty="0">
                <a:solidFill>
                  <a:srgbClr val="FF0000"/>
                </a:solidFill>
              </a:rPr>
              <a:t>x(t) to designate a continuous-time signal</a:t>
            </a:r>
            <a:r>
              <a:rPr lang="en-US" altLang="zh-TW" sz="2800" dirty="0"/>
              <a:t> and </a:t>
            </a:r>
            <a:r>
              <a:rPr lang="en-US" altLang="zh-TW" sz="2800" dirty="0">
                <a:solidFill>
                  <a:srgbClr val="FF0000"/>
                </a:solidFill>
              </a:rPr>
              <a:t>x[n] to designate a discrete-time signal.</a:t>
            </a:r>
            <a:endParaRPr lang="zh-TW" altLang="en-US" sz="2800" dirty="0"/>
          </a:p>
        </p:txBody>
      </p:sp>
    </p:spTree>
    <p:extLst>
      <p:ext uri="{BB962C8B-B14F-4D97-AF65-F5344CB8AC3E}">
        <p14:creationId xmlns:p14="http://schemas.microsoft.com/office/powerpoint/2010/main" val="2933094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12497680-C95A-4646-ABF6-2198580BD911}"/>
              </a:ext>
            </a:extLst>
          </p:cNvPr>
          <p:cNvSpPr txBox="1"/>
          <p:nvPr/>
        </p:nvSpPr>
        <p:spPr>
          <a:xfrm>
            <a:off x="885305" y="359965"/>
            <a:ext cx="10669385" cy="1815882"/>
          </a:xfrm>
          <a:prstGeom prst="rect">
            <a:avLst/>
          </a:prstGeom>
          <a:noFill/>
        </p:spPr>
        <p:txBody>
          <a:bodyPr wrap="square">
            <a:spAutoFit/>
          </a:bodyPr>
          <a:lstStyle/>
          <a:p>
            <a:r>
              <a:rPr lang="en-US" altLang="zh-TW" sz="2800" dirty="0">
                <a:solidFill>
                  <a:srgbClr val="FF0000"/>
                </a:solidFill>
              </a:rPr>
              <a:t>Parallel Interconnection</a:t>
            </a:r>
          </a:p>
          <a:p>
            <a:r>
              <a:rPr lang="en-US" altLang="zh-TW" sz="2800" dirty="0"/>
              <a:t>The parallel interconnection shown in Figure 1.49 is an application of two (or more) systems to the same input signal, and the output is taken as the sum of the outputs of the individual systems.</a:t>
            </a:r>
            <a:endParaRPr lang="zh-TW" altLang="en-US" sz="2800" dirty="0"/>
          </a:p>
        </p:txBody>
      </p:sp>
      <p:pic>
        <p:nvPicPr>
          <p:cNvPr id="5" name="圖片 4">
            <a:extLst>
              <a:ext uri="{FF2B5EF4-FFF2-40B4-BE49-F238E27FC236}">
                <a16:creationId xmlns:a16="http://schemas.microsoft.com/office/drawing/2014/main" id="{593C86F3-750C-4209-A38C-BB8CA7CC5152}"/>
              </a:ext>
            </a:extLst>
          </p:cNvPr>
          <p:cNvPicPr>
            <a:picLocks noChangeAspect="1"/>
          </p:cNvPicPr>
          <p:nvPr/>
        </p:nvPicPr>
        <p:blipFill>
          <a:blip r:embed="rId2"/>
          <a:stretch>
            <a:fillRect/>
          </a:stretch>
        </p:blipFill>
        <p:spPr>
          <a:xfrm>
            <a:off x="3129481" y="2175847"/>
            <a:ext cx="6849578" cy="565886"/>
          </a:xfrm>
          <a:prstGeom prst="rect">
            <a:avLst/>
          </a:prstGeom>
        </p:spPr>
      </p:pic>
      <p:pic>
        <p:nvPicPr>
          <p:cNvPr id="7" name="圖片 6">
            <a:extLst>
              <a:ext uri="{FF2B5EF4-FFF2-40B4-BE49-F238E27FC236}">
                <a16:creationId xmlns:a16="http://schemas.microsoft.com/office/drawing/2014/main" id="{99B8DF61-2E95-4A7A-BA53-1E0C9C085CA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773420" y="2804888"/>
            <a:ext cx="6131829" cy="3505453"/>
          </a:xfrm>
          <a:prstGeom prst="rect">
            <a:avLst/>
          </a:prstGeom>
        </p:spPr>
      </p:pic>
    </p:spTree>
    <p:extLst>
      <p:ext uri="{BB962C8B-B14F-4D97-AF65-F5344CB8AC3E}">
        <p14:creationId xmlns:p14="http://schemas.microsoft.com/office/powerpoint/2010/main" val="29522860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5E4EE67-DA01-49F7-8652-4C38BD97249B}"/>
              </a:ext>
            </a:extLst>
          </p:cNvPr>
          <p:cNvSpPr txBox="1"/>
          <p:nvPr/>
        </p:nvSpPr>
        <p:spPr>
          <a:xfrm>
            <a:off x="735678" y="392604"/>
            <a:ext cx="10386752" cy="1815882"/>
          </a:xfrm>
          <a:prstGeom prst="rect">
            <a:avLst/>
          </a:prstGeom>
          <a:noFill/>
        </p:spPr>
        <p:txBody>
          <a:bodyPr wrap="square">
            <a:spAutoFit/>
          </a:bodyPr>
          <a:lstStyle/>
          <a:p>
            <a:r>
              <a:rPr lang="en-US" altLang="zh-TW" sz="2800" dirty="0">
                <a:solidFill>
                  <a:srgbClr val="FF0000"/>
                </a:solidFill>
              </a:rPr>
              <a:t>Feedback Interconnection</a:t>
            </a:r>
          </a:p>
          <a:p>
            <a:r>
              <a:rPr lang="en-US" altLang="zh-TW" sz="2800" dirty="0"/>
              <a:t>The feedback interconnection of two systems as shown in Figure 1.50 is a feedback of the output of system G1 to its input, through system G2. </a:t>
            </a:r>
            <a:endParaRPr lang="zh-TW" altLang="en-US" sz="2800" dirty="0"/>
          </a:p>
        </p:txBody>
      </p:sp>
      <p:pic>
        <p:nvPicPr>
          <p:cNvPr id="5" name="圖片 4">
            <a:extLst>
              <a:ext uri="{FF2B5EF4-FFF2-40B4-BE49-F238E27FC236}">
                <a16:creationId xmlns:a16="http://schemas.microsoft.com/office/drawing/2014/main" id="{10E0227A-1A75-4FAC-89E9-D48432068E4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00312" y="1855643"/>
            <a:ext cx="7191375" cy="4476750"/>
          </a:xfrm>
          <a:prstGeom prst="rect">
            <a:avLst/>
          </a:prstGeom>
        </p:spPr>
      </p:pic>
    </p:spTree>
    <p:extLst>
      <p:ext uri="{BB962C8B-B14F-4D97-AF65-F5344CB8AC3E}">
        <p14:creationId xmlns:p14="http://schemas.microsoft.com/office/powerpoint/2010/main" val="28924657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26A00DAD-FA70-42F8-A9E7-AB8EBEDE5382}"/>
              </a:ext>
            </a:extLst>
          </p:cNvPr>
          <p:cNvSpPr txBox="1"/>
          <p:nvPr/>
        </p:nvSpPr>
        <p:spPr>
          <a:xfrm>
            <a:off x="868681" y="505290"/>
            <a:ext cx="6093228" cy="523220"/>
          </a:xfrm>
          <a:prstGeom prst="rect">
            <a:avLst/>
          </a:prstGeom>
          <a:noFill/>
        </p:spPr>
        <p:txBody>
          <a:bodyPr wrap="square">
            <a:spAutoFit/>
          </a:bodyPr>
          <a:lstStyle/>
          <a:p>
            <a:r>
              <a:rPr lang="en-US" altLang="zh-TW" sz="2800" dirty="0">
                <a:solidFill>
                  <a:srgbClr val="FF0000"/>
                </a:solidFill>
              </a:rPr>
              <a:t>Basic System Properties</a:t>
            </a:r>
            <a:endParaRPr lang="zh-TW" altLang="en-US" sz="2800" dirty="0">
              <a:solidFill>
                <a:srgbClr val="FF0000"/>
              </a:solidFill>
            </a:endParaRPr>
          </a:p>
        </p:txBody>
      </p:sp>
      <p:sp>
        <p:nvSpPr>
          <p:cNvPr id="5" name="文字方塊 4">
            <a:extLst>
              <a:ext uri="{FF2B5EF4-FFF2-40B4-BE49-F238E27FC236}">
                <a16:creationId xmlns:a16="http://schemas.microsoft.com/office/drawing/2014/main" id="{5B0EDE4A-37E6-49CC-96B7-8E29C7B9DDE4}"/>
              </a:ext>
            </a:extLst>
          </p:cNvPr>
          <p:cNvSpPr txBox="1"/>
          <p:nvPr/>
        </p:nvSpPr>
        <p:spPr>
          <a:xfrm>
            <a:off x="868680" y="1148187"/>
            <a:ext cx="10420003" cy="954107"/>
          </a:xfrm>
          <a:prstGeom prst="rect">
            <a:avLst/>
          </a:prstGeom>
          <a:noFill/>
        </p:spPr>
        <p:txBody>
          <a:bodyPr wrap="square">
            <a:spAutoFit/>
          </a:bodyPr>
          <a:lstStyle/>
          <a:p>
            <a:r>
              <a:rPr lang="en-US" altLang="zh-TW" sz="2800" dirty="0"/>
              <a:t>All of the following system properties apply equally to continuous-time and discrete-time systems.</a:t>
            </a:r>
            <a:endParaRPr lang="zh-TW" altLang="en-US" sz="2800" dirty="0"/>
          </a:p>
        </p:txBody>
      </p:sp>
      <p:pic>
        <p:nvPicPr>
          <p:cNvPr id="7" name="圖片 6">
            <a:extLst>
              <a:ext uri="{FF2B5EF4-FFF2-40B4-BE49-F238E27FC236}">
                <a16:creationId xmlns:a16="http://schemas.microsoft.com/office/drawing/2014/main" id="{97C85622-C00B-496C-945F-F4EEEF1511D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68680" y="2221971"/>
            <a:ext cx="10553810" cy="4163132"/>
          </a:xfrm>
          <a:prstGeom prst="rect">
            <a:avLst/>
          </a:prstGeom>
        </p:spPr>
      </p:pic>
    </p:spTree>
    <p:extLst>
      <p:ext uri="{BB962C8B-B14F-4D97-AF65-F5344CB8AC3E}">
        <p14:creationId xmlns:p14="http://schemas.microsoft.com/office/powerpoint/2010/main" val="35112145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17EDF6CC-B6F4-4A1E-A522-0DC6AFD550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67401" y="969473"/>
            <a:ext cx="10627754" cy="3253394"/>
          </a:xfrm>
          <a:prstGeom prst="rect">
            <a:avLst/>
          </a:prstGeom>
        </p:spPr>
      </p:pic>
      <p:pic>
        <p:nvPicPr>
          <p:cNvPr id="5" name="圖片 4">
            <a:extLst>
              <a:ext uri="{FF2B5EF4-FFF2-40B4-BE49-F238E27FC236}">
                <a16:creationId xmlns:a16="http://schemas.microsoft.com/office/drawing/2014/main" id="{F11ED9B2-BA3D-44FB-BC7B-2BA6A16D38C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67401" y="4617979"/>
            <a:ext cx="10857197" cy="835169"/>
          </a:xfrm>
          <a:prstGeom prst="rect">
            <a:avLst/>
          </a:prstGeom>
        </p:spPr>
      </p:pic>
    </p:spTree>
    <p:extLst>
      <p:ext uri="{BB962C8B-B14F-4D97-AF65-F5344CB8AC3E}">
        <p14:creationId xmlns:p14="http://schemas.microsoft.com/office/powerpoint/2010/main" val="27235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5B75F0C-8EEA-4E3F-BE57-5C2EB7F58765}"/>
              </a:ext>
            </a:extLst>
          </p:cNvPr>
          <p:cNvSpPr txBox="1"/>
          <p:nvPr/>
        </p:nvSpPr>
        <p:spPr>
          <a:xfrm>
            <a:off x="702425" y="555304"/>
            <a:ext cx="10735887" cy="2246769"/>
          </a:xfrm>
          <a:prstGeom prst="rect">
            <a:avLst/>
          </a:prstGeom>
          <a:noFill/>
        </p:spPr>
        <p:txBody>
          <a:bodyPr wrap="square">
            <a:spAutoFit/>
          </a:bodyPr>
          <a:lstStyle/>
          <a:p>
            <a:r>
              <a:rPr lang="en-US" altLang="zh-TW" sz="2800" dirty="0"/>
              <a:t>Memory</a:t>
            </a:r>
          </a:p>
          <a:p>
            <a:r>
              <a:rPr lang="en-US" altLang="zh-TW" sz="2800" dirty="0"/>
              <a:t>A system is </a:t>
            </a:r>
            <a:r>
              <a:rPr lang="en-US" altLang="zh-TW" sz="2800" dirty="0">
                <a:solidFill>
                  <a:srgbClr val="FF0000"/>
                </a:solidFill>
              </a:rPr>
              <a:t>memoryless</a:t>
            </a:r>
            <a:r>
              <a:rPr lang="en-US" altLang="zh-TW" sz="2800" dirty="0"/>
              <a:t> if its output y at time t or n depends only on the input at that same time.</a:t>
            </a:r>
          </a:p>
          <a:p>
            <a:r>
              <a:rPr lang="en-US" altLang="zh-TW" sz="2800" dirty="0"/>
              <a:t>Examples of memoryless systems:  y[n] = x[n]</a:t>
            </a:r>
            <a:r>
              <a:rPr lang="en-US" altLang="zh-TW" sz="2800" baseline="30000" dirty="0"/>
              <a:t>2   </a:t>
            </a:r>
            <a:r>
              <a:rPr lang="zh-TW" altLang="en-US" sz="2800" dirty="0"/>
              <a:t>；</a:t>
            </a:r>
            <a:endParaRPr lang="en-US" altLang="zh-TW" sz="2800" dirty="0"/>
          </a:p>
          <a:p>
            <a:r>
              <a:rPr lang="en-US" altLang="zh-TW" sz="2800" baseline="30000" dirty="0"/>
              <a:t>           </a:t>
            </a:r>
            <a:r>
              <a:rPr lang="en-US" altLang="zh-TW" sz="2800" dirty="0"/>
              <a:t> Resistor: v(t) = Ri(t)</a:t>
            </a:r>
            <a:endParaRPr lang="zh-TW" altLang="en-US" sz="2800" baseline="30000" dirty="0"/>
          </a:p>
        </p:txBody>
      </p:sp>
      <p:pic>
        <p:nvPicPr>
          <p:cNvPr id="5" name="圖片 4">
            <a:extLst>
              <a:ext uri="{FF2B5EF4-FFF2-40B4-BE49-F238E27FC236}">
                <a16:creationId xmlns:a16="http://schemas.microsoft.com/office/drawing/2014/main" id="{4E750C9E-5B37-45D8-974D-386930CEFB9D}"/>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4367" t="50000"/>
          <a:stretch/>
        </p:blipFill>
        <p:spPr>
          <a:xfrm>
            <a:off x="7980216" y="1618179"/>
            <a:ext cx="2161308" cy="908889"/>
          </a:xfrm>
          <a:prstGeom prst="rect">
            <a:avLst/>
          </a:prstGeom>
        </p:spPr>
      </p:pic>
      <p:sp>
        <p:nvSpPr>
          <p:cNvPr id="7" name="文字方塊 6">
            <a:extLst>
              <a:ext uri="{FF2B5EF4-FFF2-40B4-BE49-F238E27FC236}">
                <a16:creationId xmlns:a16="http://schemas.microsoft.com/office/drawing/2014/main" id="{4A6D550F-012E-4647-8E15-01A1229666EB}"/>
              </a:ext>
            </a:extLst>
          </p:cNvPr>
          <p:cNvSpPr txBox="1"/>
          <p:nvPr/>
        </p:nvSpPr>
        <p:spPr>
          <a:xfrm>
            <a:off x="702425" y="3172450"/>
            <a:ext cx="10735886" cy="1384995"/>
          </a:xfrm>
          <a:prstGeom prst="rect">
            <a:avLst/>
          </a:prstGeom>
          <a:noFill/>
        </p:spPr>
        <p:txBody>
          <a:bodyPr wrap="square">
            <a:spAutoFit/>
          </a:bodyPr>
          <a:lstStyle/>
          <a:p>
            <a:r>
              <a:rPr lang="en-US" altLang="zh-TW" sz="2800" dirty="0"/>
              <a:t>Conversely, a system has </a:t>
            </a:r>
            <a:r>
              <a:rPr lang="en-US" altLang="zh-TW" sz="2800" dirty="0">
                <a:solidFill>
                  <a:srgbClr val="FF0000"/>
                </a:solidFill>
              </a:rPr>
              <a:t>memory</a:t>
            </a:r>
            <a:r>
              <a:rPr lang="en-US" altLang="zh-TW" sz="2800" dirty="0"/>
              <a:t> if its output at time t or n depends on input values at some other times.</a:t>
            </a:r>
          </a:p>
          <a:p>
            <a:r>
              <a:rPr lang="en-US" altLang="zh-TW" sz="2800" dirty="0"/>
              <a:t>Examples of systems with memory:   y[n] = x[n+1] + x[n] + x[n-1]</a:t>
            </a:r>
            <a:endParaRPr lang="zh-TW" altLang="en-US" sz="2800" dirty="0"/>
          </a:p>
        </p:txBody>
      </p:sp>
      <p:pic>
        <p:nvPicPr>
          <p:cNvPr id="9" name="圖片 8">
            <a:extLst>
              <a:ext uri="{FF2B5EF4-FFF2-40B4-BE49-F238E27FC236}">
                <a16:creationId xmlns:a16="http://schemas.microsoft.com/office/drawing/2014/main" id="{BAC72846-A7F3-4CCD-88CB-BF892837E2C5}"/>
              </a:ext>
            </a:extLst>
          </p:cNvPr>
          <p:cNvPicPr>
            <a:picLocks noChangeAspect="1"/>
          </p:cNvPicPr>
          <p:nvPr/>
        </p:nvPicPr>
        <p:blipFill rotWithShape="1">
          <a:blip r:embed="rId4"/>
          <a:srcRect l="-2766" t="45342"/>
          <a:stretch/>
        </p:blipFill>
        <p:spPr>
          <a:xfrm>
            <a:off x="5769032" y="4700895"/>
            <a:ext cx="4822651" cy="1077851"/>
          </a:xfrm>
          <a:prstGeom prst="rect">
            <a:avLst/>
          </a:prstGeom>
        </p:spPr>
      </p:pic>
    </p:spTree>
    <p:extLst>
      <p:ext uri="{BB962C8B-B14F-4D97-AF65-F5344CB8AC3E}">
        <p14:creationId xmlns:p14="http://schemas.microsoft.com/office/powerpoint/2010/main" val="37593025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2D9C8FE6-E530-4AEF-88B1-6149B464461D}"/>
              </a:ext>
            </a:extLst>
          </p:cNvPr>
          <p:cNvSpPr txBox="1"/>
          <p:nvPr/>
        </p:nvSpPr>
        <p:spPr>
          <a:xfrm>
            <a:off x="785554" y="577425"/>
            <a:ext cx="10619508" cy="1815882"/>
          </a:xfrm>
          <a:prstGeom prst="rect">
            <a:avLst/>
          </a:prstGeom>
          <a:noFill/>
        </p:spPr>
        <p:txBody>
          <a:bodyPr wrap="square">
            <a:spAutoFit/>
          </a:bodyPr>
          <a:lstStyle/>
          <a:p>
            <a:r>
              <a:rPr lang="en-US" altLang="zh-TW" sz="2800" dirty="0">
                <a:solidFill>
                  <a:srgbClr val="FF0000"/>
                </a:solidFill>
              </a:rPr>
              <a:t>Causality</a:t>
            </a:r>
          </a:p>
          <a:p>
            <a:r>
              <a:rPr lang="en-US" altLang="zh-TW" sz="2800" dirty="0"/>
              <a:t>A system is </a:t>
            </a:r>
            <a:r>
              <a:rPr lang="en-US" altLang="zh-TW" sz="2800" dirty="0">
                <a:solidFill>
                  <a:srgbClr val="FF0000"/>
                </a:solidFill>
              </a:rPr>
              <a:t>causal </a:t>
            </a:r>
            <a:r>
              <a:rPr lang="en-US" altLang="zh-TW" sz="2800" dirty="0"/>
              <a:t>if its output at time t or n depends only on past or current values of the input.</a:t>
            </a:r>
          </a:p>
          <a:p>
            <a:r>
              <a:rPr lang="en-US" altLang="zh-TW" sz="2800" dirty="0"/>
              <a:t>Examples of causal systems: </a:t>
            </a:r>
            <a:endParaRPr lang="zh-TW" altLang="en-US" sz="2800" dirty="0"/>
          </a:p>
        </p:txBody>
      </p:sp>
      <p:pic>
        <p:nvPicPr>
          <p:cNvPr id="5" name="圖片 4">
            <a:extLst>
              <a:ext uri="{FF2B5EF4-FFF2-40B4-BE49-F238E27FC236}">
                <a16:creationId xmlns:a16="http://schemas.microsoft.com/office/drawing/2014/main" id="{4D7CF630-B708-492E-BE09-6978C3CAFE7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385" t="20946" r="1"/>
          <a:stretch/>
        </p:blipFill>
        <p:spPr>
          <a:xfrm>
            <a:off x="785554" y="2621077"/>
            <a:ext cx="9149352" cy="3659497"/>
          </a:xfrm>
          <a:prstGeom prst="rect">
            <a:avLst/>
          </a:prstGeom>
        </p:spPr>
      </p:pic>
    </p:spTree>
    <p:extLst>
      <p:ext uri="{BB962C8B-B14F-4D97-AF65-F5344CB8AC3E}">
        <p14:creationId xmlns:p14="http://schemas.microsoft.com/office/powerpoint/2010/main" val="13846313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C2277732-7381-4028-98DC-95090099E43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26601" y="987569"/>
            <a:ext cx="10738797" cy="4066570"/>
          </a:xfrm>
          <a:prstGeom prst="rect">
            <a:avLst/>
          </a:prstGeom>
        </p:spPr>
      </p:pic>
    </p:spTree>
    <p:extLst>
      <p:ext uri="{BB962C8B-B14F-4D97-AF65-F5344CB8AC3E}">
        <p14:creationId xmlns:p14="http://schemas.microsoft.com/office/powerpoint/2010/main" val="36342091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EF896294-DC7E-46B8-9533-9BC650C5420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259897" y="1580283"/>
            <a:ext cx="9317005" cy="3074843"/>
          </a:xfrm>
          <a:prstGeom prst="rect">
            <a:avLst/>
          </a:prstGeom>
        </p:spPr>
      </p:pic>
    </p:spTree>
    <p:extLst>
      <p:ext uri="{BB962C8B-B14F-4D97-AF65-F5344CB8AC3E}">
        <p14:creationId xmlns:p14="http://schemas.microsoft.com/office/powerpoint/2010/main" val="9495842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E5600C9-0577-4F89-B781-B185F86C89ED}"/>
              </a:ext>
            </a:extLst>
          </p:cNvPr>
          <p:cNvSpPr txBox="1"/>
          <p:nvPr/>
        </p:nvSpPr>
        <p:spPr>
          <a:xfrm>
            <a:off x="885305" y="797510"/>
            <a:ext cx="9522229" cy="5262979"/>
          </a:xfrm>
          <a:prstGeom prst="rect">
            <a:avLst/>
          </a:prstGeom>
          <a:noFill/>
        </p:spPr>
        <p:txBody>
          <a:bodyPr wrap="square">
            <a:spAutoFit/>
          </a:bodyPr>
          <a:lstStyle/>
          <a:p>
            <a:r>
              <a:rPr lang="en-US" altLang="zh-TW" sz="2800" dirty="0"/>
              <a:t>Invertibility</a:t>
            </a:r>
          </a:p>
          <a:p>
            <a:r>
              <a:rPr lang="en-US" altLang="zh-TW" sz="2800" dirty="0"/>
              <a:t>Recall that a system was defined as a function mapping a set of input signals (domain) into a set of output signals (co-domain). The range of the system is the subset of output signals in the co-domain that are actually possible to get.</a:t>
            </a:r>
          </a:p>
          <a:p>
            <a:r>
              <a:rPr lang="en-US" altLang="zh-TW" sz="2800" dirty="0"/>
              <a:t>It turns out that one can always restrict the co-domain of the system to be equal to its range, thereby making the system onto (surjective). Assuming this is the case, a system S is invertible if the input signal can always be uniquely recovered from the output signal. </a:t>
            </a:r>
          </a:p>
          <a:p>
            <a:r>
              <a:rPr lang="en-US" altLang="zh-TW" sz="2800" dirty="0"/>
              <a:t>Functions are invertible if and only if they are both one-to-one and onto.</a:t>
            </a:r>
            <a:endParaRPr lang="zh-TW" altLang="en-US" sz="2800" dirty="0"/>
          </a:p>
        </p:txBody>
      </p:sp>
    </p:spTree>
    <p:extLst>
      <p:ext uri="{BB962C8B-B14F-4D97-AF65-F5344CB8AC3E}">
        <p14:creationId xmlns:p14="http://schemas.microsoft.com/office/powerpoint/2010/main" val="23341494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8EE4C83C-0AA5-4B3F-88EA-668DED52D1D8}"/>
              </a:ext>
            </a:extLst>
          </p:cNvPr>
          <p:cNvSpPr txBox="1"/>
          <p:nvPr/>
        </p:nvSpPr>
        <p:spPr>
          <a:xfrm>
            <a:off x="1068878" y="909796"/>
            <a:ext cx="10054243" cy="1384995"/>
          </a:xfrm>
          <a:prstGeom prst="rect">
            <a:avLst/>
          </a:prstGeom>
          <a:noFill/>
        </p:spPr>
        <p:txBody>
          <a:bodyPr wrap="square">
            <a:spAutoFit/>
          </a:bodyPr>
          <a:lstStyle/>
          <a:p>
            <a:r>
              <a:rPr lang="en-US" altLang="zh-TW" sz="2800" dirty="0"/>
              <a:t>The inverse system, formally written as S</a:t>
            </a:r>
            <a:r>
              <a:rPr lang="en-US" altLang="zh-TW" sz="2800" baseline="30000" dirty="0"/>
              <a:t>–1</a:t>
            </a:r>
            <a:r>
              <a:rPr lang="en-US" altLang="zh-TW" sz="2800" dirty="0"/>
              <a:t> (this is not the arithmetic inverse), is such that the cascade interconnection in Figure 1.54 is equivalent to the identity system, which leaves the input unchanged.</a:t>
            </a:r>
            <a:endParaRPr lang="zh-TW" altLang="en-US" sz="2800" dirty="0"/>
          </a:p>
        </p:txBody>
      </p:sp>
      <p:pic>
        <p:nvPicPr>
          <p:cNvPr id="5" name="圖片 4">
            <a:extLst>
              <a:ext uri="{FF2B5EF4-FFF2-40B4-BE49-F238E27FC236}">
                <a16:creationId xmlns:a16="http://schemas.microsoft.com/office/drawing/2014/main" id="{EA1B6031-606F-490C-B5EF-C4FE19DF3C5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888067" y="2665537"/>
            <a:ext cx="6039803" cy="2590169"/>
          </a:xfrm>
          <a:prstGeom prst="rect">
            <a:avLst/>
          </a:prstGeom>
        </p:spPr>
      </p:pic>
    </p:spTree>
    <p:extLst>
      <p:ext uri="{BB962C8B-B14F-4D97-AF65-F5344CB8AC3E}">
        <p14:creationId xmlns:p14="http://schemas.microsoft.com/office/powerpoint/2010/main" val="214854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8B65F329-15FB-4A3E-BABC-68A15AF65B58}"/>
              </a:ext>
            </a:extLst>
          </p:cNvPr>
          <p:cNvSpPr txBox="1"/>
          <p:nvPr/>
        </p:nvSpPr>
        <p:spPr>
          <a:xfrm>
            <a:off x="509848" y="621668"/>
            <a:ext cx="8408323" cy="584775"/>
          </a:xfrm>
          <a:prstGeom prst="rect">
            <a:avLst/>
          </a:prstGeom>
          <a:noFill/>
        </p:spPr>
        <p:txBody>
          <a:bodyPr wrap="square">
            <a:spAutoFit/>
          </a:bodyPr>
          <a:lstStyle/>
          <a:p>
            <a:r>
              <a:rPr lang="en-US" altLang="zh-TW" sz="3200" b="1" dirty="0"/>
              <a:t>TRANSFORMATIONS OF THE TIME VARIABLE</a:t>
            </a:r>
            <a:endParaRPr lang="zh-TW" altLang="en-US" sz="3200" b="1" dirty="0"/>
          </a:p>
        </p:txBody>
      </p:sp>
      <p:sp>
        <p:nvSpPr>
          <p:cNvPr id="5" name="文字方塊 4">
            <a:extLst>
              <a:ext uri="{FF2B5EF4-FFF2-40B4-BE49-F238E27FC236}">
                <a16:creationId xmlns:a16="http://schemas.microsoft.com/office/drawing/2014/main" id="{49C63AB0-692B-4217-BBC9-B90CFC39333C}"/>
              </a:ext>
            </a:extLst>
          </p:cNvPr>
          <p:cNvSpPr txBox="1"/>
          <p:nvPr/>
        </p:nvSpPr>
        <p:spPr>
          <a:xfrm>
            <a:off x="509848" y="1369953"/>
            <a:ext cx="11172304" cy="1815882"/>
          </a:xfrm>
          <a:prstGeom prst="rect">
            <a:avLst/>
          </a:prstGeom>
          <a:noFill/>
        </p:spPr>
        <p:txBody>
          <a:bodyPr wrap="square">
            <a:spAutoFit/>
          </a:bodyPr>
          <a:lstStyle/>
          <a:p>
            <a:r>
              <a:rPr lang="en-US" altLang="zh-TW" sz="2800" dirty="0"/>
              <a:t>Consider the continuous-time signal x(t) defined by its graph shown in Figure 1.4 and the discrete-time signal x[n] defined by its graph in Figure 1.5.</a:t>
            </a:r>
          </a:p>
          <a:p>
            <a:r>
              <a:rPr lang="en-US" altLang="zh-TW" sz="2800" dirty="0"/>
              <a:t>We will use these two signals to illustrate some useful transformations of the time variable, such as </a:t>
            </a:r>
            <a:r>
              <a:rPr lang="en-US" altLang="zh-TW" sz="2800" dirty="0">
                <a:solidFill>
                  <a:srgbClr val="FF0000"/>
                </a:solidFill>
              </a:rPr>
              <a:t>time scaling </a:t>
            </a:r>
            <a:r>
              <a:rPr lang="en-US" altLang="zh-TW" sz="2800" dirty="0"/>
              <a:t>and </a:t>
            </a:r>
            <a:r>
              <a:rPr lang="en-US" altLang="zh-TW" sz="2800" dirty="0">
                <a:solidFill>
                  <a:srgbClr val="FF0000"/>
                </a:solidFill>
              </a:rPr>
              <a:t>time reversal</a:t>
            </a:r>
            <a:r>
              <a:rPr lang="en-US" altLang="zh-TW" sz="2800" dirty="0"/>
              <a:t>. </a:t>
            </a:r>
            <a:endParaRPr lang="zh-TW" altLang="en-US" sz="2800" dirty="0"/>
          </a:p>
        </p:txBody>
      </p:sp>
      <p:pic>
        <p:nvPicPr>
          <p:cNvPr id="7" name="圖片 6">
            <a:extLst>
              <a:ext uri="{FF2B5EF4-FFF2-40B4-BE49-F238E27FC236}">
                <a16:creationId xmlns:a16="http://schemas.microsoft.com/office/drawing/2014/main" id="{8D12C6D4-3EB1-493C-A0FB-65CE88E77C8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09848" y="3138078"/>
            <a:ext cx="4405437" cy="2660073"/>
          </a:xfrm>
          <a:prstGeom prst="rect">
            <a:avLst/>
          </a:prstGeom>
        </p:spPr>
      </p:pic>
      <p:pic>
        <p:nvPicPr>
          <p:cNvPr id="9" name="圖片 8">
            <a:extLst>
              <a:ext uri="{FF2B5EF4-FFF2-40B4-BE49-F238E27FC236}">
                <a16:creationId xmlns:a16="http://schemas.microsoft.com/office/drawing/2014/main" id="{C6AD790E-C9EA-4550-A9B5-82B89F753A1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718502" y="3076066"/>
            <a:ext cx="4162464" cy="2705602"/>
          </a:xfrm>
          <a:prstGeom prst="rect">
            <a:avLst/>
          </a:prstGeom>
        </p:spPr>
      </p:pic>
      <p:sp>
        <p:nvSpPr>
          <p:cNvPr id="11" name="文字方塊 10">
            <a:extLst>
              <a:ext uri="{FF2B5EF4-FFF2-40B4-BE49-F238E27FC236}">
                <a16:creationId xmlns:a16="http://schemas.microsoft.com/office/drawing/2014/main" id="{8FDA3140-AE1B-45FA-8FEA-1C74A0F980DF}"/>
              </a:ext>
            </a:extLst>
          </p:cNvPr>
          <p:cNvSpPr txBox="1"/>
          <p:nvPr/>
        </p:nvSpPr>
        <p:spPr>
          <a:xfrm>
            <a:off x="752303" y="5781668"/>
            <a:ext cx="4704571" cy="369332"/>
          </a:xfrm>
          <a:prstGeom prst="rect">
            <a:avLst/>
          </a:prstGeom>
          <a:noFill/>
        </p:spPr>
        <p:txBody>
          <a:bodyPr wrap="square">
            <a:spAutoFit/>
          </a:bodyPr>
          <a:lstStyle/>
          <a:p>
            <a:r>
              <a:rPr lang="en-US" altLang="zh-TW" dirty="0"/>
              <a:t>FIGURE 1.4 Graph of continuous time signal x(t).</a:t>
            </a:r>
            <a:endParaRPr lang="zh-TW" altLang="en-US" dirty="0"/>
          </a:p>
        </p:txBody>
      </p:sp>
      <p:sp>
        <p:nvSpPr>
          <p:cNvPr id="13" name="文字方塊 12">
            <a:extLst>
              <a:ext uri="{FF2B5EF4-FFF2-40B4-BE49-F238E27FC236}">
                <a16:creationId xmlns:a16="http://schemas.microsoft.com/office/drawing/2014/main" id="{3F765C3A-2403-49DA-812E-0D930B08BD68}"/>
              </a:ext>
            </a:extLst>
          </p:cNvPr>
          <p:cNvSpPr txBox="1"/>
          <p:nvPr/>
        </p:nvSpPr>
        <p:spPr>
          <a:xfrm>
            <a:off x="6718502" y="5798151"/>
            <a:ext cx="4704571" cy="369332"/>
          </a:xfrm>
          <a:prstGeom prst="rect">
            <a:avLst/>
          </a:prstGeom>
          <a:noFill/>
        </p:spPr>
        <p:txBody>
          <a:bodyPr wrap="square">
            <a:spAutoFit/>
          </a:bodyPr>
          <a:lstStyle/>
          <a:p>
            <a:r>
              <a:rPr lang="en-US" altLang="zh-TW" dirty="0"/>
              <a:t>FIGURE 1.5 Graph of discrete-time signal x[n].</a:t>
            </a:r>
            <a:endParaRPr lang="zh-TW" altLang="en-US" dirty="0"/>
          </a:p>
        </p:txBody>
      </p:sp>
    </p:spTree>
    <p:extLst>
      <p:ext uri="{BB962C8B-B14F-4D97-AF65-F5344CB8AC3E}">
        <p14:creationId xmlns:p14="http://schemas.microsoft.com/office/powerpoint/2010/main" val="13229279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A2537644-B6ED-4865-A69B-D689EEB8263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19453" y="1130704"/>
            <a:ext cx="11153094" cy="1479492"/>
          </a:xfrm>
          <a:prstGeom prst="rect">
            <a:avLst/>
          </a:prstGeom>
        </p:spPr>
      </p:pic>
      <p:sp>
        <p:nvSpPr>
          <p:cNvPr id="5" name="文字方塊 4">
            <a:extLst>
              <a:ext uri="{FF2B5EF4-FFF2-40B4-BE49-F238E27FC236}">
                <a16:creationId xmlns:a16="http://schemas.microsoft.com/office/drawing/2014/main" id="{B42BF9B9-554A-4CD0-B4E8-94A16CA7C0E9}"/>
              </a:ext>
            </a:extLst>
          </p:cNvPr>
          <p:cNvSpPr txBox="1"/>
          <p:nvPr/>
        </p:nvSpPr>
        <p:spPr>
          <a:xfrm>
            <a:off x="3581401" y="3924639"/>
            <a:ext cx="4348941" cy="646331"/>
          </a:xfrm>
          <a:prstGeom prst="rect">
            <a:avLst/>
          </a:prstGeom>
          <a:noFill/>
        </p:spPr>
        <p:txBody>
          <a:bodyPr wrap="square">
            <a:spAutoFit/>
          </a:bodyPr>
          <a:lstStyle/>
          <a:p>
            <a:r>
              <a:rPr lang="en-US" altLang="zh-TW" sz="3600" b="1" dirty="0"/>
              <a:t>The End of Chap.  01</a:t>
            </a:r>
          </a:p>
        </p:txBody>
      </p:sp>
    </p:spTree>
    <p:extLst>
      <p:ext uri="{BB962C8B-B14F-4D97-AF65-F5344CB8AC3E}">
        <p14:creationId xmlns:p14="http://schemas.microsoft.com/office/powerpoint/2010/main" val="30138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54BDE3D-4C64-4A0B-97E7-CE934124E62A}"/>
              </a:ext>
            </a:extLst>
          </p:cNvPr>
          <p:cNvSpPr txBox="1"/>
          <p:nvPr/>
        </p:nvSpPr>
        <p:spPr>
          <a:xfrm>
            <a:off x="918556" y="721421"/>
            <a:ext cx="2290156" cy="584775"/>
          </a:xfrm>
          <a:prstGeom prst="rect">
            <a:avLst/>
          </a:prstGeom>
          <a:noFill/>
        </p:spPr>
        <p:txBody>
          <a:bodyPr wrap="square">
            <a:spAutoFit/>
          </a:bodyPr>
          <a:lstStyle/>
          <a:p>
            <a:r>
              <a:rPr lang="en-US" altLang="zh-TW" sz="3200" dirty="0"/>
              <a:t>Time Scaling</a:t>
            </a:r>
            <a:endParaRPr lang="zh-TW" altLang="en-US" sz="3200" dirty="0"/>
          </a:p>
        </p:txBody>
      </p:sp>
      <p:sp>
        <p:nvSpPr>
          <p:cNvPr id="5" name="文字方塊 4">
            <a:extLst>
              <a:ext uri="{FF2B5EF4-FFF2-40B4-BE49-F238E27FC236}">
                <a16:creationId xmlns:a16="http://schemas.microsoft.com/office/drawing/2014/main" id="{07006BEF-32B6-4072-B0E2-52D684DC45F9}"/>
              </a:ext>
            </a:extLst>
          </p:cNvPr>
          <p:cNvSpPr txBox="1"/>
          <p:nvPr/>
        </p:nvSpPr>
        <p:spPr>
          <a:xfrm>
            <a:off x="918555" y="1475200"/>
            <a:ext cx="10702637" cy="1815882"/>
          </a:xfrm>
          <a:prstGeom prst="rect">
            <a:avLst/>
          </a:prstGeom>
          <a:noFill/>
        </p:spPr>
        <p:txBody>
          <a:bodyPr wrap="square">
            <a:spAutoFit/>
          </a:bodyPr>
          <a:lstStyle/>
          <a:p>
            <a:r>
              <a:rPr lang="en-US" altLang="zh-TW" sz="2800" dirty="0"/>
              <a:t>Time scaling refers to the multiplication of the time variable by a real positive constant </a:t>
            </a:r>
            <a:r>
              <a:rPr lang="el-GR" altLang="zh-TW" sz="2800" dirty="0"/>
              <a:t>α</a:t>
            </a:r>
            <a:r>
              <a:rPr lang="en-US" altLang="zh-TW" sz="2800" dirty="0"/>
              <a:t>. In the continuous-time case, we can write</a:t>
            </a:r>
          </a:p>
          <a:p>
            <a:r>
              <a:rPr lang="en-US" altLang="zh-TW" sz="2800" dirty="0"/>
              <a:t>                                y(t) = x(</a:t>
            </a:r>
            <a:r>
              <a:rPr lang="el-GR" altLang="zh-TW" sz="2800" dirty="0"/>
              <a:t>α</a:t>
            </a:r>
            <a:r>
              <a:rPr lang="en-US" altLang="zh-TW" sz="2800" dirty="0"/>
              <a:t>t)</a:t>
            </a:r>
          </a:p>
          <a:p>
            <a:r>
              <a:rPr lang="en-US" altLang="zh-TW" sz="2800" dirty="0"/>
              <a:t>Case 0 &lt; </a:t>
            </a:r>
            <a:r>
              <a:rPr lang="el-GR" altLang="zh-TW" sz="2800" dirty="0"/>
              <a:t>α</a:t>
            </a:r>
            <a:r>
              <a:rPr lang="en-US" altLang="zh-TW" sz="2800" dirty="0"/>
              <a:t> &lt; 1: The signal x(t) is slowed down or </a:t>
            </a:r>
            <a:r>
              <a:rPr lang="en-US" altLang="zh-TW" sz="2800" dirty="0">
                <a:solidFill>
                  <a:srgbClr val="FF0000"/>
                </a:solidFill>
              </a:rPr>
              <a:t>expanded</a:t>
            </a:r>
            <a:r>
              <a:rPr lang="en-US" altLang="zh-TW" sz="2800" dirty="0"/>
              <a:t> in time. </a:t>
            </a:r>
            <a:endParaRPr lang="zh-TW" altLang="en-US" sz="2800" dirty="0"/>
          </a:p>
        </p:txBody>
      </p:sp>
      <p:sp>
        <p:nvSpPr>
          <p:cNvPr id="7" name="文字方塊 6">
            <a:extLst>
              <a:ext uri="{FF2B5EF4-FFF2-40B4-BE49-F238E27FC236}">
                <a16:creationId xmlns:a16="http://schemas.microsoft.com/office/drawing/2014/main" id="{A36573B8-3315-4A81-9932-A7A0FC3A7BF3}"/>
              </a:ext>
            </a:extLst>
          </p:cNvPr>
          <p:cNvSpPr txBox="1"/>
          <p:nvPr/>
        </p:nvSpPr>
        <p:spPr>
          <a:xfrm>
            <a:off x="918555" y="3716548"/>
            <a:ext cx="3952703" cy="954107"/>
          </a:xfrm>
          <a:prstGeom prst="rect">
            <a:avLst/>
          </a:prstGeom>
          <a:noFill/>
        </p:spPr>
        <p:txBody>
          <a:bodyPr wrap="square">
            <a:spAutoFit/>
          </a:bodyPr>
          <a:lstStyle/>
          <a:p>
            <a:r>
              <a:rPr lang="en-US" altLang="zh-TW" sz="2800" dirty="0"/>
              <a:t>Example 1.3: Case </a:t>
            </a:r>
            <a:r>
              <a:rPr lang="el-GR" altLang="zh-TW" sz="2800" dirty="0"/>
              <a:t>α</a:t>
            </a:r>
            <a:r>
              <a:rPr lang="en-US" altLang="zh-TW" sz="2800" dirty="0"/>
              <a:t> = 1/2  shown in Figure 1.6. </a:t>
            </a:r>
            <a:endParaRPr lang="zh-TW" altLang="en-US" sz="2800" dirty="0"/>
          </a:p>
        </p:txBody>
      </p:sp>
      <p:pic>
        <p:nvPicPr>
          <p:cNvPr id="9" name="圖片 8">
            <a:extLst>
              <a:ext uri="{FF2B5EF4-FFF2-40B4-BE49-F238E27FC236}">
                <a16:creationId xmlns:a16="http://schemas.microsoft.com/office/drawing/2014/main" id="{75E1DFF8-7AA8-43DC-A035-5F3F63A8DC1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24156"/>
          <a:stretch/>
        </p:blipFill>
        <p:spPr>
          <a:xfrm>
            <a:off x="5266614" y="3429000"/>
            <a:ext cx="5873827" cy="2275696"/>
          </a:xfrm>
          <a:prstGeom prst="rect">
            <a:avLst/>
          </a:prstGeom>
        </p:spPr>
      </p:pic>
      <p:sp>
        <p:nvSpPr>
          <p:cNvPr id="11" name="文字方塊 10">
            <a:extLst>
              <a:ext uri="{FF2B5EF4-FFF2-40B4-BE49-F238E27FC236}">
                <a16:creationId xmlns:a16="http://schemas.microsoft.com/office/drawing/2014/main" id="{9F050C69-D150-453C-A25F-6548F884543F}"/>
              </a:ext>
            </a:extLst>
          </p:cNvPr>
          <p:cNvSpPr txBox="1"/>
          <p:nvPr/>
        </p:nvSpPr>
        <p:spPr>
          <a:xfrm>
            <a:off x="5507183" y="5842614"/>
            <a:ext cx="4983480" cy="369332"/>
          </a:xfrm>
          <a:prstGeom prst="rect">
            <a:avLst/>
          </a:prstGeom>
          <a:noFill/>
        </p:spPr>
        <p:txBody>
          <a:bodyPr wrap="square">
            <a:spAutoFit/>
          </a:bodyPr>
          <a:lstStyle/>
          <a:p>
            <a:r>
              <a:rPr lang="en-US" altLang="zh-TW" dirty="0"/>
              <a:t>FIGURE 1.6 Graph of expanded signal y(t) = x(0.5t).</a:t>
            </a:r>
            <a:endParaRPr lang="zh-TW" altLang="en-US" dirty="0"/>
          </a:p>
        </p:txBody>
      </p:sp>
    </p:spTree>
    <p:extLst>
      <p:ext uri="{BB962C8B-B14F-4D97-AF65-F5344CB8AC3E}">
        <p14:creationId xmlns:p14="http://schemas.microsoft.com/office/powerpoint/2010/main" val="1034578409"/>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2019</TotalTime>
  <Words>4103</Words>
  <Application>Microsoft Office PowerPoint</Application>
  <PresentationFormat>寬螢幕</PresentationFormat>
  <Paragraphs>266</Paragraphs>
  <Slides>80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80</vt:i4>
      </vt:variant>
    </vt:vector>
  </HeadingPairs>
  <TitlesOfParts>
    <vt:vector size="85" baseType="lpstr">
      <vt:lpstr>標楷體</vt:lpstr>
      <vt:lpstr>Calibri</vt:lpstr>
      <vt:lpstr>Calibri Light</vt:lpstr>
      <vt:lpstr>Cambria Math</vt:lpstr>
      <vt:lpstr>回顧</vt:lpstr>
      <vt:lpstr>Chap. 01 Elementary Continuous-Time and Discrete-Time Signals and Systems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01 Elementary Continuous-Time and Discrete-Time Signals and Systems</dc:title>
  <dc:creator>辛紹志</dc:creator>
  <cp:lastModifiedBy>辛紹志</cp:lastModifiedBy>
  <cp:revision>168</cp:revision>
  <dcterms:created xsi:type="dcterms:W3CDTF">2024-01-17T01:17:12Z</dcterms:created>
  <dcterms:modified xsi:type="dcterms:W3CDTF">2024-02-16T02:57:01Z</dcterms:modified>
</cp:coreProperties>
</file>