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9" r:id="rId12"/>
    <p:sldId id="273" r:id="rId13"/>
    <p:sldId id="272" r:id="rId14"/>
    <p:sldId id="271" r:id="rId15"/>
    <p:sldId id="260" r:id="rId16"/>
    <p:sldId id="261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294" r:id="rId43"/>
    <p:sldId id="262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26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辛紹志" initials="辛紹志" lastIdx="1" clrIdx="0">
    <p:extLst>
      <p:ext uri="{19B8F6BF-5375-455C-9EA6-DF929625EA0E}">
        <p15:presenceInfo xmlns:p15="http://schemas.microsoft.com/office/powerpoint/2012/main" userId="S::sjshin@o365.fcu.edu.tw::7d78d535-57a5-4917-81e7-56e79881e5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1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9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47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9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37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8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2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0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B7B10-4569-45F1-8047-2633F9691920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392712-48BD-45B4-AD22-59AC4DA6C4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4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11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4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16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9.wdp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1.wdp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7.wdp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3.wdp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4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5.wdp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6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7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9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0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41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4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43.wdp"/><Relationship Id="rId7" Type="http://schemas.microsoft.com/office/2007/relationships/hdphoto" Target="../media/hdphoto45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microsoft.com/office/2007/relationships/hdphoto" Target="../media/hdphoto44.wdp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6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47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8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9.wdp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50.wdp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1.wdp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52.wdp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53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54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5.wdp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56.wdp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F85FF-FE1A-499B-979B-584765FD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21220"/>
            <a:ext cx="10058400" cy="2762319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latin typeface="+mn-lt"/>
              </a:rPr>
              <a:t>Chap. 02</a:t>
            </a:r>
            <a:br>
              <a:rPr lang="en-US" altLang="zh-TW" sz="6000" b="1" dirty="0">
                <a:latin typeface="+mn-lt"/>
              </a:rPr>
            </a:br>
            <a:r>
              <a:rPr lang="en-US" altLang="zh-TW" sz="6000" b="1" dirty="0">
                <a:latin typeface="+mn-lt"/>
              </a:rPr>
              <a:t>Linear Time-Invariant Systems</a:t>
            </a:r>
            <a:endParaRPr lang="zh-TW" alt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9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07C4E45-F6A5-4454-9D65-C7E88F637F64}"/>
              </a:ext>
            </a:extLst>
          </p:cNvPr>
          <p:cNvSpPr txBox="1"/>
          <p:nvPr/>
        </p:nvSpPr>
        <p:spPr>
          <a:xfrm>
            <a:off x="785553" y="654919"/>
            <a:ext cx="9904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The convolution operation has the following properties. It is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27F402-E6D0-4A49-BFD7-6F9C5829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0" y="1452995"/>
            <a:ext cx="11099262" cy="19760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C60F5A-8F45-4854-B5FE-4064D052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84" y="3829049"/>
            <a:ext cx="7024169" cy="12622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FE35A4-34E5-4C1C-8403-939FBDBC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393" y="5238933"/>
            <a:ext cx="7024169" cy="5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0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1C6AFC0-D128-4470-A93B-E8EA22E5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512" y="670298"/>
            <a:ext cx="10992975" cy="50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8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66A4D29-C871-4CCE-96AF-A53E0E84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560" y="2467927"/>
            <a:ext cx="11242879" cy="14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9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94AF9AE8-1F0C-42F8-8DCA-DCB5F18EB964}"/>
              </a:ext>
            </a:extLst>
          </p:cNvPr>
          <p:cNvSpPr txBox="1"/>
          <p:nvPr/>
        </p:nvSpPr>
        <p:spPr>
          <a:xfrm>
            <a:off x="303414" y="605043"/>
            <a:ext cx="25059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Graphical Computation of a Convolution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B2B713-1A34-4AA5-B2A6-E64AEEE0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9352" y="0"/>
            <a:ext cx="9382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CF62785-EC47-4A8F-8287-23985F8495B7}"/>
              </a:ext>
            </a:extLst>
          </p:cNvPr>
          <p:cNvSpPr txBox="1"/>
          <p:nvPr/>
        </p:nvSpPr>
        <p:spPr>
          <a:xfrm>
            <a:off x="852054" y="549671"/>
            <a:ext cx="108023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Example 2.6: Let us compute y[0] and y[1] for the input signal and impulse response of an LTI system shown in Figure 2.4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F5A16A-FA43-4F88-8602-7776C046D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894" t="42665" b="15510"/>
          <a:stretch/>
        </p:blipFill>
        <p:spPr>
          <a:xfrm>
            <a:off x="6343750" y="1762298"/>
            <a:ext cx="5183781" cy="27141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67DD68B-49B9-44AE-8FD1-C385AC4897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245" r="22294" b="61863"/>
          <a:stretch/>
        </p:blipFill>
        <p:spPr>
          <a:xfrm>
            <a:off x="1159970" y="1878676"/>
            <a:ext cx="4326430" cy="259772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73A113-51FF-4FC9-96A8-97CA5935FE2A}"/>
              </a:ext>
            </a:extLst>
          </p:cNvPr>
          <p:cNvSpPr txBox="1"/>
          <p:nvPr/>
        </p:nvSpPr>
        <p:spPr>
          <a:xfrm>
            <a:off x="2038696" y="5055168"/>
            <a:ext cx="8917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2.4 Convolution of an input signal with an impulse response.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5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23007B-8DEC-4C0C-AB15-46937EA6B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390" y="513397"/>
            <a:ext cx="7799524" cy="12156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C1F0C6-A912-47D3-BEB3-6410603DE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6414" y="2152139"/>
            <a:ext cx="3928802" cy="25537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9A087B2-182C-4BBB-B752-F4EE32012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067152"/>
            <a:ext cx="3746269" cy="23937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7F43CD-910D-4DF9-AFCF-8805A33B9F14}"/>
              </a:ext>
            </a:extLst>
          </p:cNvPr>
          <p:cNvSpPr txBox="1"/>
          <p:nvPr/>
        </p:nvSpPr>
        <p:spPr>
          <a:xfrm>
            <a:off x="2437555" y="5137266"/>
            <a:ext cx="861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2.5 Impulse response flipped around the vertical axis.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444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30B619-8062-49B7-8ACD-960218E2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0374" y="614709"/>
            <a:ext cx="8658398" cy="39755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EFC44E-2826-4071-BF26-A6D0591C6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0374" y="4955925"/>
            <a:ext cx="8242761" cy="12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2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A3FA44C-EC2C-4830-B80B-0BA555DF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16" y="322984"/>
            <a:ext cx="10047758" cy="15723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BCB317-5894-4391-9B2C-E23A52222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6291" y="2065036"/>
            <a:ext cx="3990109" cy="25471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6446E7-C397-420B-99FF-FE9F83BED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048411"/>
            <a:ext cx="3838767" cy="245154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4692835-FCA5-4B3E-B9D3-F0DDD475C0A6}"/>
              </a:ext>
            </a:extLst>
          </p:cNvPr>
          <p:cNvSpPr txBox="1"/>
          <p:nvPr/>
        </p:nvSpPr>
        <p:spPr>
          <a:xfrm>
            <a:off x="1968470" y="4971013"/>
            <a:ext cx="8738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2.7 Time-reversed and shifted impulse response for n = 1.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46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7732226-4209-41A5-93F8-09E47D92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780" y="436244"/>
            <a:ext cx="8440104" cy="40717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BB5181-D138-4744-B25D-53A137E40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2699" y="4866928"/>
            <a:ext cx="8287185" cy="12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E7D2959-2C9E-4E24-8007-6C2606D18533}"/>
              </a:ext>
            </a:extLst>
          </p:cNvPr>
          <p:cNvSpPr txBox="1"/>
          <p:nvPr/>
        </p:nvSpPr>
        <p:spPr>
          <a:xfrm>
            <a:off x="818805" y="437114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Numerical Computation of a Convolution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079BCF-A76D-4E9D-9342-B16506B6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5" y="960334"/>
            <a:ext cx="10111482" cy="53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255278C-F59E-4EC7-8A0D-D70D78790E43}"/>
              </a:ext>
            </a:extLst>
          </p:cNvPr>
          <p:cNvSpPr txBox="1"/>
          <p:nvPr/>
        </p:nvSpPr>
        <p:spPr>
          <a:xfrm>
            <a:off x="1309947" y="1159316"/>
            <a:ext cx="95721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Many physical processes can be represented by, and successfully analyzed with, linear time-invariant (LTI) systems as models.</a:t>
            </a:r>
          </a:p>
          <a:p>
            <a:endParaRPr lang="en-US" altLang="zh-TW" sz="2800" dirty="0"/>
          </a:p>
          <a:p>
            <a:r>
              <a:rPr lang="en-US" altLang="zh-TW" sz="2800" dirty="0"/>
              <a:t> LTI models are also extremely useful for design. A process control engineer would typically design a level controller for the mixing tank based on a set of linearized, time-invariant differential equations.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16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AB24DF8-0042-4DF6-B410-39E103AFECBB}"/>
              </a:ext>
            </a:extLst>
          </p:cNvPr>
          <p:cNvSpPr txBox="1"/>
          <p:nvPr/>
        </p:nvSpPr>
        <p:spPr>
          <a:xfrm>
            <a:off x="818803" y="616173"/>
            <a:ext cx="11168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First, we sketch and x[k], one above the other as shown in Figure 2.10,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D23A31-D481-4910-B599-3E2DB82BF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802" y="1822478"/>
            <a:ext cx="4617721" cy="2750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52DFEF-2092-4FC1-A332-0CCBBB605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6274" y="2136808"/>
            <a:ext cx="5836923" cy="25354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CC6C72-2CE1-447A-9403-E1CB79828496}"/>
              </a:ext>
            </a:extLst>
          </p:cNvPr>
          <p:cNvSpPr txBox="1"/>
          <p:nvPr/>
        </p:nvSpPr>
        <p:spPr>
          <a:xfrm>
            <a:off x="2022068" y="5154728"/>
            <a:ext cx="9089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2.10 Time-reversed impulse response and input signal for numerical computation of a convolution.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985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58E1E0-10BA-49C7-B868-F1AC7911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27" y="713162"/>
            <a:ext cx="10674546" cy="50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8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CB2F8D-1ABE-4A70-84F5-E7454E8E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03" y="0"/>
            <a:ext cx="6134793" cy="63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7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549374-8452-4DCF-8717-D57628E5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3" y="378489"/>
            <a:ext cx="10311553" cy="8351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4E758D6-ABA9-42DA-8C31-F739DEFB4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" t="5172"/>
          <a:stretch/>
        </p:blipFill>
        <p:spPr>
          <a:xfrm>
            <a:off x="3550529" y="917579"/>
            <a:ext cx="5743100" cy="59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41B686-F5B3-4E61-BE6C-9C66BCBC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677" y="1280160"/>
            <a:ext cx="11514646" cy="3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9E548C-02A1-44B8-B052-F128D694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6386" y="-2597"/>
            <a:ext cx="6220865" cy="63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8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4E1FF7F-07BA-4876-A2A3-11B3B29F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0" y="1050693"/>
            <a:ext cx="10857939" cy="3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7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2B7BF3C-FB23-4089-8D30-EE429781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6" y="1001511"/>
            <a:ext cx="11334608" cy="44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4FA95CE-A20C-414B-9610-EBF55889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4227" y="1397452"/>
            <a:ext cx="7960304" cy="43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85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43DFEDB-F1D7-4D3F-9FA4-A565231F34EA}"/>
              </a:ext>
            </a:extLst>
          </p:cNvPr>
          <p:cNvSpPr txBox="1"/>
          <p:nvPr/>
        </p:nvSpPr>
        <p:spPr>
          <a:xfrm>
            <a:off x="602672" y="549671"/>
            <a:ext cx="10336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/>
              <a:t>CONTINUOUS-TIME LTI SYSTEMS: THE CONVOLUTION INTEGRAL</a:t>
            </a:r>
            <a:endParaRPr lang="zh-TW" altLang="en-US" sz="28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D4F7FC-9AF3-4712-A2BF-2392CBCC4F7E}"/>
              </a:ext>
            </a:extLst>
          </p:cNvPr>
          <p:cNvSpPr txBox="1"/>
          <p:nvPr/>
        </p:nvSpPr>
        <p:spPr>
          <a:xfrm>
            <a:off x="602672" y="1072891"/>
            <a:ext cx="111515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/>
              <a:t>Representation of Continuous-Time Signals in Terms of Impulses</a:t>
            </a:r>
          </a:p>
          <a:p>
            <a:r>
              <a:rPr lang="en-US" altLang="zh-TW" sz="2800" dirty="0"/>
              <a:t>A continuous-time signal x(t) can be viewed as a linear combination of a continuum of impulses (an uncountable set of impulses infinitely close to one another):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7980CD-E73C-44D1-A338-E1264B912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2745" y="2743979"/>
            <a:ext cx="7202152" cy="9259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99B30E-331E-4F83-8B17-62A54A3C9379}"/>
              </a:ext>
            </a:extLst>
          </p:cNvPr>
          <p:cNvSpPr txBox="1"/>
          <p:nvPr/>
        </p:nvSpPr>
        <p:spPr>
          <a:xfrm>
            <a:off x="602672" y="4120454"/>
            <a:ext cx="107026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We arrive at this result by “chopping up” the signal x(t) in sections of width </a:t>
            </a:r>
            <a:r>
              <a:rPr lang="el-GR" altLang="zh-TW" sz="2800" dirty="0"/>
              <a:t>Δ</a:t>
            </a:r>
            <a:r>
              <a:rPr lang="zh-TW" altLang="en-US" sz="2800" dirty="0"/>
              <a:t> </a:t>
            </a:r>
            <a:r>
              <a:rPr lang="en-US" altLang="zh-TW" sz="2800" dirty="0"/>
              <a:t>as shown in Figure 2.15 and taking the sum in Equation 2.20 to an integral as</a:t>
            </a:r>
            <a:r>
              <a:rPr lang="zh-TW" altLang="en-US" sz="2800" dirty="0"/>
              <a:t> </a:t>
            </a:r>
            <a:r>
              <a:rPr lang="el-GR" altLang="zh-TW" sz="2800" dirty="0"/>
              <a:t>Δ</a:t>
            </a:r>
            <a:r>
              <a:rPr lang="zh-TW" altLang="en-US" sz="2800" dirty="0"/>
              <a:t> → </a:t>
            </a:r>
            <a:r>
              <a:rPr lang="en-US" altLang="zh-TW" sz="2800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85752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1D4A779-DD6C-4C7B-825C-A2DA6FF4F28C}"/>
              </a:ext>
            </a:extLst>
          </p:cNvPr>
          <p:cNvSpPr txBox="1"/>
          <p:nvPr/>
        </p:nvSpPr>
        <p:spPr>
          <a:xfrm>
            <a:off x="901933" y="671543"/>
            <a:ext cx="99212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/>
              <a:t>DISCRETE-TIME LTI SYSTEMS: THE CONVOLUTION SUM</a:t>
            </a:r>
            <a:endParaRPr lang="zh-TW" altLang="en-US" sz="32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2FD052-A65E-4DE5-9AB4-629E54426558}"/>
              </a:ext>
            </a:extLst>
          </p:cNvPr>
          <p:cNvSpPr txBox="1"/>
          <p:nvPr/>
        </p:nvSpPr>
        <p:spPr>
          <a:xfrm>
            <a:off x="901933" y="1256318"/>
            <a:ext cx="103881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We will see that the convolution sum is the mathematical relationship that links the input and output signals in any linear time-invariant discrete-time system. Given an LTI system and an input signal x[n], the convolution sum will allow us to compute the corresponding output signal y[n] of the system.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793B20-3174-4B99-A2A1-58337E081F89}"/>
              </a:ext>
            </a:extLst>
          </p:cNvPr>
          <p:cNvSpPr txBox="1"/>
          <p:nvPr/>
        </p:nvSpPr>
        <p:spPr>
          <a:xfrm>
            <a:off x="945576" y="3718530"/>
            <a:ext cx="10077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Representation of Discrete-Time Signals in Terms of Impulses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0672AF-1C93-468D-8A4B-BCDB5C311A5E}"/>
              </a:ext>
            </a:extLst>
          </p:cNvPr>
          <p:cNvSpPr txBox="1"/>
          <p:nvPr/>
        </p:nvSpPr>
        <p:spPr>
          <a:xfrm>
            <a:off x="945575" y="4257693"/>
            <a:ext cx="105924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A discrete-time signal x[n] can be viewed as a linear combination of time-shifted impulses:</a:t>
            </a:r>
            <a:endParaRPr lang="zh-TW" altLang="en-US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B0511A-1A28-4786-824C-75A5E2E0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0633" y="5252401"/>
            <a:ext cx="6860769" cy="8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42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7AB726-EFB1-499A-8554-CCFC1FCBF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6519" y="363987"/>
            <a:ext cx="5898962" cy="37722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0EBEAD-7736-4D77-9EFC-62802AE5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3888" y="4401849"/>
            <a:ext cx="7838938" cy="86842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A055BF8-B2A9-426F-9CD7-2E3E793DBF33}"/>
              </a:ext>
            </a:extLst>
          </p:cNvPr>
          <p:cNvSpPr txBox="1"/>
          <p:nvPr/>
        </p:nvSpPr>
        <p:spPr>
          <a:xfrm>
            <a:off x="868681" y="5535929"/>
            <a:ext cx="10952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Taking the limit as </a:t>
            </a:r>
            <a:r>
              <a:rPr lang="el-GR" altLang="zh-TW" sz="2800" dirty="0"/>
              <a:t>Δ</a:t>
            </a:r>
            <a:r>
              <a:rPr lang="zh-TW" altLang="en-US" sz="2800" dirty="0"/>
              <a:t> → </a:t>
            </a:r>
            <a:r>
              <a:rPr lang="en-US" altLang="zh-TW" sz="2800" dirty="0"/>
              <a:t>0, we obtain the integral of Equation 2.19 above.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8578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D536535-604D-4B00-972C-1B77A400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879" y="1329690"/>
            <a:ext cx="10668241" cy="319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8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944BBF0-8CF2-4419-849C-8131CB0ACF00}"/>
              </a:ext>
            </a:extLst>
          </p:cNvPr>
          <p:cNvSpPr txBox="1"/>
          <p:nvPr/>
        </p:nvSpPr>
        <p:spPr>
          <a:xfrm>
            <a:off x="868680" y="865554"/>
            <a:ext cx="98048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/>
              <a:t>Impulse Response and the Convolution Integral Representation </a:t>
            </a:r>
          </a:p>
          <a:p>
            <a:r>
              <a:rPr lang="en-US" altLang="zh-TW" sz="2800" b="1" dirty="0"/>
              <a:t>of a Continuous-Time LTI System</a:t>
            </a:r>
            <a:endParaRPr lang="zh-TW" altLang="en-US" sz="28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FAA3BA-3739-42C7-B3DF-76369C27D4E0}"/>
              </a:ext>
            </a:extLst>
          </p:cNvPr>
          <p:cNvSpPr txBox="1"/>
          <p:nvPr/>
        </p:nvSpPr>
        <p:spPr>
          <a:xfrm>
            <a:off x="868679" y="2444972"/>
            <a:ext cx="10569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 the response of the LTI system S is given by the convolution integral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607058-2B3E-4B05-8A31-5B82527D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4839" y="3258498"/>
            <a:ext cx="8157313" cy="10918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2400D68-7CD7-4B9D-B098-30A58CE52727}"/>
              </a:ext>
            </a:extLst>
          </p:cNvPr>
          <p:cNvSpPr txBox="1"/>
          <p:nvPr/>
        </p:nvSpPr>
        <p:spPr>
          <a:xfrm>
            <a:off x="868679" y="4689409"/>
            <a:ext cx="99378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Note that an LTI system is completely determined by its impulse response.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3554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89DB9CF-917C-4501-ADF3-474C04C663CA}"/>
              </a:ext>
            </a:extLst>
          </p:cNvPr>
          <p:cNvSpPr txBox="1"/>
          <p:nvPr/>
        </p:nvSpPr>
        <p:spPr>
          <a:xfrm>
            <a:off x="918557" y="621668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/>
              <a:t>The Convolution Operation</a:t>
            </a:r>
            <a:endParaRPr lang="zh-TW" altLang="en-US" sz="28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42B4F7-7947-4C88-833F-309FBF989F58}"/>
              </a:ext>
            </a:extLst>
          </p:cNvPr>
          <p:cNvSpPr txBox="1"/>
          <p:nvPr/>
        </p:nvSpPr>
        <p:spPr>
          <a:xfrm>
            <a:off x="918557" y="1879707"/>
            <a:ext cx="106776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The convolution of v(t) and w(t), denoted as ,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v(t) </a:t>
            </a:r>
            <a:r>
              <a:rPr lang="en-US" altLang="zh-TW" sz="4000" baseline="-20000" dirty="0">
                <a:solidFill>
                  <a:srgbClr val="FF0000"/>
                </a:solidFill>
              </a:rPr>
              <a:t>*</a:t>
            </a:r>
            <a:r>
              <a:rPr lang="en-US" altLang="zh-TW" sz="2800" dirty="0">
                <a:solidFill>
                  <a:srgbClr val="FF0000"/>
                </a:solidFill>
              </a:rPr>
              <a:t> w(t), </a:t>
            </a:r>
            <a:endParaRPr lang="en-US" altLang="zh-TW" sz="2800" dirty="0"/>
          </a:p>
          <a:p>
            <a:r>
              <a:rPr lang="en-US" altLang="zh-TW" sz="2800" dirty="0"/>
              <a:t>or sometimes  </a:t>
            </a:r>
            <a:r>
              <a:rPr lang="en-US" altLang="zh-TW" sz="2800" dirty="0">
                <a:solidFill>
                  <a:srgbClr val="FF0000"/>
                </a:solidFill>
              </a:rPr>
              <a:t>(v</a:t>
            </a:r>
            <a:r>
              <a:rPr lang="en-US" altLang="zh-TW" sz="4000" baseline="-20000" dirty="0">
                <a:solidFill>
                  <a:srgbClr val="FF0000"/>
                </a:solidFill>
              </a:rPr>
              <a:t>*</a:t>
            </a:r>
            <a:r>
              <a:rPr lang="en-US" altLang="zh-TW" sz="2800" dirty="0">
                <a:solidFill>
                  <a:srgbClr val="FF0000"/>
                </a:solidFill>
              </a:rPr>
              <a:t> w)(t), </a:t>
            </a:r>
            <a:r>
              <a:rPr lang="en-US" altLang="zh-TW" sz="2800" dirty="0"/>
              <a:t>is defined as follows: 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D79E2A-ED8E-4135-B7FD-26D35FFD7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5098" y="3302625"/>
            <a:ext cx="7322217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8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2395E6B-9496-405F-A62A-5DE234AADD0C}"/>
              </a:ext>
            </a:extLst>
          </p:cNvPr>
          <p:cNvSpPr txBox="1"/>
          <p:nvPr/>
        </p:nvSpPr>
        <p:spPr>
          <a:xfrm>
            <a:off x="669175" y="765254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The convolution operation is 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5CD90A-AB4F-447D-A66D-69601CB3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175" y="1778923"/>
            <a:ext cx="11202586" cy="379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4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E277853-182D-4EC5-B005-173DF2FBAC98}"/>
              </a:ext>
            </a:extLst>
          </p:cNvPr>
          <p:cNvSpPr txBox="1"/>
          <p:nvPr/>
        </p:nvSpPr>
        <p:spPr>
          <a:xfrm>
            <a:off x="885306" y="588418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Calculation of the Convolution Integral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048FD-2186-408E-BA8D-5EC4AE178C16}"/>
              </a:ext>
            </a:extLst>
          </p:cNvPr>
          <p:cNvSpPr txBox="1"/>
          <p:nvPr/>
        </p:nvSpPr>
        <p:spPr>
          <a:xfrm>
            <a:off x="885306" y="1353188"/>
            <a:ext cx="9721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Example 2.7: Given h(</a:t>
            </a:r>
            <a:r>
              <a:rPr lang="el-GR" altLang="zh-TW" sz="2800" dirty="0"/>
              <a:t>τ</a:t>
            </a:r>
            <a:r>
              <a:rPr lang="en-US" altLang="zh-TW" sz="2800" dirty="0"/>
              <a:t>) in Figure 2.16, sketch h(t-</a:t>
            </a:r>
            <a:r>
              <a:rPr lang="el-GR" altLang="zh-TW" sz="2800" dirty="0"/>
              <a:t>τ</a:t>
            </a:r>
            <a:r>
              <a:rPr lang="en-US" altLang="zh-TW" sz="2800" dirty="0"/>
              <a:t>) for and t = 2.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BCCC39-325A-4631-B015-43B4A401C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2105" y="2115292"/>
            <a:ext cx="3888105" cy="26274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2B5D1C-932D-4455-9797-FAC1010038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045" t="-450"/>
          <a:stretch/>
        </p:blipFill>
        <p:spPr>
          <a:xfrm>
            <a:off x="6470592" y="2142890"/>
            <a:ext cx="3513513" cy="260248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23D8A7-6213-444E-AE36-1D34EED8F11A}"/>
              </a:ext>
            </a:extLst>
          </p:cNvPr>
          <p:cNvSpPr txBox="1"/>
          <p:nvPr/>
        </p:nvSpPr>
        <p:spPr>
          <a:xfrm>
            <a:off x="1272105" y="5089313"/>
            <a:ext cx="4674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2.16 Impulse response of a </a:t>
            </a:r>
            <a:r>
              <a:rPr lang="en-US" altLang="zh-TW" sz="2400" dirty="0" err="1"/>
              <a:t>continuoustime</a:t>
            </a:r>
            <a:r>
              <a:rPr lang="en-US" altLang="zh-TW" sz="2400" dirty="0"/>
              <a:t> system.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5A0BFA-8269-466C-9F9D-7A3163FF95CE}"/>
              </a:ext>
            </a:extLst>
          </p:cNvPr>
          <p:cNvSpPr txBox="1"/>
          <p:nvPr/>
        </p:nvSpPr>
        <p:spPr>
          <a:xfrm>
            <a:off x="6978534" y="5089313"/>
            <a:ext cx="38881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2.17 Time-reversed</a:t>
            </a:r>
          </a:p>
          <a:p>
            <a:r>
              <a:rPr lang="en-US" altLang="zh-TW" sz="2400" dirty="0"/>
              <a:t>impulse response.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3526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819713D-0366-4546-89FD-053B060A7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1255" y="1745673"/>
            <a:ext cx="5233603" cy="2175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9D2939E-8F19-4B83-A395-08461DF69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0794" y="1878535"/>
            <a:ext cx="4860521" cy="22179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1E73B07-67C7-4778-85AA-CAA441B941DF}"/>
              </a:ext>
            </a:extLst>
          </p:cNvPr>
          <p:cNvSpPr txBox="1"/>
          <p:nvPr/>
        </p:nvSpPr>
        <p:spPr>
          <a:xfrm>
            <a:off x="1041255" y="4722661"/>
            <a:ext cx="48390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2.18 Time-reversed impulse</a:t>
            </a:r>
          </a:p>
          <a:p>
            <a:r>
              <a:rPr lang="en-US" altLang="zh-TW" sz="2400" dirty="0"/>
              <a:t>response shifted to the left.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06F56C5-D29A-40DD-8C42-99BD5C0D3370}"/>
              </a:ext>
            </a:extLst>
          </p:cNvPr>
          <p:cNvSpPr txBox="1"/>
          <p:nvPr/>
        </p:nvSpPr>
        <p:spPr>
          <a:xfrm>
            <a:off x="6710794" y="4722661"/>
            <a:ext cx="48390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2.19 Time-reversed impulse response shifted to the right.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635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2DF5D74-D04D-4FF4-B69F-DEB4483AB43B}"/>
              </a:ext>
            </a:extLst>
          </p:cNvPr>
          <p:cNvSpPr txBox="1"/>
          <p:nvPr/>
        </p:nvSpPr>
        <p:spPr>
          <a:xfrm>
            <a:off x="569422" y="422162"/>
            <a:ext cx="4019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A convolution example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66727B-58CF-4615-97CE-AB39516B74A9}"/>
              </a:ext>
            </a:extLst>
          </p:cNvPr>
          <p:cNvSpPr txBox="1"/>
          <p:nvPr/>
        </p:nvSpPr>
        <p:spPr>
          <a:xfrm>
            <a:off x="586047" y="945382"/>
            <a:ext cx="106527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Compute the response  of a continuous-time LTI system described by its impulse response  h(t) = e</a:t>
            </a:r>
            <a:r>
              <a:rPr lang="en-US" altLang="zh-TW" sz="2800" baseline="30000" dirty="0"/>
              <a:t>-</a:t>
            </a:r>
            <a:r>
              <a:rPr lang="en-US" altLang="zh-TW" sz="2800" baseline="30000" dirty="0" err="1"/>
              <a:t>at</a:t>
            </a:r>
            <a:r>
              <a:rPr lang="en-US" altLang="zh-TW" sz="2800" dirty="0" err="1"/>
              <a:t>u</a:t>
            </a:r>
            <a:r>
              <a:rPr lang="en-US" altLang="zh-TW" sz="2800" dirty="0"/>
              <a:t>(t), a &gt; 0 to the step input signal  x(t) = u(t), as shown in Figure 2.20. 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EA1E07-5DD1-4BC7-BF0B-DDAA2932E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7777" y="2453088"/>
            <a:ext cx="9206260" cy="32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02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98B0A54-03B3-4058-9362-BB635F5C02E2}"/>
              </a:ext>
            </a:extLst>
          </p:cNvPr>
          <p:cNvSpPr txBox="1"/>
          <p:nvPr/>
        </p:nvSpPr>
        <p:spPr>
          <a:xfrm>
            <a:off x="835430" y="621668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Solution: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078939-1A2D-4841-8CC4-5F126415C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729" y="1392786"/>
            <a:ext cx="11816541" cy="40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0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3C479B-A981-49ED-A849-398D859D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5001" y="1102129"/>
            <a:ext cx="10504708" cy="36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6F7884-9CB8-4EC6-A21C-58A6766CC25F}"/>
              </a:ext>
            </a:extLst>
          </p:cNvPr>
          <p:cNvSpPr txBox="1"/>
          <p:nvPr/>
        </p:nvSpPr>
        <p:spPr>
          <a:xfrm>
            <a:off x="635924" y="760305"/>
            <a:ext cx="28055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Example 2.1: </a:t>
            </a:r>
          </a:p>
          <a:p>
            <a:r>
              <a:rPr lang="en-US" altLang="zh-TW" sz="2800" dirty="0"/>
              <a:t>The finite-support signal x[n] shown in Figure 2.1 is the sum of four impulses.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A5BE02-007E-4B1F-A4D1-F49A047A1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0567" y="0"/>
            <a:ext cx="7435509" cy="63078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D5F80F-DE0B-4DFF-8D16-EF8500C0F6F9}"/>
              </a:ext>
            </a:extLst>
          </p:cNvPr>
          <p:cNvSpPr txBox="1"/>
          <p:nvPr/>
        </p:nvSpPr>
        <p:spPr>
          <a:xfrm>
            <a:off x="734404" y="3896883"/>
            <a:ext cx="6093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Thus the signal can be written as</a:t>
            </a:r>
          </a:p>
          <a:p>
            <a:r>
              <a:rPr lang="en-US" altLang="zh-TW" sz="2800" dirty="0"/>
              <a:t>x[n] = -2δ[n+1]+2δ[n]+δ[n-1]+2δ[n-2]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8467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F2D694E-E99C-4B1F-A393-E287B8D3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294" y="742619"/>
            <a:ext cx="10840608" cy="174099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E0C3BF8-E513-4C76-8A2A-58C2AEE2D256}"/>
              </a:ext>
            </a:extLst>
          </p:cNvPr>
          <p:cNvSpPr txBox="1"/>
          <p:nvPr/>
        </p:nvSpPr>
        <p:spPr>
          <a:xfrm>
            <a:off x="517294" y="3429000"/>
            <a:ext cx="107048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Example 2.8: We want to calculate the response of the continuous-time LTI system described by its impulse response  h(t) = u(t+1) to the input signal  x(t) = -e</a:t>
            </a:r>
            <a:r>
              <a:rPr lang="en-US" altLang="zh-TW" sz="2800" baseline="30000" dirty="0"/>
              <a:t>2(t-1)</a:t>
            </a:r>
            <a:r>
              <a:rPr lang="en-US" altLang="zh-TW" sz="2800" dirty="0"/>
              <a:t>u(-(t-1)) (see Figure 2.24).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9027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D3B5B5-CD81-4A28-BE2D-081AE29AD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239" y="1396538"/>
            <a:ext cx="10418187" cy="33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2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540029-CDC1-4F37-BF1C-8C6974110D8D}"/>
              </a:ext>
            </a:extLst>
          </p:cNvPr>
          <p:cNvSpPr txBox="1"/>
          <p:nvPr/>
        </p:nvSpPr>
        <p:spPr>
          <a:xfrm>
            <a:off x="835430" y="621668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Solution: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A8593A-B8AD-4626-A039-0A91CF72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372" y="1596043"/>
            <a:ext cx="10675961" cy="35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2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F6CB3E9-BF58-4056-B9CE-E8B0484DF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656" y="1388529"/>
            <a:ext cx="5670579" cy="26818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7BCB1F2-7591-4ED0-9C26-2CCEDEA78C36}"/>
              </a:ext>
            </a:extLst>
          </p:cNvPr>
          <p:cNvSpPr txBox="1"/>
          <p:nvPr/>
        </p:nvSpPr>
        <p:spPr>
          <a:xfrm>
            <a:off x="1675707" y="4386263"/>
            <a:ext cx="8840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2.27 Time-reversed impulse response shifted to the right.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351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FCAC77D-E25C-41E2-AB9B-6B53F7EB7961}"/>
              </a:ext>
            </a:extLst>
          </p:cNvPr>
          <p:cNvSpPr txBox="1"/>
          <p:nvPr/>
        </p:nvSpPr>
        <p:spPr>
          <a:xfrm>
            <a:off x="525781" y="540174"/>
            <a:ext cx="10120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For  t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≦ 0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,                                            </a:t>
            </a:r>
            <a:r>
              <a:rPr lang="en-US" altLang="zh-TW" sz="2800" dirty="0">
                <a:cs typeface="Arial" panose="020B0604020202020204" pitchFamily="34" charset="0"/>
              </a:rPr>
              <a:t>For  t &gt; 0, </a:t>
            </a:r>
            <a:endParaRPr lang="zh-TW" altLang="en-US" sz="2800" dirty="0"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0E6DC7-78A2-4373-8BB7-77077562A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753" r="27586"/>
          <a:stretch/>
        </p:blipFill>
        <p:spPr>
          <a:xfrm>
            <a:off x="525781" y="1213658"/>
            <a:ext cx="5125230" cy="26248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AFDA8B-4113-4C3C-9806-B0F569015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8757" y="996893"/>
            <a:ext cx="4943302" cy="284159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D55B282-2D43-47C2-B222-987C6BBB9CB5}"/>
              </a:ext>
            </a:extLst>
          </p:cNvPr>
          <p:cNvSpPr txBox="1"/>
          <p:nvPr/>
        </p:nvSpPr>
        <p:spPr>
          <a:xfrm>
            <a:off x="525781" y="4301045"/>
            <a:ext cx="987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Piecing the two intervals together we obtain the response</a:t>
            </a:r>
            <a:endParaRPr lang="zh-TW" altLang="en-US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4E16FAA-F175-4DB7-94B3-A32800DFF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3734" y="4973117"/>
            <a:ext cx="8150045" cy="8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5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311C630-A8F3-4B72-AA8B-32E6EB4D770F}"/>
              </a:ext>
            </a:extLst>
          </p:cNvPr>
          <p:cNvSpPr txBox="1"/>
          <p:nvPr/>
        </p:nvSpPr>
        <p:spPr>
          <a:xfrm>
            <a:off x="1418012" y="466543"/>
            <a:ext cx="32703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This sum of two signals forming the output is illustrated in Figure 2.28.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7B1135-14D6-4A34-BC51-DF3591754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9775" y="181916"/>
            <a:ext cx="5807565" cy="66760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1B84A8-D816-4B1B-8329-2B80E8A31424}"/>
              </a:ext>
            </a:extLst>
          </p:cNvPr>
          <p:cNvSpPr txBox="1"/>
          <p:nvPr/>
        </p:nvSpPr>
        <p:spPr>
          <a:xfrm>
            <a:off x="1418012" y="3744579"/>
            <a:ext cx="4051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2.28 Overall response of the LTI system as a sum of two signals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1034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AE6903-68F1-4C86-A39A-A4EBFEC00BB0}"/>
              </a:ext>
            </a:extLst>
          </p:cNvPr>
          <p:cNvSpPr txBox="1"/>
          <p:nvPr/>
        </p:nvSpPr>
        <p:spPr>
          <a:xfrm>
            <a:off x="635925" y="704795"/>
            <a:ext cx="9289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/>
              <a:t>PROPERTIES OF LINEAR TIME-INVARIANT SYSTEMS</a:t>
            </a:r>
            <a:endParaRPr lang="zh-TW" altLang="en-US" sz="28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80DFED-A6CB-46DB-9543-812C3DC1082E}"/>
              </a:ext>
            </a:extLst>
          </p:cNvPr>
          <p:cNvSpPr txBox="1"/>
          <p:nvPr/>
        </p:nvSpPr>
        <p:spPr>
          <a:xfrm>
            <a:off x="635925" y="1580076"/>
            <a:ext cx="109686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 Commutative Property of LTI Systems</a:t>
            </a:r>
          </a:p>
          <a:p>
            <a:r>
              <a:rPr lang="en-US" altLang="zh-TW" sz="2800" dirty="0"/>
              <a:t>The output of an LTI system with input x and impulse response h is </a:t>
            </a:r>
            <a:r>
              <a:rPr lang="en-US" altLang="zh-TW" sz="2800" dirty="0">
                <a:solidFill>
                  <a:srgbClr val="FF0000"/>
                </a:solidFill>
              </a:rPr>
              <a:t>identical </a:t>
            </a:r>
            <a:r>
              <a:rPr lang="en-US" altLang="zh-TW" sz="2800" dirty="0"/>
              <a:t>to the output of an LTI system with input h and impulse response x, as suggested by the block diagrams in Figure 2.29.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CE742C-E12D-4432-B861-0FE0E283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31" y="3748019"/>
            <a:ext cx="9009654" cy="23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69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10CD7C-3E5D-4BBD-988D-8165AB7D9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3160" y="1230284"/>
            <a:ext cx="6358700" cy="41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1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FED2A5C-732D-4909-B447-9DD736B0655E}"/>
              </a:ext>
            </a:extLst>
          </p:cNvPr>
          <p:cNvSpPr txBox="1"/>
          <p:nvPr/>
        </p:nvSpPr>
        <p:spPr>
          <a:xfrm>
            <a:off x="1184564" y="588417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 Distributive Property of LTI Systems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5B7855-8A3E-4E06-BED7-9FAD1EC4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9982" y="1314536"/>
            <a:ext cx="8182442" cy="6472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6E0924-F6A9-406F-A53E-A5FB639F6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9811" y="1937427"/>
            <a:ext cx="4339244" cy="43392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A01517F-E27A-4AC4-A8FB-0CD86055513E}"/>
              </a:ext>
            </a:extLst>
          </p:cNvPr>
          <p:cNvSpPr txBox="1"/>
          <p:nvPr/>
        </p:nvSpPr>
        <p:spPr>
          <a:xfrm>
            <a:off x="1457499" y="4231134"/>
            <a:ext cx="4911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2.30 System equivalent to a</a:t>
            </a:r>
          </a:p>
          <a:p>
            <a:r>
              <a:rPr lang="en-US" altLang="zh-TW" sz="2400" dirty="0"/>
              <a:t>parallel interconnection of LTI systems.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6768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C6518B2-5BBC-4C50-BFC4-EAD8B0727EB0}"/>
              </a:ext>
            </a:extLst>
          </p:cNvPr>
          <p:cNvSpPr txBox="1"/>
          <p:nvPr/>
        </p:nvSpPr>
        <p:spPr>
          <a:xfrm>
            <a:off x="702426" y="605043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 Associative Property of LTI Systems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AD027A-C4E4-4B28-BA8C-A0ABE6DCF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8901" y="1164347"/>
            <a:ext cx="7827732" cy="5414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E57B36-7DDE-42A4-A77F-B96F300FF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5146" y="2119589"/>
            <a:ext cx="4795072" cy="334323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62141ED-7B30-4A5F-BF7F-01C6C8ED59EA}"/>
              </a:ext>
            </a:extLst>
          </p:cNvPr>
          <p:cNvSpPr txBox="1"/>
          <p:nvPr/>
        </p:nvSpPr>
        <p:spPr>
          <a:xfrm>
            <a:off x="1367444" y="5462820"/>
            <a:ext cx="10054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FIGURE 2.31 System equivalent to a cascade interconnection of LTI systems.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57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F0BCBE5-D84E-4CB4-AA66-3F0C37A9DBCF}"/>
              </a:ext>
            </a:extLst>
          </p:cNvPr>
          <p:cNvSpPr txBox="1"/>
          <p:nvPr/>
        </p:nvSpPr>
        <p:spPr>
          <a:xfrm>
            <a:off x="1284317" y="1464071"/>
            <a:ext cx="8025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Response of an LTI System as a Linear Combination of Impulse Responses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662D7A-10F4-4170-B54D-031435E434FE}"/>
              </a:ext>
            </a:extLst>
          </p:cNvPr>
          <p:cNvSpPr txBox="1"/>
          <p:nvPr/>
        </p:nvSpPr>
        <p:spPr>
          <a:xfrm>
            <a:off x="1284317" y="2999386"/>
            <a:ext cx="9106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By the Principle of Superposition, the response y[n] of a discrete-time linear system is the sum of the responses to the individual shifted impulses making up the input signal x[n].</a:t>
            </a:r>
          </a:p>
          <a:p>
            <a:r>
              <a:rPr lang="en-US" altLang="zh-TW" sz="2800" dirty="0"/>
              <a:t>Let </a:t>
            </a:r>
            <a:r>
              <a:rPr lang="en-US" altLang="zh-TW" sz="2800" dirty="0" err="1"/>
              <a:t>h</a:t>
            </a:r>
            <a:r>
              <a:rPr lang="en-US" altLang="zh-TW" sz="2800" baseline="-25000" dirty="0" err="1"/>
              <a:t>k</a:t>
            </a:r>
            <a:r>
              <a:rPr lang="en-US" altLang="zh-TW" sz="2800" dirty="0"/>
              <a:t>[n] be the response of the LTI system to the shifted impulse δ[n-k].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2178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241787-4006-43A6-A2C0-597AF0DF274C}"/>
              </a:ext>
            </a:extLst>
          </p:cNvPr>
          <p:cNvSpPr txBox="1"/>
          <p:nvPr/>
        </p:nvSpPr>
        <p:spPr>
          <a:xfrm>
            <a:off x="901932" y="721421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LTI Systems Without Memory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28A7A6-98E1-45BF-940B-A60664B9C702}"/>
              </a:ext>
            </a:extLst>
          </p:cNvPr>
          <p:cNvSpPr txBox="1"/>
          <p:nvPr/>
        </p:nvSpPr>
        <p:spPr>
          <a:xfrm>
            <a:off x="901931" y="1508451"/>
            <a:ext cx="105197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For an LTI system, this property can only hold if its impulse response is itself an impulse. 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4A45EA-844D-48A7-83CE-6B649F682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931" y="2726368"/>
            <a:ext cx="10983320" cy="107457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260DA24-651A-4846-B10B-9ACCB2ADC6BE}"/>
              </a:ext>
            </a:extLst>
          </p:cNvPr>
          <p:cNvSpPr txBox="1"/>
          <p:nvPr/>
        </p:nvSpPr>
        <p:spPr>
          <a:xfrm>
            <a:off x="836123" y="4190784"/>
            <a:ext cx="105197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Thus, to be memoryless, a continuous-time LTI system must have an impulse response of the form  h(t) = A</a:t>
            </a:r>
            <a:r>
              <a:rPr lang="el-GR" altLang="zh-TW" sz="2800" dirty="0"/>
              <a:t>δ</a:t>
            </a:r>
            <a:r>
              <a:rPr lang="en-US" altLang="zh-TW" sz="2800" dirty="0"/>
              <a:t>(t), and a discrete-time LTI system must have an impulse response of the form h[n] = A</a:t>
            </a:r>
            <a:r>
              <a:rPr lang="el-GR" altLang="zh-TW" sz="2800" dirty="0"/>
              <a:t>δ</a:t>
            </a:r>
            <a:r>
              <a:rPr lang="en-US" altLang="zh-TW" sz="2800" dirty="0"/>
              <a:t>[n]. The LTI system has memory otherwise.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207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D616772-EB5B-4CED-A78A-6ADAA40C7B8D}"/>
              </a:ext>
            </a:extLst>
          </p:cNvPr>
          <p:cNvSpPr txBox="1"/>
          <p:nvPr/>
        </p:nvSpPr>
        <p:spPr>
          <a:xfrm>
            <a:off x="885306" y="621668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Invertibility of LTI Systems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669A34-006E-45F1-8CFF-22CB2E8EF8EB}"/>
              </a:ext>
            </a:extLst>
          </p:cNvPr>
          <p:cNvSpPr txBox="1"/>
          <p:nvPr/>
        </p:nvSpPr>
        <p:spPr>
          <a:xfrm>
            <a:off x="885306" y="1270200"/>
            <a:ext cx="11118272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For an LTI system with impulse response h, this is equivalent to the existence of another system with impulse response  h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such that  h</a:t>
            </a:r>
            <a:r>
              <a:rPr lang="en-US" altLang="zh-TW" sz="4400" baseline="-20000" dirty="0"/>
              <a:t>*</a:t>
            </a:r>
            <a:r>
              <a:rPr lang="en-US" altLang="zh-TW" sz="2800" dirty="0"/>
              <a:t>h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= </a:t>
            </a:r>
            <a:r>
              <a:rPr lang="el-GR" altLang="zh-TW" sz="2800" dirty="0"/>
              <a:t>δ</a:t>
            </a:r>
            <a:r>
              <a:rPr lang="en-US" altLang="zh-TW" sz="2800" dirty="0"/>
              <a:t>, as shown in Figure 2.32.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7811A4-E4F7-4AEC-9767-3EA469584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444" y="2952301"/>
            <a:ext cx="5205111" cy="26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35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6F5E142-9C8B-4834-A9D7-981F98B19AF9}"/>
              </a:ext>
            </a:extLst>
          </p:cNvPr>
          <p:cNvSpPr txBox="1"/>
          <p:nvPr/>
        </p:nvSpPr>
        <p:spPr>
          <a:xfrm>
            <a:off x="901932" y="420859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Causality of an LTI System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CEA7A4-06BE-4649-B8C8-E9D9F4875F45}"/>
              </a:ext>
            </a:extLst>
          </p:cNvPr>
          <p:cNvSpPr txBox="1"/>
          <p:nvPr/>
        </p:nvSpPr>
        <p:spPr>
          <a:xfrm>
            <a:off x="912755" y="944079"/>
            <a:ext cx="9721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A continuous-time LTI system is causal if and only if  h(t) = 0, t &lt; 0.</a:t>
            </a:r>
          </a:p>
          <a:p>
            <a:r>
              <a:rPr lang="en-US" altLang="zh-TW" sz="2400" dirty="0"/>
              <a:t>A discrete-time LTI system is causal if and only if its impulse response is zero for negative times, i.e. h[k] = 0,  for k &lt; 0.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65813C-F298-470E-9BCB-2D4E241F8E15}"/>
              </a:ext>
            </a:extLst>
          </p:cNvPr>
          <p:cNvSpPr txBox="1"/>
          <p:nvPr/>
        </p:nvSpPr>
        <p:spPr>
          <a:xfrm>
            <a:off x="912755" y="2873000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BIBO Stability of LTI Systems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2B8C95A-A588-45C7-A3E4-02D7434C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71" y="3396220"/>
            <a:ext cx="10394658" cy="25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60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D4942A6-2B70-4236-8989-351F38188FC5}"/>
              </a:ext>
            </a:extLst>
          </p:cNvPr>
          <p:cNvSpPr txBox="1"/>
          <p:nvPr/>
        </p:nvSpPr>
        <p:spPr>
          <a:xfrm>
            <a:off x="719051" y="438787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 Unit Step Response of an LTI System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EC1AD8-577F-431A-BB41-FA14ACC48D30}"/>
              </a:ext>
            </a:extLst>
          </p:cNvPr>
          <p:cNvSpPr txBox="1"/>
          <p:nvPr/>
        </p:nvSpPr>
        <p:spPr>
          <a:xfrm>
            <a:off x="852055" y="1078386"/>
            <a:ext cx="107192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For a discrete-time system with impulse response h[n], the step response is  s[n] = u[n]</a:t>
            </a:r>
            <a:r>
              <a:rPr lang="en-US" altLang="zh-TW" sz="4400" baseline="-20000" dirty="0"/>
              <a:t>*</a:t>
            </a:r>
            <a:r>
              <a:rPr lang="en-US" altLang="zh-TW" sz="2800" dirty="0"/>
              <a:t>h[n] = h[n]</a:t>
            </a:r>
            <a:r>
              <a:rPr lang="en-US" altLang="zh-TW" sz="4400" baseline="-20000" dirty="0"/>
              <a:t>*</a:t>
            </a:r>
            <a:r>
              <a:rPr lang="en-US" altLang="zh-TW" sz="2800" dirty="0"/>
              <a:t>u[n]. This convolution can be interpreted as the response of the accumulator system with impulse response u[n] to the signal h[n]. Hence, the step response of a discrete-time LTI system is just the running sum of its impulse response:</a:t>
            </a: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6B4ED7D-3C2B-49FA-ABE3-5198C9E22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475" y="3441534"/>
            <a:ext cx="6750419" cy="87289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335B14-D040-4FBD-8B2C-07D39F0A0EE4}"/>
              </a:ext>
            </a:extLst>
          </p:cNvPr>
          <p:cNvSpPr txBox="1"/>
          <p:nvPr/>
        </p:nvSpPr>
        <p:spPr>
          <a:xfrm>
            <a:off x="852054" y="4380937"/>
            <a:ext cx="10370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Conversely, the impulse response of the system is the output of the first-difference system with the step response as the input:</a:t>
            </a:r>
            <a:endParaRPr lang="zh-TW" altLang="en-US" sz="28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3220D87-E752-43F7-B4CD-589F01E7F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475" y="5504350"/>
            <a:ext cx="6989169" cy="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4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4119D1B-DFD3-42C1-BFB8-BD98C6CAB0E0}"/>
              </a:ext>
            </a:extLst>
          </p:cNvPr>
          <p:cNvSpPr txBox="1"/>
          <p:nvPr/>
        </p:nvSpPr>
        <p:spPr>
          <a:xfrm>
            <a:off x="752302" y="400317"/>
            <a:ext cx="11018520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For a continuous-time system with impulse response h(t), the step response is </a:t>
            </a:r>
            <a:r>
              <a:rPr lang="en-US" altLang="zh-TW" sz="2800" dirty="0" err="1"/>
              <a:t>is</a:t>
            </a:r>
            <a:r>
              <a:rPr lang="en-US" altLang="zh-TW" sz="2800" dirty="0"/>
              <a:t>  s(t) = u (t) </a:t>
            </a:r>
            <a:r>
              <a:rPr lang="en-US" altLang="zh-TW" sz="4400" baseline="-20000" dirty="0"/>
              <a:t>*</a:t>
            </a:r>
            <a:r>
              <a:rPr lang="en-US" altLang="zh-TW" sz="2800" dirty="0"/>
              <a:t>h (t) = h (t) </a:t>
            </a:r>
            <a:r>
              <a:rPr lang="en-US" altLang="zh-TW" sz="4400" baseline="-20000" dirty="0"/>
              <a:t>*</a:t>
            </a:r>
            <a:r>
              <a:rPr lang="en-US" altLang="zh-TW" sz="2800" dirty="0"/>
              <a:t>u (t). This convolution can also be interpreted as the response of the integrator system with impulse response u(t) to the signal h(t). Again, the step response of a continuous-time LTI system is just the running integral of its impulse response: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41D853-E784-4063-84B6-70BA79BD0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4897" y="2800955"/>
            <a:ext cx="6770887" cy="9397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0472DF-1286-4181-8CA2-1400C370E248}"/>
              </a:ext>
            </a:extLst>
          </p:cNvPr>
          <p:cNvSpPr txBox="1"/>
          <p:nvPr/>
        </p:nvSpPr>
        <p:spPr>
          <a:xfrm>
            <a:off x="752301" y="3874078"/>
            <a:ext cx="110185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Conversely, the first-order differentiation system (the inverse system of the integrator), applied to the step response, yields the impulse response of the system:</a:t>
            </a: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DDDE20-5265-449B-A3DE-C05FE75C7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2" y="5084557"/>
            <a:ext cx="6629230" cy="9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5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A0623C6-8BDD-4C82-8EDA-E554E715ADB9}"/>
              </a:ext>
            </a:extLst>
          </p:cNvPr>
          <p:cNvSpPr txBox="1"/>
          <p:nvPr/>
        </p:nvSpPr>
        <p:spPr>
          <a:xfrm>
            <a:off x="3761510" y="2768138"/>
            <a:ext cx="5000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400" dirty="0"/>
              <a:t>End of Chap. 02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219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378D2BA-5893-4777-8499-87F57502ED1B}"/>
              </a:ext>
            </a:extLst>
          </p:cNvPr>
          <p:cNvSpPr txBox="1"/>
          <p:nvPr/>
        </p:nvSpPr>
        <p:spPr>
          <a:xfrm>
            <a:off x="1068185" y="649424"/>
            <a:ext cx="97051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Example 2.2: For k = -4, the response h</a:t>
            </a:r>
            <a:r>
              <a:rPr lang="en-US" altLang="zh-TW" sz="2800" baseline="-25000" dirty="0"/>
              <a:t>-4</a:t>
            </a:r>
            <a:r>
              <a:rPr lang="en-US" altLang="zh-TW" sz="2800" dirty="0"/>
              <a:t>[n] to δ[n+4] might look like the one in Figure 2.2.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C26346-E25D-4156-87C7-19851E56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8893" y="1603531"/>
            <a:ext cx="5534213" cy="43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FE07CD5-BEFB-4E52-BB98-1EC6D8610E49}"/>
              </a:ext>
            </a:extLst>
          </p:cNvPr>
          <p:cNvSpPr txBox="1"/>
          <p:nvPr/>
        </p:nvSpPr>
        <p:spPr>
          <a:xfrm>
            <a:off x="1051560" y="1541841"/>
            <a:ext cx="10469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Example 2.3: For the input signal  x[n] = -2δ[n+1]+2δ[n]+δ[n-1]+2δ[n-2]</a:t>
            </a:r>
            <a:endParaRPr lang="zh-TW" altLang="en-US" sz="2800" dirty="0"/>
          </a:p>
          <a:p>
            <a:r>
              <a:rPr lang="en-US" altLang="zh-TW" sz="2800" dirty="0"/>
              <a:t>in Example 2.1, the response of a linear system would be </a:t>
            </a:r>
          </a:p>
          <a:p>
            <a:r>
              <a:rPr lang="en-US" altLang="zh-TW" sz="2800" dirty="0"/>
              <a:t>y[n] = -2h</a:t>
            </a:r>
            <a:r>
              <a:rPr lang="en-US" altLang="zh-TW" sz="2800" baseline="-25000" dirty="0"/>
              <a:t>-1</a:t>
            </a:r>
            <a:r>
              <a:rPr lang="en-US" altLang="zh-TW" sz="2800" dirty="0"/>
              <a:t>[n]+2h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[n]+h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[n]+2h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[n].</a:t>
            </a:r>
          </a:p>
          <a:p>
            <a:r>
              <a:rPr lang="en-US" altLang="zh-TW" sz="2800" dirty="0"/>
              <a:t>Thus, the response to the input x[n] can be written as an infinite sum of all the impulse responses: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411F51-B22A-4717-8B4A-7D03B36D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24" y="4071244"/>
            <a:ext cx="6853152" cy="9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5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C8A6222-EB6B-4CE7-B431-3DBA38F81F74}"/>
              </a:ext>
            </a:extLst>
          </p:cNvPr>
          <p:cNvSpPr txBox="1"/>
          <p:nvPr/>
        </p:nvSpPr>
        <p:spPr>
          <a:xfrm>
            <a:off x="1134688" y="1144204"/>
            <a:ext cx="10469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It gets better than this: for a linear time-invariant system (the time-invariance property is important here), the impulse responses  </a:t>
            </a:r>
            <a:r>
              <a:rPr lang="en-US" altLang="zh-TW" sz="2800" dirty="0" err="1"/>
              <a:t>h</a:t>
            </a:r>
            <a:r>
              <a:rPr lang="en-US" altLang="zh-TW" sz="2800" baseline="-25000" dirty="0" err="1"/>
              <a:t>k</a:t>
            </a:r>
            <a:r>
              <a:rPr lang="en-US" altLang="zh-TW" sz="2800" dirty="0"/>
              <a:t>[n] are just shifted versions of the same impulse response for k = 0:</a:t>
            </a:r>
            <a:endParaRPr lang="zh-TW" altLang="en-US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55D569-88E2-4FA9-8C02-74AD0E7E0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122" y="2579074"/>
            <a:ext cx="6853152" cy="5566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188875-F34E-41D3-9B62-8898CE4CBF4E}"/>
              </a:ext>
            </a:extLst>
          </p:cNvPr>
          <p:cNvSpPr txBox="1"/>
          <p:nvPr/>
        </p:nvSpPr>
        <p:spPr>
          <a:xfrm>
            <a:off x="1134687" y="3429000"/>
            <a:ext cx="100376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Therefore, the impulse response  h[n]:= h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[n]  of an LTI system characterizes it completely. </a:t>
            </a:r>
            <a:r>
              <a:rPr lang="en-US" altLang="zh-TW" sz="2800" dirty="0">
                <a:solidFill>
                  <a:srgbClr val="FF0000"/>
                </a:solidFill>
              </a:rPr>
              <a:t>This is not the case for a linear time-varying system</a:t>
            </a:r>
            <a:r>
              <a:rPr lang="en-US" altLang="zh-TW" sz="2800" dirty="0"/>
              <a:t>: one has to specify all the impulse responses </a:t>
            </a:r>
            <a:r>
              <a:rPr lang="en-US" altLang="zh-TW" sz="2800" dirty="0" err="1"/>
              <a:t>h</a:t>
            </a:r>
            <a:r>
              <a:rPr lang="en-US" altLang="zh-TW" sz="2800" baseline="-25000" dirty="0" err="1"/>
              <a:t>k</a:t>
            </a:r>
            <a:r>
              <a:rPr lang="en-US" altLang="zh-TW" sz="2800" dirty="0"/>
              <a:t>[n] (an infinite number) to characterize the system.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590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CAF717A-55FD-4AA2-872B-3836166DC6FD}"/>
              </a:ext>
            </a:extLst>
          </p:cNvPr>
          <p:cNvSpPr txBox="1"/>
          <p:nvPr/>
        </p:nvSpPr>
        <p:spPr>
          <a:xfrm>
            <a:off x="918557" y="671545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 Convolution Sum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3E95E7-FE7C-40D3-B912-485268F3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615" y="1272502"/>
            <a:ext cx="7970832" cy="9646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342F82C-A50F-4417-B521-B08473934D5F}"/>
              </a:ext>
            </a:extLst>
          </p:cNvPr>
          <p:cNvSpPr txBox="1"/>
          <p:nvPr/>
        </p:nvSpPr>
        <p:spPr>
          <a:xfrm>
            <a:off x="918557" y="2406931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 Convolution Operation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F079DF-E09A-4EE4-87A7-BD0AF1542C1E}"/>
              </a:ext>
            </a:extLst>
          </p:cNvPr>
          <p:cNvSpPr txBox="1"/>
          <p:nvPr/>
        </p:nvSpPr>
        <p:spPr>
          <a:xfrm>
            <a:off x="918557" y="3037526"/>
            <a:ext cx="98381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More generally, the convolution of two discrete-time signals v[n] and w[n], denoted as  </a:t>
            </a:r>
            <a:r>
              <a:rPr lang="en-US" altLang="zh-TW" sz="2800" dirty="0">
                <a:solidFill>
                  <a:srgbClr val="FF0000"/>
                </a:solidFill>
              </a:rPr>
              <a:t>v[n] </a:t>
            </a:r>
            <a:r>
              <a:rPr lang="en-US" altLang="zh-TW" sz="4000" baseline="-20000" dirty="0">
                <a:solidFill>
                  <a:srgbClr val="FF0000"/>
                </a:solidFill>
              </a:rPr>
              <a:t>*</a:t>
            </a:r>
            <a:r>
              <a:rPr lang="en-US" altLang="zh-TW" sz="2800" dirty="0">
                <a:solidFill>
                  <a:srgbClr val="FF0000"/>
                </a:solidFill>
              </a:rPr>
              <a:t> w[n]  </a:t>
            </a:r>
            <a:r>
              <a:rPr lang="en-US" altLang="zh-TW" sz="2800" dirty="0"/>
              <a:t>(or sometimes  (v </a:t>
            </a:r>
            <a:r>
              <a:rPr lang="en-US" altLang="zh-TW" sz="4000" baseline="-20000" dirty="0"/>
              <a:t>*</a:t>
            </a:r>
            <a:r>
              <a:rPr lang="en-US" altLang="zh-TW" sz="2800" dirty="0"/>
              <a:t> w)[n] ), is defined as follows:</a:t>
            </a:r>
            <a:endParaRPr lang="zh-TW" altLang="en-US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467873-A1C4-4D54-9CE9-FE8C166DB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925" y="4670490"/>
            <a:ext cx="8449691" cy="11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709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2048</TotalTime>
  <Words>1582</Words>
  <Application>Microsoft Office PowerPoint</Application>
  <PresentationFormat>寬螢幕</PresentationFormat>
  <Paragraphs>88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回顧</vt:lpstr>
      <vt:lpstr>Chap. 02 Linear Time-Invariant Systems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01 Elementary Continuous-Time and Discrete-Time Signals and Systems</dc:title>
  <dc:creator>辛紹志</dc:creator>
  <cp:lastModifiedBy>辛紹志</cp:lastModifiedBy>
  <cp:revision>213</cp:revision>
  <dcterms:created xsi:type="dcterms:W3CDTF">2024-01-17T01:17:12Z</dcterms:created>
  <dcterms:modified xsi:type="dcterms:W3CDTF">2024-01-26T07:24:33Z</dcterms:modified>
</cp:coreProperties>
</file>