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73" r:id="rId3"/>
    <p:sldId id="275" r:id="rId4"/>
    <p:sldId id="276" r:id="rId5"/>
    <p:sldId id="279" r:id="rId6"/>
    <p:sldId id="262" r:id="rId7"/>
    <p:sldId id="280" r:id="rId8"/>
    <p:sldId id="281" r:id="rId9"/>
    <p:sldId id="269" r:id="rId10"/>
    <p:sldId id="257" r:id="rId11"/>
    <p:sldId id="258" r:id="rId12"/>
    <p:sldId id="282" r:id="rId13"/>
    <p:sldId id="28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79053" autoAdjust="0"/>
  </p:normalViewPr>
  <p:slideViewPr>
    <p:cSldViewPr snapToGrid="0">
      <p:cViewPr varScale="1">
        <p:scale>
          <a:sx n="58" d="100"/>
          <a:sy n="58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2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一張含有 食物 的圖片&#10;&#10;自動產生的描述">
            <a:extLst>
              <a:ext uri="{FF2B5EF4-FFF2-40B4-BE49-F238E27FC236}">
                <a16:creationId xmlns:a16="http://schemas.microsoft.com/office/drawing/2014/main" id="{5E42E300-5DF2-47DA-8CBC-83E230A8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123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93ADF5-6FD5-41A3-8233-E1883CA4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altLang="zh-TW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Transfer Learning Using </a:t>
            </a:r>
            <a:r>
              <a:rPr lang="en-US" altLang="zh-TW" b="1" i="0" u="none" strike="noStrike" dirty="0" err="1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AlexNet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A0EEC4-507B-4D8E-9222-DA8B35AF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8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87356F-FB64-48A1-B4CA-952F97F5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8" y="59436"/>
            <a:ext cx="9838143" cy="67391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911367-6825-4450-BDF4-6529E39B6FC1}"/>
              </a:ext>
            </a:extLst>
          </p:cNvPr>
          <p:cNvSpPr/>
          <p:nvPr/>
        </p:nvSpPr>
        <p:spPr>
          <a:xfrm>
            <a:off x="3590693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30C62-900C-42C5-8269-113FA2F311D1}"/>
              </a:ext>
            </a:extLst>
          </p:cNvPr>
          <p:cNvSpPr/>
          <p:nvPr/>
        </p:nvSpPr>
        <p:spPr>
          <a:xfrm>
            <a:off x="8460059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2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D7936-C1B5-4063-838B-DE0B9B2A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DC65D24-6762-4339-85F4-69F773684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90" y="291933"/>
            <a:ext cx="9082819" cy="6274133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3FCA58-D718-4573-9AC1-FFC0C95437FB}"/>
              </a:ext>
            </a:extLst>
          </p:cNvPr>
          <p:cNvSpPr/>
          <p:nvPr/>
        </p:nvSpPr>
        <p:spPr>
          <a:xfrm>
            <a:off x="3746908" y="5383539"/>
            <a:ext cx="1175657" cy="22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Could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6EB01-FF65-4D5D-A28D-6578AB22ABFA}"/>
              </a:ext>
            </a:extLst>
          </p:cNvPr>
          <p:cNvSpPr/>
          <p:nvPr/>
        </p:nvSpPr>
        <p:spPr>
          <a:xfrm>
            <a:off x="3710366" y="5346584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9D41C-257F-46B1-825E-A6CE172200CF}"/>
              </a:ext>
            </a:extLst>
          </p:cNvPr>
          <p:cNvSpPr/>
          <p:nvPr/>
        </p:nvSpPr>
        <p:spPr>
          <a:xfrm>
            <a:off x="8290541" y="5578265"/>
            <a:ext cx="1234765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8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5" y="0"/>
            <a:ext cx="11487250" cy="6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26" y="2696251"/>
            <a:ext cx="4276725" cy="3848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3192" y="872528"/>
            <a:ext cx="9504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45400"/>
                </a:solidFill>
                <a:latin typeface="Arial" panose="020B0604020202020204" pitchFamily="34" charset="0"/>
              </a:rPr>
              <a:t>Classify Validation Images</a:t>
            </a:r>
          </a:p>
          <a:p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</a:rPr>
              <a:t>Classify the validation images using the fine-tuned network.</a:t>
            </a:r>
            <a:endParaRPr lang="en-US" altLang="zh-TW" sz="24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06" y="2242043"/>
            <a:ext cx="8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[YPred,scores] = classify(netTransfer,augimdsValidation);</a:t>
            </a:r>
            <a:r>
              <a:rPr lang="zh-TW" altLang="zh-TW" sz="2800" dirty="0"/>
              <a:t> </a:t>
            </a:r>
            <a:endParaRPr lang="zh-TW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1206" y="2955930"/>
            <a:ext cx="757579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idx = randperm(numel(imdsValidation.Files),4);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figure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1:4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subplot(2,2,i) I = readimage(imdsValidation,idx(i));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label = YPred(idx(i));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title(string(label));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8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354" y="825474"/>
            <a:ext cx="8135192" cy="76819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smtClean="0"/>
              <a:t>Data </a:t>
            </a:r>
            <a:br>
              <a:rPr lang="en-US" altLang="zh-TW" b="1" dirty="0" smtClean="0"/>
            </a:br>
            <a:r>
              <a:rPr lang="en-US" altLang="zh-TW" b="1" dirty="0" smtClean="0"/>
              <a:t>Keyword: </a:t>
            </a:r>
            <a:r>
              <a:rPr lang="en-US" altLang="zh-TW" sz="3100" b="1" dirty="0" smtClean="0"/>
              <a:t>Transfer </a:t>
            </a:r>
            <a:r>
              <a:rPr lang="en-US" altLang="zh-TW" sz="3100" b="1" dirty="0"/>
              <a:t>Learning Using </a:t>
            </a:r>
            <a:r>
              <a:rPr lang="en-US" altLang="zh-TW" sz="3100" b="1" dirty="0"/>
              <a:t>AlexNet</a:t>
            </a:r>
            <a:br>
              <a:rPr lang="en-US" altLang="zh-TW" sz="3100" b="1" dirty="0"/>
            </a:b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354" y="1606732"/>
            <a:ext cx="10676709" cy="271707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Unzip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load the new images as 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. </a:t>
            </a:r>
            <a:endParaRPr lang="zh-TW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imageDatastore</a:t>
            </a:r>
            <a:r>
              <a:rPr lang="en-US" altLang="zh-TW" sz="2400" dirty="0"/>
              <a:t> automatically labels the images based on folder names and stores the data as an </a:t>
            </a:r>
            <a:r>
              <a:rPr lang="en-US" altLang="zh-TW" sz="2400" dirty="0" err="1"/>
              <a:t>ImageDatastore</a:t>
            </a:r>
            <a:r>
              <a:rPr lang="en-US" altLang="zh-TW" sz="2400" dirty="0"/>
              <a:t> object. </a:t>
            </a:r>
            <a:endParaRPr lang="zh-TW" altLang="zh-TW" sz="2400" dirty="0"/>
          </a:p>
          <a:p>
            <a:r>
              <a:rPr lang="en-US" altLang="zh-TW" sz="2400" dirty="0"/>
              <a:t>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 enables you to store large image data, including data that does not fit in memory, and efficiently read batches of images during training of a convolutional neural network.</a:t>
            </a: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29195" y="4308833"/>
            <a:ext cx="6409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unzip(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'MerchData.zip'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imds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imageDatastore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MerchData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IncludeSubfolders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,true,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LabelSource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foldernames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42" y="5960898"/>
            <a:ext cx="11741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This very small data set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: contains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55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training</a:t>
            </a:r>
            <a:r>
              <a:rPr lang="zh-TW" altLang="en-US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，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20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validation images.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18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6" y="1922087"/>
            <a:ext cx="5525588" cy="463605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0263" y="739063"/>
            <a:ext cx="9818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splits the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into two new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0263" y="1200728"/>
            <a:ext cx="731482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[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imdsTrain,imdsValidation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]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(imds,0.7,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'randomized'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8274" y="2619861"/>
            <a:ext cx="55517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numTrainImages = numel(imdsTrain.Labels);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idx = randperm(numTrainImages,16);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igure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1:16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subplot(4,4,i)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 = readimage(imdsTrain,idx(i));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27674" y="144914"/>
            <a:ext cx="2898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preparation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78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606" y="45971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err="1"/>
              <a:t>Pretrained</a:t>
            </a:r>
            <a:r>
              <a:rPr lang="en-US" altLang="zh-TW" b="1" dirty="0"/>
              <a:t> </a:t>
            </a:r>
            <a:r>
              <a:rPr lang="en-US" altLang="zh-TW" b="1" dirty="0" smtClean="0"/>
              <a:t>Network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137" y="1618736"/>
            <a:ext cx="860844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Load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network and Use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display an interactive visualization of the network architecture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alexnet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(net)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601"/>
            <a:ext cx="12250932" cy="241181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31428" y="2446939"/>
            <a:ext cx="55695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net.Layers(1).InputSize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</a:t>
            </a:r>
            <a:r>
              <a:rPr kumimoji="0" lang="zh-TW" altLang="zh-TW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1×3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227 227 3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88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7" y="1745673"/>
            <a:ext cx="11268825" cy="40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D4DB22-EF30-4BCB-9A51-99EF46A7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04" y="1247021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400" cap="all" spc="-100" dirty="0"/>
              <a:t>R</a:t>
            </a:r>
            <a:r>
              <a:rPr lang="en-US" altLang="zh-TW" sz="4400" spc="-100" dirty="0"/>
              <a:t>eplace</a:t>
            </a:r>
            <a:r>
              <a:rPr lang="en-US" altLang="zh-TW" sz="4400" cap="all" spc="-100" dirty="0"/>
              <a:t> f</a:t>
            </a:r>
            <a:r>
              <a:rPr lang="en-US" altLang="zh-TW" sz="4400" spc="-100" dirty="0"/>
              <a:t>inal</a:t>
            </a:r>
            <a:r>
              <a:rPr lang="en-US" altLang="zh-TW" sz="4400" cap="all" spc="-100" dirty="0"/>
              <a:t> l</a:t>
            </a:r>
            <a:r>
              <a:rPr lang="en-US" altLang="zh-TW" sz="4400" spc="-100" dirty="0"/>
              <a:t>ayers</a:t>
            </a:r>
            <a:endParaRPr lang="en-US" altLang="zh-TW" sz="44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647" y="979250"/>
            <a:ext cx="11865285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C45400"/>
                </a:solidFill>
                <a:effectLst/>
                <a:cs typeface="Arial" panose="020B0604020202020204" pitchFamily="34" charset="0"/>
              </a:rPr>
              <a:t>Replace Final Layers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Extract all layers, except the last three, from the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network.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net.Layers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(1:end-3);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Transfer the layers to the new classification task by replacing the last three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  with a fully connected layer, a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softmax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layer, and a classification output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(categories(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imdsTrain.Labels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));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5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新細明體" panose="02020500000000000000" pitchFamily="18" charset="-120"/>
              </a:rPr>
              <a:t>layers = [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fullyConnectedLayer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(numClasses,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'WeightLearnRateFactor'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'BiasLearnRateFactor'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,20)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softmaxLayer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classificationLayer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07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9457" y="774368"/>
            <a:ext cx="9941824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Image data augmentation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:</a:t>
            </a:r>
            <a:r>
              <a:rPr lang="en-US" altLang="zh-TW" sz="2000" dirty="0"/>
              <a:t>The network requires input images of size 227-by-227-by-3</a:t>
            </a:r>
            <a:r>
              <a:rPr lang="en-US" altLang="zh-TW" sz="2000" dirty="0" smtClean="0"/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but the images in the image </a:t>
            </a:r>
            <a:r>
              <a:rPr lang="en-US" altLang="zh-TW" sz="2000" dirty="0" err="1"/>
              <a:t>datastores</a:t>
            </a:r>
            <a:r>
              <a:rPr lang="en-US" altLang="zh-TW" sz="2000" dirty="0"/>
              <a:t> have different sizes. Use an augmented </a:t>
            </a:r>
            <a:r>
              <a:rPr lang="en-US" altLang="zh-TW" sz="2000" dirty="0" smtClean="0"/>
              <a:t>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 err="1"/>
              <a:t>datastore</a:t>
            </a:r>
            <a:r>
              <a:rPr lang="en-US" altLang="zh-TW" sz="2000" dirty="0"/>
              <a:t> to automatically resize the training images</a:t>
            </a:r>
            <a:r>
              <a:rPr lang="en-US" altLang="zh-TW" dirty="0"/>
              <a:t>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 = [-30 30];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imageAugmenter = imageDataAugmenter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'RandXReflection'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,true,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,pixelRange,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'RandYTranslation'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augimdsTrain = augmentedImageDatastore(inputSize(1:2)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,imdsTrain,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'DataAugmentation'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,imageAugmenter);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404040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(2) </a:t>
            </a:r>
            <a:r>
              <a:rPr lang="zh-TW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Validation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data without augmentation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258796" y="2900911"/>
            <a:ext cx="3175462" cy="1163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9457" y="5446176"/>
            <a:ext cx="9465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augimdsValidation = augmentedImageDatastore(inputSize(1:2),imdsValidation);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2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3" y="1654135"/>
            <a:ext cx="534601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options = trainingOptions(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'sgdm'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'MiniBatchSize'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,10,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'MaxEpochs'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,6,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'InitialLearnRate'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,1e-4,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'Shuffle'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'every-epoch'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'ValidationData'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,augimdsValidation,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'ValidationFrequency'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,3,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'Verbose'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,false,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'Plots'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'training-progress'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14153" y="5715688"/>
            <a:ext cx="79508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netTransfer = trainNetwork(augimdsTrain,layers,options);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1643" y="371230"/>
            <a:ext cx="492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(3) Training option &amp; training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36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標題 1">
            <a:extLst>
              <a:ext uri="{FF2B5EF4-FFF2-40B4-BE49-F238E27FC236}">
                <a16:creationId xmlns:a16="http://schemas.microsoft.com/office/drawing/2014/main" id="{97690B8F-0B80-4154-9A0F-E548C90BC83F}"/>
              </a:ext>
            </a:extLst>
          </p:cNvPr>
          <p:cNvSpPr txBox="1">
            <a:spLocks/>
          </p:cNvSpPr>
          <p:nvPr/>
        </p:nvSpPr>
        <p:spPr>
          <a:xfrm>
            <a:off x="1038496" y="108585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altLang="zh-TW" sz="4400" cap="all" spc="-100" dirty="0" err="1"/>
              <a:t>Gpu</a:t>
            </a:r>
            <a:r>
              <a:rPr lang="en-US" altLang="zh-TW" sz="4400" cap="all" spc="-100" dirty="0"/>
              <a:t> E</a:t>
            </a:r>
            <a:r>
              <a:rPr lang="en-US" altLang="zh-TW" sz="4400" spc="-100" dirty="0"/>
              <a:t>nvironment</a:t>
            </a:r>
            <a:r>
              <a:rPr lang="en-US" altLang="zh-TW" sz="4400" cap="all" spc="-100" dirty="0"/>
              <a:t> s</a:t>
            </a:r>
            <a:r>
              <a:rPr lang="en-US" altLang="zh-TW" sz="4400" spc="-100" dirty="0"/>
              <a:t>etting</a:t>
            </a:r>
            <a:endParaRPr lang="en-US" altLang="zh-TW" sz="4400" cap="all" spc="-100" dirty="0"/>
          </a:p>
        </p:txBody>
      </p:sp>
      <p:pic>
        <p:nvPicPr>
          <p:cNvPr id="39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10A315C-0CE9-4A60-9E02-FAA8AD3A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4" y="1925597"/>
            <a:ext cx="4788130" cy="4276438"/>
          </a:xfrm>
          <a:prstGeom prst="rect">
            <a:avLst/>
          </a:prstGeom>
        </p:spPr>
      </p:pic>
      <p:pic>
        <p:nvPicPr>
          <p:cNvPr id="40" name="內容版面配置區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39B40EFB-DC8F-4213-B212-1988FABF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" y="2921519"/>
            <a:ext cx="3735464" cy="202230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81F5E5DC-8AE9-4764-8F7C-A5EF88284ECF}"/>
              </a:ext>
            </a:extLst>
          </p:cNvPr>
          <p:cNvSpPr/>
          <p:nvPr/>
        </p:nvSpPr>
        <p:spPr>
          <a:xfrm>
            <a:off x="1484553" y="4467566"/>
            <a:ext cx="2743200" cy="2385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2B767F-9A7C-4517-A389-B31326D7B02C}"/>
              </a:ext>
            </a:extLst>
          </p:cNvPr>
          <p:cNvSpPr/>
          <p:nvPr/>
        </p:nvSpPr>
        <p:spPr>
          <a:xfrm>
            <a:off x="3291841" y="4477942"/>
            <a:ext cx="644434" cy="2281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B6FE2BE-3F22-4340-A552-C2A299FDEFF8}"/>
              </a:ext>
            </a:extLst>
          </p:cNvPr>
          <p:cNvSpPr txBox="1"/>
          <p:nvPr/>
        </p:nvSpPr>
        <p:spPr>
          <a:xfrm>
            <a:off x="5244736" y="2437383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auto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9702D5-DBDB-48DA-BE46-BD545ED6776C}"/>
              </a:ext>
            </a:extLst>
          </p:cNvPr>
          <p:cNvSpPr txBox="1"/>
          <p:nvPr/>
        </p:nvSpPr>
        <p:spPr>
          <a:xfrm>
            <a:off x="5244736" y="3029016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multi-</a:t>
            </a:r>
            <a:r>
              <a:rPr lang="en-US" altLang="zh-TW" dirty="0" err="1"/>
              <a:t>gpu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E7E1A90-CD0B-4776-926C-649EC8F01F23}"/>
              </a:ext>
            </a:extLst>
          </p:cNvPr>
          <p:cNvSpPr txBox="1"/>
          <p:nvPr/>
        </p:nvSpPr>
        <p:spPr>
          <a:xfrm>
            <a:off x="5244736" y="4637689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parallel</a:t>
            </a:r>
            <a:endParaRPr lang="zh-TW" altLang="en-US" dirty="0"/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DB39D6EC-9C29-4747-8BB6-507DF089175F}"/>
              </a:ext>
            </a:extLst>
          </p:cNvPr>
          <p:cNvCxnSpPr>
            <a:cxnSpLocks/>
            <a:stCxn id="45" idx="0"/>
            <a:endCxn id="39" idx="1"/>
          </p:cNvCxnSpPr>
          <p:nvPr/>
        </p:nvCxnSpPr>
        <p:spPr>
          <a:xfrm rot="5400000" flipH="1" flipV="1">
            <a:off x="5863491" y="4059017"/>
            <a:ext cx="573873" cy="58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7655DF72-CFD8-47EB-8B29-127298A5340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813467" y="5052244"/>
            <a:ext cx="676098" cy="585651"/>
          </a:xfrm>
          <a:prstGeom prst="bentConnector3">
            <a:avLst>
              <a:gd name="adj1" fmla="val 1002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C6F43B0-F9A2-456A-B669-E1C74A21989C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936275" y="3213682"/>
            <a:ext cx="1308461" cy="1378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94879AFD-D370-4961-8349-A9D9AC5A92CC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rot="5400000" flipH="1" flipV="1">
            <a:off x="3501451" y="2734657"/>
            <a:ext cx="1855893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589145-B89D-43CA-B5F0-9C79AD3457D3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4371272" y="3948891"/>
            <a:ext cx="116250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5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544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 Unicode MS</vt:lpstr>
      <vt:lpstr>Menlo</vt:lpstr>
      <vt:lpstr>細明體</vt:lpstr>
      <vt:lpstr>新細明體</vt:lpstr>
      <vt:lpstr>Arial</vt:lpstr>
      <vt:lpstr>Calibri</vt:lpstr>
      <vt:lpstr>Consolas</vt:lpstr>
      <vt:lpstr>Garamond</vt:lpstr>
      <vt:lpstr>Helvetica</vt:lpstr>
      <vt:lpstr>Times New Roman</vt:lpstr>
      <vt:lpstr>SavonVTI</vt:lpstr>
      <vt:lpstr>Transfer Learning Using AlexNet</vt:lpstr>
      <vt:lpstr>Load Data  Keyword: Transfer Learning Using AlexNet </vt:lpstr>
      <vt:lpstr>PowerPoint 簡報</vt:lpstr>
      <vt:lpstr>Load Pretrained Network</vt:lpstr>
      <vt:lpstr>PowerPoint 簡報</vt:lpstr>
      <vt:lpstr>Replace final layers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Using AlexNet</dc:title>
  <dc:creator>M0806131@o365.fcu.edu.tw</dc:creator>
  <cp:lastModifiedBy>li-chien lin</cp:lastModifiedBy>
  <cp:revision>21</cp:revision>
  <dcterms:created xsi:type="dcterms:W3CDTF">2020-05-17T20:08:38Z</dcterms:created>
  <dcterms:modified xsi:type="dcterms:W3CDTF">2020-05-27T07:26:50Z</dcterms:modified>
</cp:coreProperties>
</file>