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3500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3501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1C1C1C"/>
              </a:solidFill>
            </a:endParaRP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1C1C1C"/>
              </a:solidFill>
            </a:endParaRP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9FB238-6EBF-4760-8D1D-E6C9DBF195B2}" type="slidenum">
              <a:rPr lang="en-AU" altLang="zh-TW" smtClean="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4BE614-775C-408F-84B4-79DD510BE673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B577AE-08F1-4B25-A064-0DA517E97015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6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23DF02-7CC9-413D-BFCC-053A0685FD37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A7DE2B-4D9F-434D-B42C-24141997CA78}" type="slidenum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47781A-534A-41BA-84B0-EC879AA6A056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C8703-6CBA-4651-ACE4-358F695A92B6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78C8EC-F9DD-4DBB-B910-F3BCD3EBBAE8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C0DF82-3A79-474E-B8D3-205E2ED90EB0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681E4-02D2-4859-9EB5-4BEA8760A875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F88A69-DEE2-4F87-AB3B-53773C8526B0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288D6-DAF4-4320-BB73-4A4DD64813E4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2A864C-EC25-4946-B6F8-10B3DF33373D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AU" altLang="zh-TW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TW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TW" smtClean="0"/>
              <a:t>Click to edit Master text styles</a:t>
            </a:r>
          </a:p>
          <a:p>
            <a:pPr lvl="1"/>
            <a:r>
              <a:rPr lang="en-AU" altLang="zh-TW" smtClean="0"/>
              <a:t>Second level</a:t>
            </a:r>
          </a:p>
          <a:p>
            <a:pPr lvl="2"/>
            <a:r>
              <a:rPr lang="en-AU" altLang="zh-TW" smtClean="0"/>
              <a:t>Third level</a:t>
            </a:r>
          </a:p>
          <a:p>
            <a:pPr lvl="3"/>
            <a:r>
              <a:rPr lang="en-AU" altLang="zh-TW" smtClean="0"/>
              <a:t>Fourth level</a:t>
            </a:r>
          </a:p>
          <a:p>
            <a:pPr lvl="4"/>
            <a:r>
              <a:rPr lang="en-AU" altLang="zh-TW" smtClean="0"/>
              <a:t>Fifth level</a:t>
            </a:r>
          </a:p>
        </p:txBody>
      </p:sp>
      <p:sp>
        <p:nvSpPr>
          <p:cNvPr id="624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24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altLang="zh-TW">
              <a:solidFill>
                <a:srgbClr val="000000"/>
              </a:solidFill>
            </a:endParaRPr>
          </a:p>
        </p:txBody>
      </p:sp>
      <p:sp>
        <p:nvSpPr>
          <p:cNvPr id="62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EBB016-D4E1-4467-A8B4-6507EA4B011F}" type="slidenum">
              <a:rPr lang="en-AU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1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ctrTitle"/>
          </p:nvPr>
        </p:nvSpPr>
        <p:spPr>
          <a:xfrm>
            <a:off x="1524000" y="644238"/>
            <a:ext cx="7495309" cy="103981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M-function </a:t>
            </a:r>
            <a:r>
              <a:rPr lang="en-US" altLang="zh-TW" dirty="0" smtClean="0">
                <a:ea typeface="新細明體" panose="02020500000000000000" pitchFamily="18" charset="-120"/>
              </a:rPr>
              <a:t>programming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69635" name="副標題 2"/>
          <p:cNvSpPr>
            <a:spLocks noGrp="1"/>
          </p:cNvSpPr>
          <p:nvPr>
            <p:ph type="subTitle" idx="1"/>
          </p:nvPr>
        </p:nvSpPr>
        <p:spPr>
          <a:xfrm>
            <a:off x="1641763" y="1268413"/>
            <a:ext cx="9649691" cy="5146242"/>
          </a:xfrm>
        </p:spPr>
        <p:txBody>
          <a:bodyPr/>
          <a:lstStyle/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Help &amp; Basic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variable, vector, matrix, matrix address(index) </a:t>
            </a:r>
            <a:r>
              <a:rPr lang="zh-TW" altLang="en-US" dirty="0" smtClean="0">
                <a:ea typeface="新細明體" panose="02020500000000000000" pitchFamily="18" charset="-120"/>
              </a:rPr>
              <a:t>變數</a:t>
            </a:r>
            <a:r>
              <a:rPr lang="zh-TW" altLang="en-US" dirty="0" smtClean="0">
                <a:ea typeface="新細明體" panose="02020500000000000000" pitchFamily="18" charset="-120"/>
              </a:rPr>
              <a:t>丶向量丶矩陣之設定與指標之存取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zh-TW" altLang="en-US" dirty="0" smtClean="0">
                <a:ea typeface="新細明體" panose="02020500000000000000" pitchFamily="18" charset="-120"/>
              </a:rPr>
              <a:t>基本運算子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r>
              <a:rPr lang="en-US" altLang="zh-TW" dirty="0" smtClean="0">
                <a:ea typeface="新細明體" panose="02020500000000000000" pitchFamily="18" charset="-120"/>
              </a:rPr>
              <a:t>point operation, vector operation, matrix operation </a:t>
            </a:r>
            <a:r>
              <a:rPr lang="zh-TW" altLang="en-US" dirty="0" smtClean="0">
                <a:ea typeface="新細明體" panose="02020500000000000000" pitchFamily="18" charset="-120"/>
              </a:rPr>
              <a:t>奌</a:t>
            </a:r>
            <a:r>
              <a:rPr lang="zh-TW" altLang="en-US" dirty="0" smtClean="0">
                <a:ea typeface="新細明體" panose="02020500000000000000" pitchFamily="18" charset="-120"/>
              </a:rPr>
              <a:t>運算、向量運算、矩陣運算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save </a:t>
            </a:r>
            <a:r>
              <a:rPr lang="zh-TW" altLang="en-US" dirty="0" smtClean="0">
                <a:ea typeface="新細明體" panose="02020500000000000000" pitchFamily="18" charset="-120"/>
              </a:rPr>
              <a:t>儲存</a:t>
            </a:r>
            <a:r>
              <a:rPr lang="zh-TW" altLang="en-US" dirty="0" smtClean="0">
                <a:ea typeface="新細明體" panose="02020500000000000000" pitchFamily="18" charset="-120"/>
              </a:rPr>
              <a:t>向量或矩陣變數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relationship </a:t>
            </a:r>
            <a:r>
              <a:rPr lang="zh-TW" altLang="en-US" dirty="0" smtClean="0">
                <a:ea typeface="新細明體" panose="02020500000000000000" pitchFamily="18" charset="-120"/>
              </a:rPr>
              <a:t>關係</a:t>
            </a:r>
            <a:r>
              <a:rPr lang="zh-TW" altLang="en-US" dirty="0" smtClean="0">
                <a:ea typeface="新細明體" panose="02020500000000000000" pitchFamily="18" charset="-120"/>
              </a:rPr>
              <a:t>運算子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self-defined function : M</a:t>
            </a:r>
            <a:r>
              <a:rPr lang="zh-TW" altLang="en-US" dirty="0" smtClean="0">
                <a:ea typeface="新細明體" panose="02020500000000000000" pitchFamily="18" charset="-120"/>
              </a:rPr>
              <a:t>檔案函式之撰寫與呼叫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plot – 2D, 3D data </a:t>
            </a:r>
            <a:r>
              <a:rPr lang="zh-TW" altLang="en-US" dirty="0" smtClean="0">
                <a:ea typeface="新細明體" panose="02020500000000000000" pitchFamily="18" charset="-120"/>
              </a:rPr>
              <a:t>繪圖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call </a:t>
            </a:r>
            <a:r>
              <a:rPr lang="en-US" altLang="zh-TW" dirty="0" smtClean="0">
                <a:ea typeface="新細明體" panose="02020500000000000000" pitchFamily="18" charset="-120"/>
              </a:rPr>
              <a:t>self-defined function </a:t>
            </a:r>
            <a:r>
              <a:rPr lang="zh-TW" altLang="en-US" dirty="0" smtClean="0">
                <a:ea typeface="新細明體" panose="02020500000000000000" pitchFamily="18" charset="-120"/>
              </a:rPr>
              <a:t>程式</a:t>
            </a:r>
            <a:r>
              <a:rPr lang="zh-TW" altLang="en-US" dirty="0" smtClean="0">
                <a:ea typeface="新細明體" panose="02020500000000000000" pitchFamily="18" charset="-120"/>
              </a:rPr>
              <a:t>呼叫之範例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2C6E35C-455E-4A22-AE42-602C58E30392}" type="slidenum">
              <a:rPr lang="zh-TW" altLang="en-AU" sz="140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AU" altLang="zh-TW" sz="140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88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TW" altLang="zh-TW" smtClean="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  = [1 2 3; 4 5 6]        %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mean(a)                             % mean of each column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max(a)                              % max of each column  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max(max(a))                 % to obtain max of matrix </a:t>
            </a:r>
            <a:endParaRPr lang="zh-TW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96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98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(C) </a:t>
            </a:r>
            <a:r>
              <a:rPr lang="zh-TW" altLang="en-US" sz="2400">
                <a:ea typeface="新細明體" panose="02020500000000000000" pitchFamily="18" charset="-120"/>
              </a:rPr>
              <a:t>矩陣 </a:t>
            </a:r>
            <a:r>
              <a:rPr lang="en-US" altLang="zh-TW" sz="2400">
                <a:ea typeface="新細明體" panose="02020500000000000000" pitchFamily="18" charset="-120"/>
              </a:rPr>
              <a:t>Operations: p.20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[1 2 3] * [4 5 6]‘              % row vector 1x3 times  column vector 3x1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[1 2 3]' * [4 5 6]              % column vector 3x1 times row vector 1x3 results in 3x3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  = rand(3,2)         % 3x2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b   = rand(2,4)         % 2x4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c   = a * b             % 3x4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5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08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(4) </a:t>
            </a:r>
            <a:r>
              <a:rPr lang="zh-TW" altLang="en-US" sz="2400">
                <a:ea typeface="新細明體" panose="02020500000000000000" pitchFamily="18" charset="-120"/>
              </a:rPr>
              <a:t>儲存</a:t>
            </a:r>
            <a:r>
              <a:rPr lang="en-US" altLang="zh-TW" sz="2400">
                <a:ea typeface="新細明體" panose="02020500000000000000" pitchFamily="18" charset="-120"/>
              </a:rPr>
              <a:t>your work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save mysession a b      % save only variables a and b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clear a b                       % clear variables a and b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clear all               % clear all variables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load mysession              % load session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b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13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Check p. 23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19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(5) </a:t>
            </a:r>
            <a:r>
              <a:rPr lang="zh-TW" altLang="en-US" sz="2400">
                <a:ea typeface="新細明體" panose="02020500000000000000" pitchFamily="18" charset="-120"/>
              </a:rPr>
              <a:t>關係運算 </a:t>
            </a:r>
            <a:r>
              <a:rPr lang="en-US" altLang="zh-TW" sz="2400">
                <a:ea typeface="新細明體" panose="02020500000000000000" pitchFamily="18" charset="-120"/>
              </a:rPr>
              <a:t>p.21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Example: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[3 5 -2 5 -1 0]       % 1: FOR LOOPS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   = zeros( size(v) );     % initialize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for i = 1:size(v,2)       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   if( v(i) &gt; 0 )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       u(i) = v(i);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   end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end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zh-TW" smtClean="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9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29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v   = [3 5 -2 5 -1 0]       % 2: NO FOR LOOPS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u2  = zeros( size(v) );     % initialize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ind = find( v&gt;0 )           % index into &gt;0 elements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u2(ind) = v( ind )          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4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3971" name="內容版面配置區 2"/>
          <p:cNvSpPr>
            <a:spLocks noGrp="1"/>
          </p:cNvSpPr>
          <p:nvPr>
            <p:ph idx="1"/>
          </p:nvPr>
        </p:nvSpPr>
        <p:spPr>
          <a:xfrm>
            <a:off x="2598738" y="993775"/>
            <a:ext cx="77724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6) Creating </a:t>
            </a:r>
            <a:r>
              <a:rPr lang="zh-TW" altLang="en-US" sz="2400">
                <a:ea typeface="新細明體" panose="02020500000000000000" pitchFamily="18" charset="-120"/>
              </a:rPr>
              <a:t>函數 </a:t>
            </a:r>
            <a:r>
              <a:rPr lang="en-US" altLang="zh-TW" sz="2400">
                <a:ea typeface="新細明體" panose="02020500000000000000" pitchFamily="18" charset="-120"/>
              </a:rPr>
              <a:t>s using m-files: Functions in matlab are written in m-files. Create a file called </a:t>
            </a:r>
            <a:endParaRPr lang="zh-TW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'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thres.m</a:t>
            </a:r>
            <a:r>
              <a:rPr lang="en-US" altLang="zh-TW" sz="2400">
                <a:ea typeface="新細明體" panose="02020500000000000000" pitchFamily="18" charset="-120"/>
              </a:rPr>
              <a:t>' In this file put the following:</a:t>
            </a:r>
            <a:endParaRPr lang="zh-TW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function u = thres( v 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   = zeros( size(v) );     % initialize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ind = find( v&gt;0 )           % index into &gt;0 elements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u(ind)  = v( ind 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ea typeface="新細明體" panose="02020500000000000000" pitchFamily="18" charset="-120"/>
              </a:rPr>
              <a:t>主程式呼叫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x   = [3 5 -2 5 -1 0]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thres( x )              % call from command line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also see p. 31 for more example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4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49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(7) </a:t>
            </a:r>
            <a:r>
              <a:rPr lang="zh-TW" altLang="en-US" sz="2400">
                <a:ea typeface="新細明體" panose="02020500000000000000" pitchFamily="18" charset="-120"/>
              </a:rPr>
              <a:t>繪圖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x   = [0 1 2 3 4];          % basic plotting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x, 2*x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axis( [0 8 0 8] );</a:t>
            </a:r>
            <a:endParaRPr lang="zh-TW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6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60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x   = pi*[-24:24]/24;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x, sin(x)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xlabel( 'radians'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ylabel( 'sin value'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title( 'dummy'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gtext( 'put cursor where you want text and press mouse' );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03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70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figure;          % multiple functions in separate graphs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subplot( 1,2,1 );        % creates 1x2 subgraphs, window 1 as current graph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x, sin(x)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axis square;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subplot( 1,2,2 );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x, 2.*cos(x)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axis square;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7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內容版面配置區 2"/>
          <p:cNvSpPr>
            <a:spLocks noGrp="1"/>
          </p:cNvSpPr>
          <p:nvPr>
            <p:ph idx="4294967295"/>
          </p:nvPr>
        </p:nvSpPr>
        <p:spPr>
          <a:xfrm>
            <a:off x="2895600" y="2017713"/>
            <a:ext cx="77724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figure;                 % multiple functions in single graph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plot( x,sin(x)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hold on;                      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plot (x, 2.*cos(x), '--' );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legend( 'sin', 'cos' );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68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(1) Help and basics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The symbol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"%"</a:t>
            </a:r>
            <a:r>
              <a:rPr lang="en-US" altLang="zh-TW" sz="2400">
                <a:ea typeface="新細明體" panose="02020500000000000000" pitchFamily="18" charset="-120"/>
              </a:rPr>
              <a:t> : </a:t>
            </a:r>
            <a:r>
              <a:rPr lang="zh-TW" altLang="en-US" sz="2400">
                <a:ea typeface="新細明體" panose="02020500000000000000" pitchFamily="18" charset="-120"/>
              </a:rPr>
              <a:t>說明。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 To get help type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"help" </a:t>
            </a:r>
            <a:r>
              <a:rPr lang="en-US" altLang="zh-TW" sz="2400">
                <a:ea typeface="新細明體" panose="02020500000000000000" pitchFamily="18" charset="-120"/>
              </a:rPr>
              <a:t>(will give list of help topics) or "help topic“ :</a:t>
            </a:r>
            <a:r>
              <a:rPr lang="zh-TW" altLang="en-US" sz="2400">
                <a:ea typeface="新細明體" panose="02020500000000000000" pitchFamily="18" charset="-120"/>
              </a:rPr>
              <a:t>指令說明。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When using the command line,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";"</a:t>
            </a:r>
            <a:r>
              <a:rPr lang="en-US" altLang="zh-TW" sz="2400">
                <a:ea typeface="新細明體" panose="02020500000000000000" pitchFamily="18" charset="-120"/>
              </a:rPr>
              <a:t> at the end means matlab will not display the result.  If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";"</a:t>
            </a:r>
            <a:r>
              <a:rPr lang="en-US" altLang="zh-TW" sz="2400">
                <a:ea typeface="新細明體" panose="02020500000000000000" pitchFamily="18" charset="-120"/>
              </a:rPr>
              <a:t> is omitted then matlab will display result.</a:t>
            </a:r>
          </a:p>
          <a:p>
            <a:endParaRPr lang="zh-TW" altLang="zh-TW" sz="20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1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16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(2) Objects(</a:t>
            </a:r>
            <a:r>
              <a:rPr lang="zh-TW" altLang="en-US" sz="2400">
                <a:ea typeface="新細明體" panose="02020500000000000000" pitchFamily="18" charset="-120"/>
              </a:rPr>
              <a:t>物件</a:t>
            </a:r>
            <a:r>
              <a:rPr lang="en-US" altLang="zh-TW" sz="2400">
                <a:ea typeface="新細明體" panose="02020500000000000000" pitchFamily="18" charset="-120"/>
              </a:rPr>
              <a:t>) in matlab -- the basic objects in matlab are scalars, vectors, and matrices...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N   = 5             % a scalar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[1 0 0]           % a row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[1;2;3]           % a column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v'                % transpose a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[1:.5:3]          % a vector in a specified range: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pi*[-4:4]/4          %   [start:stepsize:end]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[]                % empty vectorstill there!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>
          <a:xfrm>
            <a:off x="2209800" y="1828800"/>
            <a:ext cx="8153400" cy="45720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  m   = [1 2 3; 4 5 6]        % a matrix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m   = zeros(2,3)            % a matrix of zeros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v   = ones(1,3)             % a matrix of ones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   = eye(3)            % identity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   = rand(3,1)         % rand matrix (see also randn)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save matrix_data %</a:t>
            </a:r>
            <a:r>
              <a:rPr lang="zh-TW" altLang="en-US" sz="2400">
                <a:ea typeface="新細明體" panose="02020500000000000000" pitchFamily="18" charset="-120"/>
              </a:rPr>
              <a:t>儲存變數 </a:t>
            </a:r>
            <a:r>
              <a:rPr lang="en-US" altLang="zh-TW" sz="2400">
                <a:ea typeface="新細明體" panose="02020500000000000000" pitchFamily="18" charset="-120"/>
              </a:rPr>
              <a:t>m to </a:t>
            </a:r>
            <a:r>
              <a:rPr lang="zh-TW" altLang="en-US" sz="2400">
                <a:ea typeface="新細明體" panose="02020500000000000000" pitchFamily="18" charset="-120"/>
              </a:rPr>
              <a:t>檔案</a:t>
            </a:r>
            <a:r>
              <a:rPr lang="en-US" altLang="zh-TW" sz="2400">
                <a:ea typeface="新細明體" panose="02020500000000000000" pitchFamily="18" charset="-120"/>
              </a:rPr>
              <a:t>matrix_data.mat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clear all               % clear all variables currently used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load matrix_data       % read data from the saved file           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                           % display it - it 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36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>
          <a:xfrm>
            <a:off x="2438400" y="1828800"/>
            <a:ext cx="77724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v   = [1 2 3];          % assign a vector element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length(v)               % length of a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v(3)                    %   vector(number)  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   = [1 2 3; 4 5 6]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m(1,3)                  % access a matrix element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m(2,:)          % access a matrix row (2nd row)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m(:,1)          % access a matrix column (1st row)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size(m)                 % size of a matrix</a:t>
            </a:r>
            <a:endParaRPr lang="zh-TW" altLang="zh-TW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36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47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size(m,1)               % number rows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size(m,2)               % number of columns 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m1  = zeros(size(m))      % create a zero matrix with           size of m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whos                    % list/size/type of variables</a:t>
            </a:r>
            <a:endParaRPr lang="zh-TW" altLang="en-US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1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>
          <a:xfrm>
            <a:off x="2874964" y="304800"/>
            <a:ext cx="7793037" cy="1143000"/>
          </a:xfrm>
        </p:spPr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5779" name="內容版面配置區 2"/>
          <p:cNvSpPr>
            <a:spLocks noGrp="1"/>
          </p:cNvSpPr>
          <p:nvPr>
            <p:ph idx="1"/>
          </p:nvPr>
        </p:nvSpPr>
        <p:spPr>
          <a:xfrm>
            <a:off x="2590800" y="2286000"/>
            <a:ext cx="77724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(3) Simple operations on vectors and matrices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(A)  Pointwise (element by element) Operations: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addition of vectors/matrices and multiplication by a scalar are done "element by element"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  = [1 2 3 4];            %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2 * a                   % scalar multiplication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/ 4                   % scalar multiplication</a:t>
            </a:r>
            <a:endParaRPr lang="zh-TW" altLang="zh-TW" sz="240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8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68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zh-TW" smtClean="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b   = [5 6 7 8];            %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+ b                   % pointwise vector addition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- b                   % pointwise vector addition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.^ 2                  % pointise vector squaring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.* b                  % pointwise vector multiply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./ b                  % pointwise vector division</a:t>
            </a:r>
            <a:endParaRPr lang="zh-TW" altLang="zh-TW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4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7827" name="內容版面配置區 2"/>
          <p:cNvSpPr>
            <a:spLocks noGrp="1"/>
          </p:cNvSpPr>
          <p:nvPr>
            <p:ph idx="1"/>
          </p:nvPr>
        </p:nvSpPr>
        <p:spPr>
          <a:xfrm>
            <a:off x="2590800" y="18288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(B)</a:t>
            </a:r>
            <a:r>
              <a:rPr lang="zh-TW" altLang="en-US" sz="2400">
                <a:ea typeface="新細明體" panose="02020500000000000000" pitchFamily="18" charset="-120"/>
              </a:rPr>
              <a:t>向量 </a:t>
            </a:r>
            <a:r>
              <a:rPr lang="en-US" altLang="zh-TW" sz="2400">
                <a:ea typeface="新細明體" panose="02020500000000000000" pitchFamily="18" charset="-120"/>
              </a:rPr>
              <a:t>Operations (no for loops needed)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Built-in matlab functions operate on vectors, if a matrix is given, then the function operates on each column of the matrix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a   = [1 4 6 3]         % vector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sum(a)                  % sum of vector elements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mean(a)                 % mean of vector elements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var(a)                  % variance (sigma^{2})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std(a)                  % standard deviation (sigma)</a:t>
            </a:r>
            <a:endParaRPr lang="zh-TW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max(a)                  % maximum</a:t>
            </a:r>
            <a:endParaRPr lang="zh-TW" altLang="zh-TW" smtClean="0">
              <a:ea typeface="新細明體" panose="02020500000000000000" pitchFamily="18" charset="-120"/>
            </a:endParaRPr>
          </a:p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465741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寬螢幕</PresentationFormat>
  <Paragraphs>136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Tahoma</vt:lpstr>
      <vt:lpstr>Wingdings</vt:lpstr>
      <vt:lpstr>Blends</vt:lpstr>
      <vt:lpstr>M-function programming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Check p. 23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M-function programming  </dc:title>
  <dc:creator>林立謙</dc:creator>
  <cp:lastModifiedBy>林立謙</cp:lastModifiedBy>
  <cp:revision>1</cp:revision>
  <dcterms:created xsi:type="dcterms:W3CDTF">2023-02-15T05:58:01Z</dcterms:created>
  <dcterms:modified xsi:type="dcterms:W3CDTF">2023-02-15T05:58:39Z</dcterms:modified>
</cp:coreProperties>
</file>