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84" r:id="rId3"/>
    <p:sldId id="273" r:id="rId4"/>
    <p:sldId id="275" r:id="rId5"/>
    <p:sldId id="276" r:id="rId6"/>
    <p:sldId id="279" r:id="rId7"/>
    <p:sldId id="262" r:id="rId8"/>
    <p:sldId id="280" r:id="rId9"/>
    <p:sldId id="281" r:id="rId10"/>
    <p:sldId id="269" r:id="rId11"/>
    <p:sldId id="257" r:id="rId12"/>
    <p:sldId id="258" r:id="rId13"/>
    <p:sldId id="282" r:id="rId14"/>
    <p:sldId id="28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79053" autoAdjust="0"/>
  </p:normalViewPr>
  <p:slideViewPr>
    <p:cSldViewPr snapToGrid="0">
      <p:cViewPr varScale="1">
        <p:scale>
          <a:sx n="58" d="100"/>
          <a:sy n="58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9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1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2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2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一張含有 食物 的圖片&#10;&#10;自動產生的描述">
            <a:extLst>
              <a:ext uri="{FF2B5EF4-FFF2-40B4-BE49-F238E27FC236}">
                <a16:creationId xmlns:a16="http://schemas.microsoft.com/office/drawing/2014/main" id="{5E42E300-5DF2-47DA-8CBC-83E230A81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123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E93ADF5-6FD5-41A3-8233-E1883CA4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US" altLang="zh-TW" b="1" i="0" u="none" strike="noStrike" dirty="0">
                <a:solidFill>
                  <a:srgbClr val="D55000"/>
                </a:solidFill>
                <a:effectLst/>
                <a:latin typeface="Helvetica" panose="020B0604020202020204" pitchFamily="34" charset="0"/>
              </a:rPr>
              <a:t>Transfer Learning Using </a:t>
            </a:r>
            <a:r>
              <a:rPr lang="en-US" altLang="zh-TW" b="1" i="0" u="none" strike="noStrike" dirty="0" err="1">
                <a:solidFill>
                  <a:srgbClr val="D55000"/>
                </a:solidFill>
                <a:effectLst/>
                <a:latin typeface="Helvetica" panose="020B0604020202020204" pitchFamily="34" charset="0"/>
              </a:rPr>
              <a:t>AlexNet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A0EEC4-507B-4D8E-9222-DA8B35AF8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88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標題 1">
            <a:extLst>
              <a:ext uri="{FF2B5EF4-FFF2-40B4-BE49-F238E27FC236}">
                <a16:creationId xmlns:a16="http://schemas.microsoft.com/office/drawing/2014/main" id="{97690B8F-0B80-4154-9A0F-E548C90BC83F}"/>
              </a:ext>
            </a:extLst>
          </p:cNvPr>
          <p:cNvSpPr txBox="1">
            <a:spLocks/>
          </p:cNvSpPr>
          <p:nvPr/>
        </p:nvSpPr>
        <p:spPr>
          <a:xfrm>
            <a:off x="1038496" y="1085856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altLang="zh-TW" sz="4400" cap="all" spc="-100" dirty="0" err="1"/>
              <a:t>Gpu</a:t>
            </a:r>
            <a:r>
              <a:rPr lang="en-US" altLang="zh-TW" sz="4400" cap="all" spc="-100" dirty="0"/>
              <a:t> E</a:t>
            </a:r>
            <a:r>
              <a:rPr lang="en-US" altLang="zh-TW" sz="4400" spc="-100" dirty="0"/>
              <a:t>nvironment</a:t>
            </a:r>
            <a:r>
              <a:rPr lang="en-US" altLang="zh-TW" sz="4400" cap="all" spc="-100" dirty="0"/>
              <a:t> s</a:t>
            </a:r>
            <a:r>
              <a:rPr lang="en-US" altLang="zh-TW" sz="4400" spc="-100" dirty="0"/>
              <a:t>etting</a:t>
            </a:r>
            <a:endParaRPr lang="en-US" altLang="zh-TW" sz="4400" cap="all" spc="-100" dirty="0"/>
          </a:p>
        </p:txBody>
      </p:sp>
      <p:pic>
        <p:nvPicPr>
          <p:cNvPr id="39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710A315C-0CE9-4A60-9E02-FAA8AD3A5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64" y="1925597"/>
            <a:ext cx="4788130" cy="4276438"/>
          </a:xfrm>
          <a:prstGeom prst="rect">
            <a:avLst/>
          </a:prstGeom>
        </p:spPr>
      </p:pic>
      <p:pic>
        <p:nvPicPr>
          <p:cNvPr id="40" name="內容版面配置區 10" descr="一張含有 螢幕擷取畫面 的圖片&#10;&#10;自動產生的描述">
            <a:extLst>
              <a:ext uri="{FF2B5EF4-FFF2-40B4-BE49-F238E27FC236}">
                <a16:creationId xmlns:a16="http://schemas.microsoft.com/office/drawing/2014/main" id="{39B40EFB-DC8F-4213-B212-1988FABF4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6" y="2921519"/>
            <a:ext cx="3735464" cy="2022303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81F5E5DC-8AE9-4764-8F7C-A5EF88284ECF}"/>
              </a:ext>
            </a:extLst>
          </p:cNvPr>
          <p:cNvSpPr/>
          <p:nvPr/>
        </p:nvSpPr>
        <p:spPr>
          <a:xfrm>
            <a:off x="1484553" y="4467566"/>
            <a:ext cx="2743200" cy="2385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12B767F-9A7C-4517-A389-B31326D7B02C}"/>
              </a:ext>
            </a:extLst>
          </p:cNvPr>
          <p:cNvSpPr/>
          <p:nvPr/>
        </p:nvSpPr>
        <p:spPr>
          <a:xfrm>
            <a:off x="3291841" y="4477942"/>
            <a:ext cx="644434" cy="22816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B6FE2BE-3F22-4340-A552-C2A299FDEFF8}"/>
              </a:ext>
            </a:extLst>
          </p:cNvPr>
          <p:cNvSpPr txBox="1"/>
          <p:nvPr/>
        </p:nvSpPr>
        <p:spPr>
          <a:xfrm>
            <a:off x="5244736" y="2437383"/>
            <a:ext cx="122790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auto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9702D5-DBDB-48DA-BE46-BD545ED6776C}"/>
              </a:ext>
            </a:extLst>
          </p:cNvPr>
          <p:cNvSpPr txBox="1"/>
          <p:nvPr/>
        </p:nvSpPr>
        <p:spPr>
          <a:xfrm>
            <a:off x="5244736" y="3029016"/>
            <a:ext cx="122790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multi-</a:t>
            </a:r>
            <a:r>
              <a:rPr lang="en-US" altLang="zh-TW" dirty="0" err="1"/>
              <a:t>gpu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E7E1A90-CD0B-4776-926C-649EC8F01F23}"/>
              </a:ext>
            </a:extLst>
          </p:cNvPr>
          <p:cNvSpPr txBox="1"/>
          <p:nvPr/>
        </p:nvSpPr>
        <p:spPr>
          <a:xfrm>
            <a:off x="5244736" y="4637689"/>
            <a:ext cx="122790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parallel</a:t>
            </a:r>
            <a:endParaRPr lang="zh-TW" altLang="en-US" dirty="0"/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DB39D6EC-9C29-4747-8BB6-507DF089175F}"/>
              </a:ext>
            </a:extLst>
          </p:cNvPr>
          <p:cNvCxnSpPr>
            <a:cxnSpLocks/>
            <a:stCxn id="45" idx="0"/>
            <a:endCxn id="39" idx="1"/>
          </p:cNvCxnSpPr>
          <p:nvPr/>
        </p:nvCxnSpPr>
        <p:spPr>
          <a:xfrm rot="5400000" flipH="1" flipV="1">
            <a:off x="5863491" y="4059017"/>
            <a:ext cx="573873" cy="5834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7655DF72-CFD8-47EB-8B29-127298A53407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5813467" y="5052244"/>
            <a:ext cx="676098" cy="585651"/>
          </a:xfrm>
          <a:prstGeom prst="bentConnector3">
            <a:avLst>
              <a:gd name="adj1" fmla="val 10023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0C6F43B0-F9A2-456A-B669-E1C74A21989C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3936275" y="3213682"/>
            <a:ext cx="1308461" cy="1378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94879AFD-D370-4961-8349-A9D9AC5A92CC}"/>
              </a:ext>
            </a:extLst>
          </p:cNvPr>
          <p:cNvCxnSpPr>
            <a:cxnSpLocks/>
            <a:stCxn id="42" idx="0"/>
            <a:endCxn id="43" idx="1"/>
          </p:cNvCxnSpPr>
          <p:nvPr/>
        </p:nvCxnSpPr>
        <p:spPr>
          <a:xfrm rot="5400000" flipH="1" flipV="1">
            <a:off x="3501451" y="2734657"/>
            <a:ext cx="1855893" cy="16306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63589145-B89D-43CA-B5F0-9C79AD3457D3}"/>
              </a:ext>
            </a:extLst>
          </p:cNvPr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4371272" y="3948891"/>
            <a:ext cx="116250" cy="16306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7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687356F-FB64-48A1-B4CA-952F97F50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28" y="59436"/>
            <a:ext cx="9838143" cy="673912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911367-6825-4450-BDF4-6529E39B6FC1}"/>
              </a:ext>
            </a:extLst>
          </p:cNvPr>
          <p:cNvSpPr/>
          <p:nvPr/>
        </p:nvSpPr>
        <p:spPr>
          <a:xfrm>
            <a:off x="3590693" y="5832088"/>
            <a:ext cx="1092819" cy="25647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830C62-900C-42C5-8269-113FA2F311D1}"/>
              </a:ext>
            </a:extLst>
          </p:cNvPr>
          <p:cNvSpPr/>
          <p:nvPr/>
        </p:nvSpPr>
        <p:spPr>
          <a:xfrm>
            <a:off x="8460059" y="5832088"/>
            <a:ext cx="1092819" cy="25647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6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D7936-C1B5-4063-838B-DE0B9B2A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DC65D24-6762-4339-85F4-69F773684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90" y="291933"/>
            <a:ext cx="9082819" cy="6274133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73FCA58-D718-4573-9AC1-FFC0C95437FB}"/>
              </a:ext>
            </a:extLst>
          </p:cNvPr>
          <p:cNvSpPr/>
          <p:nvPr/>
        </p:nvSpPr>
        <p:spPr>
          <a:xfrm>
            <a:off x="3746908" y="5383539"/>
            <a:ext cx="1175657" cy="226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Could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6EB01-FF65-4D5D-A28D-6578AB22ABFA}"/>
              </a:ext>
            </a:extLst>
          </p:cNvPr>
          <p:cNvSpPr/>
          <p:nvPr/>
        </p:nvSpPr>
        <p:spPr>
          <a:xfrm>
            <a:off x="3710366" y="5346584"/>
            <a:ext cx="1092819" cy="25647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9D41C-257F-46B1-825E-A6CE172200CF}"/>
              </a:ext>
            </a:extLst>
          </p:cNvPr>
          <p:cNvSpPr/>
          <p:nvPr/>
        </p:nvSpPr>
        <p:spPr>
          <a:xfrm>
            <a:off x="8290541" y="5578265"/>
            <a:ext cx="1234765" cy="256478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8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5" y="0"/>
            <a:ext cx="11487250" cy="68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226" y="2696251"/>
            <a:ext cx="4276725" cy="38481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53192" y="872528"/>
            <a:ext cx="9504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45400"/>
                </a:solidFill>
                <a:latin typeface="Arial" panose="020B0604020202020204" pitchFamily="34" charset="0"/>
              </a:rPr>
              <a:t>Classify Validation Images</a:t>
            </a:r>
          </a:p>
          <a:p>
            <a:r>
              <a:rPr lang="en-US" altLang="zh-TW" sz="2400" dirty="0">
                <a:solidFill>
                  <a:srgbClr val="404040"/>
                </a:solidFill>
                <a:latin typeface="Arial" panose="020B0604020202020204" pitchFamily="34" charset="0"/>
              </a:rPr>
              <a:t>Classify the validation images using the fine-tuned network.</a:t>
            </a:r>
            <a:endParaRPr lang="en-US" altLang="zh-TW" sz="24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1206" y="2242043"/>
            <a:ext cx="8735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800" dirty="0">
                <a:solidFill>
                  <a:srgbClr val="404040"/>
                </a:solidFill>
                <a:latin typeface="Arial Unicode MS"/>
                <a:ea typeface="Menlo"/>
              </a:rPr>
              <a:t>[YPred,scores] = classify(netTransfer,augimdsValidation);</a:t>
            </a:r>
            <a:r>
              <a:rPr lang="zh-TW" altLang="zh-TW" sz="2800" dirty="0"/>
              <a:t> </a:t>
            </a:r>
            <a:endParaRPr lang="zh-TW" altLang="zh-TW" sz="28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1206" y="2955930"/>
            <a:ext cx="7575792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idx = randperm(numel(imdsValidation.Files),4);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figure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for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i = 1:4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subplot(2,2,i) I = readimage(imdsValidation,idx(i));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imshow(I) label = YPred(idx(i));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8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title(string(label));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end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8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/>
              <a:t>The steps are as follows:</a:t>
            </a:r>
          </a:p>
          <a:p>
            <a:pPr marL="0" indent="0">
              <a:buNone/>
            </a:pPr>
            <a:r>
              <a:rPr lang="en-US" altLang="zh-TW" sz="3600" dirty="0" smtClean="0"/>
              <a:t>1.</a:t>
            </a:r>
            <a:r>
              <a:rPr lang="en-US" altLang="zh-TW" sz="3600" dirty="0"/>
              <a:t> Load in the dataset</a:t>
            </a:r>
            <a:r>
              <a:rPr lang="en-US" altLang="zh-TW" sz="3600" dirty="0" smtClean="0"/>
              <a:t>.</a:t>
            </a:r>
          </a:p>
          <a:p>
            <a:pPr marL="0" indent="0">
              <a:buNone/>
            </a:pPr>
            <a:r>
              <a:rPr lang="en-US" altLang="zh-TW" sz="3600" dirty="0" smtClean="0"/>
              <a:t>2</a:t>
            </a:r>
            <a:r>
              <a:rPr lang="en-US" altLang="zh-TW" sz="3600" dirty="0"/>
              <a:t>. Import a </a:t>
            </a:r>
            <a:r>
              <a:rPr lang="en-US" altLang="zh-TW" sz="3600" dirty="0" err="1"/>
              <a:t>pretrained</a:t>
            </a:r>
            <a:r>
              <a:rPr lang="en-US" altLang="zh-TW" sz="3600" dirty="0"/>
              <a:t> network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3</a:t>
            </a:r>
            <a:r>
              <a:rPr lang="en-US" altLang="zh-TW" sz="3600" dirty="0"/>
              <a:t>. Set up the network.</a:t>
            </a:r>
          </a:p>
          <a:p>
            <a:pPr marL="0" indent="0">
              <a:buNone/>
            </a:pPr>
            <a:r>
              <a:rPr lang="en-US" altLang="zh-TW" sz="3600" dirty="0"/>
              <a:t>4. Train the network.</a:t>
            </a:r>
          </a:p>
          <a:p>
            <a:pPr marL="0" indent="0">
              <a:buNone/>
            </a:pPr>
            <a:r>
              <a:rPr lang="en-US" altLang="zh-TW" sz="3600" dirty="0"/>
              <a:t>5. Evaluate the network’s accuracy.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458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6354" y="825474"/>
            <a:ext cx="8135192" cy="768195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Load </a:t>
            </a:r>
            <a:r>
              <a:rPr lang="en-US" altLang="zh-TW" b="1" dirty="0" smtClean="0"/>
              <a:t>Data </a:t>
            </a:r>
            <a:br>
              <a:rPr lang="en-US" altLang="zh-TW" b="1" dirty="0" smtClean="0"/>
            </a:br>
            <a:r>
              <a:rPr lang="en-US" altLang="zh-TW" b="1" dirty="0" smtClean="0"/>
              <a:t>Keyword: </a:t>
            </a:r>
            <a:r>
              <a:rPr lang="en-US" altLang="zh-TW" sz="3100" b="1" dirty="0" smtClean="0"/>
              <a:t>Transfer </a:t>
            </a:r>
            <a:r>
              <a:rPr lang="en-US" altLang="zh-TW" sz="3100" b="1" dirty="0"/>
              <a:t>Learning Using AlexNet</a:t>
            </a:r>
            <a:br>
              <a:rPr lang="en-US" altLang="zh-TW" sz="3100" b="1" dirty="0"/>
            </a:b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6354" y="1606732"/>
            <a:ext cx="10676709" cy="2717074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Unzip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and load the new images as an image </a:t>
            </a:r>
            <a:r>
              <a:rPr lang="en-US" altLang="zh-TW" sz="2400" dirty="0" err="1"/>
              <a:t>datastore</a:t>
            </a:r>
            <a:r>
              <a:rPr lang="en-US" altLang="zh-TW" sz="2400" dirty="0"/>
              <a:t>. </a:t>
            </a:r>
            <a:endParaRPr lang="zh-TW" altLang="zh-TW" sz="2400" dirty="0"/>
          </a:p>
          <a:p>
            <a:r>
              <a:rPr lang="en-US" altLang="zh-TW" sz="2400" dirty="0" err="1">
                <a:solidFill>
                  <a:srgbClr val="FF0000"/>
                </a:solidFill>
              </a:rPr>
              <a:t>imageDatastore</a:t>
            </a:r>
            <a:r>
              <a:rPr lang="en-US" altLang="zh-TW" sz="2400" dirty="0"/>
              <a:t> automatically labels the images based on folder names and stores the data as an </a:t>
            </a:r>
            <a:r>
              <a:rPr lang="en-US" altLang="zh-TW" sz="2400" dirty="0" err="1"/>
              <a:t>ImageDatastore</a:t>
            </a:r>
            <a:r>
              <a:rPr lang="en-US" altLang="zh-TW" sz="2400" dirty="0"/>
              <a:t> object. </a:t>
            </a:r>
            <a:endParaRPr lang="zh-TW" altLang="zh-TW" sz="2400" dirty="0"/>
          </a:p>
          <a:p>
            <a:r>
              <a:rPr lang="en-US" altLang="zh-TW" sz="2400" dirty="0"/>
              <a:t>An image </a:t>
            </a:r>
            <a:r>
              <a:rPr lang="en-US" altLang="zh-TW" sz="2400" dirty="0" err="1"/>
              <a:t>datastore</a:t>
            </a:r>
            <a:r>
              <a:rPr lang="en-US" altLang="zh-TW" sz="2400" dirty="0"/>
              <a:t> enables you to store large image data, including data that does not fit in memory, and efficiently read batches of images during training of a convolutional neural network.</a:t>
            </a:r>
            <a:endParaRPr lang="zh-TW" altLang="zh-TW" sz="2400" dirty="0"/>
          </a:p>
          <a:p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629195" y="4308833"/>
            <a:ext cx="64095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unzip(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'MerchData.zip'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400" kern="0" dirty="0" err="1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imds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2400" kern="0" dirty="0" err="1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imageDatastore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 err="1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MerchData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2400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 err="1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IncludeSubfolders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,true, </a:t>
            </a:r>
            <a:r>
              <a:rPr lang="en-US" altLang="zh-TW" sz="2400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 err="1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LabelSource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 err="1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foldernames</a:t>
            </a:r>
            <a:r>
              <a:rPr lang="en-US" altLang="zh-TW" sz="2400" kern="0" dirty="0">
                <a:solidFill>
                  <a:srgbClr val="A020F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400" kern="0" dirty="0">
                <a:solidFill>
                  <a:srgbClr val="40404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942" y="5960898"/>
            <a:ext cx="11741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404040"/>
                </a:solidFill>
                <a:latin typeface="Arial" panose="020B0604020202020204" pitchFamily="34" charset="0"/>
              </a:rPr>
              <a:t>This very small data set </a:t>
            </a:r>
            <a:r>
              <a:rPr lang="en-US" altLang="zh-TW" sz="2800" dirty="0" smtClean="0">
                <a:solidFill>
                  <a:srgbClr val="404040"/>
                </a:solidFill>
                <a:latin typeface="Arial" panose="020B0604020202020204" pitchFamily="34" charset="0"/>
              </a:rPr>
              <a:t>: contains </a:t>
            </a:r>
            <a:r>
              <a:rPr lang="en-US" altLang="zh-TW" sz="2800" dirty="0">
                <a:solidFill>
                  <a:srgbClr val="404040"/>
                </a:solidFill>
                <a:latin typeface="Arial" panose="020B0604020202020204" pitchFamily="34" charset="0"/>
              </a:rPr>
              <a:t>55 </a:t>
            </a:r>
            <a:r>
              <a:rPr lang="en-US" altLang="zh-TW" sz="2800" dirty="0" smtClean="0">
                <a:solidFill>
                  <a:srgbClr val="404040"/>
                </a:solidFill>
                <a:latin typeface="Arial" panose="020B0604020202020204" pitchFamily="34" charset="0"/>
              </a:rPr>
              <a:t>training</a:t>
            </a:r>
            <a:r>
              <a:rPr lang="zh-TW" altLang="en-US" sz="2800" dirty="0" smtClean="0">
                <a:solidFill>
                  <a:srgbClr val="404040"/>
                </a:solidFill>
                <a:latin typeface="Arial" panose="020B0604020202020204" pitchFamily="34" charset="0"/>
              </a:rPr>
              <a:t>，</a:t>
            </a:r>
            <a:r>
              <a:rPr lang="en-US" altLang="zh-TW" sz="2800" dirty="0" smtClean="0">
                <a:solidFill>
                  <a:srgbClr val="404040"/>
                </a:solidFill>
                <a:latin typeface="Arial" panose="020B0604020202020204" pitchFamily="34" charset="0"/>
              </a:rPr>
              <a:t>20 </a:t>
            </a:r>
            <a:r>
              <a:rPr lang="en-US" altLang="zh-TW" sz="2800" dirty="0">
                <a:solidFill>
                  <a:srgbClr val="404040"/>
                </a:solidFill>
                <a:latin typeface="Arial" panose="020B0604020202020204" pitchFamily="34" charset="0"/>
              </a:rPr>
              <a:t>validation images. 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218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46" y="1922087"/>
            <a:ext cx="5525588" cy="4636052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0263" y="739063"/>
            <a:ext cx="9818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splitEachLabel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splits the 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images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datastore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into two new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datastores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.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0263" y="1200728"/>
            <a:ext cx="731482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[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imdsTrain,imdsValidation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] 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=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splitEachLabel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(imds,0.7,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'randomized'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);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88274" y="2619861"/>
            <a:ext cx="555171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numTrainImages = numel(imdsTrain.Labels);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idx = randperm(numTrainImages,16);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F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igure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for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i = 1:16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subplot(4,4,i)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 = readimage(imdsTrain,idx(i));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imshow(I)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end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27674" y="144914"/>
            <a:ext cx="2898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Data preparation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7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606" y="45971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Load </a:t>
            </a:r>
            <a:r>
              <a:rPr lang="en-US" altLang="zh-TW" b="1" dirty="0" err="1"/>
              <a:t>Pretrained</a:t>
            </a:r>
            <a:r>
              <a:rPr lang="en-US" altLang="zh-TW" b="1" dirty="0"/>
              <a:t> </a:t>
            </a:r>
            <a:r>
              <a:rPr lang="en-US" altLang="zh-TW" b="1" dirty="0" smtClean="0"/>
              <a:t>Network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1137" y="1618736"/>
            <a:ext cx="8608447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Load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pretrained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network and Use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analyzeNetwork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display an interactive visualization of the network architecture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net =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alexnet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analyzeNetwork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(net)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9601"/>
            <a:ext cx="12250932" cy="2411817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31428" y="2446939"/>
            <a:ext cx="5569527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inputSize = net.Layers(1).InputSize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inputSize = </a:t>
            </a:r>
            <a:r>
              <a:rPr kumimoji="0" lang="zh-TW" altLang="zh-TW" sz="28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1×3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  <a:cs typeface="Arial" panose="020B0604020202020204" pitchFamily="34" charset="0"/>
              </a:rPr>
              <a:t>227 227 3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78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7" y="1745673"/>
            <a:ext cx="11268825" cy="40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D4DB22-EF30-4BCB-9A51-99EF46A7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904" y="1247021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TW" sz="4400" cap="all" spc="-100" dirty="0"/>
              <a:t>R</a:t>
            </a:r>
            <a:r>
              <a:rPr lang="en-US" altLang="zh-TW" sz="4400" spc="-100" dirty="0"/>
              <a:t>eplace</a:t>
            </a:r>
            <a:r>
              <a:rPr lang="en-US" altLang="zh-TW" sz="4400" cap="all" spc="-100" dirty="0"/>
              <a:t> f</a:t>
            </a:r>
            <a:r>
              <a:rPr lang="en-US" altLang="zh-TW" sz="4400" spc="-100" dirty="0"/>
              <a:t>inal</a:t>
            </a:r>
            <a:r>
              <a:rPr lang="en-US" altLang="zh-TW" sz="4400" cap="all" spc="-100" dirty="0"/>
              <a:t> l</a:t>
            </a:r>
            <a:r>
              <a:rPr lang="en-US" altLang="zh-TW" sz="4400" spc="-100" dirty="0"/>
              <a:t>ayers</a:t>
            </a:r>
            <a:endParaRPr lang="en-US" altLang="zh-TW" sz="4400" cap="all" spc="-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647" y="979250"/>
            <a:ext cx="11865285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rgbClr val="C45400"/>
                </a:solidFill>
                <a:effectLst/>
                <a:cs typeface="Arial" panose="020B0604020202020204" pitchFamily="34" charset="0"/>
              </a:rPr>
              <a:t>Replace Final Layers</a:t>
            </a:r>
            <a:endParaRPr kumimoji="0" lang="en-US" altLang="zh-TW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Extract all layers, except the last three, from the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pretrained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 network.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layersTransfer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=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net.Layers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(1:end-3);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Transfer the layers to the new classification task by replacing the last three layers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   with a fully connected layer, a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softmax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 layer, and a classification output 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numClasses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=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numel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(categories(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imdsTrain.Labels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)); </a:t>
            </a: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numClasses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 = 5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  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新細明體" panose="02020500000000000000" pitchFamily="18" charset="-120"/>
              </a:rPr>
              <a:t>layers = [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layersTransfer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細明體" panose="02020509000000000000" pitchFamily="49" charset="-120"/>
            </a:endParaRP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fullyConnectedLayer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細明體" panose="02020509000000000000" pitchFamily="49" charset="-120"/>
            </a:endParaRP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(numClasses,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'WeightLearnRateFactor'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,20,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'BiasLearnRateFactor'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,20)    </a:t>
            </a: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細明體" panose="02020509000000000000" pitchFamily="49" charset="-120"/>
              </a:rPr>
              <a:t>softmaxLayer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</a:p>
          <a:p>
            <a:pPr marL="0" marR="0" lvl="0" indent="630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classificationLayer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];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70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9457" y="774368"/>
            <a:ext cx="9941824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Image data augmentation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:</a:t>
            </a:r>
            <a:r>
              <a:rPr lang="en-US" altLang="zh-TW" sz="2000" dirty="0"/>
              <a:t>The network requires input images of size 227-by-227-by-3</a:t>
            </a:r>
            <a:r>
              <a:rPr lang="en-US" altLang="zh-TW" sz="2000" dirty="0" smtClean="0"/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/>
              <a:t> </a:t>
            </a:r>
            <a:r>
              <a:rPr lang="en-US" altLang="zh-TW" sz="2000" dirty="0"/>
              <a:t>but the images in the image </a:t>
            </a:r>
            <a:r>
              <a:rPr lang="en-US" altLang="zh-TW" sz="2000" dirty="0" err="1"/>
              <a:t>datastores</a:t>
            </a:r>
            <a:r>
              <a:rPr lang="en-US" altLang="zh-TW" sz="2000" dirty="0"/>
              <a:t> have different sizes. Use an augmented </a:t>
            </a:r>
            <a:r>
              <a:rPr lang="en-US" altLang="zh-TW" sz="2000" dirty="0" smtClean="0"/>
              <a:t>image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/>
              <a:t> </a:t>
            </a:r>
            <a:r>
              <a:rPr lang="en-US" altLang="zh-TW" sz="2000" dirty="0" err="1"/>
              <a:t>datastore</a:t>
            </a:r>
            <a:r>
              <a:rPr lang="en-US" altLang="zh-TW" sz="2000" dirty="0"/>
              <a:t> to automatically resize the training images</a:t>
            </a:r>
            <a:r>
              <a:rPr lang="en-US" altLang="zh-TW" dirty="0"/>
              <a:t>.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pixelRange = [-30 30];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imageAugmenter = imageDataAugmenter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(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'RandXReflection'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,true,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'RandXTranslation'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,pixelRange,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'RandYTranslation'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pixelRange);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augimdsTrain = augmentedImageDatastore(inputSize(1:2)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,imdsTrain,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'DataAugmentation'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,imageAugmenter);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>
              <a:solidFill>
                <a:srgbClr val="404040"/>
              </a:solidFill>
              <a:latin typeface="Arial Unicode MS"/>
              <a:ea typeface="Menl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(2) </a:t>
            </a:r>
            <a:r>
              <a:rPr lang="zh-TW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Validation</a:t>
            </a:r>
            <a:r>
              <a:rPr lang="en-US" altLang="zh-TW" sz="2400" dirty="0" smtClean="0">
                <a:solidFill>
                  <a:srgbClr val="404040"/>
                </a:solidFill>
                <a:latin typeface="Arial Unicode MS"/>
                <a:ea typeface="Menlo"/>
              </a:rPr>
              <a:t>data without augmentation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2258796" y="2900911"/>
            <a:ext cx="3175462" cy="1163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9457" y="5446176"/>
            <a:ext cx="94657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augimdsValidation = augmentedImageDatastore(inputSize(1:2),imdsValidation);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1273" y="1654135"/>
            <a:ext cx="5346015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options = trainingOptions(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'sgdm'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'MiniBatchSize'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,10,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'MaxEpochs'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,6,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'InitialLearnRate'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,1e-4,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'Shuffle'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'every-epoch'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'ValidationData'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,augimdsValidation,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'ValidationFrequency'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,3,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'Verbose'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,false,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Menlo"/>
              </a:rPr>
              <a:t>...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'Plots'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/>
                <a:ea typeface="Menlo"/>
              </a:rPr>
              <a:t>'training-progress'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);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14153" y="5715688"/>
            <a:ext cx="795089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Menlo"/>
              </a:rPr>
              <a:t>netTransfer = trainNetwork(augimdsTrain,layers,options);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1643" y="371230"/>
            <a:ext cx="4926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(3) Training option &amp; training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736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EE7D6E"/>
      </a:accent1>
      <a:accent2>
        <a:srgbClr val="EB4E7D"/>
      </a:accent2>
      <a:accent3>
        <a:srgbClr val="EE6ECA"/>
      </a:accent3>
      <a:accent4>
        <a:srgbClr val="D54EEB"/>
      </a:accent4>
      <a:accent5>
        <a:srgbClr val="A76EEE"/>
      </a:accent5>
      <a:accent6>
        <a:srgbClr val="534EEB"/>
      </a:accent6>
      <a:hlink>
        <a:srgbClr val="598C93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584</Words>
  <Application>Microsoft Office PowerPoint</Application>
  <PresentationFormat>寬螢幕</PresentationFormat>
  <Paragraphs>93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Arial Unicode MS</vt:lpstr>
      <vt:lpstr>Menlo</vt:lpstr>
      <vt:lpstr>細明體</vt:lpstr>
      <vt:lpstr>新細明體</vt:lpstr>
      <vt:lpstr>Arial</vt:lpstr>
      <vt:lpstr>Calibri</vt:lpstr>
      <vt:lpstr>Consolas</vt:lpstr>
      <vt:lpstr>Garamond</vt:lpstr>
      <vt:lpstr>Helvetica</vt:lpstr>
      <vt:lpstr>Times New Roman</vt:lpstr>
      <vt:lpstr>SavonVTI</vt:lpstr>
      <vt:lpstr>Transfer Learning Using AlexNet</vt:lpstr>
      <vt:lpstr>PowerPoint 簡報</vt:lpstr>
      <vt:lpstr>Load Data  Keyword: Transfer Learning Using AlexNet </vt:lpstr>
      <vt:lpstr>PowerPoint 簡報</vt:lpstr>
      <vt:lpstr>Load Pretrained Network</vt:lpstr>
      <vt:lpstr>PowerPoint 簡報</vt:lpstr>
      <vt:lpstr>Replace final layers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Using AlexNet</dc:title>
  <dc:creator>M0806131@o365.fcu.edu.tw</dc:creator>
  <cp:lastModifiedBy>林立謙</cp:lastModifiedBy>
  <cp:revision>22</cp:revision>
  <dcterms:created xsi:type="dcterms:W3CDTF">2020-05-17T20:08:38Z</dcterms:created>
  <dcterms:modified xsi:type="dcterms:W3CDTF">2022-05-01T08:34:15Z</dcterms:modified>
</cp:coreProperties>
</file>