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9" r:id="rId3"/>
    <p:sldId id="754" r:id="rId4"/>
    <p:sldId id="590" r:id="rId5"/>
    <p:sldId id="593" r:id="rId6"/>
    <p:sldId id="756" r:id="rId7"/>
    <p:sldId id="595" r:id="rId8"/>
    <p:sldId id="596" r:id="rId9"/>
    <p:sldId id="757" r:id="rId10"/>
    <p:sldId id="597" r:id="rId11"/>
    <p:sldId id="598" r:id="rId12"/>
    <p:sldId id="599" r:id="rId13"/>
    <p:sldId id="759" r:id="rId14"/>
    <p:sldId id="762" r:id="rId15"/>
    <p:sldId id="763" r:id="rId16"/>
    <p:sldId id="764" r:id="rId17"/>
    <p:sldId id="765" r:id="rId18"/>
    <p:sldId id="766" r:id="rId19"/>
    <p:sldId id="767" r:id="rId20"/>
    <p:sldId id="768" r:id="rId21"/>
    <p:sldId id="769" r:id="rId22"/>
    <p:sldId id="770" r:id="rId23"/>
    <p:sldId id="771" r:id="rId24"/>
    <p:sldId id="772" r:id="rId25"/>
    <p:sldId id="773" r:id="rId26"/>
    <p:sldId id="761" r:id="rId27"/>
    <p:sldId id="760" r:id="rId28"/>
    <p:sldId id="774" r:id="rId29"/>
    <p:sldId id="775" r:id="rId30"/>
    <p:sldId id="776" r:id="rId31"/>
    <p:sldId id="777" r:id="rId32"/>
    <p:sldId id="779" r:id="rId33"/>
    <p:sldId id="780" r:id="rId34"/>
    <p:sldId id="781" r:id="rId35"/>
    <p:sldId id="782" r:id="rId36"/>
    <p:sldId id="783" r:id="rId37"/>
    <p:sldId id="784" r:id="rId38"/>
    <p:sldId id="785" r:id="rId39"/>
    <p:sldId id="786" r:id="rId40"/>
    <p:sldId id="787" r:id="rId41"/>
    <p:sldId id="789" r:id="rId42"/>
    <p:sldId id="790" r:id="rId43"/>
    <p:sldId id="791" r:id="rId44"/>
    <p:sldId id="792" r:id="rId45"/>
    <p:sldId id="793" r:id="rId46"/>
    <p:sldId id="778" r:id="rId47"/>
    <p:sldId id="655" r:id="rId48"/>
    <p:sldId id="796" r:id="rId49"/>
    <p:sldId id="797" r:id="rId50"/>
    <p:sldId id="658" r:id="rId51"/>
    <p:sldId id="659" r:id="rId52"/>
    <p:sldId id="660" r:id="rId53"/>
    <p:sldId id="661" r:id="rId54"/>
    <p:sldId id="799" r:id="rId55"/>
    <p:sldId id="802" r:id="rId56"/>
    <p:sldId id="803" r:id="rId57"/>
    <p:sldId id="804" r:id="rId58"/>
    <p:sldId id="805" r:id="rId59"/>
    <p:sldId id="806" r:id="rId60"/>
    <p:sldId id="807" r:id="rId61"/>
    <p:sldId id="808" r:id="rId62"/>
    <p:sldId id="809" r:id="rId63"/>
    <p:sldId id="810" r:id="rId64"/>
    <p:sldId id="811" r:id="rId65"/>
    <p:sldId id="812" r:id="rId66"/>
    <p:sldId id="813" r:id="rId67"/>
    <p:sldId id="814" r:id="rId68"/>
    <p:sldId id="815" r:id="rId69"/>
    <p:sldId id="816" r:id="rId70"/>
    <p:sldId id="817" r:id="rId71"/>
    <p:sldId id="800" r:id="rId72"/>
    <p:sldId id="801" r:id="rId73"/>
  </p:sldIdLst>
  <p:sldSz cx="12192000" cy="6858000"/>
  <p:notesSz cx="7103745" cy="10234295"/>
  <p:custDataLst>
    <p:tags r:id="rId79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9B"/>
    <a:srgbClr val="F5F7F9"/>
    <a:srgbClr val="FFFE7D"/>
    <a:srgbClr val="FFE19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gs" Target="tags/tag138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notesMaster" Target="notesMasters/notesMaster1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75310"/>
            <a:ext cx="9144000" cy="965835"/>
          </a:xfrm>
          <a:ln w="76200">
            <a:solidFill>
              <a:schemeClr val="accent5"/>
            </a:solidFill>
          </a:ln>
        </p:spPr>
        <p:txBody>
          <a:bodyPr anchor="ctr" anchorCtr="0"/>
          <a:lstStyle>
            <a:lvl1pPr algn="ctr">
              <a:defRPr sz="4800" b="1">
                <a:latin typeface="Times New Roman" panose="0202060305040502030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580" y="2966403"/>
            <a:ext cx="9144000" cy="1655762"/>
          </a:xfrm>
          <a:ln w="38100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None/>
              <a:defRPr sz="3600" b="1"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  <a:ln w="57150"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808855"/>
          </a:xfrm>
          <a:ln w="12700">
            <a:solidFill>
              <a:schemeClr val="accent5"/>
            </a:solidFill>
          </a:ln>
        </p:spPr>
        <p:txBody>
          <a:bodyPr/>
          <a:lstStyle>
            <a:lvl1pPr marL="289560" indent="-289560" eaLnBrk="1" fontAlgn="auto" latinLnBrk="0" hangingPunct="1">
              <a:buFont typeface="Wingdings" panose="05000000000000000000" charset="0"/>
              <a:buChar char="l"/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44830" indent="-347980" eaLnBrk="1" fontAlgn="auto" latinLnBrk="0" hangingPunct="1">
              <a:buClrTx/>
              <a:buFont typeface="Wingdings" panose="05000000000000000000" charset="0"/>
              <a:buChar char="u"/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752475" indent="-391795" defTabSz="914400" eaLnBrk="1" fontAlgn="auto" latinLnBrk="0" hangingPunct="1">
              <a:buFont typeface="Wingdings" panose="05000000000000000000" charset="0"/>
              <a:buChar char="n"/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18515" indent="-253365" defTabSz="914400" eaLnBrk="1" fontAlgn="auto" latinLnBrk="0" hangingPunct="1">
              <a:buFont typeface="Wingdings" panose="05000000000000000000" charset="0"/>
              <a:buChar char="Ø"/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26795" indent="-329565" eaLnBrk="1" fontAlgn="auto" latinLnBrk="0" hangingPunct="1">
              <a:buFont typeface="Wingdings" panose="05000000000000000000" charset="0"/>
              <a:buChar char="p"/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657860" lvl="2" indent="-296545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8855" y="6405880"/>
            <a:ext cx="2743200" cy="365125"/>
          </a:xfrm>
        </p:spPr>
        <p:txBody>
          <a:bodyPr/>
          <a:lstStyle/>
          <a:p>
            <a:br>
              <a:rPr lang="zh-TW" altLang="en-US" smtClean="0"/>
            </a:br>
            <a:fld id="{9A0DB2DC-4C9A-4742-B13C-FB6460FD3503}" type="slidenum">
              <a:rPr lang="zh-TW" altLang="en-US" b="1" smtClean="0"/>
            </a:fld>
            <a:endParaRPr lang="zh-TW" altLang="en-US" b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374650" indent="-374650"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35305" indent="-349250"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638810" indent="-291465" defTabSz="914400"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08990" indent="-272415"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07745" indent="-245110"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723900" lvl="2" indent="-377190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  <a:prstGeom prst="rect">
            <a:avLst/>
          </a:prstGeom>
          <a:ln w="762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4954905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915525" y="6478270"/>
            <a:ext cx="143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fld id="{9A0DB2DC-4C9A-4742-B13C-FB6460FD3503}" type="slidenum">
              <a:rPr lang="zh-TW" altLang="en-US">
                <a:solidFill>
                  <a:schemeClr val="accent5"/>
                </a:solidFill>
              </a:rPr>
            </a:fld>
            <a:endParaRPr lang="zh-TW" altLang="en-US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93065" indent="-393065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l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35305" indent="-34925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u"/>
        <a:defRPr sz="2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648335" indent="-30099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n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818515" indent="-28194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Ø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988695" indent="-29210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p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6" Type="http://schemas.openxmlformats.org/officeDocument/2006/relationships/slideLayout" Target="../slideLayouts/slideLayout3.xml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3" Type="http://schemas.openxmlformats.org/officeDocument/2006/relationships/slideLayout" Target="../slideLayouts/slideLayout3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76910"/>
            <a:ext cx="9144000" cy="1264920"/>
          </a:xfrm>
        </p:spPr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Problem Solving with C Programming Language</a:t>
            </a:r>
            <a:endParaRPr 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Unit 10 Lin</a:t>
            </a:r>
            <a:r>
              <a:rPr lang="en-US" altLang="zh-TW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ear </a:t>
            </a:r>
            <a:r>
              <a:rPr lang="en-US" altLang="zh-TW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Lists in C Programming Language</a:t>
            </a:r>
            <a:endParaRPr lang="en-US" altLang="zh-TW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>
              <a:buClrTx/>
              <a:buSzTx/>
              <a:buFontTx/>
            </a:pPr>
            <a:r>
              <a:rPr lang="en-US" altLang="zh-CN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</a:t>
            </a:r>
            <a:r>
              <a:rPr lang="zh-CN" altLang="en-US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rdered</a:t>
            </a:r>
            <a:r>
              <a:rPr lang="en-US" altLang="zh-TW" sz="3600" b="1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 Linear List with Fixed Arrays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pPr marL="323850" indent="-3238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Implement an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ordered</a:t>
            </a:r>
            <a:r>
              <a:rPr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 linear list using a fixed-size array in the C.</a:t>
            </a:r>
            <a:endParaRPr sz="2400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307340" lvl="1" indent="-20828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The basic operation interface of</a:t>
            </a:r>
            <a:r>
              <a:rPr lang="en-US" altLang="zh-CN">
                <a:sym typeface="+mn-ea"/>
              </a:rPr>
              <a:t> ordered</a:t>
            </a:r>
            <a:r>
              <a:rPr lang="zh-CN" altLang="en-US">
                <a:sym typeface="+mn-ea"/>
              </a:rPr>
              <a:t> linear </a:t>
            </a:r>
            <a:r>
              <a:rPr lang="en-US" altLang="zh-CN">
                <a:sym typeface="+mn-ea"/>
              </a:rPr>
              <a:t>lists</a:t>
            </a:r>
            <a:r>
              <a:rPr lang="zh-CN" altLang="en-US">
                <a:sym typeface="+mn-ea"/>
              </a:rPr>
              <a:t>:</a:t>
            </a:r>
            <a:endParaRPr lang="zh-CN" altLang="en-US" sz="2200"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Initialize the linear 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L, set size to 0.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void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initial(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*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);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</a:rPr>
              <a:t>The length of the linear list L, returns the number of elements, namely size.</a:t>
            </a:r>
            <a:endParaRPr sz="2200">
              <a:latin typeface="Arial" panose="020B0604020202020204" pitchFamily="34" charset="0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getSize(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</a:t>
            </a:r>
            <a:endParaRPr 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</a:rPr>
              <a:t>Get element e at position i from L, 0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</a:rPr>
              <a:t>≤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</a:rPr>
              <a:t>i&lt;size, return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</a:rPr>
              <a:t>s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</a:rPr>
              <a:t> e, otherwise, return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</a:rPr>
              <a:t>s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</a:rPr>
              <a:t> -1.</a:t>
            </a:r>
            <a:endParaRPr sz="2200">
              <a:latin typeface="Arial" panose="020B0604020202020204" pitchFamily="34" charset="0"/>
              <a:ea typeface="新宋体" panose="02010609030101010101" charset="-122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ElemType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get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L, </a:t>
            </a: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Finds the position of element e in L. If successful, returns the position of e; 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otherwise, returns -1.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search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L,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ElemType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 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Inserts the element e into L at the appropriate position. 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If successful, return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s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the position of e; otherwise, return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s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-1.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insert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*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L,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ElemType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</a:t>
            </a:r>
            <a:endParaRPr lang="zh-CN" altLang="en-US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p>
            <a:pPr algn="l">
              <a:buClrTx/>
              <a:buSzTx/>
              <a:buFontTx/>
            </a:pP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Sorted Linear List </a:t>
            </a: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with</a:t>
            </a: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 Fixed Arrays (cont’d)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5160645"/>
          </a:xfrm>
        </p:spPr>
        <p:txBody>
          <a:bodyPr>
            <a:normAutofit lnSpcReduction="10000"/>
          </a:bodyPr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Removes element e from L. If successful, returns the original position of e; 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otherwise, returns -1.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removeElem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*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L,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ElemType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Clear the linear list L.</a:t>
            </a:r>
            <a:endParaRPr 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void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clear(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*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Checks whether the linear list L is empty. 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Returns 1 if empty; otherwise, returns 0.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is_empty(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567055" lvl="2" indent="-34290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Assume that the elements of the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ordered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linear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 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are random integers between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0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and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99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, and the linear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has at most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100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elements. Write a program in the C to implement a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ordered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linear list of fixed arrays. In the main program, create two linear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s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L1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and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L2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of any length, and print the two linear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. (1) Merge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L1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and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L2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; if the total elements of the two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s exceed the upper limit of the linear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 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, discard the excess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L1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and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L2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elements; print the merged linear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. (2) Remove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all elements of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L2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from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L1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; print the removed linear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.</a:t>
            </a:r>
            <a:endParaRPr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0" lvl="1" indent="-34290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>
                <a:cs typeface="Times New Roman" panose="02020603050405020304" charset="0"/>
                <a:sym typeface="+mn-ea"/>
              </a:rPr>
              <a:t>See project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ordered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_list_array_fixed.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r>
              <a:rPr lang="en-US" altLang="zh-CN">
                <a:cs typeface="Times New Roman" panose="02020603050405020304" charset="0"/>
                <a:sym typeface="+mn-ea"/>
              </a:rPr>
              <a:t> for programming example.</a:t>
            </a:r>
            <a:endParaRPr>
              <a:ea typeface="新宋体" panose="02010609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1011739" cy="5742940"/>
            <a:chOff x="971" y="298"/>
            <a:chExt cx="10733" cy="9044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753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_list_array_fixed.h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733" cy="8432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#define MAXSIZE 100 // The upper limit of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ordered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linear list elements,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          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// which can be any positive integer.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ElemType; // Integer list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struct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elem[MAXSIZE]; // fixed array of element types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size; // The number of elements in the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linear list, from 0 to MAXSIZE; the initial value is 0.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List;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Initialize the linear list L, set size to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initial(List *L);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The length of the linear list L, returns the number of elements, namely size.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getSize(List L);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element e at position i from L, if 0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&lt;=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i&lt;size, returns e, otherwise;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 getElem(List L,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63999" cy="6574155"/>
            <a:chOff x="971" y="298"/>
            <a:chExt cx="10589" cy="10353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753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_list_array_fixed.h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9" cy="9741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Finds the position of element e in L. If successful, returns the position of e;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search(List L, ElemType e);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Insert the element e into L at the appropriate position.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returns the position of e;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insertElem(List *L, ElemType e);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Removes element e from L. If successful, returns the original position of e;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removeElem(List *L, ElemType e);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Clear the linear list L.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clear(List *L);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Check whether the linear list L is empty.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Returns 1 if empty; otherwise, returns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is_empty(List L);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Print elements of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We add this function because of its necessity.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printlst(List L);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997375" cy="6296660"/>
            <a:chOff x="971" y="298"/>
            <a:chExt cx="10719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741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_list_array_fixed.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719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"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_list_array_fixed.h"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Initialize the linear list L, set size to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initial(List *L)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L-&gt;size = 0; // Set the linear list to empty.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The length of the linear list L, returns the number of elements, namely size.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getSize(List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L.size; // Size of the linear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element e at position i from L, if 0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&lt;=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i&lt;size, returns e, otherwise; returns -1.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 getElem(List L,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(i&gt;=0 &amp;&amp; i&lt;L.size)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L.elem[i]; // If 0&lt;=i&lt;size, return e;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otherwise,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Finds the position of element e in L. If successful, return the position of e;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otherwise,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52713" cy="6296660"/>
            <a:chOff x="971" y="298"/>
            <a:chExt cx="10578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741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_list_array_fixed.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78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search(List 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variable.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i&lt;L.size; i++)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(L.elem[i]==e)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Search succeeds.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Search fails.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Insert the element e into L at the appropriate position.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returns the position of e;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insertElem(List *L,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i, j; // Loop variables.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i&lt;L-&gt;size; i++)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(L-&gt;elem[i]&gt;=e)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break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; // Find the position to insert the element.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	 </a:t>
              </a:r>
              <a:endParaRPr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i&lt;size, the insertion position has been found; otherwise,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it is inserted at the last position of the linear table.	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(L-&gt;size==MAXSIZE)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The list is full and no more elements can be inserted.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Move element i and the following elements to the right one position. 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901960" cy="6296660"/>
            <a:chOff x="971" y="298"/>
            <a:chExt cx="1062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741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_list_array_fixed.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(j=L-&gt;size-1; j&gt;=i; j--) L-&gt;elem[j+1] = L-&gt;elem[j];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L-&gt;elem[i] = e; // Inserts element e at the position of i.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L-&gt;size++; // Update the number of elements in the linear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Returns the position at which element e is inserted.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Removes element e from L. If successful, returns the original position of e;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removeElem(List *L,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i, j; // Loop variables.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i&lt;L-&gt;size; i++)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(L-&gt;elem[i]==e)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break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; // Find the position of the removed element.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if (L-&gt;elem[i]&gt;e)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Element e is not an element of list L, remove fail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。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	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i==size, element e is not an element of the linear list L, remove fails.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(i==L-&gt;size)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Moves the element after element i forward one position.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(j=i; j&lt;L-&gt;size; j++) L-&gt;elem[j] = L-&gt;elem[j+1];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54765" cy="6296660"/>
            <a:chOff x="971" y="298"/>
            <a:chExt cx="10580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741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_list_array_fixed.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0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(j=i; j&lt;L-&gt;size; j++) L-&gt;elem[j] = L-&gt;elem[j+1];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L-&gt;size--; // Update the number of elements in the linear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Returns the position at which element e was removed.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Clear the linear list L.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clear(List *L)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L-&gt;size = 0; // Reset the number of elements to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Check whether the linear list L is empty.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Returns 1 if empty; otherwise, returns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is_empty(List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L.size==0; // If the number is 0, it is empty, otherwise, it is not empty.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Print elements of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We add this function because of its necessity.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printlst(List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variables.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2726" cy="3249930"/>
            <a:chOff x="971" y="298"/>
            <a:chExt cx="10617" cy="5118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741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_list_array_fixed.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17" cy="4506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variables.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printf("Number of linear list elements: %d\n", L.size);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i&lt;L.size; i++)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printf("%3d ", L.elem[i]); // Print the ith element.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((i+1)%20==0) printf("\n"); // 20 elements in a line.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((i%20)!=0) printf("\n"); // If there are less than 20 elements, print a newline.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printf("\n"); // Print a newline.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50661" cy="6019800"/>
            <a:chOff x="971" y="298"/>
            <a:chExt cx="10576" cy="9480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34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_list_array_fixed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76" cy="8868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&lt;stdlib.h&gt;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&lt;time.h&gt;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"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_list_array_fixed.h"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Merge L1 and L2; if the total elements of the two lists exceed the upper limit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 of the linear list, discard the excess L1 and L2 elements; print the merged linear 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List merge_list(List L1, List L2)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L; // The merged list.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size1=getSize(L1), size2=getSize(L2); // The size of the linear lsit L1, and L2.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e1, e2; // Elements of linear lists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i1=0, i2=0; // Indexes to linear tables L1 and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initial(&amp;L); // Initialize L. 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i1&lt;L1.size, l1 still has elements to merge.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i2&lt;L2.size, l2 still has elements to merge.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(getSize(L)&lt;MAXSIZE &amp;&amp; i1&lt;size1 &amp;&amp; i2&lt;size2)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e1 = getElem(L1, i1); // Get the elements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e2 = getElem(L2, i2); // Get the elements of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 descr="Rectangle: Click to edit Master text styles&#13;&#10;Second level&#13;&#10;Third level&#13;&#10;Fourth level&#13;&#10;Fifth level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b="1" dirty="0">
                <a:latin typeface="Times New Roman" panose="02020603050405020304" charset="0"/>
                <a:ea typeface="DFKai-SB" panose="03000509000000000000" pitchFamily="65" charset="-120"/>
              </a:rPr>
              <a:t>Linear </a:t>
            </a:r>
            <a:r>
              <a:rPr lang="en-US" b="1" dirty="0">
                <a:latin typeface="Times New Roman" panose="02020603050405020304" charset="0"/>
                <a:ea typeface="DFKai-SB" panose="03000509000000000000" pitchFamily="65" charset="-120"/>
              </a:rPr>
              <a:t>list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: a finite sequence of </a:t>
            </a:r>
            <a:r>
              <a:rPr dirty="0"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ea typeface="DFKai-SB" panose="03000509000000000000" pitchFamily="65" charset="-120"/>
              </a:rPr>
              <a:t>z</a:t>
            </a:r>
            <a:r>
              <a:rPr i="1"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data elements of the same type</a:t>
            </a: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1" eaLnBrk="1" hangingPunct="1"/>
            <a:r>
              <a:rPr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A data element can consist of several data items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.</a:t>
            </a:r>
            <a:endParaRPr lang="en-US" sz="2200" dirty="0">
              <a:solidFill>
                <a:srgbClr val="000000"/>
              </a:solidFill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0" eaLnBrk="1" hangingPunct="1"/>
            <a:r>
              <a:rPr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Features of linear </a:t>
            </a: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lists:</a:t>
            </a:r>
            <a:endParaRPr lang="en-US" dirty="0">
              <a:solidFill>
                <a:srgbClr val="000000"/>
              </a:solidFill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1" eaLnBrk="1" hangingPunct="1"/>
            <a:r>
              <a:rPr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Homogeneous: the same type</a:t>
            </a:r>
            <a:endParaRPr dirty="0">
              <a:solidFill>
                <a:srgbClr val="000000"/>
              </a:solidFill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1" eaLnBrk="1" hangingPunct="1"/>
            <a:r>
              <a:rPr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Finite: </a:t>
            </a: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c</a:t>
            </a:r>
            <a:r>
              <a:rPr dirty="0">
                <a:solidFill>
                  <a:srgbClr val="000000"/>
                </a:solidFill>
                <a:latin typeface="Times New Roman" panose="02020603050405020304" charset="0"/>
                <a:ea typeface="DFKai-SB" panose="03000509000000000000" pitchFamily="65" charset="-120"/>
              </a:rPr>
              <a:t>onsists of a finite number of data elements</a:t>
            </a:r>
            <a:endParaRPr dirty="0">
              <a:solidFill>
                <a:srgbClr val="000000"/>
              </a:solidFill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1" algn="l" eaLnBrk="1" hangingPunct="1">
              <a:buClrTx/>
              <a:buSzTx/>
            </a:pPr>
            <a:r>
              <a:rPr dirty="0">
                <a:solidFill>
                  <a:srgbClr val="000000"/>
                </a:solidFill>
                <a:ea typeface="DFKai-SB" panose="03000509000000000000" pitchFamily="65" charset="-120"/>
              </a:rPr>
              <a:t>Ordinal: an order between adjacent data elements</a:t>
            </a:r>
            <a:endParaRPr dirty="0">
              <a:solidFill>
                <a:srgbClr val="000000"/>
              </a:solidFill>
              <a:ea typeface="DFKai-SB" panose="03000509000000000000" pitchFamily="65" charset="-120"/>
            </a:endParaRPr>
          </a:p>
          <a:p>
            <a:pPr marL="186055" lvl="1" indent="457200" algn="l" eaLnBrk="1" hangingPunct="1">
              <a:buClrTx/>
              <a:buSzTx/>
              <a:buNone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0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Symbol" panose="05050102010706020507" charset="0"/>
              </a:rPr>
              <a:t>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Symbol" panose="05050102010706020507" charset="0"/>
              </a:rPr>
              <a:t>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2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Symbol" panose="05050102010706020507" charset="0"/>
              </a:rPr>
              <a:t>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…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Symbol" panose="05050102010706020507" charset="0"/>
              </a:rPr>
              <a:t>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i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Symbol" panose="05050102010706020507" charset="0"/>
              </a:rPr>
              <a:t>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i+1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Symbol" panose="05050102010706020507" charset="0"/>
              </a:rPr>
              <a:t>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…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Symbol" panose="05050102010706020507" charset="0"/>
              </a:rPr>
              <a:t>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n-1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n ≥ 0</a:t>
            </a: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sym typeface="+mn-ea"/>
              </a:rPr>
              <a:t> (when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rPr>
              <a:t>n=0</a:t>
            </a: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sym typeface="+mn-ea"/>
              </a:rPr>
              <a:t>, linear list is empty)</a:t>
            </a:r>
            <a:endParaRPr dirty="0">
              <a:solidFill>
                <a:srgbClr val="000000"/>
              </a:solidFill>
              <a:ea typeface="DFKai-SB" panose="03000509000000000000" pitchFamily="65" charset="-120"/>
            </a:endParaRPr>
          </a:p>
        </p:txBody>
      </p:sp>
      <p:sp>
        <p:nvSpPr>
          <p:cNvPr id="5123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</a:rPr>
              <a:t>Logical Structure of Linear List</a:t>
            </a:r>
            <a:endParaRPr lang="en-US" altLang="zh-TW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901960" cy="6296660"/>
            <a:chOff x="971" y="298"/>
            <a:chExt cx="1062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34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ordered_list_array_fixed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The smaller elements of L1 and L2 are placed in L and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moved to the position of the next element.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(e1&lt;=e2) {insertElem(&amp;L, e1); i1++;}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{insertElem(&amp;L, e2); i2++;}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}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L1 still has elements, if there is still space, continue to copy the elements of L1.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(getSize(L)&lt;MAXSIZE &amp;&amp; i1&lt;size1) insertElem(&amp;L, getElem(L1, i1++));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L2 still has elements, if there is still space, continue to copy the elements of L2.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(getSize(L)&lt;MAXSIZE &amp;&amp; i2&lt;size2) insertElem(&amp;L, getElem(L2, i2++));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L; // Return the merged linear list.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Remove all elements of L2 from L1; print the removed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Returns the removed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List remove_list(List L1, List L2)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L; // Removed linear list.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size1=getSize(L1), size2=getSize(L2); // The size of the linear lists L1, and L2.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e1, e2; // Elements of linear lists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88622" cy="6296660"/>
            <a:chOff x="971" y="298"/>
            <a:chExt cx="10613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34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ordered_list_array_fixed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13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i1=0, i2=0; // Indexes to linear tables L1 and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initial(&amp;L); // Initialize L.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i1&lt;size1, l1 still has elements to check.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i2&lt;size2, l2 still has elements to remove.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 &amp;&amp; i2&lt;size2)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e1 = getElem(L1, i1); // Get the element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e2 = getElem(L2, i2); // Get the element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elements of L1 and L2 are the same, the element of L1 are removed and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// not stored in L.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(e1==e2) i1++;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 of L1 are less than the element of L2, put the element of L1 into L.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if (e1&lt;e2) {insertElem(&amp;L, e1); i1++;}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 of L1 is greater than the element of L2, check the next element of L2.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i2++;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L2 has no elements; however, L1 still has elements,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continue to put the elements of L1 into L.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(i1&lt;size1) insertElem(&amp;L, getElem(L1, i1++));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60921" cy="6296660"/>
            <a:chOff x="971" y="298"/>
            <a:chExt cx="1058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34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ordered_list_array_fixed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L; // Returns the removed linear table.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L, L1, L2; // Declare linear lists.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leng1, leng2; // The length of the two linear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variables.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initial(&amp;L1); // Initialize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initial(&amp;L2); // Initialize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srand(time(NULL)); // The seed for the random number generator.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Enter the number of elements of the linear list L1.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printf("Enter the number of elements of L1. (betwwen 1 and 100 (including))：");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scanf("%d", &amp;leng1);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(leng1&lt;0 || leng1&gt;100);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Enter the number of elements of the linear list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60921" cy="6296660"/>
            <a:chOff x="971" y="298"/>
            <a:chExt cx="1058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34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ordered_list_array_fixed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printf("Enter the number of elements of L2. (betwwen 1 and 100 (including))：");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scanf("%d", &amp;leng2);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(leng2&lt;0 || leng2&gt;100);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printf("-------------------------------------------\n");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Randomly generate elements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i&lt;leng1; i++) insertElem(&amp;L1, rand() % 100); // Inserts elements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printf("Linear list L1：\n");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printlst(L1); // Print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Randomly generate elements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i&lt;leng2; i++) insertElem(&amp;L2, rand() % 100); // Inserts elements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printf("Linear list L2：\n");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printlst(L2); // Print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 = merge_list(L1, L2); // Merge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printf("Merge linear lists of L1 and L2: 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printlst(L); // Print the merged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 = remove_list(L1, L2); // Remove elements of L2 from L1.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8882" cy="1864995"/>
            <a:chOff x="971" y="298"/>
            <a:chExt cx="10623" cy="2937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34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ordered_list_array_fixed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3" cy="2325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printf("Remove the linear list of L2 from L1: \n");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printlst(L); // Print the removed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55555" y="241935"/>
            <a:ext cx="10914380" cy="6288789"/>
            <a:chOff x="12443" y="314"/>
            <a:chExt cx="17188" cy="9902"/>
          </a:xfrm>
        </p:grpSpPr>
        <p:sp>
          <p:nvSpPr>
            <p:cNvPr id="7" name="文字方塊 1"/>
            <p:cNvSpPr txBox="1"/>
            <p:nvPr/>
          </p:nvSpPr>
          <p:spPr>
            <a:xfrm>
              <a:off x="12443" y="914"/>
              <a:ext cx="17188" cy="93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number of elements of L2. (betwwen 1 and 100 (including))：36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-------------------------------------------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list L1：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45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5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9  10  12  12  12  13  13  15  16  26  27  28  30  30  36  37  38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41  41  46  47  47  48  48  48  54  54  60  61  61  62  63  70  72  77  80  82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83  85  89  89  97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list L2：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36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7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8  11  12  15  21  22  24  27  40  42  42  44  45  48  48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53  53  53  54  55  59  61  65  76  78  80  83  88  91  94  96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linear lists of L1 and L2: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81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1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7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9  10  11  12  12  12  12  13  13  15  15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16  21  22  24  26  27  27  28  30  30  36  37  38  40  41  41  42  42  44  45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46  47  47  48  48  48  48  48  53  53  53  54  54  54  55  59  60  61  61  61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62  63  65  70  72  76  77  78  80  80  82  83  83  85  88  89  89  91  94  96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97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字方塊 6"/>
            <p:cNvSpPr txBox="1"/>
            <p:nvPr/>
          </p:nvSpPr>
          <p:spPr>
            <a:xfrm>
              <a:off x="12443" y="314"/>
              <a:ext cx="482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ordered_list_array_fixed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55555" y="241935"/>
            <a:ext cx="10914380" cy="1580136"/>
            <a:chOff x="12443" y="314"/>
            <a:chExt cx="17188" cy="2488"/>
          </a:xfrm>
        </p:grpSpPr>
        <p:sp>
          <p:nvSpPr>
            <p:cNvPr id="7" name="文字方塊 1"/>
            <p:cNvSpPr txBox="1"/>
            <p:nvPr/>
          </p:nvSpPr>
          <p:spPr>
            <a:xfrm>
              <a:off x="12443" y="914"/>
              <a:ext cx="17188" cy="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 the linear list of L2 from L1: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31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9  10  13  13  16  26  28  30  30  36  37  38  41  41  46  47  47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60  62  63  70  72  77  82  85  89  89  97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字方塊 6"/>
            <p:cNvSpPr txBox="1"/>
            <p:nvPr/>
          </p:nvSpPr>
          <p:spPr>
            <a:xfrm>
              <a:off x="12443" y="314"/>
              <a:ext cx="482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ordered_list_array_fixed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>
              <a:buClrTx/>
              <a:buSzTx/>
              <a:buFontTx/>
            </a:pP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Ordered</a:t>
            </a:r>
            <a:r>
              <a:rPr lang="en-US" altLang="zh-TW" sz="3600" b="1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 Linear List with </a:t>
            </a:r>
            <a:r>
              <a:rPr lang="en-US" altLang="zh-TW" sz="3600" b="1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Dynamic Arrays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323850" indent="-3238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Implement an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ordered</a:t>
            </a:r>
            <a:r>
              <a:rPr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 linear list using a </a:t>
            </a:r>
            <a:r>
              <a:rPr lang="en-US"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dynami</a:t>
            </a:r>
            <a:r>
              <a:rPr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 array in the C.</a:t>
            </a:r>
            <a:endParaRPr sz="2400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307340" lvl="1" indent="-20828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The basic operation interface of</a:t>
            </a:r>
            <a:r>
              <a:rPr lang="en-US" altLang="zh-CN">
                <a:sym typeface="+mn-ea"/>
              </a:rPr>
              <a:t> ordered</a:t>
            </a:r>
            <a:r>
              <a:rPr lang="zh-CN" altLang="en-US">
                <a:sym typeface="+mn-ea"/>
              </a:rPr>
              <a:t> linear </a:t>
            </a:r>
            <a:r>
              <a:rPr lang="en-US" altLang="zh-CN">
                <a:sym typeface="+mn-ea"/>
              </a:rPr>
              <a:t>lists</a:t>
            </a:r>
            <a:r>
              <a:rPr lang="zh-CN" altLang="en-US">
                <a:sym typeface="+mn-ea"/>
              </a:rPr>
              <a:t>:</a:t>
            </a:r>
            <a:endParaRPr lang="zh-CN" altLang="en-US" sz="2200"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Initialize the linear 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L, set size to 0.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void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initial(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*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);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</a:rPr>
              <a:t>The length of the linear list L, returns the number of elements, namely size.</a:t>
            </a:r>
            <a:endParaRPr sz="2200">
              <a:latin typeface="Arial" panose="020B0604020202020204" pitchFamily="34" charset="0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getSize(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</a:t>
            </a:r>
            <a:endParaRPr lang="en-US" altLang="zh-CN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Get the capacity of the linear </a:t>
            </a:r>
            <a:r>
              <a:rPr lang="en-US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L.</a:t>
            </a:r>
            <a:r>
              <a:rPr lang="en-US" altLang="zh-CN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</a:t>
            </a:r>
            <a:endParaRPr lang="en-US" altLang="zh-CN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en-US" altLang="zh-CN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getCapacity(List);</a:t>
            </a:r>
            <a:endParaRPr lang="zh-CN" altLang="en-US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</a:rPr>
              <a:t>Get element e at position i from L, 0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</a:rPr>
              <a:t>&lt;=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</a:rPr>
              <a:t>i&lt;size, return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</a:rPr>
              <a:t>s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</a:rPr>
              <a:t> e, otherwise, return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</a:rPr>
              <a:t>s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</a:rPr>
              <a:t> -1.</a:t>
            </a:r>
            <a:endParaRPr sz="2200">
              <a:latin typeface="Arial" panose="020B0604020202020204" pitchFamily="34" charset="0"/>
              <a:ea typeface="新宋体" panose="02010609030101010101" charset="-122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ElemType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get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L, </a:t>
            </a: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</a:t>
            </a:r>
            <a:endParaRPr lang="zh-CN" altLang="en-US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>
              <a:buClrTx/>
              <a:buSzTx/>
              <a:buFontTx/>
            </a:pP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Ordered </a:t>
            </a:r>
            <a:r>
              <a:rPr lang="en-US" altLang="zh-TW" sz="3600" b="1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Linear List with Dynamic Arrays (cont’d)</a:t>
            </a:r>
            <a:endParaRPr lang="zh-CN" altLang="en-US" sz="3600" b="1" dirty="0">
              <a:solidFill>
                <a:srgbClr val="000000"/>
              </a:solidFill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Find the position of element e in L. If successful, returns the position of e;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otherwise, returns -1.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1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search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L,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ElemType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 </a:t>
            </a:r>
            <a:endParaRPr lang="zh-CN" altLang="en-US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Inserts the element e into L at the appropriate position. 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If successful, return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s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the position of e; otherwise, return</a:t>
            </a: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s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-1.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insert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*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L,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ElemType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Removes element e from L. If successful, returns the original position of e; 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otherwise, returns -1.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removeElem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*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L, 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ElemType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Clear the linear list L.</a:t>
            </a:r>
            <a:endParaRPr 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void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clear(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*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Checks whether the linear list L is empty. 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Returns 1 if empty; otherwise, returns 0.</a:t>
            </a:r>
            <a:endParaRPr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is_empty(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 </a:t>
            </a:r>
            <a:r>
              <a:rPr 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L)</a:t>
            </a:r>
            <a:r>
              <a:rPr lang="en-US" altLang="zh-CN" sz="22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; </a:t>
            </a:r>
            <a:endParaRPr lang="en-US" altLang="zh-CN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24155" lvl="2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p>
            <a:pPr algn="l">
              <a:buClrTx/>
              <a:buSzTx/>
              <a:buFontTx/>
            </a:pP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Ordered </a:t>
            </a: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Linear List </a:t>
            </a: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with</a:t>
            </a: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 Fixed Arrays (cont’d)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5077460"/>
          </a:xfrm>
        </p:spPr>
        <p:txBody>
          <a:bodyPr>
            <a:normAutofit lnSpcReduction="20000"/>
          </a:bodyPr>
          <a:p>
            <a:pPr marL="567055" lvl="2" indent="-342900" algn="l" latinLnBrk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200">
                <a:ea typeface="新宋体" panose="02010609030101010101" charset="-122"/>
                <a:sym typeface="+mn-ea"/>
              </a:rPr>
              <a:t>Assuming that the elements of the linear </a:t>
            </a:r>
            <a:r>
              <a:rPr lang="en-US" sz="2200">
                <a:ea typeface="新宋体" panose="02010609030101010101" charset="-122"/>
                <a:sym typeface="+mn-ea"/>
              </a:rPr>
              <a:t>list</a:t>
            </a:r>
            <a:r>
              <a:rPr sz="2200">
                <a:ea typeface="新宋体" panose="02010609030101010101" charset="-122"/>
                <a:sym typeface="+mn-ea"/>
              </a:rPr>
              <a:t> are random integers between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0</a:t>
            </a:r>
            <a:r>
              <a:rPr sz="2200">
                <a:ea typeface="新宋体" panose="02010609030101010101" charset="-122"/>
                <a:sym typeface="+mn-ea"/>
              </a:rPr>
              <a:t> and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99</a:t>
            </a:r>
            <a:r>
              <a:rPr sz="2200">
                <a:ea typeface="新宋体" panose="02010609030101010101" charset="-122"/>
                <a:sym typeface="+mn-ea"/>
              </a:rPr>
              <a:t>, the </a:t>
            </a:r>
            <a:r>
              <a:rPr sz="2200" b="1">
                <a:solidFill>
                  <a:srgbClr val="FF0000"/>
                </a:solidFill>
                <a:ea typeface="新宋体" panose="02010609030101010101" charset="-122"/>
                <a:sym typeface="+mn-ea"/>
              </a:rPr>
              <a:t>memory capacity of the linear </a:t>
            </a:r>
            <a:r>
              <a:rPr lang="en-US" sz="2200" b="1">
                <a:solidFill>
                  <a:srgbClr val="FF0000"/>
                </a:solidFill>
                <a:ea typeface="新宋体" panose="02010609030101010101" charset="-122"/>
                <a:sym typeface="+mn-ea"/>
              </a:rPr>
              <a:t>list</a:t>
            </a:r>
            <a:r>
              <a:rPr sz="2200" b="1">
                <a:solidFill>
                  <a:srgbClr val="FF0000"/>
                </a:solidFill>
                <a:ea typeface="新宋体" panose="02010609030101010101" charset="-122"/>
                <a:sym typeface="+mn-ea"/>
              </a:rPr>
              <a:t> will be dynamically adjusted</a:t>
            </a:r>
            <a:r>
              <a:rPr sz="2200">
                <a:ea typeface="新宋体" panose="02010609030101010101" charset="-122"/>
                <a:sym typeface="+mn-ea"/>
              </a:rPr>
              <a:t>. The constant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SEGMENT </a:t>
            </a:r>
            <a:r>
              <a:rPr sz="2200">
                <a:ea typeface="新宋体" panose="02010609030101010101" charset="-122"/>
                <a:sym typeface="+mn-ea"/>
              </a:rPr>
              <a:t>is the length of each segment of the ordered linear list elements. When the linear table is initialized, the memory capacity of the linear </a:t>
            </a:r>
            <a:r>
              <a:rPr lang="en-US" sz="2200">
                <a:ea typeface="新宋体" panose="02010609030101010101" charset="-122"/>
                <a:sym typeface="+mn-ea"/>
              </a:rPr>
              <a:t>list</a:t>
            </a:r>
            <a:r>
              <a:rPr sz="2200">
                <a:ea typeface="新宋体" panose="02010609030101010101" charset="-122"/>
                <a:sym typeface="+mn-ea"/>
              </a:rPr>
              <a:t> is set to a segment of elements, that is, the initial value of capacity is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SEGMENT</a:t>
            </a:r>
            <a:r>
              <a:rPr sz="2200">
                <a:ea typeface="新宋体" panose="02010609030101010101" charset="-122"/>
                <a:sym typeface="+mn-ea"/>
              </a:rPr>
              <a:t>; whenever an element is inserted, if the linear </a:t>
            </a:r>
            <a:r>
              <a:rPr lang="en-US" sz="2200">
                <a:ea typeface="新宋体" panose="02010609030101010101" charset="-122"/>
                <a:sym typeface="+mn-ea"/>
              </a:rPr>
              <a:t>list</a:t>
            </a:r>
            <a:r>
              <a:rPr sz="2200">
                <a:ea typeface="新宋体" panose="02010609030101010101" charset="-122"/>
                <a:sym typeface="+mn-ea"/>
              </a:rPr>
              <a:t> is full, the memory capacity is increased by a segment of elements; whenever an element is deleted , if the memory capacity of the linear </a:t>
            </a:r>
            <a:r>
              <a:rPr lang="en-US" sz="2200">
                <a:ea typeface="新宋体" panose="02010609030101010101" charset="-122"/>
                <a:sym typeface="+mn-ea"/>
              </a:rPr>
              <a:t>list</a:t>
            </a:r>
            <a:r>
              <a:rPr sz="2200">
                <a:ea typeface="新宋体" panose="02010609030101010101" charset="-122"/>
                <a:sym typeface="+mn-ea"/>
              </a:rPr>
              <a:t> exceeds the number of elements by two </a:t>
            </a:r>
            <a:r>
              <a:rPr lang="en-US" sz="2200">
                <a:ea typeface="新宋体" panose="02010609030101010101" charset="-122"/>
                <a:sym typeface="+mn-ea"/>
              </a:rPr>
              <a:t>segments</a:t>
            </a:r>
            <a:r>
              <a:rPr sz="2200">
                <a:ea typeface="新宋体" panose="02010609030101010101" charset="-122"/>
                <a:sym typeface="+mn-ea"/>
              </a:rPr>
              <a:t>, the memory capacity will be reduced by one </a:t>
            </a:r>
            <a:r>
              <a:rPr lang="en-US" sz="2200">
                <a:ea typeface="新宋体" panose="02010609030101010101" charset="-122"/>
                <a:sym typeface="+mn-ea"/>
              </a:rPr>
              <a:t>segment</a:t>
            </a:r>
            <a:r>
              <a:rPr sz="2200">
                <a:ea typeface="新宋体" panose="02010609030101010101" charset="-122"/>
                <a:sym typeface="+mn-ea"/>
              </a:rPr>
              <a:t>.</a:t>
            </a:r>
            <a:endParaRPr sz="2200">
              <a:ea typeface="新宋体" panose="02010609030101010101" charset="-122"/>
              <a:sym typeface="+mn-ea"/>
            </a:endParaRPr>
          </a:p>
          <a:p>
            <a:pPr marL="567055" lvl="2" indent="-342900" algn="l" latinLnBrk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200">
                <a:ea typeface="新宋体" panose="02010609030101010101" charset="-122"/>
                <a:sym typeface="+mn-ea"/>
              </a:rPr>
              <a:t>Write a program in C</a:t>
            </a:r>
            <a:r>
              <a:rPr lang="en-US" sz="2200">
                <a:ea typeface="新宋体" panose="02010609030101010101" charset="-122"/>
                <a:sym typeface="+mn-ea"/>
              </a:rPr>
              <a:t> </a:t>
            </a:r>
            <a:r>
              <a:rPr sz="2200">
                <a:ea typeface="新宋体" panose="02010609030101010101" charset="-122"/>
                <a:sym typeface="+mn-ea"/>
              </a:rPr>
              <a:t>to implement a</a:t>
            </a:r>
            <a:r>
              <a:rPr lang="en-US" sz="2200">
                <a:ea typeface="新宋体" panose="02010609030101010101" charset="-122"/>
                <a:sym typeface="+mn-ea"/>
              </a:rPr>
              <a:t>n </a:t>
            </a:r>
            <a:r>
              <a:rPr sz="2200">
                <a:ea typeface="新宋体" panose="02010609030101010101" charset="-122"/>
                <a:sym typeface="+mn-ea"/>
              </a:rPr>
              <a:t>ordered </a:t>
            </a:r>
            <a:r>
              <a:rPr sz="2200">
                <a:ea typeface="新宋体" panose="02010609030101010101" charset="-122"/>
                <a:sym typeface="+mn-ea"/>
              </a:rPr>
              <a:t> linear list of dynamic arrays. In the main program, create two linear</a:t>
            </a:r>
            <a:r>
              <a:rPr lang="en-US" sz="2200">
                <a:ea typeface="新宋体" panose="02010609030101010101" charset="-122"/>
                <a:sym typeface="+mn-ea"/>
              </a:rPr>
              <a:t> list</a:t>
            </a:r>
            <a:r>
              <a:rPr sz="2200">
                <a:ea typeface="新宋体" panose="02010609030101010101" charset="-122"/>
                <a:sym typeface="+mn-ea"/>
              </a:rPr>
              <a:t>s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L1 </a:t>
            </a:r>
            <a:r>
              <a:rPr sz="2200">
                <a:ea typeface="新宋体" panose="02010609030101010101" charset="-122"/>
                <a:sym typeface="+mn-ea"/>
              </a:rPr>
              <a:t>and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L2 </a:t>
            </a:r>
            <a:r>
              <a:rPr sz="2200">
                <a:ea typeface="新宋体" panose="02010609030101010101" charset="-122"/>
                <a:sym typeface="+mn-ea"/>
              </a:rPr>
              <a:t>of any length, and print the two linear tables. (1) Merge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L1 </a:t>
            </a:r>
            <a:r>
              <a:rPr sz="2200">
                <a:ea typeface="新宋体" panose="02010609030101010101" charset="-122"/>
                <a:sym typeface="+mn-ea"/>
              </a:rPr>
              <a:t>and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L2</a:t>
            </a:r>
            <a:r>
              <a:rPr sz="2200">
                <a:ea typeface="新宋体" panose="02010609030101010101" charset="-122"/>
                <a:sym typeface="+mn-ea"/>
              </a:rPr>
              <a:t>; print the merged linear </a:t>
            </a:r>
            <a:r>
              <a:rPr lang="en-US" sz="2200">
                <a:ea typeface="新宋体" panose="02010609030101010101" charset="-122"/>
                <a:sym typeface="+mn-ea"/>
              </a:rPr>
              <a:t>list</a:t>
            </a:r>
            <a:r>
              <a:rPr sz="2200">
                <a:ea typeface="新宋体" panose="02010609030101010101" charset="-122"/>
                <a:sym typeface="+mn-ea"/>
              </a:rPr>
              <a:t>. (2) Remove</a:t>
            </a:r>
            <a:r>
              <a:rPr lang="en-US" sz="2200">
                <a:ea typeface="新宋体" panose="02010609030101010101" charset="-122"/>
                <a:sym typeface="+mn-ea"/>
              </a:rPr>
              <a:t> </a:t>
            </a:r>
            <a:r>
              <a:rPr sz="2200">
                <a:ea typeface="新宋体" panose="02010609030101010101" charset="-122"/>
                <a:sym typeface="+mn-ea"/>
              </a:rPr>
              <a:t>all elements of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L2 </a:t>
            </a:r>
            <a:r>
              <a:rPr sz="2200">
                <a:ea typeface="新宋体" panose="02010609030101010101" charset="-122"/>
                <a:sym typeface="+mn-ea"/>
              </a:rPr>
              <a:t>from </a:t>
            </a:r>
            <a:r>
              <a:rPr sz="2200"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L1</a:t>
            </a:r>
            <a:r>
              <a:rPr sz="2200">
                <a:ea typeface="新宋体" panose="02010609030101010101" charset="-122"/>
                <a:sym typeface="+mn-ea"/>
              </a:rPr>
              <a:t>; print the removed linear </a:t>
            </a:r>
            <a:r>
              <a:rPr lang="en-US" sz="2200">
                <a:ea typeface="新宋体" panose="02010609030101010101" charset="-122"/>
                <a:sym typeface="+mn-ea"/>
              </a:rPr>
              <a:t>list</a:t>
            </a:r>
            <a:r>
              <a:rPr sz="2200">
                <a:ea typeface="新宋体" panose="02010609030101010101" charset="-122"/>
                <a:sym typeface="+mn-ea"/>
              </a:rPr>
              <a:t>.</a:t>
            </a:r>
            <a:endParaRPr sz="2200">
              <a:ea typeface="新宋体" panose="02010609030101010101" charset="-122"/>
              <a:sym typeface="+mn-ea"/>
            </a:endParaRPr>
          </a:p>
          <a:p>
            <a:pPr marL="0" lvl="1" indent="-342900" algn="l" latinLnBrk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2420">
                <a:cs typeface="Times New Roman" panose="02020603050405020304" charset="0"/>
                <a:sym typeface="+mn-ea"/>
              </a:rPr>
              <a:t>See project </a:t>
            </a:r>
            <a:r>
              <a:rPr lang="en-US" altLang="zh-CN" sz="24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ordered</a:t>
            </a:r>
            <a:r>
              <a:rPr lang="zh-CN" altLang="en-US" sz="24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_list_array_</a:t>
            </a:r>
            <a:r>
              <a:rPr lang="en-US" altLang="zh-CN" sz="24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dynamic</a:t>
            </a:r>
            <a:r>
              <a:rPr lang="zh-CN" altLang="en-US" sz="24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US" altLang="zh-CN" sz="24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r>
              <a:rPr lang="en-US" altLang="zh-CN" sz="2420">
                <a:cs typeface="Times New Roman" panose="02020603050405020304" charset="0"/>
                <a:sym typeface="+mn-ea"/>
              </a:rPr>
              <a:t> for </a:t>
            </a:r>
            <a:r>
              <a:rPr lang="en-US" altLang="zh-CN" sz="2400">
                <a:cs typeface="Times New Roman" panose="02020603050405020304" charset="0"/>
                <a:sym typeface="+mn-ea"/>
              </a:rPr>
              <a:t>programming </a:t>
            </a:r>
            <a:r>
              <a:rPr lang="en-US" altLang="zh-CN" sz="2420">
                <a:cs typeface="Times New Roman" panose="02020603050405020304" charset="0"/>
                <a:sym typeface="+mn-ea"/>
              </a:rPr>
              <a:t>example.</a:t>
            </a:r>
            <a:endParaRPr sz="2420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109855" lvl="1" indent="-342900" algn="l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l"/>
            </a:pPr>
            <a:endParaRPr sz="2420"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 descr="Rectangle: Click to edit Master text styles&#13;&#10;Second level&#13;&#10;Third level&#13;&#10;Fourth level&#13;&#10;Fifth level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lnSpc>
                <a:spcPct val="110000"/>
              </a:lnSpc>
            </a:pP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A </a:t>
            </a:r>
            <a:r>
              <a:rPr b="1" dirty="0">
                <a:latin typeface="Times New Roman" panose="02020603050405020304" charset="0"/>
                <a:ea typeface="DFKai-SB" panose="03000509000000000000" pitchFamily="65" charset="-120"/>
              </a:rPr>
              <a:t>linear list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is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 a collection of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</a:t>
            </a:r>
            <a:r>
              <a:rPr i="1"/>
              <a:t>n homogeneous data elements of the same type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arranged in a </a:t>
            </a:r>
            <a:r>
              <a:rPr i="1" dirty="0">
                <a:latin typeface="Times New Roman" panose="02020603050405020304" charset="0"/>
                <a:ea typeface="DFKai-SB" panose="03000509000000000000" pitchFamily="65" charset="-120"/>
              </a:rPr>
              <a:t>linear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(</a:t>
            </a:r>
            <a:r>
              <a:rPr i="1" dirty="0">
                <a:latin typeface="Times New Roman" panose="02020603050405020304" charset="0"/>
                <a:ea typeface="DFKai-SB" panose="03000509000000000000" pitchFamily="65" charset="-120"/>
              </a:rPr>
              <a:t>one-dimensional structure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) manner. </a:t>
            </a:r>
            <a:endParaRPr dirty="0"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The elements of the linear list can be non-ordered or ordered</a:t>
            </a:r>
            <a:r>
              <a:rPr lang="zh-CN" dirty="0">
                <a:latin typeface="Times New Roman" panose="02020603050405020304" charset="0"/>
              </a:rPr>
              <a:t>。</a:t>
            </a:r>
            <a:endParaRPr lang="zh-CN" dirty="0">
              <a:latin typeface="Times New Roman" panose="0202060305040502030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I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f it is an 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ordered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linear list, its order can be </a:t>
            </a:r>
            <a:r>
              <a:rPr i="1" dirty="0">
                <a:latin typeface="Times New Roman" panose="02020603050405020304" charset="0"/>
                <a:ea typeface="DFKai-SB" panose="03000509000000000000" pitchFamily="65" charset="-120"/>
              </a:rPr>
              <a:t>increasing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(increasing, sorted from small to large) or </a:t>
            </a:r>
            <a:r>
              <a:rPr i="1" dirty="0">
                <a:latin typeface="Times New Roman" panose="02020603050405020304" charset="0"/>
                <a:ea typeface="DFKai-SB" panose="03000509000000000000" pitchFamily="65" charset="-120"/>
              </a:rPr>
              <a:t>decreasing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(decreasing, sorted from large to small). </a:t>
            </a:r>
            <a:endParaRPr dirty="0"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We will first introduce the 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ordered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linear list, and consider its order to be increasing.</a:t>
            </a:r>
            <a:endParaRPr dirty="0"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The data 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elemtns 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of the 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ordered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linear 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list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can be integer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s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, rational number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s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, real number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s, or elements of any other user-defined data type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.</a:t>
            </a:r>
            <a:endParaRPr dirty="0"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However, the elements of a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n ordered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linear list cannot be complex numbers, because complex numbers 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has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no order at all.</a:t>
            </a:r>
            <a:endParaRPr dirty="0"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The data in the </a:t>
            </a:r>
            <a:r>
              <a:rPr lang="en-US" dirty="0">
                <a:ea typeface="DFKai-SB" panose="03000509000000000000" pitchFamily="65" charset="-120"/>
                <a:sym typeface="+mn-ea"/>
              </a:rPr>
              <a:t>ordered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linear 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list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 can be student data including student 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ID </a:t>
            </a:r>
            <a:r>
              <a:rPr dirty="0">
                <a:latin typeface="Times New Roman" panose="02020603050405020304" charset="0"/>
                <a:ea typeface="DFKai-SB" panose="03000509000000000000" pitchFamily="65" charset="-120"/>
              </a:rPr>
              <a:t>number, name, major, date of birth, date of enrollment, email account number, and mobile phone number</a:t>
            </a: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.</a:t>
            </a:r>
            <a:endParaRPr lang="en-US" dirty="0">
              <a:latin typeface="Times New Roman" panose="02020603050405020304" charset="0"/>
              <a:ea typeface="DFKai-SB" panose="03000509000000000000" pitchFamily="65" charset="-120"/>
            </a:endParaRPr>
          </a:p>
          <a:p>
            <a:pPr lvl="3" eaLnBrk="1" hangingPunct="1">
              <a:lnSpc>
                <a:spcPct val="110000"/>
              </a:lnSpc>
            </a:pPr>
            <a:r>
              <a:rPr lang="en-US" dirty="0">
                <a:latin typeface="Times New Roman" panose="02020603050405020304" charset="0"/>
                <a:ea typeface="DFKai-SB" panose="03000509000000000000" pitchFamily="65" charset="-120"/>
              </a:rPr>
              <a:t>Student data can be sorted by student ID number or name.</a:t>
            </a:r>
            <a:endParaRPr lang="en-US" dirty="0">
              <a:latin typeface="Times New Roman" panose="02020603050405020304" charset="0"/>
              <a:ea typeface="DFKai-SB" panose="03000509000000000000" pitchFamily="65" charset="-120"/>
            </a:endParaRPr>
          </a:p>
        </p:txBody>
      </p:sp>
      <p:sp>
        <p:nvSpPr>
          <p:cNvPr id="5123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</a:rPr>
              <a:t>Ordered Linear List</a:t>
            </a:r>
            <a:endParaRPr lang="en-US" altLang="zh-TW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1057907" cy="6019800"/>
            <a:chOff x="971" y="298"/>
            <a:chExt cx="10778" cy="9480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112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778" cy="8868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#define SEGMENT 50 // The length of each segment of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ordered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linear list elements.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ElemType; // Integer list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struct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*elem; // dynamic array pointer of element type.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size; // The number of elements in the ordered linear list, the initial value is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capacity; // The capacity of the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List;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Initialize the linear list L, set size to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initial(List *L);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The length of the linear list L, returns the number of elements, namely size.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getSize(List L);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the capacity of the linear list L.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getCapacity(List L);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70155" cy="6296660"/>
            <a:chOff x="971" y="298"/>
            <a:chExt cx="10595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112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95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element e at position i from L, if 0&lt;=i&lt;size, returns e, otherwise; returns -1.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 getElem(List L,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Finds the position of element e in L. If successful, returns the position of e;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search(List L, ElemType e);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Insert the element e into L at the appropriate position.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returns the position of e;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insertElem(List *L, ElemType e);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Removes element e from L. If successful, returns the original position of e;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removeElem(List *L, ElemType e);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Destroy the linear list L and release its memory space.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destroy(List *L);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Clear the linear list L.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clear(List *L);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80415" cy="2418715"/>
            <a:chOff x="971" y="298"/>
            <a:chExt cx="10605" cy="3809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112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05" cy="3197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Check whether the linear list L is empty.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Returns 1 if empty; otherwise, returns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is_empty(List L);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Print elements of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We add this function because of its necessity.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printlst(List L);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58870" cy="6296660"/>
            <a:chOff x="971" y="298"/>
            <a:chExt cx="10584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100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4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&lt;stdlib.h&gt;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"ordered_list_array_dynamic.h"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Initialize the linear list L, set size to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initial(List *L)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Allocate memory space for a segement of elements.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L-&gt;elem = (ElemType *) calloc(SEGMENT,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sizeof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(ElemType));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L-&gt;size = 0; // Set the linear list to empty.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L-&gt;capacity = SEGMENT; // Initial capacity of the linear list.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The length of the linear list L, returns the number of elements, namely size.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getSize(List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L.size; // Size of the linear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the capacity of the linear list L.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getCapacity(List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L.capacity; // The capacity of the linear list L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76311" cy="6296660"/>
            <a:chOff x="971" y="298"/>
            <a:chExt cx="10601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100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01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element e at position i from L, if 0&lt;=i&lt;size, returns e, otherwise;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 getElem(List L,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(i&gt;=0 &amp;&amp; i&lt;L.size)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L.elem[i]; // If 0&lt;=i&lt;size, return e;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otherwise,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Finds the position of element e in L. If successful, return the position of e;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otherwise,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search(List 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variable.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i&lt;L.size; i++)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(L.elem[i]==e)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Search succeeds.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Search fails.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Insert the element e at the appropriate position in L.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When insertion is completed, return the position of 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Make sure that the memory of the linear list has at least one empty element position,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that is, size&lt;capacity.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44506" cy="6296660"/>
            <a:chOff x="971" y="298"/>
            <a:chExt cx="10570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951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sorted_list_array_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70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insertElem(List *L,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int i, j; // Loop variable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i&lt;L-&gt;size; i++)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(L-&gt;elem[i]&gt;=e) break; // Find the position to insert the element.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Move element i and the following elements to the right one position. 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(j=L-&gt;size-1; j&gt;=i; j--) L-&gt;elem[j+1] = L-&gt;elem[j];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L-&gt;elem[i] = e;  // Inserts element e at the position of i.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L-&gt;size++; // Update the number of elements in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the linear list is full, increase the memory capacity by one segement.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(L-&gt;size==L-&gt;capacity)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L-&gt;elem = (ElemType *) realloc(L-&gt;elem, (L-&gt;capacity+SEGMENT)*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sizeof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(ElemType));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L-&gt;capacity += SEGMENT;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Returns the position at which element e is inserted.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Removes element e from L. If successful, returns the original position of e;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otherwise, returns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50662" cy="6296660"/>
            <a:chOff x="971" y="298"/>
            <a:chExt cx="1057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100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7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removeElem(List *L,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i, j; // Loop variables.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i&lt;L-&gt;size; i++)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(L-&gt;elem[i]==e)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break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; // Find the position of the deleted element.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(L-&gt;elem[i]&gt;e)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Element e is not an element of list L, remove fails.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	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i==size, element e is not an element of the linear list L, remove fails.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(i==L-&gt;size)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Moves the element after element i forward one position.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(j=i; j&lt;L-&gt;size; j++) L-&gt;elem[j] = L-&gt;elem[j+1];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L-&gt;size--;  // Update the number of elements in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the capacity of the linear list is two segments more than the number of elements,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reduce the capacity by one segment.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((L-&gt;capacity-L-&gt;size)&gt;=SEGMENT*2)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L-&gt;elem = (ElemType *) realloc(L-&gt;elem, (L-&gt;capacity-SEGMENT)*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sizeof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(ElemType));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L-&gt;capacity -= SEGMENT;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Returns the position at which element e was removed.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82467" cy="6296660"/>
            <a:chOff x="971" y="298"/>
            <a:chExt cx="10607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100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07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Destroy the linear list L and release its memory space.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destroy(List *L)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free(L-&gt;elem); // Release the memory space of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L-&gt;capacity = 0; // Reset the memory space of the linear list to 0.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L-&gt;size = 0; // The number of elements in the linear list is 0.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Clear the linear list L.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clear(List *L)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L-&gt;elem = (ElemType *) realloc(L-&gt;elem, SEGMENT*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sizeof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(ElemType)); // Reallocate memory space.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L-&gt;size = 0; // Reset the number of elements to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L-&gt;capacity = SEGMENT; // Reset the capacity.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Check if the linear list L is empty.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Returns 1 if empty; otherwise, returns 0.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is_empty(List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L.size==0; // If the size is 0, it is empty; otherwise, it is not empty.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2727" cy="4911725"/>
            <a:chOff x="971" y="298"/>
            <a:chExt cx="10617" cy="7735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100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17" cy="7123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Print elements of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We add this function because of its necessity.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printlst(List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variable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printf("Linear list capacity: %3d\n", L.capacity);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printf("Number of linear list elements: %3d\n", L.size);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i&lt;L.size; i++)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printf("%3d ", L.elem[i]);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((i+1)%20==0) printf("\n"); // 20 elements in a line.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((i%20)!=0) printf("\n"); // If there are less than 20 elements, print a newline.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printf("\n"); // Print a newline.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50662" cy="6296660"/>
            <a:chOff x="971" y="298"/>
            <a:chExt cx="1057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706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7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&lt;stdlib.h&gt;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&lt;time.h&gt;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"ordered_list_array_dynamic.h"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Merge L1 and L2; if the total elements of the two lists exceed the upper limit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 of the linear list, discard the excess L1 and L2 elements; print the merged linear 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List merge_list(List L1, List L2)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L; // The merged list.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size1=getSize(L1), size2=getSize(L2); // The size of the linear lsit L1, and L2.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e1, e2; // Elements of linear lists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i1=0, i2=0; // Indexes to linear tables L1 and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initial(&amp;L); // Initialize L. 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i1&lt;L1.size, l1 still has elements to merge.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i2&lt;L2.size, l2 still has elements to merge.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 &amp;&amp; i2&lt;size2)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e1 = getElem(L1, i1); // Get the elements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e2 = getElem(L2, i2); // Get the elements of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>
              <a:buClrTx/>
              <a:buSzTx/>
              <a:buFontTx/>
            </a:pPr>
            <a:r>
              <a:rPr lang="en-US" dirty="0">
                <a:ea typeface="DFKai-SB" panose="03000509000000000000" pitchFamily="65" charset="-120"/>
                <a:sym typeface="+mn-ea"/>
              </a:rPr>
              <a:t>Ordered</a:t>
            </a: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 Linear List</a:t>
            </a: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 (cont’d)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474980"/>
          </a:xfrm>
        </p:spPr>
        <p:txBody>
          <a:bodyPr>
            <a:normAutofit fontScale="90000"/>
          </a:bodyPr>
          <a:p>
            <a:pPr marL="250190" indent="-250190" algn="l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The storage of a</a:t>
            </a:r>
            <a:r>
              <a:rPr lang="en-US" altLang="zh-CN"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dirty="0">
                <a:ea typeface="DFKai-SB" panose="03000509000000000000" pitchFamily="65" charset="-120"/>
                <a:sym typeface="+mn-ea"/>
              </a:rPr>
              <a:t>ordered</a:t>
            </a:r>
            <a:r>
              <a:rPr lang="zh-CN"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 linear list is a one-dimensional space:</a:t>
            </a:r>
            <a:endParaRPr lang="zh-CN" sz="2400">
              <a:ea typeface="新宋体" panose="02010609030101010101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3295" y="1897380"/>
            <a:ext cx="9867265" cy="4481830"/>
            <a:chOff x="1517" y="2988"/>
            <a:chExt cx="15539" cy="7058"/>
          </a:xfrm>
        </p:grpSpPr>
        <p:sp>
          <p:nvSpPr>
            <p:cNvPr id="8196" name="矩形 1"/>
            <p:cNvSpPr/>
            <p:nvPr/>
          </p:nvSpPr>
          <p:spPr>
            <a:xfrm>
              <a:off x="11108" y="5868"/>
              <a:ext cx="5948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kumimoji="0" altLang="en-US" sz="2000">
                  <a:latin typeface="Times New Roman" panose="02020603050405020304" charset="0"/>
                  <a:cs typeface="Times New Roman" panose="02020603050405020304" charset="0"/>
                </a:rPr>
                <a:t>address of the ith data element</a:t>
              </a:r>
              <a:endParaRPr kumimoji="0" altLang="en-US" sz="2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loc(</a:t>
              </a:r>
              <a:r>
                <a:rPr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rPr>
                <a:t>a</a:t>
              </a:r>
              <a:r>
                <a:rPr lang="en-US" altLang="zh-TW" sz="2000" baseline="-25000" smtClean="0">
                  <a:ln>
                    <a:noFill/>
                  </a:ln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rPr>
                <a:t>i</a:t>
              </a:r>
              <a:r>
                <a:rPr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)=</a:t>
              </a:r>
              <a:r>
                <a:rPr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rPr>
                <a:t>loc(a</a:t>
              </a:r>
              <a:r>
                <a:rPr lang="en-US" altLang="zh-TW" sz="2000" baseline="-25000" smtClean="0">
                  <a:ln>
                    <a:noFill/>
                  </a:ln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rPr>
                <a:t>0</a:t>
              </a:r>
              <a:r>
                <a:rPr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)+i*</a:t>
              </a:r>
              <a:r>
                <a:rPr lang="en-US" altLang="zh-TW" sz="2000" b="1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sizeof</a:t>
              </a:r>
              <a:r>
                <a:rPr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(elem)</a:t>
              </a:r>
              <a:endParaRPr lang="en-US" altLang="zh-TW" sz="2000" dirty="0" smtClean="0">
                <a:ln>
                  <a:noFill/>
                </a:ln>
                <a:effectLst/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17" y="3551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0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17" y="4091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1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17" y="4628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2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17" y="5168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17" y="5706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17" y="6246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17" y="6783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n-2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17" y="7323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n-1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17" y="7860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PMingLiU" panose="02020500000000000000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17" y="8400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PMingLiU" panose="02020500000000000000" charset="-12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17" y="8937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PMingLiU" panose="02020500000000000000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17" y="9477"/>
              <a:ext cx="1837" cy="54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PMingLiU" panose="02020500000000000000" charset="-12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60" y="3547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loc(a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0</a:t>
              </a: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60" y="4087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loc(</a:t>
              </a: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1</a:t>
              </a: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60" y="4624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loc(</a:t>
              </a: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2</a:t>
              </a: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060" y="5164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>
                  <a:latin typeface="Arial" panose="020B0604020202020204" pitchFamily="34" charset="0"/>
                  <a:sym typeface="+mn-ea"/>
                </a:rPr>
                <a:t>…</a:t>
              </a:r>
              <a:endParaRPr kumimoji="1" lang="en-US" altLang="zh-TW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PMingLiU" panose="02020500000000000000" charset="-12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060" y="5702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loc(</a:t>
              </a: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</a:t>
              </a: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60" y="6242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2000">
                  <a:latin typeface="Arial" panose="020B0604020202020204" pitchFamily="34" charset="0"/>
                  <a:sym typeface="+mn-ea"/>
                </a:rPr>
                <a:t>…</a:t>
              </a:r>
              <a:endParaRPr kumimoji="1" lang="zh-TW" altLang="en-US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sym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060" y="6779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loc(</a:t>
              </a: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n-2</a:t>
              </a: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60" y="7319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loc(</a:t>
              </a: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n-1</a:t>
              </a: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4045" y="3013"/>
              <a:ext cx="359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memory address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591" y="3547"/>
              <a:ext cx="2001" cy="56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0</a:t>
              </a:r>
              <a:endParaRPr kumimoji="1" lang="en-US" altLang="zh-TW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591" y="4088"/>
              <a:ext cx="2001" cy="54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1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591" y="4624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2</a:t>
              </a:r>
              <a:endParaRPr kumimoji="1" lang="en-US" altLang="zh-TW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591" y="5164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591" y="5702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i</a:t>
              </a:r>
              <a:endParaRPr kumimoji="1" lang="en-US" altLang="zh-TW" sz="200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591" y="6242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591" y="6779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n-2</a:t>
              </a:r>
              <a:endParaRPr kumimoji="1" lang="en-US" altLang="zh-CN" sz="200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91" y="7319"/>
              <a:ext cx="2001" cy="54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n-1</a:t>
              </a: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9187" y="3013"/>
              <a:ext cx="598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logical address</a:t>
              </a:r>
              <a:r>
                <a:rPr lang="zh-CN" altLang="en-US" sz="20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(element subscript)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1517" y="5283"/>
              <a:ext cx="3003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2000">
                  <a:latin typeface="Times New Roman" panose="02020603050405020304" charset="0"/>
                  <a:cs typeface="Times New Roman" panose="02020603050405020304" charset="0"/>
                </a:rPr>
                <a:t>a linear list of </a:t>
              </a:r>
              <a:r>
                <a:rPr sz="200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sz="2000">
                  <a:latin typeface="Times New Roman" panose="02020603050405020304" charset="0"/>
                  <a:cs typeface="Times New Roman" panose="02020603050405020304" charset="0"/>
                </a:rPr>
                <a:t> elements</a:t>
              </a:r>
              <a:r>
                <a:rPr lang="en-US" sz="2000">
                  <a:latin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9221" y="8667"/>
              <a:ext cx="221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no elements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右大括弧 61"/>
            <p:cNvSpPr/>
            <p:nvPr/>
          </p:nvSpPr>
          <p:spPr>
            <a:xfrm>
              <a:off x="8863" y="7884"/>
              <a:ext cx="486" cy="216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PMingLiU" panose="02020500000000000000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7867" y="2988"/>
              <a:ext cx="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low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867" y="7808"/>
              <a:ext cx="99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high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" name="直接箭头连接符 1"/>
            <p:cNvCxnSpPr/>
            <p:nvPr/>
          </p:nvCxnSpPr>
          <p:spPr>
            <a:xfrm>
              <a:off x="8476" y="3666"/>
              <a:ext cx="0" cy="4082"/>
            </a:xfrm>
            <a:prstGeom prst="straightConnector1">
              <a:avLst/>
            </a:prstGeom>
            <a:ln w="9525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6831" cy="6296660"/>
            <a:chOff x="971" y="298"/>
            <a:chExt cx="10621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706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1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The smaller elements of L1 and L2 are placed in L and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moved to the position of the next element.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(e1&lt;=e2) {insertElem(&amp;L, e1); i1++;}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{insertElem(&amp;L, e2); i2++;}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L1 still has elements, continue to copy the elements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(i1&lt;size1) insertElem(&amp;L, getElem(L1, i1++));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L2 still has elements, continue to copy the elements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(i2&lt;size2) insertElem(&amp;L, getElem(L2, i2++));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L; // Return the merged linear list.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Remove all elements of L2 from L1; print the removed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Returns the removed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List remove_list(List L1, List L2)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L; // Removed linear list.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size1=getSize(L1), size2=getSize(L2); // The size of the linear lists L1, and L2.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e1, e2; // Elements of linear lists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88624" cy="6296660"/>
            <a:chOff x="971" y="298"/>
            <a:chExt cx="10613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706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13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i1=0, i2=0; // Indexes to linear tables L1 and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initial(&amp;L); // Initialize L.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i1&lt;size1, l1 still has elements to check.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i2&lt;size2, l2 still has elements to remove.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 &amp;&amp; i2&lt;size2)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e1 = getElem(L1, i1); // Get the element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e2 = getElem(L2, i2); // Get the element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elements of L1 and L2 are the same, the element of L1 are removed and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not stored in L.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(e1==e2) i1++;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 of L1 are less than the element of L2, put the element of L1 into L.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(e1&lt;e2) {insertElem(&amp;L, e1); i1++;}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 of L1 is greater than the element of L2, check the next element of L2.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i2++;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L2 has no elements; however, L1 still has elements,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continue to put the elements of L1 into L.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(i1&lt;size1) insertElem(&amp;L, getElem(L1, i1++));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60922" cy="6296660"/>
            <a:chOff x="971" y="298"/>
            <a:chExt cx="1058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706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L; // Returns the removed linear table.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L, L1, L2; // Declare linear lists.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leng1, leng2; // The length of the two linear tables.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variables.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initial(&amp;L1); // Initialize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initial(&amp;L2); // Initialize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srand(time(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)); // The seed for the random number generator.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Enter the number of elements of the linear list L1.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printf("Enter the number of elements of L1. (betwwen 1 and 100 (including))：");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scanf("%d", &amp;leng1);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(leng1&lt;0 || leng1&gt;100);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60922" cy="6296660"/>
            <a:chOff x="971" y="298"/>
            <a:chExt cx="1058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706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Enter the number of elements of the linear list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printf("Enter the number of elements of L2. (betwwen 1 and 100 (including))：");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scanf("%d", &amp;leng2);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(leng2&lt;0 || leng2&gt;100);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printf("-------------------------------------------\n");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Randomly generate elements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i&lt;leng1; i++) insertElem(&amp;L1, rand() % 100); // Inserts elements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printf("Linear list L1：\n");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printlst(L1); // Print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Randomly generate elements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i&lt;leng2; i++) insertElem(&amp;L2, rand() % 100); // Inserts elements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printf("Linear list L2：\n");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printlst(L2); // Print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 = merge_list(L1, L2); // Merge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printf("Merge linear lists of L1 and L2: 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printlst(L); // Print the merged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48610" cy="2141855"/>
            <a:chOff x="971" y="298"/>
            <a:chExt cx="10574" cy="3373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706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dynamic_main</a:t>
              </a:r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74" cy="2761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 = remove_list(L1, L2); // Remove elements of L2 from L1.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printf("Remove the linear list of L2 from L1: 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printlst(L); // Print the removed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55555" y="241935"/>
            <a:ext cx="10914380" cy="6288789"/>
            <a:chOff x="12443" y="314"/>
            <a:chExt cx="17188" cy="9902"/>
          </a:xfrm>
        </p:grpSpPr>
        <p:sp>
          <p:nvSpPr>
            <p:cNvPr id="7" name="文字方塊 1"/>
            <p:cNvSpPr txBox="1"/>
            <p:nvPr/>
          </p:nvSpPr>
          <p:spPr>
            <a:xfrm>
              <a:off x="12443" y="914"/>
              <a:ext cx="17188" cy="93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number of elements of L2. (betwwen 1 and 100 (including))：36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-------------------------------------------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list L1：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45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5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9  10  12  12  12  13  13  15  16  26  27  28  30  30  36  37  38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41  41  46  47  47  48  48  48  54  54  60  61  61  62  63  70  72  77  80  82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83  85  89  89  97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list L2：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36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7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8  11  12  15  21  22  24  27  40  42  42  44  45  48  48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53  53  53  54  55  59  61  65  76  78  80  83  88  91  94  96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linear lists of L1 and L2: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81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1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7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9  10  11  12  12  12  12  13  13  15  15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16  21  22  24  26  27  27  28  30  30  36  37  38  40  41  41  42  42  44  45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46  47  47  48  48  48  48  48  53  53  53  54  54  54  55  59  60  61  61  61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62  63  65  70  72  76  77  78  80  80  82  83  83  85  88  89  89  91  94  96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97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字方塊 6"/>
            <p:cNvSpPr txBox="1"/>
            <p:nvPr/>
          </p:nvSpPr>
          <p:spPr>
            <a:xfrm>
              <a:off x="12443" y="314"/>
              <a:ext cx="540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ordered_list_array_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dynamic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>
              <a:buClrTx/>
              <a:buSzTx/>
              <a:buFontTx/>
            </a:pP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Implementation of Linear List Using Linked List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 marL="273685" lvl="0" indent="-273685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ym typeface="+mn-ea"/>
              </a:rPr>
              <a:t>Linear tables can be implemented using fixed arrays and </a:t>
            </a:r>
            <a:r>
              <a:rPr lang="en-US" altLang="zh-CN" sz="2400">
                <a:sym typeface="+mn-ea"/>
              </a:rPr>
              <a:t>dynamic</a:t>
            </a:r>
            <a:r>
              <a:rPr lang="zh-CN" altLang="en-US" sz="2400">
                <a:sym typeface="+mn-ea"/>
              </a:rPr>
              <a:t> arrays; in addition, linear tables can also be represented using</a:t>
            </a:r>
            <a:r>
              <a:rPr lang="zh-CN" altLang="en-US" sz="2400" i="1">
                <a:sym typeface="+mn-ea"/>
              </a:rPr>
              <a:t> linked lists</a:t>
            </a:r>
            <a:r>
              <a:rPr lang="en-US" altLang="zh-CN" sz="2400">
                <a:sym typeface="+mn-ea"/>
              </a:rPr>
              <a:t>.</a:t>
            </a:r>
            <a:endParaRPr lang="zh-CN" altLang="en-US" sz="2400">
              <a:sym typeface="+mn-ea"/>
            </a:endParaRPr>
          </a:p>
          <a:p>
            <a:pPr marL="273685" lvl="0" indent="-273685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ym typeface="+mn-ea"/>
              </a:rPr>
              <a:t>A </a:t>
            </a:r>
            <a:r>
              <a:rPr sz="2400" b="1">
                <a:sym typeface="+mn-ea"/>
              </a:rPr>
              <a:t>linked list</a:t>
            </a:r>
            <a:r>
              <a:rPr sz="2400">
                <a:sym typeface="+mn-ea"/>
              </a:rPr>
              <a:t> is a collection of </a:t>
            </a:r>
            <a:r>
              <a:rPr sz="2400" i="1">
                <a:sym typeface="+mn-ea"/>
              </a:rPr>
              <a:t>nodes </a:t>
            </a:r>
            <a:r>
              <a:rPr sz="2400">
                <a:sym typeface="+mn-ea"/>
              </a:rPr>
              <a:t>linked </a:t>
            </a:r>
            <a:r>
              <a:rPr lang="en-US" sz="2400">
                <a:sym typeface="+mn-ea"/>
              </a:rPr>
              <a:t>as a chain</a:t>
            </a:r>
            <a:r>
              <a:rPr sz="2400">
                <a:sym typeface="+mn-ea"/>
              </a:rPr>
              <a:t> by "</a:t>
            </a:r>
            <a:r>
              <a:rPr lang="en-US" sz="2400" i="1">
                <a:sym typeface="+mn-ea"/>
              </a:rPr>
              <a:t>link</a:t>
            </a:r>
            <a:r>
              <a:rPr sz="2400">
                <a:sym typeface="+mn-ea"/>
              </a:rPr>
              <a:t>".</a:t>
            </a:r>
            <a:endParaRPr sz="2400">
              <a:sym typeface="+mn-ea"/>
            </a:endParaRPr>
          </a:p>
          <a:p>
            <a:pPr marL="735330" lvl="1" indent="-457835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sz="2200" b="1">
                <a:sym typeface="+mn-ea"/>
              </a:rPr>
              <a:t>Node</a:t>
            </a:r>
            <a:r>
              <a:rPr sz="2200">
                <a:sym typeface="+mn-ea"/>
              </a:rPr>
              <a:t>: contains two parts </a:t>
            </a:r>
            <a:r>
              <a:rPr sz="2200" i="1">
                <a:sym typeface="+mn-ea"/>
              </a:rPr>
              <a:t>data </a:t>
            </a:r>
            <a:r>
              <a:rPr sz="2200">
                <a:sym typeface="+mn-ea"/>
              </a:rPr>
              <a:t>and </a:t>
            </a:r>
            <a:r>
              <a:rPr sz="2200" i="1">
                <a:sym typeface="+mn-ea"/>
              </a:rPr>
              <a:t>link</a:t>
            </a:r>
            <a:r>
              <a:rPr sz="2200">
                <a:sym typeface="+mn-ea"/>
              </a:rPr>
              <a:t>, as shown in the figure below</a:t>
            </a:r>
            <a:r>
              <a:rPr sz="2200">
                <a:ea typeface="宋体" panose="02010600030101010101" pitchFamily="2" charset="-122"/>
                <a:sym typeface="+mn-ea"/>
              </a:rPr>
              <a:t>：</a:t>
            </a:r>
            <a:endParaRPr sz="2200">
              <a:ea typeface="宋体" panose="02010600030101010101" pitchFamily="2" charset="-122"/>
              <a:sym typeface="+mn-ea"/>
            </a:endParaRPr>
          </a:p>
          <a:p>
            <a:pPr marL="17399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 marL="17399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 marL="599440" lvl="2" indent="-274955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宋体" panose="02010600030101010101" pitchFamily="2" charset="-122"/>
              <a:buChar char="－"/>
            </a:pPr>
            <a:r>
              <a:rPr sz="2000" b="1">
                <a:ea typeface="宋体" panose="02010600030101010101" pitchFamily="2" charset="-122"/>
                <a:sym typeface="+mn-ea"/>
              </a:rPr>
              <a:t>Data </a:t>
            </a:r>
            <a:r>
              <a:rPr sz="2000">
                <a:ea typeface="宋体" panose="02010600030101010101" pitchFamily="2" charset="-122"/>
                <a:sym typeface="+mn-ea"/>
              </a:rPr>
              <a:t>can be an integer, rational number, real number, character string, or student record, etc.</a:t>
            </a:r>
            <a:endParaRPr sz="2000">
              <a:ea typeface="宋体" panose="02010600030101010101" pitchFamily="2" charset="-122"/>
              <a:sym typeface="+mn-ea"/>
            </a:endParaRPr>
          </a:p>
          <a:p>
            <a:pPr marL="599440" lvl="2" indent="-274955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宋体" panose="02010600030101010101" pitchFamily="2" charset="-122"/>
              <a:buChar char="－"/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The role of the </a:t>
            </a:r>
            <a:r>
              <a:rPr lang="en-US" altLang="zh-CN" sz="2000" b="1">
                <a:ea typeface="宋体" panose="02010600030101010101" pitchFamily="2" charset="-122"/>
                <a:sym typeface="+mn-ea"/>
              </a:rPr>
              <a:t>link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is to connect two nodes together.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 marL="599440" lvl="2" indent="-274955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宋体" panose="02010600030101010101" pitchFamily="2" charset="-122"/>
              <a:buChar char="－"/>
            </a:pPr>
            <a:r>
              <a:rPr sz="2000">
                <a:sym typeface="+mn-ea"/>
              </a:rPr>
              <a:t>The</a:t>
            </a:r>
            <a:r>
              <a:rPr lang="en-US" sz="2000">
                <a:sym typeface="+mn-ea"/>
              </a:rPr>
              <a:t> link</a:t>
            </a:r>
            <a:r>
              <a:rPr sz="2000">
                <a:sym typeface="+mn-ea"/>
              </a:rPr>
              <a:t> is </a:t>
            </a:r>
            <a:r>
              <a:rPr sz="2000" i="1">
                <a:sym typeface="+mn-ea"/>
              </a:rPr>
              <a:t>directional</a:t>
            </a:r>
            <a:r>
              <a:rPr sz="2000">
                <a:sym typeface="+mn-ea"/>
              </a:rPr>
              <a:t>, starting from one node to another node, this direction can be understood as "</a:t>
            </a:r>
            <a:r>
              <a:rPr sz="2000" i="1">
                <a:sym typeface="+mn-ea"/>
              </a:rPr>
              <a:t>pointing</a:t>
            </a:r>
            <a:r>
              <a:rPr sz="2000">
                <a:sym typeface="+mn-ea"/>
              </a:rPr>
              <a:t>"; that is to say, pointing from node A to node B.</a:t>
            </a:r>
            <a:endParaRPr sz="2000">
              <a:sym typeface="+mn-ea"/>
            </a:endParaRPr>
          </a:p>
          <a:p>
            <a:pPr marL="599440" lvl="2" indent="-274955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宋体" panose="02010600030101010101" pitchFamily="2" charset="-122"/>
              <a:buChar char="－"/>
            </a:pPr>
            <a:r>
              <a:rPr sz="2000">
                <a:ea typeface="宋体" panose="02010600030101010101" pitchFamily="2" charset="-122"/>
              </a:rPr>
              <a:t>If a node's </a:t>
            </a:r>
            <a:r>
              <a:rPr lang="en-US" sz="2000">
                <a:ea typeface="宋体" panose="02010600030101010101" pitchFamily="2" charset="-122"/>
              </a:rPr>
              <a:t>link</a:t>
            </a:r>
            <a:r>
              <a:rPr sz="2000">
                <a:ea typeface="宋体" panose="02010600030101010101" pitchFamily="2" charset="-122"/>
              </a:rPr>
              <a:t> does not point to another node, its </a:t>
            </a:r>
            <a:r>
              <a:rPr lang="en-US" sz="2000">
                <a:ea typeface="宋体" panose="02010600030101010101" pitchFamily="2" charset="-122"/>
              </a:rPr>
              <a:t>link</a:t>
            </a:r>
            <a:r>
              <a:rPr sz="2000">
                <a:ea typeface="宋体" panose="02010600030101010101" pitchFamily="2" charset="-122"/>
              </a:rPr>
              <a:t> is empty, represented by </a:t>
            </a:r>
            <a:r>
              <a:rPr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</a:t>
            </a:r>
            <a:r>
              <a:rPr sz="2000">
                <a:ea typeface="宋体" panose="02010600030101010101" pitchFamily="2" charset="-122"/>
              </a:rPr>
              <a:t>, with the symbol </a:t>
            </a:r>
            <a:r>
              <a:rPr sz="2000">
                <a:ea typeface="宋体" panose="02010600030101010101" pitchFamily="2" charset="-122"/>
                <a:sym typeface="Symbol" panose="05050102010706020507" charset="0"/>
              </a:rPr>
              <a:t></a:t>
            </a:r>
            <a:r>
              <a:rPr sz="2000">
                <a:ea typeface="宋体" panose="02010600030101010101" pitchFamily="2" charset="-122"/>
              </a:rPr>
              <a:t> or </a:t>
            </a:r>
            <a:r>
              <a:rPr sz="2000">
                <a:ea typeface="宋体" panose="02010600030101010101" pitchFamily="2" charset="-122"/>
                <a:sym typeface="Symbol" panose="05050102010706020507" charset="0"/>
              </a:rPr>
              <a:t></a:t>
            </a:r>
            <a:r>
              <a:rPr sz="2000">
                <a:ea typeface="宋体" panose="02010600030101010101" pitchFamily="2" charset="-122"/>
              </a:rPr>
              <a:t>.</a:t>
            </a:r>
            <a:endParaRPr sz="2000">
              <a:ea typeface="宋体" panose="02010600030101010101" pitchFamily="2" charset="-122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421380" y="2953385"/>
            <a:ext cx="1367155" cy="641985"/>
            <a:chOff x="3005" y="4277"/>
            <a:chExt cx="2153" cy="1011"/>
          </a:xfrm>
        </p:grpSpPr>
        <p:grpSp>
          <p:nvGrpSpPr>
            <p:cNvPr id="7" name="群組 6"/>
            <p:cNvGrpSpPr/>
            <p:nvPr/>
          </p:nvGrpSpPr>
          <p:grpSpPr>
            <a:xfrm>
              <a:off x="3005" y="4277"/>
              <a:ext cx="1759" cy="1011"/>
              <a:chOff x="3457" y="4503"/>
              <a:chExt cx="1759" cy="101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457" y="5060"/>
                <a:ext cx="1191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en-US" altLang="zh-TW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648" y="5060"/>
                <a:ext cx="510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●</a:t>
                </a:r>
                <a:endParaRPr kumimoji="1" lang="en-US" altLang="zh-TW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3531" y="4503"/>
                <a:ext cx="93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/>
                  <a:t>data</a:t>
                </a:r>
                <a:endParaRPr lang="en-US" altLang="zh-TW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4409" y="4503"/>
                <a:ext cx="80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/>
                  <a:t>link</a:t>
                </a:r>
                <a:endParaRPr lang="en-US" altLang="zh-TW"/>
              </a:p>
            </p:txBody>
          </p:sp>
        </p:grpSp>
        <p:cxnSp>
          <p:nvCxnSpPr>
            <p:cNvPr id="8" name="直線單箭頭接點 7"/>
            <p:cNvCxnSpPr/>
            <p:nvPr/>
          </p:nvCxnSpPr>
          <p:spPr>
            <a:xfrm flipV="1">
              <a:off x="4463" y="5086"/>
              <a:ext cx="69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26" name="群組 25"/>
          <p:cNvGrpSpPr/>
          <p:nvPr/>
        </p:nvGrpSpPr>
        <p:grpSpPr>
          <a:xfrm>
            <a:off x="3244215" y="5773420"/>
            <a:ext cx="3039745" cy="368300"/>
            <a:chOff x="6256" y="9545"/>
            <a:chExt cx="4787" cy="580"/>
          </a:xfrm>
        </p:grpSpPr>
        <p:grpSp>
          <p:nvGrpSpPr>
            <p:cNvPr id="10" name="群組 9"/>
            <p:cNvGrpSpPr/>
            <p:nvPr/>
          </p:nvGrpSpPr>
          <p:grpSpPr>
            <a:xfrm>
              <a:off x="6256" y="9661"/>
              <a:ext cx="2153" cy="454"/>
              <a:chOff x="3005" y="4834"/>
              <a:chExt cx="2153" cy="454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3005" y="4834"/>
                <a:ext cx="1701" cy="454"/>
                <a:chOff x="3457" y="5060"/>
                <a:chExt cx="1701" cy="454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457" y="5060"/>
                  <a:ext cx="1191" cy="45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anchor="ctr" anchorCtr="1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648" y="5060"/>
                  <a:ext cx="510" cy="45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anchor="ctr" anchorCtr="1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rPr>
                    <a:t>●</a:t>
                  </a:r>
                  <a:endPara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6" name="直線單箭頭接點 15"/>
              <p:cNvCxnSpPr/>
              <p:nvPr/>
            </p:nvCxnSpPr>
            <p:spPr>
              <a:xfrm flipV="1">
                <a:off x="4463" y="5086"/>
                <a:ext cx="69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17" name="群組 16"/>
            <p:cNvGrpSpPr/>
            <p:nvPr/>
          </p:nvGrpSpPr>
          <p:grpSpPr>
            <a:xfrm>
              <a:off x="8377" y="9661"/>
              <a:ext cx="2153" cy="454"/>
              <a:chOff x="3005" y="4834"/>
              <a:chExt cx="2153" cy="454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3005" y="4834"/>
                <a:ext cx="1701" cy="454"/>
                <a:chOff x="3457" y="5060"/>
                <a:chExt cx="1701" cy="454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3457" y="5060"/>
                  <a:ext cx="1191" cy="45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anchor="ctr" anchorCtr="1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648" y="5060"/>
                  <a:ext cx="510" cy="45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anchor="ctr" anchorCtr="1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rPr>
                    <a:t>●</a:t>
                  </a:r>
                  <a:endPara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1" name="直線單箭頭接點 20"/>
              <p:cNvCxnSpPr/>
              <p:nvPr/>
            </p:nvCxnSpPr>
            <p:spPr>
              <a:xfrm flipV="1">
                <a:off x="4463" y="5086"/>
                <a:ext cx="69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25" name="文字方塊 24"/>
            <p:cNvSpPr txBox="1"/>
            <p:nvPr/>
          </p:nvSpPr>
          <p:spPr>
            <a:xfrm>
              <a:off x="10437" y="9545"/>
              <a:ext cx="60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>
                  <a:ea typeface="宋体" panose="02010600030101010101" pitchFamily="2" charset="-122"/>
                  <a:sym typeface="+mn-ea"/>
                </a:rPr>
                <a:t> </a:t>
              </a:r>
              <a:r>
                <a:rPr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charset="0"/>
                </a:rPr>
                <a:t></a:t>
              </a:r>
              <a:endParaRPr lang="en-US" altLang="zh-TW" sz="18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Structure of Linked List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Nodes can have </a:t>
            </a:r>
            <a:r>
              <a:rPr lang="zh-CN" altLang="en-US" b="1"/>
              <a:t>one</a:t>
            </a:r>
            <a:r>
              <a:rPr lang="zh-CN" altLang="en-US"/>
              <a:t>, </a:t>
            </a:r>
            <a:r>
              <a:rPr lang="zh-CN" altLang="en-US" b="1"/>
              <a:t>two </a:t>
            </a:r>
            <a:r>
              <a:rPr lang="zh-CN" altLang="en-US"/>
              <a:t>or </a:t>
            </a:r>
            <a:r>
              <a:rPr lang="zh-CN" altLang="en-US" b="1"/>
              <a:t>more </a:t>
            </a:r>
            <a:r>
              <a:rPr lang="en-US" altLang="zh-CN"/>
              <a:t>link</a:t>
            </a:r>
            <a:r>
              <a:rPr lang="zh-CN" altLang="en-US"/>
              <a:t>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r>
              <a:rPr lang="zh-CN" altLang="en-US" b="1"/>
              <a:t>Single-link nodes</a:t>
            </a:r>
            <a:r>
              <a:rPr lang="zh-CN" altLang="en-US"/>
              <a:t> can be used to design single-linked linear lists, stacks, and queues.</a:t>
            </a:r>
            <a:endParaRPr lang="zh-CN" altLang="en-US"/>
          </a:p>
          <a:p>
            <a:pPr lvl="1"/>
            <a:r>
              <a:rPr lang="zh-CN" altLang="en-US" b="1"/>
              <a:t>Double-linked nodes</a:t>
            </a:r>
            <a:r>
              <a:rPr lang="zh-CN" altLang="en-US"/>
              <a:t> can be used to design double-linked linear lists, circular double-linked linear lists, and binary trees.</a:t>
            </a:r>
            <a:endParaRPr lang="zh-CN" altLang="en-US"/>
          </a:p>
          <a:p>
            <a:pPr lvl="1"/>
            <a:r>
              <a:rPr lang="zh-CN" altLang="en-US" b="1"/>
              <a:t>Multi-</a:t>
            </a:r>
            <a:r>
              <a:rPr lang="en-US" altLang="zh-CN" b="1"/>
              <a:t>linked</a:t>
            </a:r>
            <a:r>
              <a:rPr lang="zh-CN" altLang="en-US" b="1"/>
              <a:t> nodes</a:t>
            </a:r>
            <a:r>
              <a:rPr lang="zh-CN" altLang="en-US"/>
              <a:t> can be used to design multi-trees and graphs.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57580" y="2195830"/>
            <a:ext cx="9866630" cy="1212215"/>
            <a:chOff x="1622" y="2863"/>
            <a:chExt cx="15538" cy="1909"/>
          </a:xfrm>
        </p:grpSpPr>
        <p:grpSp>
          <p:nvGrpSpPr>
            <p:cNvPr id="48" name="群組 47"/>
            <p:cNvGrpSpPr/>
            <p:nvPr/>
          </p:nvGrpSpPr>
          <p:grpSpPr>
            <a:xfrm>
              <a:off x="1622" y="2863"/>
              <a:ext cx="4132" cy="1062"/>
              <a:chOff x="1884" y="2459"/>
              <a:chExt cx="4132" cy="1062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3863" y="2459"/>
                <a:ext cx="2153" cy="1011"/>
                <a:chOff x="3637" y="2459"/>
                <a:chExt cx="2153" cy="1011"/>
              </a:xfrm>
            </p:grpSpPr>
            <p:grpSp>
              <p:nvGrpSpPr>
                <p:cNvPr id="15" name="群組 14"/>
                <p:cNvGrpSpPr/>
                <p:nvPr/>
              </p:nvGrpSpPr>
              <p:grpSpPr>
                <a:xfrm rot="0">
                  <a:off x="3637" y="2459"/>
                  <a:ext cx="1759" cy="1011"/>
                  <a:chOff x="3457" y="4503"/>
                  <a:chExt cx="1759" cy="1011"/>
                </a:xfrm>
              </p:grpSpPr>
              <p:sp>
                <p:nvSpPr>
                  <p:cNvPr id="22" name="矩形 21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3457" y="5060"/>
                    <a:ext cx="1191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23" name="矩形 22"/>
                  <p:cNvSpPr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字方塊 23"/>
                  <p:cNvSpPr txBox="1"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3531" y="4503"/>
                    <a:ext cx="933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TW" sz="1800"/>
                      <a:t>data</a:t>
                    </a:r>
                    <a:endParaRPr lang="en-US" altLang="zh-TW" sz="1800"/>
                  </a:p>
                </p:txBody>
              </p:sp>
              <p:sp>
                <p:nvSpPr>
                  <p:cNvPr id="27" name="文字方塊 26"/>
                  <p:cNvSpPr txBox="1"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4409" y="4503"/>
                    <a:ext cx="80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TW" sz="1800"/>
                      <a:t>link</a:t>
                    </a:r>
                    <a:endParaRPr lang="en-US" altLang="zh-TW" sz="1800"/>
                  </a:p>
                </p:txBody>
              </p:sp>
            </p:grpSp>
            <p:cxnSp>
              <p:nvCxnSpPr>
                <p:cNvPr id="28" name="直線單箭頭接點 27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5095" y="3268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sp>
            <p:nvSpPr>
              <p:cNvPr id="30" name="文字方塊 2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84" y="2893"/>
                <a:ext cx="1923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/>
                  <a:t>single-link</a:t>
                </a:r>
                <a:endParaRPr lang="en-US" altLang="zh-CN" sz="20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581" y="2863"/>
              <a:ext cx="5236" cy="1116"/>
              <a:chOff x="6904" y="3441"/>
              <a:chExt cx="5236" cy="1116"/>
            </a:xfrm>
          </p:grpSpPr>
          <p:sp>
            <p:nvSpPr>
              <p:cNvPr id="40" name="文字方塊 3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904" y="3929"/>
                <a:ext cx="2118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/>
                  <a:t>dobule-link</a:t>
                </a:r>
                <a:endParaRPr lang="en-US" altLang="zh-CN" sz="2000"/>
              </a:p>
            </p:txBody>
          </p:sp>
          <p:grpSp>
            <p:nvGrpSpPr>
              <p:cNvPr id="46" name="群組 45"/>
              <p:cNvGrpSpPr/>
              <p:nvPr/>
            </p:nvGrpSpPr>
            <p:grpSpPr>
              <a:xfrm rot="0">
                <a:off x="9020" y="3441"/>
                <a:ext cx="3120" cy="1011"/>
                <a:chOff x="5382" y="3738"/>
                <a:chExt cx="3120" cy="1011"/>
              </a:xfrm>
            </p:grpSpPr>
            <p:sp>
              <p:nvSpPr>
                <p:cNvPr id="35" name="矩形 3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6349" y="4295"/>
                  <a:ext cx="1191" cy="45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anchor="ctr" anchorCtr="1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</a:endParaRPr>
                </a:p>
              </p:txBody>
            </p:sp>
            <p:sp>
              <p:nvSpPr>
                <p:cNvPr id="37" name="文字方塊 3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6423" y="3738"/>
                  <a:ext cx="933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TW" sz="1800"/>
                    <a:t>data</a:t>
                  </a:r>
                  <a:endParaRPr lang="en-US" altLang="zh-TW" sz="1800"/>
                </a:p>
              </p:txBody>
            </p:sp>
            <p:grpSp>
              <p:nvGrpSpPr>
                <p:cNvPr id="41" name="群組 40"/>
                <p:cNvGrpSpPr/>
                <p:nvPr/>
              </p:nvGrpSpPr>
              <p:grpSpPr>
                <a:xfrm>
                  <a:off x="7301" y="3738"/>
                  <a:ext cx="1201" cy="1011"/>
                  <a:chOff x="7301" y="3738"/>
                  <a:chExt cx="1201" cy="1011"/>
                </a:xfrm>
              </p:grpSpPr>
              <p:sp>
                <p:nvSpPr>
                  <p:cNvPr id="36" name="矩形 35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7540" y="4295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文字方塊 37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7301" y="3738"/>
                    <a:ext cx="80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TW" sz="1800"/>
                      <a:t>link</a:t>
                    </a:r>
                    <a:endParaRPr lang="en-US" altLang="zh-TW" sz="1800"/>
                  </a:p>
                </p:txBody>
              </p:sp>
              <p:cxnSp>
                <p:nvCxnSpPr>
                  <p:cNvPr id="39" name="直線單箭頭接點 38"/>
                  <p:cNvCxnSpPr/>
                  <p:nvPr>
                    <p:custDataLst>
                      <p:tags r:id="rId12"/>
                    </p:custDataLst>
                  </p:nvPr>
                </p:nvCxnSpPr>
                <p:spPr>
                  <a:xfrm flipV="1">
                    <a:off x="7807" y="4547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  <p:grpSp>
              <p:nvGrpSpPr>
                <p:cNvPr id="42" name="群組 41"/>
                <p:cNvGrpSpPr/>
                <p:nvPr/>
              </p:nvGrpSpPr>
              <p:grpSpPr>
                <a:xfrm>
                  <a:off x="5382" y="3738"/>
                  <a:ext cx="1018" cy="1011"/>
                  <a:chOff x="7090" y="3738"/>
                  <a:chExt cx="1018" cy="1011"/>
                </a:xfrm>
              </p:grpSpPr>
              <p:sp>
                <p:nvSpPr>
                  <p:cNvPr id="43" name="矩形 42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7540" y="4295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文字方塊 43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7301" y="3738"/>
                    <a:ext cx="80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TW" sz="1800"/>
                      <a:t>link</a:t>
                    </a:r>
                    <a:endParaRPr lang="en-US" altLang="zh-TW" sz="1800"/>
                  </a:p>
                </p:txBody>
              </p:sp>
              <p:cxnSp>
                <p:nvCxnSpPr>
                  <p:cNvPr id="45" name="直線單箭頭接點 44"/>
                  <p:cNvCxnSpPr/>
                  <p:nvPr>
                    <p:custDataLst>
                      <p:tags r:id="rId15"/>
                    </p:custDataLst>
                  </p:nvPr>
                </p:nvCxnSpPr>
                <p:spPr>
                  <a:xfrm flipH="1" flipV="1">
                    <a:off x="7090" y="4547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</p:grpSp>
        </p:grpSp>
        <p:grpSp>
          <p:nvGrpSpPr>
            <p:cNvPr id="71" name="群組 70"/>
            <p:cNvGrpSpPr/>
            <p:nvPr/>
          </p:nvGrpSpPr>
          <p:grpSpPr>
            <a:xfrm>
              <a:off x="13021" y="2863"/>
              <a:ext cx="4139" cy="1909"/>
              <a:chOff x="2006" y="4793"/>
              <a:chExt cx="4139" cy="1909"/>
            </a:xfrm>
          </p:grpSpPr>
          <p:sp>
            <p:nvSpPr>
              <p:cNvPr id="51" name="文字方塊 50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06" y="5163"/>
                <a:ext cx="1834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/>
                  <a:t>multi-link</a:t>
                </a:r>
                <a:endParaRPr lang="en-US" altLang="zh-CN" sz="2000"/>
              </a:p>
            </p:txBody>
          </p:sp>
          <p:sp>
            <p:nvSpPr>
              <p:cNvPr id="53" name="矩形 5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008" y="5285"/>
                <a:ext cx="2098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</a:endParaRPr>
              </a:p>
            </p:txBody>
          </p:sp>
          <p:sp>
            <p:nvSpPr>
              <p:cNvPr id="54" name="文字方塊 5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4551" y="4793"/>
                <a:ext cx="93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/>
                  <a:t>data</a:t>
                </a:r>
                <a:endParaRPr lang="en-US" altLang="zh-TW" sz="1800"/>
              </a:p>
            </p:txBody>
          </p:sp>
          <p:sp>
            <p:nvSpPr>
              <p:cNvPr id="56" name="矩形 55"/>
              <p:cNvSpPr/>
              <p:nvPr>
                <p:custDataLst>
                  <p:tags r:id="rId19"/>
                </p:custDataLst>
              </p:nvPr>
            </p:nvSpPr>
            <p:spPr>
              <a:xfrm>
                <a:off x="5616" y="5737"/>
                <a:ext cx="510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●</a:t>
                </a:r>
                <a:endPara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/>
              <p:cNvSpPr/>
              <p:nvPr>
                <p:custDataLst>
                  <p:tags r:id="rId20"/>
                </p:custDataLst>
              </p:nvPr>
            </p:nvSpPr>
            <p:spPr>
              <a:xfrm>
                <a:off x="4021" y="5737"/>
                <a:ext cx="510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●</a:t>
                </a:r>
                <a:endPara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線單箭頭接點 61"/>
              <p:cNvCxnSpPr/>
              <p:nvPr>
                <p:custDataLst>
                  <p:tags r:id="rId21"/>
                </p:custDataLst>
              </p:nvPr>
            </p:nvCxnSpPr>
            <p:spPr>
              <a:xfrm rot="18900000" flipH="1" flipV="1">
                <a:off x="3605" y="6271"/>
                <a:ext cx="79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66" name="矩形 65"/>
              <p:cNvSpPr/>
              <p:nvPr>
                <p:custDataLst>
                  <p:tags r:id="rId22"/>
                </p:custDataLst>
              </p:nvPr>
            </p:nvSpPr>
            <p:spPr>
              <a:xfrm>
                <a:off x="4547" y="5737"/>
                <a:ext cx="510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●</a:t>
                </a:r>
                <a:endPara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67" name="直線單箭頭接點 66"/>
              <p:cNvCxnSpPr/>
              <p:nvPr>
                <p:custDataLst>
                  <p:tags r:id="rId23"/>
                </p:custDataLst>
              </p:nvPr>
            </p:nvCxnSpPr>
            <p:spPr>
              <a:xfrm rot="16200000" flipH="1" flipV="1">
                <a:off x="4449" y="6354"/>
                <a:ext cx="69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68" name="文字方塊 67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5049" y="5601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TW" altLang="en-US" sz="1800">
                    <a:latin typeface="Arial" panose="020B0604020202020204" pitchFamily="34" charset="0"/>
                  </a:rPr>
                  <a:t>…</a:t>
                </a: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70" name="直線單箭頭接點 69"/>
              <p:cNvCxnSpPr/>
              <p:nvPr>
                <p:custDataLst>
                  <p:tags r:id="rId25"/>
                </p:custDataLst>
              </p:nvPr>
            </p:nvCxnSpPr>
            <p:spPr>
              <a:xfrm rot="2700000">
                <a:off x="5748" y="6267"/>
                <a:ext cx="79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Single-Linked Linear List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zh-CN" altLang="en-US"/>
              <a:t>A single-</a:t>
            </a:r>
            <a:r>
              <a:rPr lang="en-US" altLang="zh-CN"/>
              <a:t>linked</a:t>
            </a:r>
            <a:r>
              <a:rPr lang="zh-CN" altLang="en-US"/>
              <a:t> linear list is a data structure of multiple single-</a:t>
            </a:r>
            <a:r>
              <a:rPr lang="en-US" altLang="zh-CN"/>
              <a:t>linked</a:t>
            </a:r>
            <a:r>
              <a:rPr lang="zh-CN" altLang="en-US"/>
              <a:t> nodes, as shown in the following figure: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All nodes must be connected, and there must be no broken nodes.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There is only one node with no </a:t>
            </a:r>
            <a:r>
              <a:rPr lang="en-US" altLang="zh-CN"/>
              <a:t>link</a:t>
            </a:r>
            <a:r>
              <a:rPr lang="zh-CN" altLang="en-US"/>
              <a:t> pointing to it, called the </a:t>
            </a:r>
            <a:r>
              <a:rPr lang="zh-CN" altLang="en-US" b="1"/>
              <a:t>head node</a:t>
            </a:r>
            <a:r>
              <a:rPr lang="zh-CN" altLang="en-US"/>
              <a:t>, starting </a:t>
            </a:r>
            <a:r>
              <a:rPr lang="zh-CN" altLang="en-US" i="1" u="sng"/>
              <a:t>node</a:t>
            </a:r>
            <a:r>
              <a:rPr lang="zh-CN" altLang="en-US"/>
              <a:t>, or first node.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There is only one node whose </a:t>
            </a:r>
            <a:r>
              <a:rPr lang="en-US" altLang="zh-CN"/>
              <a:t>link</a:t>
            </a:r>
            <a:r>
              <a:rPr lang="zh-CN" altLang="en-US"/>
              <a:t> is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zh-CN" altLang="en-US"/>
              <a:t>, called the</a:t>
            </a:r>
            <a:r>
              <a:rPr lang="zh-CN" altLang="en-US" b="1"/>
              <a:t> tail node</a:t>
            </a:r>
            <a:r>
              <a:rPr lang="zh-CN" altLang="en-US"/>
              <a:t>, ending node, or last node.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If there are any two connected nodes in the linear </a:t>
            </a:r>
            <a:r>
              <a:rPr lang="en-US" altLang="zh-CN"/>
              <a:t>list</a:t>
            </a:r>
            <a:r>
              <a:rPr lang="zh-CN" altLang="en-US"/>
              <a:t>, node 1 points to node 2, and the data of node 1 is less than or equal to the data of node 2, </a:t>
            </a:r>
            <a:r>
              <a:rPr lang="en-US" altLang="zh-CN"/>
              <a:t>i.e.</a:t>
            </a:r>
            <a:r>
              <a:rPr lang="zh-CN" altLang="en-US"/>
              <a:t>, a</a:t>
            </a:r>
            <a:r>
              <a:rPr lang="zh-CN" altLang="en-US" baseline="-25000"/>
              <a:t>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zh-CN" altLang="en-US"/>
              <a:t>a</a:t>
            </a:r>
            <a:r>
              <a:rPr lang="zh-CN" altLang="en-US" baseline="-25000"/>
              <a:t>1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zh-CN" altLang="en-US"/>
              <a:t>a</a:t>
            </a:r>
            <a:r>
              <a:rPr lang="zh-CN" altLang="en-US" baseline="-25000"/>
              <a:t>2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zh-CN" altLang="en-US"/>
              <a:t>...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zh-CN" altLang="en-US"/>
              <a:t>a</a:t>
            </a:r>
            <a:r>
              <a:rPr lang="zh-CN" altLang="en-US" baseline="-25000"/>
              <a:t>n-2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zh-CN" altLang="en-US"/>
              <a:t>a</a:t>
            </a:r>
            <a:r>
              <a:rPr lang="zh-CN" altLang="en-US" baseline="-25000"/>
              <a:t>n-1</a:t>
            </a:r>
            <a:r>
              <a:rPr lang="zh-CN" altLang="en-US"/>
              <a:t>, then the linear </a:t>
            </a:r>
            <a:r>
              <a:rPr lang="en-US" altLang="zh-CN"/>
              <a:t>list</a:t>
            </a:r>
            <a:r>
              <a:rPr lang="zh-CN" altLang="en-US"/>
              <a:t> is </a:t>
            </a:r>
            <a:r>
              <a:rPr lang="en-US" altLang="zh-CN"/>
              <a:t>called a</a:t>
            </a:r>
            <a:r>
              <a:rPr lang="zh-CN" altLang="en-US"/>
              <a:t> single-linked ordered linear list.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540000" y="2167255"/>
            <a:ext cx="6987540" cy="727075"/>
            <a:chOff x="4000" y="2342"/>
            <a:chExt cx="11004" cy="1145"/>
          </a:xfrm>
        </p:grpSpPr>
        <p:grpSp>
          <p:nvGrpSpPr>
            <p:cNvPr id="4" name="群組 59"/>
            <p:cNvGrpSpPr/>
            <p:nvPr/>
          </p:nvGrpSpPr>
          <p:grpSpPr>
            <a:xfrm>
              <a:off x="4000" y="2806"/>
              <a:ext cx="11004" cy="634"/>
              <a:chOff x="1600" y="2580"/>
              <a:chExt cx="11004" cy="634"/>
            </a:xfrm>
          </p:grpSpPr>
          <p:grpSp>
            <p:nvGrpSpPr>
              <p:cNvPr id="5" name="群組 58"/>
              <p:cNvGrpSpPr/>
              <p:nvPr/>
            </p:nvGrpSpPr>
            <p:grpSpPr>
              <a:xfrm>
                <a:off x="2120" y="2580"/>
                <a:ext cx="10484" cy="630"/>
                <a:chOff x="2120" y="2634"/>
                <a:chExt cx="10484" cy="630"/>
              </a:xfrm>
            </p:grpSpPr>
            <p:grpSp>
              <p:nvGrpSpPr>
                <p:cNvPr id="7" name="群組 43"/>
                <p:cNvGrpSpPr/>
                <p:nvPr/>
              </p:nvGrpSpPr>
              <p:grpSpPr>
                <a:xfrm>
                  <a:off x="10421" y="2684"/>
                  <a:ext cx="2183" cy="580"/>
                  <a:chOff x="5788" y="2684"/>
                  <a:chExt cx="2183" cy="580"/>
                </a:xfrm>
              </p:grpSpPr>
              <p:sp>
                <p:nvSpPr>
                  <p:cNvPr id="8" name="文字方塊 32"/>
                  <p:cNvSpPr txBox="1"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7483" y="2684"/>
                    <a:ext cx="48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endParaRPr lang="en-US" altLang="zh-TW" sz="1800">
                      <a:sym typeface="Symbol" panose="05050102010706020507" charset="0"/>
                    </a:endParaRPr>
                  </a:p>
                </p:txBody>
              </p:sp>
              <p:grpSp>
                <p:nvGrpSpPr>
                  <p:cNvPr id="9" name="群組 38"/>
                  <p:cNvGrpSpPr/>
                  <p:nvPr/>
                </p:nvGrpSpPr>
                <p:grpSpPr>
                  <a:xfrm rot="0">
                    <a:off x="5788" y="2800"/>
                    <a:ext cx="1753" cy="454"/>
                    <a:chOff x="3405" y="4834"/>
                    <a:chExt cx="1753" cy="454"/>
                  </a:xfrm>
                </p:grpSpPr>
                <p:grpSp>
                  <p:nvGrpSpPr>
                    <p:cNvPr id="10" name="群組 39"/>
                    <p:cNvGrpSpPr/>
                    <p:nvPr/>
                  </p:nvGrpSpPr>
                  <p:grpSpPr>
                    <a:xfrm>
                      <a:off x="3405" y="4834"/>
                      <a:ext cx="1301" cy="454"/>
                      <a:chOff x="3857" y="5060"/>
                      <a:chExt cx="1301" cy="454"/>
                    </a:xfrm>
                  </p:grpSpPr>
                  <p:sp>
                    <p:nvSpPr>
                      <p:cNvPr id="11" name="矩形 10"/>
                      <p:cNvSpPr/>
                      <p:nvPr>
                        <p:custDataLst>
                          <p:tags r:id="rId2"/>
                        </p:custDataLst>
                      </p:nvPr>
                    </p:nvSpPr>
                    <p:spPr>
                      <a:xfrm>
                        <a:off x="3857" y="5060"/>
                        <a:ext cx="794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a</a:t>
                        </a:r>
                        <a:r>
                          <a: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n-1</a:t>
                        </a:r>
                        <a:endPara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endParaRPr>
                      </a:p>
                    </p:txBody>
                  </p:sp>
                  <p:sp>
                    <p:nvSpPr>
                      <p:cNvPr id="12" name="矩形 11"/>
                      <p:cNvSpPr/>
                      <p:nvPr>
                        <p:custDataLst>
                          <p:tags r:id="rId3"/>
                        </p:custDataLst>
                      </p:nvPr>
                    </p:nvSpPr>
                    <p:spPr>
                      <a:xfrm>
                        <a:off x="4648" y="5060"/>
                        <a:ext cx="510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rPr>
                          <a:t>●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13" name="直線單箭頭接點 42"/>
                    <p:cNvCxnSpPr/>
                    <p:nvPr>
                      <p:custDataLst>
                        <p:tags r:id="rId4"/>
                      </p:custDataLst>
                    </p:nvPr>
                  </p:nvCxnSpPr>
                  <p:spPr>
                    <a:xfrm flipV="1">
                      <a:off x="4463" y="5086"/>
                      <a:ext cx="69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</p:grpSp>
            <p:grpSp>
              <p:nvGrpSpPr>
                <p:cNvPr id="14" name="群組 44"/>
                <p:cNvGrpSpPr/>
                <p:nvPr/>
              </p:nvGrpSpPr>
              <p:grpSpPr>
                <a:xfrm rot="0">
                  <a:off x="8674" y="2800"/>
                  <a:ext cx="1753" cy="454"/>
                  <a:chOff x="3405" y="4834"/>
                  <a:chExt cx="1753" cy="454"/>
                </a:xfrm>
              </p:grpSpPr>
              <p:grpSp>
                <p:nvGrpSpPr>
                  <p:cNvPr id="16" name="群組 45"/>
                  <p:cNvGrpSpPr/>
                  <p:nvPr/>
                </p:nvGrpSpPr>
                <p:grpSpPr>
                  <a:xfrm>
                    <a:off x="3405" y="4834"/>
                    <a:ext cx="1301" cy="454"/>
                    <a:chOff x="3857" y="5060"/>
                    <a:chExt cx="1301" cy="454"/>
                  </a:xfrm>
                </p:grpSpPr>
                <p:sp>
                  <p:nvSpPr>
                    <p:cNvPr id="17" name="矩形 16"/>
                    <p:cNvSpPr/>
                    <p:nvPr>
                      <p:custDataLst>
                        <p:tags r:id="rId5"/>
                      </p:custDataLst>
                    </p:nvPr>
                  </p:nvSpPr>
                  <p:spPr>
                    <a:xfrm>
                      <a:off x="3857" y="5060"/>
                      <a:ext cx="794" cy="454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45720" rIns="91440" bIns="45720" numCol="1" anchor="ctr" anchorCtr="1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n-2</a:t>
                      </a:r>
                      <a:endPara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18" name="矩形 17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4648" y="5060"/>
                      <a:ext cx="510" cy="454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45720" rIns="91440" bIns="45720" numCol="1" anchor="ctr" anchorCtr="1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rPr>
                        <a:t>●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9" name="直線單箭頭接點 48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 flipV="1">
                    <a:off x="4463" y="5086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  <p:grpSp>
              <p:nvGrpSpPr>
                <p:cNvPr id="20" name="群組 54"/>
                <p:cNvGrpSpPr/>
                <p:nvPr/>
              </p:nvGrpSpPr>
              <p:grpSpPr>
                <a:xfrm>
                  <a:off x="2120" y="2800"/>
                  <a:ext cx="5194" cy="454"/>
                  <a:chOff x="2346" y="2800"/>
                  <a:chExt cx="5194" cy="454"/>
                </a:xfrm>
              </p:grpSpPr>
              <p:grpSp>
                <p:nvGrpSpPr>
                  <p:cNvPr id="21" name="群組 14"/>
                  <p:cNvGrpSpPr/>
                  <p:nvPr/>
                </p:nvGrpSpPr>
                <p:grpSpPr>
                  <a:xfrm rot="0">
                    <a:off x="2346" y="2800"/>
                    <a:ext cx="1753" cy="454"/>
                    <a:chOff x="3405" y="4834"/>
                    <a:chExt cx="1753" cy="454"/>
                  </a:xfrm>
                </p:grpSpPr>
                <p:grpSp>
                  <p:nvGrpSpPr>
                    <p:cNvPr id="25" name="群組 21"/>
                    <p:cNvGrpSpPr/>
                    <p:nvPr/>
                  </p:nvGrpSpPr>
                  <p:grpSpPr>
                    <a:xfrm>
                      <a:off x="3405" y="4834"/>
                      <a:ext cx="1301" cy="454"/>
                      <a:chOff x="3857" y="5060"/>
                      <a:chExt cx="1301" cy="454"/>
                    </a:xfrm>
                  </p:grpSpPr>
                  <p:sp>
                    <p:nvSpPr>
                      <p:cNvPr id="26" name="矩形 25"/>
                      <p:cNvSpPr/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3857" y="5060"/>
                        <a:ext cx="794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a</a:t>
                        </a:r>
                        <a:r>
                          <a: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0</a:t>
                        </a:r>
                        <a:endPara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endParaRPr>
                      </a:p>
                    </p:txBody>
                  </p:sp>
                  <p:sp>
                    <p:nvSpPr>
                      <p:cNvPr id="28" name="矩形 27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4648" y="5060"/>
                        <a:ext cx="510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rPr>
                          <a:t>●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29" name="直線單箭頭接點 26"/>
                    <p:cNvCxnSpPr/>
                    <p:nvPr>
                      <p:custDataLst>
                        <p:tags r:id="rId10"/>
                      </p:custDataLst>
                    </p:nvPr>
                  </p:nvCxnSpPr>
                  <p:spPr>
                    <a:xfrm flipV="1">
                      <a:off x="4463" y="5086"/>
                      <a:ext cx="69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  <p:grpSp>
                <p:nvGrpSpPr>
                  <p:cNvPr id="30" name="群組 33"/>
                  <p:cNvGrpSpPr/>
                  <p:nvPr/>
                </p:nvGrpSpPr>
                <p:grpSpPr>
                  <a:xfrm rot="0">
                    <a:off x="4067" y="2800"/>
                    <a:ext cx="1753" cy="454"/>
                    <a:chOff x="3405" y="4834"/>
                    <a:chExt cx="1753" cy="454"/>
                  </a:xfrm>
                </p:grpSpPr>
                <p:grpSp>
                  <p:nvGrpSpPr>
                    <p:cNvPr id="31" name="群組 34"/>
                    <p:cNvGrpSpPr/>
                    <p:nvPr/>
                  </p:nvGrpSpPr>
                  <p:grpSpPr>
                    <a:xfrm>
                      <a:off x="3405" y="4834"/>
                      <a:ext cx="1301" cy="454"/>
                      <a:chOff x="3857" y="5060"/>
                      <a:chExt cx="1301" cy="454"/>
                    </a:xfrm>
                  </p:grpSpPr>
                  <p:sp>
                    <p:nvSpPr>
                      <p:cNvPr id="32" name="矩形 31"/>
                      <p:cNvSpPr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>
                        <a:off x="3857" y="5060"/>
                        <a:ext cx="794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a</a:t>
                        </a:r>
                        <a:r>
                          <a: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1</a:t>
                        </a:r>
                        <a:endPara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endParaRPr>
                      </a:p>
                    </p:txBody>
                  </p:sp>
                  <p:sp>
                    <p:nvSpPr>
                      <p:cNvPr id="61" name="矩形 60"/>
                      <p:cNvSpPr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4648" y="5060"/>
                        <a:ext cx="510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rPr>
                          <a:t>●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62" name="直線單箭頭接點 37"/>
                    <p:cNvCxnSpPr/>
                    <p:nvPr>
                      <p:custDataLst>
                        <p:tags r:id="rId13"/>
                      </p:custDataLst>
                    </p:nvPr>
                  </p:nvCxnSpPr>
                  <p:spPr>
                    <a:xfrm flipV="1">
                      <a:off x="4463" y="5086"/>
                      <a:ext cx="69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  <p:grpSp>
                <p:nvGrpSpPr>
                  <p:cNvPr id="63" name="群組 49"/>
                  <p:cNvGrpSpPr/>
                  <p:nvPr/>
                </p:nvGrpSpPr>
                <p:grpSpPr>
                  <a:xfrm rot="0">
                    <a:off x="5788" y="2800"/>
                    <a:ext cx="1753" cy="454"/>
                    <a:chOff x="3405" y="4834"/>
                    <a:chExt cx="1753" cy="454"/>
                  </a:xfrm>
                </p:grpSpPr>
                <p:grpSp>
                  <p:nvGrpSpPr>
                    <p:cNvPr id="64" name="群組 50"/>
                    <p:cNvGrpSpPr/>
                    <p:nvPr/>
                  </p:nvGrpSpPr>
                  <p:grpSpPr>
                    <a:xfrm>
                      <a:off x="3405" y="4834"/>
                      <a:ext cx="1301" cy="454"/>
                      <a:chOff x="3857" y="5060"/>
                      <a:chExt cx="1301" cy="454"/>
                    </a:xfrm>
                  </p:grpSpPr>
                  <p:sp>
                    <p:nvSpPr>
                      <p:cNvPr id="65" name="矩形 64"/>
                      <p:cNvSpPr/>
                      <p:nvPr>
                        <p:custDataLst>
                          <p:tags r:id="rId14"/>
                        </p:custDataLst>
                      </p:nvPr>
                    </p:nvSpPr>
                    <p:spPr>
                      <a:xfrm>
                        <a:off x="3857" y="5060"/>
                        <a:ext cx="794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a</a:t>
                        </a:r>
                        <a:r>
                          <a: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2</a:t>
                        </a:r>
                        <a:endPara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endParaRPr>
                      </a:p>
                    </p:txBody>
                  </p:sp>
                  <p:sp>
                    <p:nvSpPr>
                      <p:cNvPr id="66" name="矩形 65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4648" y="5060"/>
                        <a:ext cx="510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rPr>
                          <a:t>●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67" name="直線單箭頭接點 53"/>
                    <p:cNvCxnSpPr/>
                    <p:nvPr>
                      <p:custDataLst>
                        <p:tags r:id="rId16"/>
                      </p:custDataLst>
                    </p:nvPr>
                  </p:nvCxnSpPr>
                  <p:spPr>
                    <a:xfrm flipV="1">
                      <a:off x="4463" y="5086"/>
                      <a:ext cx="69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</p:grpSp>
            <p:sp>
              <p:nvSpPr>
                <p:cNvPr id="68" name="文字方塊 55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76" y="2634"/>
                  <a:ext cx="6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TW" altLang="en-US" sz="1800">
                      <a:latin typeface="Arial" panose="020B0604020202020204" pitchFamily="34" charset="0"/>
                    </a:rPr>
                    <a:t>…</a:t>
                  </a: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9" name="直線單箭頭接點 56"/>
                <p:cNvCxnSpPr/>
                <p:nvPr>
                  <p:custDataLst>
                    <p:tags r:id="rId18"/>
                  </p:custDataLst>
                </p:nvPr>
              </p:nvCxnSpPr>
              <p:spPr>
                <a:xfrm flipV="1">
                  <a:off x="7998" y="3052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sp>
            <p:nvSpPr>
              <p:cNvPr id="70" name="文字方塊 57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600" y="2634"/>
                <a:ext cx="5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>
                    <a:latin typeface="Arial" panose="020B0604020202020204" pitchFamily="34" charset="0"/>
                  </a:rPr>
                  <a:t>L: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" name="文字方塊 60"/>
            <p:cNvSpPr txBox="1"/>
            <p:nvPr>
              <p:custDataLst>
                <p:tags r:id="rId20"/>
              </p:custDataLst>
            </p:nvPr>
          </p:nvSpPr>
          <p:spPr>
            <a:xfrm>
              <a:off x="4230" y="2342"/>
              <a:ext cx="201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ea typeface="宋体" panose="02010600030101010101" pitchFamily="2" charset="-122"/>
                  <a:sym typeface="+mn-ea"/>
                </a:rPr>
                <a:t>head node</a:t>
              </a:r>
              <a:endParaRPr lang="en-US" altLang="zh-CN" sz="2000"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72" name="文字方塊 61"/>
            <p:cNvSpPr txBox="1"/>
            <p:nvPr>
              <p:custDataLst>
                <p:tags r:id="rId21"/>
              </p:custDataLst>
            </p:nvPr>
          </p:nvSpPr>
          <p:spPr>
            <a:xfrm>
              <a:off x="12566" y="2342"/>
              <a:ext cx="171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ea typeface="宋体" panose="02010600030101010101" pitchFamily="2" charset="-122"/>
                  <a:sym typeface="+mn-ea"/>
                </a:rPr>
                <a:t>tail node</a:t>
              </a:r>
              <a:endParaRPr lang="en-US" altLang="zh-CN" sz="2000"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73" name="文本框 72"/>
            <p:cNvSpPr txBox="1"/>
            <p:nvPr>
              <p:custDataLst>
                <p:tags r:id="rId22"/>
              </p:custDataLst>
            </p:nvPr>
          </p:nvSpPr>
          <p:spPr>
            <a:xfrm>
              <a:off x="14436" y="2907"/>
              <a:ext cx="52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Symbol" panose="05050102010706020507" charset="0"/>
                </a:rPr>
                <a:t></a:t>
              </a:r>
              <a:endParaRPr lang="zh-CN" altLang="en-US">
                <a:sym typeface="Symbol" panose="05050102010706020507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p>
            <a:pPr algn="l">
              <a:buClrTx/>
              <a:buSzTx/>
              <a:buFontTx/>
            </a:pPr>
            <a:r>
              <a:rPr lang="en-US" altLang="zh-CN" sz="3600" b="1">
                <a:sym typeface="+mn-ea"/>
              </a:rPr>
              <a:t>Single-Linked Ordered Linear List</a:t>
            </a:r>
            <a:endParaRPr lang="en-US" altLang="zh-CN" sz="3600" b="1"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pPr marL="340995" lvl="0" indent="-330200" algn="l" defTabSz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sz="2400">
                <a:ea typeface="宋体" panose="02010600030101010101" pitchFamily="2" charset="-122"/>
                <a:sym typeface="+mn-ea"/>
              </a:rPr>
              <a:t>C programming language can use a recursive structure to define the nodes of a single-link ordered linear list:</a:t>
            </a:r>
            <a:endParaRPr sz="2400">
              <a:ea typeface="宋体" panose="02010600030101010101" pitchFamily="2" charset="-122"/>
              <a:sym typeface="+mn-ea"/>
            </a:endParaRPr>
          </a:p>
          <a:p>
            <a:pPr marL="725170" lvl="1" indent="0" algn="l" defTabSz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	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typedef int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ElemType; // Define the linear list element type as an integer.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typedef struct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node { // Define linked list node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ElemType elem; // Node data, integer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struct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node* next; // Node link,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defined recursively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} Node; // Node type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typedef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Node* Link; //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Node link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pointer to a node.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The ordered linear list is a node pointer, pointing to the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head node of the linked list.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typedef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Link List;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725170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List L; //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Declare a singl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linked ordered linear list.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10795" lvl="0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7973695" y="5554980"/>
            <a:ext cx="1237615" cy="398780"/>
            <a:chOff x="2617" y="9862"/>
            <a:chExt cx="1949" cy="628"/>
          </a:xfrm>
        </p:grpSpPr>
        <p:grpSp>
          <p:nvGrpSpPr>
            <p:cNvPr id="78" name="群組 77"/>
            <p:cNvGrpSpPr/>
            <p:nvPr/>
          </p:nvGrpSpPr>
          <p:grpSpPr>
            <a:xfrm>
              <a:off x="3189" y="9862"/>
              <a:ext cx="1377" cy="628"/>
              <a:chOff x="12229" y="9862"/>
              <a:chExt cx="1377" cy="628"/>
            </a:xfrm>
          </p:grpSpPr>
          <p:sp>
            <p:nvSpPr>
              <p:cNvPr id="13" name="文字方塊 12"/>
              <p:cNvSpPr txBox="1"/>
              <p:nvPr/>
            </p:nvSpPr>
            <p:spPr>
              <a:xfrm>
                <a:off x="13133" y="9862"/>
                <a:ext cx="473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>
                    <a:ea typeface="宋体" panose="02010600030101010101" pitchFamily="2" charset="-122"/>
                    <a:sym typeface="Symbol" panose="05050102010706020507" charset="0"/>
                  </a:rPr>
                  <a:t>?</a:t>
                </a:r>
                <a:endParaRPr lang="en-US" altLang="zh-CN" sz="2000">
                  <a:ea typeface="宋体" panose="02010600030101010101" pitchFamily="2" charset="-122"/>
                  <a:sym typeface="Symbol" panose="05050102010706020507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229" y="9978"/>
                <a:ext cx="510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●</a:t>
                </a:r>
                <a:endPara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 flipV="1">
                <a:off x="12496" y="10230"/>
                <a:ext cx="69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77" name="文字方塊 76"/>
            <p:cNvSpPr txBox="1"/>
            <p:nvPr/>
          </p:nvSpPr>
          <p:spPr>
            <a:xfrm>
              <a:off x="2617" y="9866"/>
              <a:ext cx="5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1800">
                  <a:latin typeface="Arial" panose="020B0604020202020204" pitchFamily="34" charset="0"/>
                </a:rPr>
                <a:t>L: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Ordered Linear List (cont’d)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Basic operations on </a:t>
            </a:r>
            <a:r>
              <a:rPr lang="en-US" dirty="0">
                <a:ea typeface="DFKai-SB" panose="03000509000000000000" pitchFamily="65" charset="-120"/>
                <a:sym typeface="+mn-ea"/>
              </a:rPr>
              <a:t>ordered</a:t>
            </a:r>
            <a:r>
              <a:rPr lang="zh-CN" altLang="en-US"/>
              <a:t> linear lists:</a:t>
            </a:r>
            <a:endParaRPr lang="zh-CN" altLang="en-US"/>
          </a:p>
          <a:p>
            <a:pPr lvl="1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initial(L)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zh-CN" altLang="en-US">
                <a:cs typeface="Times New Roman" panose="02020603050405020304" charset="0"/>
              </a:rPr>
              <a:t>Initialize the linear list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>
                <a:cs typeface="Times New Roman" panose="02020603050405020304" charset="0"/>
              </a:rPr>
              <a:t>. At th</a:t>
            </a:r>
            <a:r>
              <a:rPr lang="en-US" altLang="zh-CN">
                <a:cs typeface="Times New Roman" panose="02020603050405020304" charset="0"/>
              </a:rPr>
              <a:t>e initial</a:t>
            </a:r>
            <a:r>
              <a:rPr lang="zh-CN" altLang="en-US">
                <a:cs typeface="Times New Roman" panose="02020603050405020304" charset="0"/>
              </a:rPr>
              <a:t> time, the linear list is empty without any elements.</a:t>
            </a:r>
            <a:endParaRPr lang="zh-CN" altLang="en-US"/>
          </a:p>
          <a:p>
            <a:pPr lvl="1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getSize(L)</a:t>
            </a:r>
            <a:r>
              <a:rPr lang="zh-CN" altLang="en-US"/>
              <a:t>: Get the length of the linear </a:t>
            </a:r>
            <a:r>
              <a:rPr lang="en-US" altLang="zh-CN"/>
              <a:t>list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/>
              <a:t> and return the number of elements.</a:t>
            </a:r>
            <a:endParaRPr lang="zh-CN" altLang="en-US"/>
          </a:p>
          <a:p>
            <a:pPr lvl="1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getCapacity(L)</a:t>
            </a:r>
            <a:r>
              <a:rPr lang="zh-CN" altLang="en-US"/>
              <a:t>: </a:t>
            </a:r>
            <a:r>
              <a:rPr lang="zh-CN" altLang="en-US">
                <a:cs typeface="Times New Roman" panose="02020603050405020304" charset="0"/>
              </a:rPr>
              <a:t>Get the memory capacity of the linear </a:t>
            </a:r>
            <a:r>
              <a:rPr lang="en-US" altLang="zh-CN">
                <a:cs typeface="Times New Roman" panose="02020603050405020304" charset="0"/>
              </a:rPr>
              <a:t>list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zh-CN" altLang="en-US">
                <a:cs typeface="Times New Roman" panose="02020603050405020304" charset="0"/>
              </a:rPr>
              <a:t>. (not suitable for fixed-array linear</a:t>
            </a:r>
            <a:r>
              <a:rPr lang="en-US" altLang="zh-CN">
                <a:cs typeface="Times New Roman" panose="02020603050405020304" charset="0"/>
              </a:rPr>
              <a:t> list</a:t>
            </a:r>
            <a:r>
              <a:rPr lang="zh-CN" altLang="en-US">
                <a:cs typeface="Times New Roman" panose="02020603050405020304" charset="0"/>
              </a:rPr>
              <a:t>)</a:t>
            </a:r>
            <a:r>
              <a:rPr lang="en-US" altLang="zh-CN">
                <a:cs typeface="Times New Roman" panose="02020603050405020304" charset="0"/>
              </a:rPr>
              <a:t>.</a:t>
            </a:r>
            <a:endParaRPr lang="en-US" altLang="zh-CN">
              <a:cs typeface="Times New Roman" panose="02020603050405020304" charset="0"/>
            </a:endParaRPr>
          </a:p>
          <a:p>
            <a:pPr lvl="1" algn="l">
              <a:buClrTx/>
              <a:buSzTx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getElem(L, i)</a:t>
            </a:r>
            <a:r>
              <a:rPr lang="en-US" altLang="zh-CN">
                <a:cs typeface="Times New Roman" panose="02020603050405020304" charset="0"/>
              </a:rPr>
              <a:t>:</a:t>
            </a:r>
            <a:r>
              <a:rPr lang="zh-CN" altLang="en-US">
                <a:cs typeface="Times New Roman" panose="02020603050405020304" charset="0"/>
              </a:rPr>
              <a:t> Get the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>
                <a:cs typeface="Times New Roman" panose="02020603050405020304" charset="0"/>
              </a:rPr>
              <a:t>-th element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>
                <a:cs typeface="Times New Roman" panose="02020603050405020304" charset="0"/>
              </a:rPr>
              <a:t> from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>
                <a:cs typeface="Times New Roman" panose="02020603050405020304" charset="0"/>
              </a:rPr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i≥0</a:t>
            </a:r>
            <a:r>
              <a:rPr lang="zh-CN" altLang="en-US">
                <a:cs typeface="Times New Roman" panose="02020603050405020304" charset="0"/>
              </a:rPr>
              <a:t>; return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>
                <a:cs typeface="Times New Roman" panose="02020603050405020304" charset="0"/>
              </a:rPr>
              <a:t>.</a:t>
            </a:r>
            <a:endParaRPr lang="zh-CN" altLang="en-US">
              <a:cs typeface="Times New Roman" panose="02020603050405020304" charset="0"/>
            </a:endParaRPr>
          </a:p>
          <a:p>
            <a:pPr lvl="1" algn="l">
              <a:buClrTx/>
              <a:buSzTx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search(L, e)</a:t>
            </a:r>
            <a:r>
              <a:rPr lang="zh-CN" altLang="en-US">
                <a:cs typeface="Times New Roman" panose="02020603050405020304" charset="0"/>
              </a:rPr>
              <a:t>: Search for the position of element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>
                <a:cs typeface="Times New Roman" panose="02020603050405020304" charset="0"/>
              </a:rPr>
              <a:t> in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>
                <a:cs typeface="Times New Roman" panose="02020603050405020304" charset="0"/>
              </a:rPr>
              <a:t>, if successful, return the index (subscript) of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>
                <a:cs typeface="Times New Roman" panose="02020603050405020304" charset="0"/>
              </a:rPr>
              <a:t>; otherwise, return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>
                <a:cs typeface="Times New Roman" panose="02020603050405020304" charset="0"/>
              </a:rPr>
              <a:t>.</a:t>
            </a:r>
            <a:endParaRPr lang="zh-CN" altLang="en-US"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p>
            <a:pPr algn="l">
              <a:buClrTx/>
              <a:buSzTx/>
              <a:buFontTx/>
            </a:pPr>
            <a:r>
              <a:rPr lang="en-US" altLang="zh-CN" sz="3600">
                <a:sym typeface="+mn-ea"/>
              </a:rPr>
              <a:t>Single-Linked Ordered Linear List </a:t>
            </a:r>
            <a:r>
              <a:rPr lang="en-US" altLang="zh-CN" sz="3600" b="1">
                <a:sym typeface="+mn-ea"/>
              </a:rPr>
              <a:t>(cont’d)</a:t>
            </a:r>
            <a:endParaRPr lang="en-US" altLang="zh-CN" sz="3600" b="1"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5066665"/>
          </a:xfrm>
        </p:spPr>
        <p:txBody>
          <a:bodyPr>
            <a:normAutofit fontScale="70000"/>
          </a:bodyPr>
          <a:p>
            <a:pPr marL="0" lvl="0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zh-CN" altLang="en-US" sz="3430">
                <a:sym typeface="+mn-ea"/>
              </a:rPr>
              <a:t>The basic operation interface of single </a:t>
            </a:r>
            <a:r>
              <a:rPr lang="en-US" altLang="zh-CN" sz="3430">
                <a:sym typeface="+mn-ea"/>
              </a:rPr>
              <a:t>linked</a:t>
            </a:r>
            <a:r>
              <a:rPr lang="zh-CN" altLang="en-US" sz="3430">
                <a:sym typeface="+mn-ea"/>
              </a:rPr>
              <a:t> ordered linear </a:t>
            </a:r>
            <a:r>
              <a:rPr lang="en-US" altLang="zh-CN" sz="3430">
                <a:sym typeface="+mn-ea"/>
              </a:rPr>
              <a:t>list</a:t>
            </a:r>
            <a:r>
              <a:rPr lang="zh-CN" altLang="en-US" sz="3430">
                <a:sym typeface="+mn-ea"/>
              </a:rPr>
              <a:t>:</a:t>
            </a:r>
            <a:endParaRPr lang="zh-CN" altLang="en-US" sz="3430"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Initialize linear list.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3145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void </a:t>
            </a: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initial(List *);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Get size of the linear list.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3145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int </a:t>
            </a: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getSize(List); 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Get the i-th element of the linear list and return the value of the element.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If i is greater than the number of elements in the linear list, return -1.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ElemType getElem(List, </a:t>
            </a:r>
            <a:r>
              <a:rPr lang="en-US" altLang="zh-CN" sz="3145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int</a:t>
            </a: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);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Search the element of the linear list and return the position of the element. 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If successful, return the position of the element; otherwise, return -1.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3145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int </a:t>
            </a: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search(List, ElemType);  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Insert an element into the appropriate position of the linear list. 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If successful, return the position of the element; otherwise, return -1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3145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int </a:t>
            </a:r>
            <a:r>
              <a:rPr lang="en-US" altLang="zh-CN" sz="314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insertElem(List *, ElemType); </a:t>
            </a:r>
            <a:endParaRPr lang="en-US" altLang="zh-CN" sz="3145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字方塊 8"/>
          <p:cNvSpPr txBox="1"/>
          <p:nvPr/>
        </p:nvSpPr>
        <p:spPr>
          <a:xfrm>
            <a:off x="2077720" y="231140"/>
            <a:ext cx="8335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Case 1: When the single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linked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ordered linear list is empty, insert the head node</a:t>
            </a:r>
            <a:r>
              <a:rPr lang="en-US" altLang="zh-TW" sz="1800"/>
              <a:t> </a:t>
            </a:r>
            <a:endParaRPr lang="en-US" altLang="zh-TW" sz="1800"/>
          </a:p>
        </p:txBody>
      </p:sp>
      <p:grpSp>
        <p:nvGrpSpPr>
          <p:cNvPr id="79" name="群組 78"/>
          <p:cNvGrpSpPr/>
          <p:nvPr/>
        </p:nvGrpSpPr>
        <p:grpSpPr>
          <a:xfrm rot="0">
            <a:off x="2488565" y="529590"/>
            <a:ext cx="1473200" cy="370840"/>
            <a:chOff x="2617" y="9862"/>
            <a:chExt cx="2320" cy="584"/>
          </a:xfrm>
        </p:grpSpPr>
        <p:grpSp>
          <p:nvGrpSpPr>
            <p:cNvPr id="78" name="群組 77"/>
            <p:cNvGrpSpPr/>
            <p:nvPr/>
          </p:nvGrpSpPr>
          <p:grpSpPr>
            <a:xfrm>
              <a:off x="3189" y="9862"/>
              <a:ext cx="1748" cy="580"/>
              <a:chOff x="12229" y="9862"/>
              <a:chExt cx="1748" cy="580"/>
            </a:xfrm>
          </p:grpSpPr>
          <p:sp>
            <p:nvSpPr>
              <p:cNvPr id="13" name="文字方塊 12"/>
              <p:cNvSpPr txBox="1"/>
              <p:nvPr/>
            </p:nvSpPr>
            <p:spPr>
              <a:xfrm>
                <a:off x="13472" y="9862"/>
                <a:ext cx="50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TW" sz="1800">
                    <a:sym typeface="Symbol" panose="05050102010706020507" charset="0"/>
                  </a:rPr>
                  <a:t></a:t>
                </a:r>
                <a:endParaRPr lang="en-US" altLang="zh-CN" sz="1800">
                  <a:ea typeface="宋体" panose="02010600030101010101" pitchFamily="2" charset="-122"/>
                  <a:sym typeface="Symbol" panose="05050102010706020507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229" y="9978"/>
                <a:ext cx="510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●</a:t>
                </a:r>
                <a:endPara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 flipV="1">
                <a:off x="12496" y="10230"/>
                <a:ext cx="10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77" name="文字方塊 76"/>
            <p:cNvSpPr txBox="1"/>
            <p:nvPr/>
          </p:nvSpPr>
          <p:spPr>
            <a:xfrm>
              <a:off x="2617" y="9866"/>
              <a:ext cx="5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1800">
                  <a:latin typeface="Arial" panose="020B0604020202020204" pitchFamily="34" charset="0"/>
                </a:rPr>
                <a:t>L: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265805" y="504825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80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charset="0"/>
              </a:rPr>
              <a:t>×</a:t>
            </a:r>
            <a:endParaRPr lang="en-US" altLang="zh-TW" sz="2800">
              <a:solidFill>
                <a:srgbClr val="FF0000"/>
              </a:solidFill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</p:txBody>
      </p:sp>
      <p:cxnSp>
        <p:nvCxnSpPr>
          <p:cNvPr id="17" name="肘形接點 16"/>
          <p:cNvCxnSpPr/>
          <p:nvPr/>
        </p:nvCxnSpPr>
        <p:spPr>
          <a:xfrm>
            <a:off x="3021330" y="763270"/>
            <a:ext cx="683895" cy="504190"/>
          </a:xfrm>
          <a:prstGeom prst="bentConnector3">
            <a:avLst>
              <a:gd name="adj1" fmla="val 50043"/>
            </a:avLst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60" name="群組 159"/>
          <p:cNvGrpSpPr/>
          <p:nvPr/>
        </p:nvGrpSpPr>
        <p:grpSpPr>
          <a:xfrm rot="0">
            <a:off x="2581910" y="1045845"/>
            <a:ext cx="2583180" cy="535940"/>
            <a:chOff x="1666" y="2225"/>
            <a:chExt cx="4068" cy="844"/>
          </a:xfrm>
        </p:grpSpPr>
        <p:grpSp>
          <p:nvGrpSpPr>
            <p:cNvPr id="12" name="群組 11"/>
            <p:cNvGrpSpPr/>
            <p:nvPr/>
          </p:nvGrpSpPr>
          <p:grpSpPr>
            <a:xfrm rot="0">
              <a:off x="1666" y="2324"/>
              <a:ext cx="3685" cy="745"/>
              <a:chOff x="1440" y="1872"/>
              <a:chExt cx="3685" cy="745"/>
            </a:xfrm>
          </p:grpSpPr>
          <p:grpSp>
            <p:nvGrpSpPr>
              <p:cNvPr id="3" name="群組 2"/>
              <p:cNvGrpSpPr/>
              <p:nvPr/>
            </p:nvGrpSpPr>
            <p:grpSpPr>
              <a:xfrm rot="0">
                <a:off x="3198" y="1872"/>
                <a:ext cx="1927" cy="454"/>
                <a:chOff x="3637" y="3016"/>
                <a:chExt cx="1927" cy="454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 rot="0">
                  <a:off x="3637" y="3016"/>
                  <a:ext cx="1475" cy="454"/>
                  <a:chOff x="3457" y="5060"/>
                  <a:chExt cx="1475" cy="454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3457" y="5060"/>
                    <a:ext cx="96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e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4422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28" name="直線單箭頭接點 27"/>
                <p:cNvCxnSpPr/>
                <p:nvPr/>
              </p:nvCxnSpPr>
              <p:spPr>
                <a:xfrm flipV="1">
                  <a:off x="4869" y="3268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sp>
            <p:nvSpPr>
              <p:cNvPr id="11" name="文字方塊 10"/>
              <p:cNvSpPr txBox="1"/>
              <p:nvPr/>
            </p:nvSpPr>
            <p:spPr>
              <a:xfrm>
                <a:off x="1440" y="2037"/>
                <a:ext cx="170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/>
                  <a:t>newNode</a:t>
                </a:r>
                <a:endParaRPr lang="en-US" altLang="zh-TW" sz="1800"/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5229" y="2225"/>
              <a:ext cx="5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TW" sz="1800">
                  <a:sym typeface="Symbol" panose="05050102010706020507" charset="0"/>
                </a:rPr>
                <a:t></a:t>
              </a:r>
              <a:endParaRPr lang="en-US" altLang="zh-CN" sz="1800">
                <a:ea typeface="宋体" panose="02010600030101010101" pitchFamily="2" charset="-122"/>
                <a:sym typeface="Symbol" panose="05050102010706020507" charset="0"/>
              </a:endParaRPr>
            </a:p>
          </p:txBody>
        </p:sp>
      </p:grpSp>
      <p:grpSp>
        <p:nvGrpSpPr>
          <p:cNvPr id="180" name="群組 179"/>
          <p:cNvGrpSpPr/>
          <p:nvPr/>
        </p:nvGrpSpPr>
        <p:grpSpPr>
          <a:xfrm>
            <a:off x="2077720" y="1793240"/>
            <a:ext cx="6638290" cy="1670685"/>
            <a:chOff x="872" y="3389"/>
            <a:chExt cx="10454" cy="2631"/>
          </a:xfrm>
        </p:grpSpPr>
        <p:sp>
          <p:nvSpPr>
            <p:cNvPr id="21" name="文字方塊 20"/>
            <p:cNvSpPr txBox="1"/>
            <p:nvPr/>
          </p:nvSpPr>
          <p:spPr>
            <a:xfrm>
              <a:off x="872" y="3389"/>
              <a:ext cx="823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sz="2000">
                  <a:latin typeface="Times New Roman" panose="02020603050405020304" charset="0"/>
                  <a:cs typeface="Times New Roman" panose="02020603050405020304" charset="0"/>
                </a:rPr>
                <a:t>Case 2: Insert the frontmost node of the</a:t>
              </a:r>
              <a:r>
                <a:rPr lang="en-US" sz="2000">
                  <a:latin typeface="Times New Roman" panose="02020603050405020304" charset="0"/>
                  <a:cs typeface="Times New Roman" panose="02020603050405020304" charset="0"/>
                </a:rPr>
                <a:t> linear list</a:t>
              </a:r>
              <a:endParaRPr lang="en-US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9" name="群組 178"/>
            <p:cNvGrpSpPr/>
            <p:nvPr/>
          </p:nvGrpSpPr>
          <p:grpSpPr>
            <a:xfrm>
              <a:off x="1574" y="3877"/>
              <a:ext cx="9752" cy="2143"/>
              <a:chOff x="1574" y="3764"/>
              <a:chExt cx="9752" cy="2143"/>
            </a:xfrm>
          </p:grpSpPr>
          <p:grpSp>
            <p:nvGrpSpPr>
              <p:cNvPr id="116" name="群組 115"/>
              <p:cNvGrpSpPr/>
              <p:nvPr/>
            </p:nvGrpSpPr>
            <p:grpSpPr>
              <a:xfrm rot="0">
                <a:off x="1574" y="4072"/>
                <a:ext cx="9752" cy="1835"/>
                <a:chOff x="1600" y="3820"/>
                <a:chExt cx="9752" cy="1835"/>
              </a:xfrm>
            </p:grpSpPr>
            <p:sp>
              <p:nvSpPr>
                <p:cNvPr id="96" name="文字方塊 95"/>
                <p:cNvSpPr txBox="1"/>
                <p:nvPr/>
              </p:nvSpPr>
              <p:spPr>
                <a:xfrm>
                  <a:off x="3621" y="3820"/>
                  <a:ext cx="568" cy="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TW" sz="2800">
                      <a:solidFill>
                        <a:srgbClr val="FF0000"/>
                      </a:solidFill>
                      <a:cs typeface="Arial" panose="020B0604020202020204" pitchFamily="34" charset="0"/>
                      <a:sym typeface="Symbol" panose="05050102010706020507" charset="0"/>
                    </a:rPr>
                    <a:t>×</a:t>
                  </a:r>
                  <a:endParaRPr lang="en-US" altLang="zh-TW" sz="280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  <a:sym typeface="Symbol" panose="05050102010706020507" charset="0"/>
                  </a:endParaRPr>
                </a:p>
              </p:txBody>
            </p:sp>
            <p:grpSp>
              <p:nvGrpSpPr>
                <p:cNvPr id="55" name="群組 54"/>
                <p:cNvGrpSpPr/>
                <p:nvPr/>
              </p:nvGrpSpPr>
              <p:grpSpPr>
                <a:xfrm rot="0">
                  <a:off x="4280" y="3989"/>
                  <a:ext cx="3474" cy="454"/>
                  <a:chOff x="2346" y="2800"/>
                  <a:chExt cx="3474" cy="454"/>
                </a:xfrm>
              </p:grpSpPr>
              <p:grpSp>
                <p:nvGrpSpPr>
                  <p:cNvPr id="15" name="群組 14"/>
                  <p:cNvGrpSpPr/>
                  <p:nvPr/>
                </p:nvGrpSpPr>
                <p:grpSpPr>
                  <a:xfrm rot="0">
                    <a:off x="2346" y="2800"/>
                    <a:ext cx="1753" cy="454"/>
                    <a:chOff x="3405" y="4834"/>
                    <a:chExt cx="1753" cy="454"/>
                  </a:xfrm>
                </p:grpSpPr>
                <p:grpSp>
                  <p:nvGrpSpPr>
                    <p:cNvPr id="22" name="群組 21"/>
                    <p:cNvGrpSpPr/>
                    <p:nvPr/>
                  </p:nvGrpSpPr>
                  <p:grpSpPr>
                    <a:xfrm>
                      <a:off x="3405" y="4834"/>
                      <a:ext cx="1301" cy="454"/>
                      <a:chOff x="3857" y="5060"/>
                      <a:chExt cx="1301" cy="454"/>
                    </a:xfrm>
                  </p:grpSpPr>
                  <p:sp>
                    <p:nvSpPr>
                      <p:cNvPr id="23" name="矩形 22"/>
                      <p:cNvSpPr/>
                      <p:nvPr/>
                    </p:nvSpPr>
                    <p:spPr>
                      <a:xfrm>
                        <a:off x="3857" y="5060"/>
                        <a:ext cx="794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a</a:t>
                        </a:r>
                        <a:r>
                          <a: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0</a:t>
                        </a:r>
                        <a:endPara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endParaRPr>
                      </a:p>
                    </p:txBody>
                  </p:sp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4648" y="5060"/>
                        <a:ext cx="510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rPr>
                          <a:t>●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27" name="直線單箭頭接點 26"/>
                    <p:cNvCxnSpPr/>
                    <p:nvPr/>
                  </p:nvCxnSpPr>
                  <p:spPr>
                    <a:xfrm flipV="1">
                      <a:off x="4463" y="5086"/>
                      <a:ext cx="69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  <p:grpSp>
                <p:nvGrpSpPr>
                  <p:cNvPr id="34" name="群組 33"/>
                  <p:cNvGrpSpPr/>
                  <p:nvPr/>
                </p:nvGrpSpPr>
                <p:grpSpPr>
                  <a:xfrm rot="0">
                    <a:off x="4067" y="2800"/>
                    <a:ext cx="1753" cy="454"/>
                    <a:chOff x="3405" y="4834"/>
                    <a:chExt cx="1753" cy="454"/>
                  </a:xfrm>
                </p:grpSpPr>
                <p:grpSp>
                  <p:nvGrpSpPr>
                    <p:cNvPr id="35" name="群組 34"/>
                    <p:cNvGrpSpPr/>
                    <p:nvPr/>
                  </p:nvGrpSpPr>
                  <p:grpSpPr>
                    <a:xfrm>
                      <a:off x="3405" y="4834"/>
                      <a:ext cx="1301" cy="454"/>
                      <a:chOff x="3857" y="5060"/>
                      <a:chExt cx="1301" cy="454"/>
                    </a:xfrm>
                  </p:grpSpPr>
                  <p:sp>
                    <p:nvSpPr>
                      <p:cNvPr id="36" name="矩形 35"/>
                      <p:cNvSpPr/>
                      <p:nvPr/>
                    </p:nvSpPr>
                    <p:spPr>
                      <a:xfrm>
                        <a:off x="3857" y="5060"/>
                        <a:ext cx="794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a</a:t>
                        </a:r>
                        <a:r>
                          <a: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1</a:t>
                        </a:r>
                        <a:endPara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endParaRPr>
                      </a:p>
                    </p:txBody>
                  </p:sp>
                  <p:sp>
                    <p:nvSpPr>
                      <p:cNvPr id="37" name="矩形 36"/>
                      <p:cNvSpPr/>
                      <p:nvPr/>
                    </p:nvSpPr>
                    <p:spPr>
                      <a:xfrm>
                        <a:off x="4648" y="5060"/>
                        <a:ext cx="510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rPr>
                          <a:t>●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38" name="直線單箭頭接點 37"/>
                    <p:cNvCxnSpPr/>
                    <p:nvPr/>
                  </p:nvCxnSpPr>
                  <p:spPr>
                    <a:xfrm flipV="1">
                      <a:off x="4463" y="5086"/>
                      <a:ext cx="69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</p:grpSp>
            <p:grpSp>
              <p:nvGrpSpPr>
                <p:cNvPr id="93" name="群組 92"/>
                <p:cNvGrpSpPr/>
                <p:nvPr/>
              </p:nvGrpSpPr>
              <p:grpSpPr>
                <a:xfrm>
                  <a:off x="7741" y="3823"/>
                  <a:ext cx="3611" cy="630"/>
                  <a:chOff x="7276" y="4727"/>
                  <a:chExt cx="3611" cy="630"/>
                </a:xfrm>
              </p:grpSpPr>
              <p:grpSp>
                <p:nvGrpSpPr>
                  <p:cNvPr id="44" name="群組 43"/>
                  <p:cNvGrpSpPr/>
                  <p:nvPr/>
                </p:nvGrpSpPr>
                <p:grpSpPr>
                  <a:xfrm rot="0">
                    <a:off x="8687" y="4777"/>
                    <a:ext cx="2200" cy="580"/>
                    <a:chOff x="5788" y="2684"/>
                    <a:chExt cx="2200" cy="580"/>
                  </a:xfrm>
                </p:grpSpPr>
                <p:sp>
                  <p:nvSpPr>
                    <p:cNvPr id="33" name="文字方塊 32"/>
                    <p:cNvSpPr txBox="1"/>
                    <p:nvPr/>
                  </p:nvSpPr>
                  <p:spPr>
                    <a:xfrm>
                      <a:off x="7483" y="2684"/>
                      <a:ext cx="50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r>
                        <a:rPr lang="en-US" altLang="zh-TW" sz="1800">
                          <a:sym typeface="Symbol" panose="05050102010706020507" charset="0"/>
                        </a:rPr>
                        <a:t></a:t>
                      </a:r>
                      <a:endParaRPr lang="en-US" altLang="zh-TW" sz="1800">
                        <a:sym typeface="Symbol" panose="05050102010706020507" charset="0"/>
                      </a:endParaRPr>
                    </a:p>
                  </p:txBody>
                </p:sp>
                <p:grpSp>
                  <p:nvGrpSpPr>
                    <p:cNvPr id="39" name="群組 38"/>
                    <p:cNvGrpSpPr/>
                    <p:nvPr/>
                  </p:nvGrpSpPr>
                  <p:grpSpPr>
                    <a:xfrm rot="0">
                      <a:off x="5788" y="2800"/>
                      <a:ext cx="1753" cy="454"/>
                      <a:chOff x="3405" y="4834"/>
                      <a:chExt cx="1753" cy="454"/>
                    </a:xfrm>
                  </p:grpSpPr>
                  <p:grpSp>
                    <p:nvGrpSpPr>
                      <p:cNvPr id="40" name="群組 39"/>
                      <p:cNvGrpSpPr/>
                      <p:nvPr/>
                    </p:nvGrpSpPr>
                    <p:grpSpPr>
                      <a:xfrm>
                        <a:off x="3405" y="4834"/>
                        <a:ext cx="1301" cy="454"/>
                        <a:chOff x="3857" y="5060"/>
                        <a:chExt cx="1301" cy="454"/>
                      </a:xfrm>
                    </p:grpSpPr>
                    <p:sp>
                      <p:nvSpPr>
                        <p:cNvPr id="41" name="矩形 40"/>
                        <p:cNvSpPr/>
                        <p:nvPr/>
                      </p:nvSpPr>
                      <p:spPr>
                        <a:xfrm>
                          <a:off x="3857" y="5060"/>
                          <a:ext cx="794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a</a:t>
                          </a:r>
                          <a:r>
                            <a:rPr kumimoji="1" lang="en-US" altLang="zh-TW" sz="20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n-1</a:t>
                          </a:r>
                          <a:endPara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endParaRPr>
                        </a:p>
                      </p:txBody>
                    </p:sp>
                    <p:sp>
                      <p:nvSpPr>
                        <p:cNvPr id="42" name="矩形 41"/>
                        <p:cNvSpPr/>
                        <p:nvPr/>
                      </p:nvSpPr>
                      <p:spPr>
                        <a:xfrm>
                          <a:off x="4648" y="5060"/>
                          <a:ext cx="510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  <a:cs typeface="Arial" panose="020B0604020202020204" pitchFamily="34" charset="0"/>
                            </a:rPr>
                            <a:t>●</a:t>
                          </a:r>
                          <a:endPara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43" name="直線單箭頭接點 42"/>
                      <p:cNvCxnSpPr/>
                      <p:nvPr/>
                    </p:nvCxnSpPr>
                    <p:spPr>
                      <a:xfrm flipV="1">
                        <a:off x="4463" y="5086"/>
                        <a:ext cx="69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</p:spPr>
                  </p:cxnSp>
                </p:grpSp>
              </p:grpSp>
              <p:sp>
                <p:nvSpPr>
                  <p:cNvPr id="56" name="文字方塊 55"/>
                  <p:cNvSpPr txBox="1"/>
                  <p:nvPr/>
                </p:nvSpPr>
                <p:spPr>
                  <a:xfrm>
                    <a:off x="7276" y="4727"/>
                    <a:ext cx="6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zh-TW" altLang="en-US" sz="1800">
                        <a:latin typeface="Arial" panose="020B0604020202020204" pitchFamily="34" charset="0"/>
                      </a:rPr>
                      <a:t>…</a:t>
                    </a: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57" name="直線單箭頭接點 56"/>
                  <p:cNvCxnSpPr/>
                  <p:nvPr/>
                </p:nvCxnSpPr>
                <p:spPr>
                  <a:xfrm flipV="1">
                    <a:off x="7998" y="5145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  <p:sp>
              <p:nvSpPr>
                <p:cNvPr id="58" name="文字方塊 57"/>
                <p:cNvSpPr txBox="1"/>
                <p:nvPr/>
              </p:nvSpPr>
              <p:spPr>
                <a:xfrm>
                  <a:off x="1600" y="3877"/>
                  <a:ext cx="58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TW" sz="1800">
                      <a:latin typeface="Arial" panose="020B0604020202020204" pitchFamily="34" charset="0"/>
                    </a:rPr>
                    <a:t>L:</a:t>
                  </a: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95" name="直線單箭頭接點 94"/>
                <p:cNvCxnSpPr/>
                <p:nvPr/>
              </p:nvCxnSpPr>
              <p:spPr>
                <a:xfrm flipV="1">
                  <a:off x="2445" y="4241"/>
                  <a:ext cx="187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sp>
              <p:nvSpPr>
                <p:cNvPr id="94" name="矩形 93"/>
                <p:cNvSpPr/>
                <p:nvPr/>
              </p:nvSpPr>
              <p:spPr>
                <a:xfrm>
                  <a:off x="2172" y="3989"/>
                  <a:ext cx="510" cy="45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anchor="ctr" anchorCtr="1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rPr>
                    <a:t>●</a:t>
                  </a:r>
                  <a:endPara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7" name="群組 96"/>
                <p:cNvGrpSpPr/>
                <p:nvPr/>
              </p:nvGrpSpPr>
              <p:grpSpPr>
                <a:xfrm>
                  <a:off x="1640" y="4240"/>
                  <a:ext cx="3233" cy="1415"/>
                  <a:chOff x="1214" y="1541"/>
                  <a:chExt cx="3233" cy="1415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214" y="1719"/>
                    <a:ext cx="3233" cy="1237"/>
                    <a:chOff x="1440" y="1380"/>
                    <a:chExt cx="3233" cy="1237"/>
                  </a:xfrm>
                </p:grpSpPr>
                <p:grpSp>
                  <p:nvGrpSpPr>
                    <p:cNvPr id="105" name="群組 104"/>
                    <p:cNvGrpSpPr/>
                    <p:nvPr/>
                  </p:nvGrpSpPr>
                  <p:grpSpPr>
                    <a:xfrm rot="0">
                      <a:off x="3198" y="1380"/>
                      <a:ext cx="1475" cy="946"/>
                      <a:chOff x="3637" y="2524"/>
                      <a:chExt cx="1475" cy="946"/>
                    </a:xfrm>
                  </p:grpSpPr>
                  <p:grpSp>
                    <p:nvGrpSpPr>
                      <p:cNvPr id="106" name="群組 105"/>
                      <p:cNvGrpSpPr/>
                      <p:nvPr/>
                    </p:nvGrpSpPr>
                    <p:grpSpPr>
                      <a:xfrm rot="0">
                        <a:off x="3637" y="3016"/>
                        <a:ext cx="1475" cy="454"/>
                        <a:chOff x="3457" y="5060"/>
                        <a:chExt cx="1475" cy="454"/>
                      </a:xfrm>
                    </p:grpSpPr>
                    <p:sp>
                      <p:nvSpPr>
                        <p:cNvPr id="107" name="矩形 106"/>
                        <p:cNvSpPr/>
                        <p:nvPr/>
                      </p:nvSpPr>
                      <p:spPr>
                        <a:xfrm>
                          <a:off x="3457" y="5060"/>
                          <a:ext cx="964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e</a:t>
                          </a:r>
                          <a:endPara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endParaRPr>
                        </a:p>
                      </p:txBody>
                    </p:sp>
                    <p:sp>
                      <p:nvSpPr>
                        <p:cNvPr id="108" name="矩形 107"/>
                        <p:cNvSpPr/>
                        <p:nvPr/>
                      </p:nvSpPr>
                      <p:spPr>
                        <a:xfrm>
                          <a:off x="4422" y="5060"/>
                          <a:ext cx="510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  <a:cs typeface="Arial" panose="020B0604020202020204" pitchFamily="34" charset="0"/>
                            </a:rPr>
                            <a:t>●</a:t>
                          </a:r>
                          <a:endPara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109" name="直線單箭頭接點 108"/>
                      <p:cNvCxnSpPr/>
                      <p:nvPr/>
                    </p:nvCxnSpPr>
                    <p:spPr>
                      <a:xfrm rot="16200000" flipH="1" flipV="1">
                        <a:off x="4486" y="2892"/>
                        <a:ext cx="737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54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triangle" w="lg" len="lg"/>
                        <a:tailEnd type="none" w="lg" len="lg"/>
                      </a:ln>
                    </p:spPr>
                  </p:cxnSp>
                </p:grpSp>
                <p:sp>
                  <p:nvSpPr>
                    <p:cNvPr id="110" name="文字方塊 109"/>
                    <p:cNvSpPr txBox="1"/>
                    <p:nvPr/>
                  </p:nvSpPr>
                  <p:spPr>
                    <a:xfrm>
                      <a:off x="1440" y="2037"/>
                      <a:ext cx="170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r>
                        <a:rPr lang="en-US" altLang="zh-TW" sz="1800"/>
                        <a:t>newNode</a:t>
                      </a:r>
                      <a:endParaRPr lang="en-US" altLang="zh-TW" sz="1800"/>
                    </a:p>
                  </p:txBody>
                </p:sp>
              </p:grpSp>
              <p:cxnSp>
                <p:nvCxnSpPr>
                  <p:cNvPr id="112" name="肘形接點 111"/>
                  <p:cNvCxnSpPr/>
                  <p:nvPr/>
                </p:nvCxnSpPr>
                <p:spPr>
                  <a:xfrm>
                    <a:off x="1906" y="1541"/>
                    <a:ext cx="1077" cy="907"/>
                  </a:xfrm>
                  <a:prstGeom prst="bentConnector3">
                    <a:avLst>
                      <a:gd name="adj1" fmla="val 50043"/>
                    </a:avLst>
                  </a:prstGeom>
                  <a:solidFill>
                    <a:schemeClr val="accent1"/>
                  </a:solidFill>
                  <a:ln w="222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</p:grpSp>
          <p:sp>
            <p:nvSpPr>
              <p:cNvPr id="173" name="文字方塊 172"/>
              <p:cNvSpPr txBox="1"/>
              <p:nvPr/>
            </p:nvSpPr>
            <p:spPr>
              <a:xfrm>
                <a:off x="4147" y="3764"/>
                <a:ext cx="14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>
                    <a:latin typeface="Arial" panose="020B0604020202020204" pitchFamily="34" charset="0"/>
                  </a:rPr>
                  <a:t>current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4147" y="3764"/>
                <a:ext cx="14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>
                    <a:latin typeface="Arial" panose="020B0604020202020204" pitchFamily="34" charset="0"/>
                  </a:rPr>
                  <a:t>current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群組 15"/>
          <p:cNvGrpSpPr/>
          <p:nvPr/>
        </p:nvGrpSpPr>
        <p:grpSpPr>
          <a:xfrm>
            <a:off x="2052955" y="3642360"/>
            <a:ext cx="7858760" cy="1447165"/>
            <a:chOff x="-358" y="5736"/>
            <a:chExt cx="12376" cy="2279"/>
          </a:xfrm>
        </p:grpSpPr>
        <p:grpSp>
          <p:nvGrpSpPr>
            <p:cNvPr id="183" name="群組 182"/>
            <p:cNvGrpSpPr/>
            <p:nvPr/>
          </p:nvGrpSpPr>
          <p:grpSpPr>
            <a:xfrm>
              <a:off x="-358" y="5736"/>
              <a:ext cx="12376" cy="2279"/>
              <a:chOff x="-358" y="6075"/>
              <a:chExt cx="12376" cy="2279"/>
            </a:xfrm>
          </p:grpSpPr>
          <p:sp>
            <p:nvSpPr>
              <p:cNvPr id="118" name="文字方塊 117"/>
              <p:cNvSpPr txBox="1"/>
              <p:nvPr/>
            </p:nvSpPr>
            <p:spPr>
              <a:xfrm>
                <a:off x="-358" y="6075"/>
                <a:ext cx="878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Case 3: Insert the node in the middle of the </a:t>
                </a:r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linear list</a:t>
                </a:r>
                <a:endParaRPr 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76" name="群組 175"/>
              <p:cNvGrpSpPr/>
              <p:nvPr/>
            </p:nvGrpSpPr>
            <p:grpSpPr>
              <a:xfrm>
                <a:off x="1708" y="6463"/>
                <a:ext cx="10310" cy="1891"/>
                <a:chOff x="1708" y="6463"/>
                <a:chExt cx="10310" cy="1891"/>
              </a:xfrm>
            </p:grpSpPr>
            <p:grpSp>
              <p:nvGrpSpPr>
                <p:cNvPr id="135" name="群組 134"/>
                <p:cNvGrpSpPr/>
                <p:nvPr/>
              </p:nvGrpSpPr>
              <p:grpSpPr>
                <a:xfrm rot="0">
                  <a:off x="1708" y="6953"/>
                  <a:ext cx="1301" cy="454"/>
                  <a:chOff x="3857" y="5060"/>
                  <a:chExt cx="1301" cy="454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0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8" name="直線單箭頭接點 137"/>
                <p:cNvCxnSpPr/>
                <p:nvPr/>
              </p:nvCxnSpPr>
              <p:spPr>
                <a:xfrm flipV="1">
                  <a:off x="2766" y="7205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grpSp>
              <p:nvGrpSpPr>
                <p:cNvPr id="140" name="群組 139"/>
                <p:cNvGrpSpPr/>
                <p:nvPr/>
              </p:nvGrpSpPr>
              <p:grpSpPr>
                <a:xfrm rot="0">
                  <a:off x="4685" y="6953"/>
                  <a:ext cx="1301" cy="454"/>
                  <a:chOff x="3857" y="5060"/>
                  <a:chExt cx="1301" cy="454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i-1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43" name="直線單箭頭接點 142"/>
                <p:cNvCxnSpPr/>
                <p:nvPr/>
              </p:nvCxnSpPr>
              <p:spPr>
                <a:xfrm flipV="1">
                  <a:off x="5743" y="7205"/>
                  <a:ext cx="113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grpSp>
              <p:nvGrpSpPr>
                <p:cNvPr id="145" name="群組 144"/>
                <p:cNvGrpSpPr/>
                <p:nvPr/>
              </p:nvGrpSpPr>
              <p:grpSpPr>
                <a:xfrm rot="0">
                  <a:off x="6858" y="6953"/>
                  <a:ext cx="1301" cy="454"/>
                  <a:chOff x="3857" y="5060"/>
                  <a:chExt cx="1301" cy="454"/>
                </a:xfrm>
              </p:grpSpPr>
              <p:sp>
                <p:nvSpPr>
                  <p:cNvPr id="146" name="矩形 145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47" name="矩形 146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48" name="直線單箭頭接點 147"/>
                <p:cNvCxnSpPr/>
                <p:nvPr/>
              </p:nvCxnSpPr>
              <p:spPr>
                <a:xfrm flipV="1">
                  <a:off x="7916" y="7205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sp>
              <p:nvSpPr>
                <p:cNvPr id="122" name="文字方塊 121"/>
                <p:cNvSpPr txBox="1"/>
                <p:nvPr/>
              </p:nvSpPr>
              <p:spPr>
                <a:xfrm>
                  <a:off x="11513" y="6837"/>
                  <a:ext cx="50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TW" sz="1800">
                      <a:sym typeface="Symbol" panose="05050102010706020507" charset="0"/>
                    </a:rPr>
                    <a:t></a:t>
                  </a:r>
                  <a:endParaRPr lang="en-US" altLang="zh-TW" sz="1800">
                    <a:sym typeface="Symbol" panose="05050102010706020507" charset="0"/>
                  </a:endParaRPr>
                </a:p>
              </p:txBody>
            </p:sp>
            <p:grpSp>
              <p:nvGrpSpPr>
                <p:cNvPr id="124" name="群組 123"/>
                <p:cNvGrpSpPr/>
                <p:nvPr/>
              </p:nvGrpSpPr>
              <p:grpSpPr>
                <a:xfrm rot="0">
                  <a:off x="9818" y="6953"/>
                  <a:ext cx="1301" cy="454"/>
                  <a:chOff x="3857" y="5060"/>
                  <a:chExt cx="1301" cy="454"/>
                </a:xfrm>
              </p:grpSpPr>
              <p:sp>
                <p:nvSpPr>
                  <p:cNvPr id="125" name="矩形 124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n-1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7" name="直線單箭頭接點 126"/>
                <p:cNvCxnSpPr/>
                <p:nvPr/>
              </p:nvCxnSpPr>
              <p:spPr>
                <a:xfrm flipV="1">
                  <a:off x="10876" y="7205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grpSp>
              <p:nvGrpSpPr>
                <p:cNvPr id="155" name="群組 154"/>
                <p:cNvGrpSpPr/>
                <p:nvPr/>
              </p:nvGrpSpPr>
              <p:grpSpPr>
                <a:xfrm rot="0">
                  <a:off x="8520" y="6787"/>
                  <a:ext cx="1304" cy="580"/>
                  <a:chOff x="7942" y="6787"/>
                  <a:chExt cx="1304" cy="580"/>
                </a:xfrm>
              </p:grpSpPr>
              <p:sp>
                <p:nvSpPr>
                  <p:cNvPr id="149" name="文字方塊 148"/>
                  <p:cNvSpPr txBox="1"/>
                  <p:nvPr/>
                </p:nvSpPr>
                <p:spPr>
                  <a:xfrm>
                    <a:off x="7942" y="6787"/>
                    <a:ext cx="6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zh-TW" altLang="en-US" sz="1800">
                        <a:latin typeface="Arial" panose="020B0604020202020204" pitchFamily="34" charset="0"/>
                      </a:rPr>
                      <a:t>…</a:t>
                    </a: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150" name="直線單箭頭接點 149"/>
                  <p:cNvCxnSpPr/>
                  <p:nvPr/>
                </p:nvCxnSpPr>
                <p:spPr>
                  <a:xfrm flipV="1">
                    <a:off x="8551" y="7205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  <p:grpSp>
              <p:nvGrpSpPr>
                <p:cNvPr id="156" name="群組 155"/>
                <p:cNvGrpSpPr/>
                <p:nvPr/>
              </p:nvGrpSpPr>
              <p:grpSpPr>
                <a:xfrm>
                  <a:off x="3396" y="6787"/>
                  <a:ext cx="1304" cy="580"/>
                  <a:chOff x="7942" y="6787"/>
                  <a:chExt cx="1304" cy="580"/>
                </a:xfrm>
              </p:grpSpPr>
              <p:sp>
                <p:nvSpPr>
                  <p:cNvPr id="157" name="文字方塊 156"/>
                  <p:cNvSpPr txBox="1"/>
                  <p:nvPr/>
                </p:nvSpPr>
                <p:spPr>
                  <a:xfrm>
                    <a:off x="7942" y="6787"/>
                    <a:ext cx="6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zh-TW" altLang="en-US" sz="1800">
                        <a:latin typeface="Arial" panose="020B0604020202020204" pitchFamily="34" charset="0"/>
                      </a:rPr>
                      <a:t>…</a:t>
                    </a: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158" name="直線單箭頭接點 157"/>
                  <p:cNvCxnSpPr/>
                  <p:nvPr/>
                </p:nvCxnSpPr>
                <p:spPr>
                  <a:xfrm flipV="1">
                    <a:off x="8551" y="7205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  <p:grpSp>
              <p:nvGrpSpPr>
                <p:cNvPr id="162" name="群組 161"/>
                <p:cNvGrpSpPr/>
                <p:nvPr/>
              </p:nvGrpSpPr>
              <p:grpSpPr>
                <a:xfrm rot="0">
                  <a:off x="4352" y="7401"/>
                  <a:ext cx="3233" cy="953"/>
                  <a:chOff x="1440" y="1438"/>
                  <a:chExt cx="3233" cy="953"/>
                </a:xfrm>
              </p:grpSpPr>
              <p:grpSp>
                <p:nvGrpSpPr>
                  <p:cNvPr id="163" name="群組 162"/>
                  <p:cNvGrpSpPr/>
                  <p:nvPr/>
                </p:nvGrpSpPr>
                <p:grpSpPr>
                  <a:xfrm rot="0">
                    <a:off x="3198" y="1438"/>
                    <a:ext cx="1475" cy="888"/>
                    <a:chOff x="3637" y="2582"/>
                    <a:chExt cx="1475" cy="888"/>
                  </a:xfrm>
                </p:grpSpPr>
                <p:grpSp>
                  <p:nvGrpSpPr>
                    <p:cNvPr id="164" name="群組 163"/>
                    <p:cNvGrpSpPr/>
                    <p:nvPr/>
                  </p:nvGrpSpPr>
                  <p:grpSpPr>
                    <a:xfrm rot="0">
                      <a:off x="3637" y="3016"/>
                      <a:ext cx="1475" cy="454"/>
                      <a:chOff x="3457" y="5060"/>
                      <a:chExt cx="1475" cy="454"/>
                    </a:xfrm>
                  </p:grpSpPr>
                  <p:sp>
                    <p:nvSpPr>
                      <p:cNvPr id="165" name="矩形 164"/>
                      <p:cNvSpPr/>
                      <p:nvPr/>
                    </p:nvSpPr>
                    <p:spPr>
                      <a:xfrm>
                        <a:off x="3457" y="5060"/>
                        <a:ext cx="964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e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endParaRPr>
                      </a:p>
                    </p:txBody>
                  </p:sp>
                  <p:sp>
                    <p:nvSpPr>
                      <p:cNvPr id="166" name="矩形 165"/>
                      <p:cNvSpPr/>
                      <p:nvPr/>
                    </p:nvSpPr>
                    <p:spPr>
                      <a:xfrm>
                        <a:off x="4422" y="5060"/>
                        <a:ext cx="510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rPr>
                          <a:t>●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167" name="直線單箭頭接點 166"/>
                    <p:cNvCxnSpPr/>
                    <p:nvPr/>
                  </p:nvCxnSpPr>
                  <p:spPr>
                    <a:xfrm rot="16200000" flipV="1">
                      <a:off x="4517" y="2929"/>
                      <a:ext cx="69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  <p:sp>
                <p:nvSpPr>
                  <p:cNvPr id="168" name="文字方塊 167"/>
                  <p:cNvSpPr txBox="1"/>
                  <p:nvPr/>
                </p:nvSpPr>
                <p:spPr>
                  <a:xfrm>
                    <a:off x="1440" y="1811"/>
                    <a:ext cx="1701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TW" sz="1800"/>
                      <a:t>newNode</a:t>
                    </a:r>
                    <a:endParaRPr lang="en-US" altLang="zh-TW" sz="1800"/>
                  </a:p>
                </p:txBody>
              </p:sp>
            </p:grpSp>
            <p:sp>
              <p:nvSpPr>
                <p:cNvPr id="171" name="文字方塊 170"/>
                <p:cNvSpPr txBox="1"/>
                <p:nvPr/>
              </p:nvSpPr>
              <p:spPr>
                <a:xfrm>
                  <a:off x="6220" y="6797"/>
                  <a:ext cx="568" cy="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TW" sz="2800">
                      <a:solidFill>
                        <a:srgbClr val="FF0000"/>
                      </a:solidFill>
                      <a:cs typeface="Arial" panose="020B0604020202020204" pitchFamily="34" charset="0"/>
                      <a:sym typeface="Symbol" panose="05050102010706020507" charset="0"/>
                    </a:rPr>
                    <a:t>×</a:t>
                  </a:r>
                  <a:endParaRPr lang="en-US" altLang="zh-TW" sz="280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  <a:sym typeface="Symbol" panose="05050102010706020507" charset="0"/>
                  </a:endParaRPr>
                </a:p>
              </p:txBody>
            </p:sp>
            <p:cxnSp>
              <p:nvCxnSpPr>
                <p:cNvPr id="172" name="直線單箭頭接點 171"/>
                <p:cNvCxnSpPr/>
                <p:nvPr/>
              </p:nvCxnSpPr>
              <p:spPr>
                <a:xfrm rot="5400000">
                  <a:off x="5954" y="7541"/>
                  <a:ext cx="68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sp>
              <p:nvSpPr>
                <p:cNvPr id="174" name="文字方塊 173"/>
                <p:cNvSpPr txBox="1"/>
                <p:nvPr/>
              </p:nvSpPr>
              <p:spPr>
                <a:xfrm>
                  <a:off x="6781" y="6463"/>
                  <a:ext cx="140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TW" sz="1800">
                      <a:latin typeface="Arial" panose="020B0604020202020204" pitchFamily="34" charset="0"/>
                    </a:rPr>
                    <a:t>current</a:t>
                  </a: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5" name="文字方塊 174"/>
                <p:cNvSpPr txBox="1"/>
                <p:nvPr/>
              </p:nvSpPr>
              <p:spPr>
                <a:xfrm>
                  <a:off x="4482" y="6476"/>
                  <a:ext cx="16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TW" sz="1800">
                      <a:latin typeface="Arial" panose="020B0604020202020204" pitchFamily="34" charset="0"/>
                    </a:rPr>
                    <a:t>previous</a:t>
                  </a: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0" name="群組 9"/>
            <p:cNvGrpSpPr/>
            <p:nvPr/>
          </p:nvGrpSpPr>
          <p:grpSpPr>
            <a:xfrm>
              <a:off x="371" y="6502"/>
              <a:ext cx="1362" cy="580"/>
              <a:chOff x="1540" y="6502"/>
              <a:chExt cx="1362" cy="580"/>
            </a:xfrm>
          </p:grpSpPr>
          <p:sp>
            <p:nvSpPr>
              <p:cNvPr id="2" name="文字方塊 1"/>
              <p:cNvSpPr txBox="1"/>
              <p:nvPr/>
            </p:nvSpPr>
            <p:spPr>
              <a:xfrm>
                <a:off x="1540" y="6502"/>
                <a:ext cx="5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>
                    <a:latin typeface="Arial" panose="020B0604020202020204" pitchFamily="34" charset="0"/>
                  </a:rPr>
                  <a:t>L: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52" y="6613"/>
                <a:ext cx="510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●</a:t>
                </a:r>
                <a:endPara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直線單箭頭接點 7"/>
              <p:cNvCxnSpPr/>
              <p:nvPr/>
            </p:nvCxnSpPr>
            <p:spPr>
              <a:xfrm flipV="1">
                <a:off x="2335" y="6866"/>
                <a:ext cx="56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</p:grpSp>
      <p:grpSp>
        <p:nvGrpSpPr>
          <p:cNvPr id="45" name="群組 44"/>
          <p:cNvGrpSpPr/>
          <p:nvPr/>
        </p:nvGrpSpPr>
        <p:grpSpPr>
          <a:xfrm>
            <a:off x="2055495" y="5204460"/>
            <a:ext cx="7734935" cy="1471930"/>
            <a:chOff x="-484" y="8196"/>
            <a:chExt cx="12181" cy="2318"/>
          </a:xfrm>
        </p:grpSpPr>
        <p:grpSp>
          <p:nvGrpSpPr>
            <p:cNvPr id="200" name="群組 199"/>
            <p:cNvGrpSpPr/>
            <p:nvPr/>
          </p:nvGrpSpPr>
          <p:grpSpPr>
            <a:xfrm>
              <a:off x="-484" y="8196"/>
              <a:ext cx="12181" cy="2318"/>
              <a:chOff x="-484" y="8196"/>
              <a:chExt cx="12181" cy="2318"/>
            </a:xfrm>
          </p:grpSpPr>
          <p:grpSp>
            <p:nvGrpSpPr>
              <p:cNvPr id="197" name="群組 196"/>
              <p:cNvGrpSpPr/>
              <p:nvPr/>
            </p:nvGrpSpPr>
            <p:grpSpPr>
              <a:xfrm>
                <a:off x="-484" y="8196"/>
                <a:ext cx="12181" cy="2318"/>
                <a:chOff x="-484" y="8196"/>
                <a:chExt cx="12181" cy="2318"/>
              </a:xfrm>
            </p:grpSpPr>
            <p:grpSp>
              <p:nvGrpSpPr>
                <p:cNvPr id="185" name="群組 184"/>
                <p:cNvGrpSpPr/>
                <p:nvPr/>
              </p:nvGrpSpPr>
              <p:grpSpPr>
                <a:xfrm>
                  <a:off x="1621" y="8847"/>
                  <a:ext cx="9210" cy="630"/>
                  <a:chOff x="1508" y="9186"/>
                  <a:chExt cx="9210" cy="630"/>
                </a:xfrm>
              </p:grpSpPr>
              <p:grpSp>
                <p:nvGrpSpPr>
                  <p:cNvPr id="31" name="群組 30"/>
                  <p:cNvGrpSpPr/>
                  <p:nvPr/>
                </p:nvGrpSpPr>
                <p:grpSpPr>
                  <a:xfrm rot="0">
                    <a:off x="8001" y="9236"/>
                    <a:ext cx="2717" cy="580"/>
                    <a:chOff x="5788" y="2684"/>
                    <a:chExt cx="2717" cy="580"/>
                  </a:xfrm>
                </p:grpSpPr>
                <p:sp>
                  <p:nvSpPr>
                    <p:cNvPr id="32" name="文字方塊 31"/>
                    <p:cNvSpPr txBox="1"/>
                    <p:nvPr/>
                  </p:nvSpPr>
                  <p:spPr>
                    <a:xfrm>
                      <a:off x="8000" y="2684"/>
                      <a:ext cx="50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r>
                        <a:rPr lang="en-US" altLang="zh-TW" sz="1800">
                          <a:sym typeface="Symbol" panose="05050102010706020507" charset="0"/>
                        </a:rPr>
                        <a:t></a:t>
                      </a:r>
                      <a:endParaRPr lang="en-US" altLang="zh-TW" sz="1800">
                        <a:sym typeface="Symbol" panose="05050102010706020507" charset="0"/>
                      </a:endParaRPr>
                    </a:p>
                  </p:txBody>
                </p:sp>
                <p:grpSp>
                  <p:nvGrpSpPr>
                    <p:cNvPr id="61" name="群組 60"/>
                    <p:cNvGrpSpPr/>
                    <p:nvPr/>
                  </p:nvGrpSpPr>
                  <p:grpSpPr>
                    <a:xfrm rot="0">
                      <a:off x="5788" y="2800"/>
                      <a:ext cx="2362" cy="454"/>
                      <a:chOff x="3405" y="4834"/>
                      <a:chExt cx="2362" cy="454"/>
                    </a:xfrm>
                  </p:grpSpPr>
                  <p:grpSp>
                    <p:nvGrpSpPr>
                      <p:cNvPr id="62" name="群組 61"/>
                      <p:cNvGrpSpPr/>
                      <p:nvPr/>
                    </p:nvGrpSpPr>
                    <p:grpSpPr>
                      <a:xfrm>
                        <a:off x="3405" y="4834"/>
                        <a:ext cx="1301" cy="454"/>
                        <a:chOff x="3857" y="5060"/>
                        <a:chExt cx="1301" cy="454"/>
                      </a:xfrm>
                    </p:grpSpPr>
                    <p:sp>
                      <p:nvSpPr>
                        <p:cNvPr id="63" name="矩形 62"/>
                        <p:cNvSpPr/>
                        <p:nvPr/>
                      </p:nvSpPr>
                      <p:spPr>
                        <a:xfrm>
                          <a:off x="3857" y="5060"/>
                          <a:ext cx="794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a</a:t>
                          </a:r>
                          <a:r>
                            <a:rPr kumimoji="1" lang="en-US" altLang="zh-TW" sz="20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n-1</a:t>
                          </a:r>
                          <a:endPara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endParaRPr>
                        </a:p>
                      </p:txBody>
                    </p:sp>
                    <p:sp>
                      <p:nvSpPr>
                        <p:cNvPr id="64" name="矩形 63"/>
                        <p:cNvSpPr/>
                        <p:nvPr/>
                      </p:nvSpPr>
                      <p:spPr>
                        <a:xfrm>
                          <a:off x="4648" y="5060"/>
                          <a:ext cx="510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  <a:cs typeface="Arial" panose="020B0604020202020204" pitchFamily="34" charset="0"/>
                            </a:rPr>
                            <a:t>●</a:t>
                          </a:r>
                          <a:endPara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65" name="直線單箭頭接點 64"/>
                      <p:cNvCxnSpPr/>
                      <p:nvPr/>
                    </p:nvCxnSpPr>
                    <p:spPr>
                      <a:xfrm flipV="1">
                        <a:off x="4463" y="5086"/>
                        <a:ext cx="1304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</p:spPr>
                  </p:cxnSp>
                </p:grpSp>
              </p:grpSp>
              <p:grpSp>
                <p:nvGrpSpPr>
                  <p:cNvPr id="66" name="群組 65"/>
                  <p:cNvGrpSpPr/>
                  <p:nvPr/>
                </p:nvGrpSpPr>
                <p:grpSpPr>
                  <a:xfrm rot="0">
                    <a:off x="6254" y="9352"/>
                    <a:ext cx="1753" cy="454"/>
                    <a:chOff x="3405" y="4834"/>
                    <a:chExt cx="1753" cy="454"/>
                  </a:xfrm>
                </p:grpSpPr>
                <p:grpSp>
                  <p:nvGrpSpPr>
                    <p:cNvPr id="67" name="群組 66"/>
                    <p:cNvGrpSpPr/>
                    <p:nvPr/>
                  </p:nvGrpSpPr>
                  <p:grpSpPr>
                    <a:xfrm>
                      <a:off x="3405" y="4834"/>
                      <a:ext cx="1301" cy="454"/>
                      <a:chOff x="3857" y="5060"/>
                      <a:chExt cx="1301" cy="454"/>
                    </a:xfrm>
                  </p:grpSpPr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3857" y="5060"/>
                        <a:ext cx="794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a</a:t>
                        </a:r>
                        <a:r>
                          <a: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rPr>
                          <a:t>n-2</a:t>
                        </a:r>
                        <a:endPara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endParaRPr>
                      </a:p>
                    </p:txBody>
                  </p:sp>
                  <p:sp>
                    <p:nvSpPr>
                      <p:cNvPr id="69" name="矩形 68"/>
                      <p:cNvSpPr/>
                      <p:nvPr/>
                    </p:nvSpPr>
                    <p:spPr>
                      <a:xfrm>
                        <a:off x="4648" y="5060"/>
                        <a:ext cx="510" cy="454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1" compatLnSpc="1"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rPr>
                          <a:t>●</a:t>
                        </a:r>
                        <a:endPara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70" name="直線單箭頭接點 69"/>
                    <p:cNvCxnSpPr/>
                    <p:nvPr/>
                  </p:nvCxnSpPr>
                  <p:spPr>
                    <a:xfrm flipV="1">
                      <a:off x="4463" y="5086"/>
                      <a:ext cx="69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  <p:grpSp>
                <p:nvGrpSpPr>
                  <p:cNvPr id="71" name="群組 70"/>
                  <p:cNvGrpSpPr/>
                  <p:nvPr/>
                </p:nvGrpSpPr>
                <p:grpSpPr>
                  <a:xfrm rot="0">
                    <a:off x="1508" y="9352"/>
                    <a:ext cx="3474" cy="454"/>
                    <a:chOff x="2346" y="2800"/>
                    <a:chExt cx="3474" cy="454"/>
                  </a:xfrm>
                </p:grpSpPr>
                <p:grpSp>
                  <p:nvGrpSpPr>
                    <p:cNvPr id="72" name="群組 71"/>
                    <p:cNvGrpSpPr/>
                    <p:nvPr/>
                  </p:nvGrpSpPr>
                  <p:grpSpPr>
                    <a:xfrm rot="0">
                      <a:off x="2346" y="2800"/>
                      <a:ext cx="1753" cy="454"/>
                      <a:chOff x="3405" y="4834"/>
                      <a:chExt cx="1753" cy="454"/>
                    </a:xfrm>
                  </p:grpSpPr>
                  <p:grpSp>
                    <p:nvGrpSpPr>
                      <p:cNvPr id="73" name="群組 72"/>
                      <p:cNvGrpSpPr/>
                      <p:nvPr/>
                    </p:nvGrpSpPr>
                    <p:grpSpPr>
                      <a:xfrm>
                        <a:off x="3405" y="4834"/>
                        <a:ext cx="1301" cy="454"/>
                        <a:chOff x="3857" y="5060"/>
                        <a:chExt cx="1301" cy="454"/>
                      </a:xfrm>
                    </p:grpSpPr>
                    <p:sp>
                      <p:nvSpPr>
                        <p:cNvPr id="74" name="矩形 73"/>
                        <p:cNvSpPr/>
                        <p:nvPr/>
                      </p:nvSpPr>
                      <p:spPr>
                        <a:xfrm>
                          <a:off x="3857" y="5060"/>
                          <a:ext cx="794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a</a:t>
                          </a:r>
                          <a:r>
                            <a:rPr kumimoji="1" lang="en-US" altLang="zh-TW" sz="20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0</a:t>
                          </a:r>
                          <a:endPara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endParaRPr>
                        </a:p>
                      </p:txBody>
                    </p:sp>
                    <p:sp>
                      <p:nvSpPr>
                        <p:cNvPr id="75" name="矩形 74"/>
                        <p:cNvSpPr/>
                        <p:nvPr/>
                      </p:nvSpPr>
                      <p:spPr>
                        <a:xfrm>
                          <a:off x="4648" y="5060"/>
                          <a:ext cx="510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  <a:cs typeface="Arial" panose="020B0604020202020204" pitchFamily="34" charset="0"/>
                            </a:rPr>
                            <a:t>●</a:t>
                          </a:r>
                          <a:endPara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76" name="直線單箭頭接點 75"/>
                      <p:cNvCxnSpPr/>
                      <p:nvPr/>
                    </p:nvCxnSpPr>
                    <p:spPr>
                      <a:xfrm flipV="1">
                        <a:off x="4463" y="5086"/>
                        <a:ext cx="69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</p:spPr>
                  </p:cxnSp>
                </p:grpSp>
                <p:grpSp>
                  <p:nvGrpSpPr>
                    <p:cNvPr id="80" name="群組 79"/>
                    <p:cNvGrpSpPr/>
                    <p:nvPr/>
                  </p:nvGrpSpPr>
                  <p:grpSpPr>
                    <a:xfrm rot="0">
                      <a:off x="4067" y="2800"/>
                      <a:ext cx="1753" cy="454"/>
                      <a:chOff x="3405" y="4834"/>
                      <a:chExt cx="1753" cy="454"/>
                    </a:xfrm>
                  </p:grpSpPr>
                  <p:grpSp>
                    <p:nvGrpSpPr>
                      <p:cNvPr id="81" name="群組 80"/>
                      <p:cNvGrpSpPr/>
                      <p:nvPr/>
                    </p:nvGrpSpPr>
                    <p:grpSpPr>
                      <a:xfrm>
                        <a:off x="3405" y="4834"/>
                        <a:ext cx="1301" cy="454"/>
                        <a:chOff x="3857" y="5060"/>
                        <a:chExt cx="1301" cy="454"/>
                      </a:xfrm>
                    </p:grpSpPr>
                    <p:sp>
                      <p:nvSpPr>
                        <p:cNvPr id="82" name="矩形 81"/>
                        <p:cNvSpPr/>
                        <p:nvPr/>
                      </p:nvSpPr>
                      <p:spPr>
                        <a:xfrm>
                          <a:off x="3857" y="5060"/>
                          <a:ext cx="794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a</a:t>
                          </a:r>
                          <a:r>
                            <a:rPr kumimoji="1" lang="en-US" altLang="zh-TW" sz="20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1</a:t>
                          </a:r>
                          <a:endParaRPr kumimoji="1" lang="en-US" altLang="zh-TW" sz="2000" b="0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endParaRPr>
                        </a:p>
                      </p:txBody>
                    </p:sp>
                    <p:sp>
                      <p:nvSpPr>
                        <p:cNvPr id="83" name="矩形 82"/>
                        <p:cNvSpPr/>
                        <p:nvPr/>
                      </p:nvSpPr>
                      <p:spPr>
                        <a:xfrm>
                          <a:off x="4648" y="5060"/>
                          <a:ext cx="510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  <a:cs typeface="Arial" panose="020B0604020202020204" pitchFamily="34" charset="0"/>
                            </a:rPr>
                            <a:t>●</a:t>
                          </a:r>
                          <a:endPara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84" name="直線單箭頭接點 83"/>
                      <p:cNvCxnSpPr/>
                      <p:nvPr/>
                    </p:nvCxnSpPr>
                    <p:spPr>
                      <a:xfrm flipV="1">
                        <a:off x="4463" y="5086"/>
                        <a:ext cx="69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</p:spPr>
                  </p:cxnSp>
                </p:grpSp>
              </p:grpSp>
              <p:sp>
                <p:nvSpPr>
                  <p:cNvPr id="90" name="文字方塊 89"/>
                  <p:cNvSpPr txBox="1"/>
                  <p:nvPr/>
                </p:nvSpPr>
                <p:spPr>
                  <a:xfrm>
                    <a:off x="4856" y="9186"/>
                    <a:ext cx="648" cy="5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zh-TW" altLang="en-US" sz="1800">
                        <a:latin typeface="Arial" panose="020B0604020202020204" pitchFamily="34" charset="0"/>
                      </a:rPr>
                      <a:t>…</a:t>
                    </a: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91" name="直線單箭頭接點 90"/>
                  <p:cNvCxnSpPr/>
                  <p:nvPr/>
                </p:nvCxnSpPr>
                <p:spPr>
                  <a:xfrm flipV="1">
                    <a:off x="5578" y="9604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  <p:sp>
              <p:nvSpPr>
                <p:cNvPr id="184" name="文字方塊 183"/>
                <p:cNvSpPr txBox="1"/>
                <p:nvPr/>
              </p:nvSpPr>
              <p:spPr>
                <a:xfrm>
                  <a:off x="-484" y="8196"/>
                  <a:ext cx="7234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sz="2000">
                      <a:latin typeface="Times New Roman" panose="02020603050405020304" charset="0"/>
                      <a:cs typeface="Times New Roman" panose="02020603050405020304" charset="0"/>
                    </a:rPr>
                    <a:t>Case 4: Insert the last node of the </a:t>
                  </a:r>
                  <a:r>
                    <a:rPr lang="en-US" sz="2000">
                      <a:latin typeface="Times New Roman" panose="02020603050405020304" charset="0"/>
                      <a:cs typeface="Times New Roman" panose="02020603050405020304" charset="0"/>
                    </a:rPr>
                    <a:t>linear list</a:t>
                  </a:r>
                  <a:endParaRPr lang="en-US" sz="2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86" name="文字方塊 185"/>
                <p:cNvSpPr txBox="1"/>
                <p:nvPr/>
              </p:nvSpPr>
              <p:spPr>
                <a:xfrm>
                  <a:off x="9814" y="8857"/>
                  <a:ext cx="568" cy="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TW" sz="2800">
                      <a:solidFill>
                        <a:srgbClr val="FF0000"/>
                      </a:solidFill>
                      <a:cs typeface="Arial" panose="020B0604020202020204" pitchFamily="34" charset="0"/>
                      <a:sym typeface="Symbol" panose="05050102010706020507" charset="0"/>
                    </a:rPr>
                    <a:t>×</a:t>
                  </a:r>
                  <a:endParaRPr lang="en-US" altLang="zh-TW" sz="280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  <a:sym typeface="Symbol" panose="05050102010706020507" charset="0"/>
                  </a:endParaRPr>
                </a:p>
              </p:txBody>
            </p:sp>
            <p:grpSp>
              <p:nvGrpSpPr>
                <p:cNvPr id="187" name="群組 186"/>
                <p:cNvGrpSpPr/>
                <p:nvPr/>
              </p:nvGrpSpPr>
              <p:grpSpPr>
                <a:xfrm rot="0">
                  <a:off x="7629" y="9670"/>
                  <a:ext cx="4068" cy="844"/>
                  <a:chOff x="1666" y="2225"/>
                  <a:chExt cx="4068" cy="844"/>
                </a:xfrm>
              </p:grpSpPr>
              <p:grpSp>
                <p:nvGrpSpPr>
                  <p:cNvPr id="188" name="群組 187"/>
                  <p:cNvGrpSpPr/>
                  <p:nvPr/>
                </p:nvGrpSpPr>
                <p:grpSpPr>
                  <a:xfrm rot="0">
                    <a:off x="1666" y="2324"/>
                    <a:ext cx="3685" cy="745"/>
                    <a:chOff x="1440" y="1872"/>
                    <a:chExt cx="3685" cy="745"/>
                  </a:xfrm>
                </p:grpSpPr>
                <p:grpSp>
                  <p:nvGrpSpPr>
                    <p:cNvPr id="189" name="群組 188"/>
                    <p:cNvGrpSpPr/>
                    <p:nvPr/>
                  </p:nvGrpSpPr>
                  <p:grpSpPr>
                    <a:xfrm rot="0">
                      <a:off x="3198" y="1872"/>
                      <a:ext cx="1927" cy="454"/>
                      <a:chOff x="3637" y="3016"/>
                      <a:chExt cx="1927" cy="454"/>
                    </a:xfrm>
                  </p:grpSpPr>
                  <p:grpSp>
                    <p:nvGrpSpPr>
                      <p:cNvPr id="190" name="群組 189"/>
                      <p:cNvGrpSpPr/>
                      <p:nvPr/>
                    </p:nvGrpSpPr>
                    <p:grpSpPr>
                      <a:xfrm rot="0">
                        <a:off x="3637" y="3016"/>
                        <a:ext cx="1475" cy="454"/>
                        <a:chOff x="3457" y="5060"/>
                        <a:chExt cx="1475" cy="454"/>
                      </a:xfrm>
                    </p:grpSpPr>
                    <p:sp>
                      <p:nvSpPr>
                        <p:cNvPr id="191" name="矩形 190"/>
                        <p:cNvSpPr/>
                        <p:nvPr/>
                      </p:nvSpPr>
                      <p:spPr>
                        <a:xfrm>
                          <a:off x="3457" y="5060"/>
                          <a:ext cx="964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</a:rPr>
                            <a:t>e</a:t>
                          </a:r>
                          <a:endPara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</a:endParaRPr>
                        </a:p>
                      </p:txBody>
                    </p:sp>
                    <p:sp>
                      <p:nvSpPr>
                        <p:cNvPr id="192" name="矩形 191"/>
                        <p:cNvSpPr/>
                        <p:nvPr/>
                      </p:nvSpPr>
                      <p:spPr>
                        <a:xfrm>
                          <a:off x="4422" y="5060"/>
                          <a:ext cx="510" cy="454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1" compatLnSpc="1"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TW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PMingLiU" panose="02020500000000000000" charset="-120"/>
                              <a:cs typeface="Arial" panose="020B0604020202020204" pitchFamily="34" charset="0"/>
                            </a:rPr>
                            <a:t>●</a:t>
                          </a:r>
                          <a:endParaRPr kumimoji="1" lang="en-US" altLang="zh-TW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PMingLiU" panose="02020500000000000000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193" name="直線單箭頭接點 192"/>
                      <p:cNvCxnSpPr/>
                      <p:nvPr/>
                    </p:nvCxnSpPr>
                    <p:spPr>
                      <a:xfrm flipV="1">
                        <a:off x="4869" y="3268"/>
                        <a:ext cx="69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54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</p:spPr>
                  </p:cxnSp>
                </p:grpSp>
                <p:sp>
                  <p:nvSpPr>
                    <p:cNvPr id="194" name="文字方塊 193"/>
                    <p:cNvSpPr txBox="1"/>
                    <p:nvPr/>
                  </p:nvSpPr>
                  <p:spPr>
                    <a:xfrm>
                      <a:off x="1440" y="2037"/>
                      <a:ext cx="170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r>
                        <a:rPr lang="en-US" altLang="zh-TW" sz="1800"/>
                        <a:t>newNode</a:t>
                      </a:r>
                      <a:endParaRPr lang="en-US" altLang="zh-TW" sz="1800"/>
                    </a:p>
                  </p:txBody>
                </p:sp>
              </p:grpSp>
              <p:sp>
                <p:nvSpPr>
                  <p:cNvPr id="195" name="文字方塊 194"/>
                  <p:cNvSpPr txBox="1"/>
                  <p:nvPr/>
                </p:nvSpPr>
                <p:spPr>
                  <a:xfrm>
                    <a:off x="5229" y="2225"/>
                    <a:ext cx="50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TW" sz="1800">
                        <a:sym typeface="Symbol" panose="05050102010706020507" charset="0"/>
                      </a:rPr>
                      <a:t></a:t>
                    </a:r>
                    <a:endParaRPr lang="en-US" altLang="zh-CN" sz="1800">
                      <a:ea typeface="宋体" panose="02010600030101010101" pitchFamily="2" charset="-122"/>
                      <a:sym typeface="Symbol" panose="05050102010706020507" charset="0"/>
                    </a:endParaRPr>
                  </a:p>
                </p:txBody>
              </p:sp>
            </p:grpSp>
            <p:cxnSp>
              <p:nvCxnSpPr>
                <p:cNvPr id="196" name="直線單箭頭接點 195"/>
                <p:cNvCxnSpPr/>
                <p:nvPr/>
              </p:nvCxnSpPr>
              <p:spPr>
                <a:xfrm rot="5400000" flipV="1">
                  <a:off x="9416" y="9528"/>
                  <a:ext cx="56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sp>
            <p:nvSpPr>
              <p:cNvPr id="198" name="文字方塊 197"/>
              <p:cNvSpPr txBox="1"/>
              <p:nvPr/>
            </p:nvSpPr>
            <p:spPr>
              <a:xfrm>
                <a:off x="7959" y="8484"/>
                <a:ext cx="1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>
                    <a:latin typeface="Arial" panose="020B0604020202020204" pitchFamily="34" charset="0"/>
                  </a:rPr>
                  <a:t>previous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9919" y="8532"/>
                <a:ext cx="14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>
                    <a:latin typeface="Arial" panose="020B0604020202020204" pitchFamily="34" charset="0"/>
                  </a:rPr>
                  <a:t>current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284" y="8901"/>
              <a:ext cx="1362" cy="580"/>
              <a:chOff x="1540" y="6502"/>
              <a:chExt cx="1362" cy="580"/>
            </a:xfrm>
          </p:grpSpPr>
          <p:sp>
            <p:nvSpPr>
              <p:cNvPr id="20" name="文字方塊 19"/>
              <p:cNvSpPr txBox="1"/>
              <p:nvPr/>
            </p:nvSpPr>
            <p:spPr>
              <a:xfrm>
                <a:off x="1540" y="6502"/>
                <a:ext cx="5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TW" sz="1800">
                    <a:latin typeface="Arial" panose="020B0604020202020204" pitchFamily="34" charset="0"/>
                  </a:rPr>
                  <a:t>L: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052" y="6613"/>
                <a:ext cx="510" cy="4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1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●</a:t>
                </a:r>
                <a:endParaRPr kumimoji="1" lang="en-US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flipV="1">
                <a:off x="2335" y="6866"/>
                <a:ext cx="56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p>
            <a:pPr algn="l">
              <a:buClrTx/>
              <a:buSzTx/>
              <a:buFontTx/>
            </a:pPr>
            <a:r>
              <a:rPr lang="en-US" altLang="zh-CN" sz="3600">
                <a:sym typeface="+mn-ea"/>
              </a:rPr>
              <a:t>Single-Linked Ordered Linear List (cont’d)</a:t>
            </a:r>
            <a:endParaRPr lang="en-US" altLang="zh-CN" sz="3600" b="1"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5144770"/>
          </a:xfrm>
        </p:spPr>
        <p:txBody>
          <a:bodyPr>
            <a:noAutofit/>
          </a:bodyPr>
          <a:p>
            <a:pPr marL="207645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// Delete an element from the list.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// If successful, return the original position of the element; otherwise, return -1.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removeElem(List *, ElemType);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Clear linear list.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void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clear(List *);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Checks whether the linear list is empty. Return 1, if empty; otherwise, return 0.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is_empty(List);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// Print the linear list elements. We add this function because of its necessity.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07645" lvl="1" indent="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void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printlst(List);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lvl="1" indent="-342900" algn="l" defTabSz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en-US" altLang="zh-CN" sz="2400">
                <a:cs typeface="Times New Roman" panose="02020603050405020304" charset="0"/>
                <a:sym typeface="+mn-ea"/>
              </a:rPr>
              <a:t>See project 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ordered_list_single_list.dev</a:t>
            </a:r>
            <a:r>
              <a:rPr lang="en-US" altLang="zh-CN" sz="2400">
                <a:cs typeface="Times New Roman" panose="02020603050405020304" charset="0"/>
                <a:sym typeface="+mn-ea"/>
              </a:rPr>
              <a:t> for programming example.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57985" y="2566670"/>
            <a:ext cx="8554085" cy="1162685"/>
            <a:chOff x="3223" y="4008"/>
            <a:chExt cx="13471" cy="1831"/>
          </a:xfrm>
        </p:grpSpPr>
        <p:sp>
          <p:nvSpPr>
            <p:cNvPr id="17" name="文字方塊 16"/>
            <p:cNvSpPr txBox="1"/>
            <p:nvPr/>
          </p:nvSpPr>
          <p:spPr>
            <a:xfrm>
              <a:off x="9837" y="4241"/>
              <a:ext cx="615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TW" sz="6000">
                  <a:solidFill>
                    <a:srgbClr val="FF0000"/>
                  </a:solidFill>
                  <a:cs typeface="Arial" panose="020B0604020202020204" pitchFamily="34" charset="0"/>
                  <a:sym typeface="Symbol" panose="05050102010706020507" charset="0"/>
                </a:rPr>
                <a:t>×</a:t>
              </a:r>
              <a:endParaRPr lang="en-US" altLang="zh-TW" sz="600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3223" y="4008"/>
              <a:ext cx="13008" cy="1806"/>
              <a:chOff x="371" y="3600"/>
              <a:chExt cx="13008" cy="1806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394" y="3600"/>
                <a:ext cx="12985" cy="1806"/>
                <a:chOff x="394" y="3826"/>
                <a:chExt cx="12985" cy="1806"/>
              </a:xfrm>
            </p:grpSpPr>
            <p:sp>
              <p:nvSpPr>
                <p:cNvPr id="118" name="文字方塊 117"/>
                <p:cNvSpPr txBox="1"/>
                <p:nvPr/>
              </p:nvSpPr>
              <p:spPr>
                <a:xfrm>
                  <a:off x="394" y="3826"/>
                  <a:ext cx="7534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sz="2000">
                      <a:latin typeface="Times New Roman" panose="02020603050405020304" charset="0"/>
                      <a:cs typeface="Times New Roman" panose="02020603050405020304" charset="0"/>
                    </a:rPr>
                    <a:t>Remove </a:t>
                  </a:r>
                  <a:r>
                    <a:rPr lang="en-US" sz="2000">
                      <a:latin typeface="Times New Roman" panose="02020603050405020304" charset="0"/>
                      <a:cs typeface="Times New Roman" panose="02020603050405020304" charset="0"/>
                    </a:rPr>
                    <a:t>a </a:t>
                  </a:r>
                  <a:r>
                    <a:rPr sz="2000">
                      <a:latin typeface="Times New Roman" panose="02020603050405020304" charset="0"/>
                      <a:cs typeface="Times New Roman" panose="02020603050405020304" charset="0"/>
                    </a:rPr>
                    <a:t>node in </a:t>
                  </a:r>
                  <a:r>
                    <a:rPr lang="en-US" sz="2000">
                      <a:latin typeface="Times New Roman" panose="02020603050405020304" charset="0"/>
                      <a:cs typeface="Times New Roman" panose="02020603050405020304" charset="0"/>
                    </a:rPr>
                    <a:t>the</a:t>
                  </a:r>
                  <a:r>
                    <a:rPr sz="2000">
                      <a:latin typeface="Times New Roman" panose="02020603050405020304" charset="0"/>
                      <a:cs typeface="Times New Roman" panose="02020603050405020304" charset="0"/>
                    </a:rPr>
                    <a:t> single </a:t>
                  </a:r>
                  <a:r>
                    <a:rPr lang="en-US" sz="2000">
                      <a:latin typeface="Times New Roman" panose="02020603050405020304" charset="0"/>
                      <a:cs typeface="Times New Roman" panose="02020603050405020304" charset="0"/>
                    </a:rPr>
                    <a:t>linked linear list</a:t>
                  </a:r>
                  <a:endParaRPr lang="en-US" sz="2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135" name="群組 134"/>
                <p:cNvGrpSpPr/>
                <p:nvPr/>
              </p:nvGrpSpPr>
              <p:grpSpPr>
                <a:xfrm rot="0">
                  <a:off x="1708" y="4693"/>
                  <a:ext cx="1301" cy="454"/>
                  <a:chOff x="3857" y="5060"/>
                  <a:chExt cx="1301" cy="454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0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8" name="直線單箭頭接點 137"/>
                <p:cNvCxnSpPr/>
                <p:nvPr/>
              </p:nvCxnSpPr>
              <p:spPr>
                <a:xfrm flipV="1">
                  <a:off x="2766" y="4945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grpSp>
              <p:nvGrpSpPr>
                <p:cNvPr id="140" name="群組 139"/>
                <p:cNvGrpSpPr/>
                <p:nvPr/>
              </p:nvGrpSpPr>
              <p:grpSpPr>
                <a:xfrm rot="0">
                  <a:off x="4685" y="4693"/>
                  <a:ext cx="1301" cy="454"/>
                  <a:chOff x="3857" y="5060"/>
                  <a:chExt cx="1301" cy="454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i-1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43" name="直線單箭頭接點 142"/>
                <p:cNvCxnSpPr/>
                <p:nvPr/>
              </p:nvCxnSpPr>
              <p:spPr>
                <a:xfrm flipV="1">
                  <a:off x="5743" y="4945"/>
                  <a:ext cx="113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grpSp>
              <p:nvGrpSpPr>
                <p:cNvPr id="145" name="群組 144"/>
                <p:cNvGrpSpPr/>
                <p:nvPr/>
              </p:nvGrpSpPr>
              <p:grpSpPr>
                <a:xfrm rot="0">
                  <a:off x="6858" y="4693"/>
                  <a:ext cx="1301" cy="454"/>
                  <a:chOff x="3857" y="5060"/>
                  <a:chExt cx="1301" cy="454"/>
                </a:xfrm>
              </p:grpSpPr>
              <p:sp>
                <p:nvSpPr>
                  <p:cNvPr id="146" name="矩形 145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47" name="矩形 146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48" name="直線單箭頭接點 147"/>
                <p:cNvCxnSpPr/>
                <p:nvPr/>
              </p:nvCxnSpPr>
              <p:spPr>
                <a:xfrm flipV="1">
                  <a:off x="7916" y="4945"/>
                  <a:ext cx="102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grpSp>
              <p:nvGrpSpPr>
                <p:cNvPr id="124" name="群組 123"/>
                <p:cNvGrpSpPr/>
                <p:nvPr/>
              </p:nvGrpSpPr>
              <p:grpSpPr>
                <a:xfrm rot="0">
                  <a:off x="11626" y="4693"/>
                  <a:ext cx="1301" cy="454"/>
                  <a:chOff x="3857" y="5060"/>
                  <a:chExt cx="1301" cy="454"/>
                </a:xfrm>
              </p:grpSpPr>
              <p:sp>
                <p:nvSpPr>
                  <p:cNvPr id="125" name="矩形 124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n-1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7" name="直線單箭頭接點 126"/>
                <p:cNvCxnSpPr/>
                <p:nvPr/>
              </p:nvCxnSpPr>
              <p:spPr>
                <a:xfrm flipV="1">
                  <a:off x="12684" y="4945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grpSp>
              <p:nvGrpSpPr>
                <p:cNvPr id="155" name="群組 154"/>
                <p:cNvGrpSpPr/>
                <p:nvPr/>
              </p:nvGrpSpPr>
              <p:grpSpPr>
                <a:xfrm rot="0">
                  <a:off x="10328" y="4527"/>
                  <a:ext cx="1304" cy="580"/>
                  <a:chOff x="7942" y="6787"/>
                  <a:chExt cx="1304" cy="580"/>
                </a:xfrm>
              </p:grpSpPr>
              <p:sp>
                <p:nvSpPr>
                  <p:cNvPr id="149" name="文字方塊 148"/>
                  <p:cNvSpPr txBox="1"/>
                  <p:nvPr/>
                </p:nvSpPr>
                <p:spPr>
                  <a:xfrm>
                    <a:off x="7942" y="6787"/>
                    <a:ext cx="6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zh-TW" altLang="en-US" sz="1800">
                        <a:latin typeface="Arial" panose="020B0604020202020204" pitchFamily="34" charset="0"/>
                      </a:rPr>
                      <a:t>…</a:t>
                    </a: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150" name="直線單箭頭接點 149"/>
                  <p:cNvCxnSpPr/>
                  <p:nvPr/>
                </p:nvCxnSpPr>
                <p:spPr>
                  <a:xfrm flipV="1">
                    <a:off x="8551" y="7205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  <p:grpSp>
              <p:nvGrpSpPr>
                <p:cNvPr id="156" name="群組 155"/>
                <p:cNvGrpSpPr/>
                <p:nvPr/>
              </p:nvGrpSpPr>
              <p:grpSpPr>
                <a:xfrm rot="0">
                  <a:off x="3396" y="4527"/>
                  <a:ext cx="1304" cy="580"/>
                  <a:chOff x="7942" y="6787"/>
                  <a:chExt cx="1304" cy="580"/>
                </a:xfrm>
              </p:grpSpPr>
              <p:sp>
                <p:nvSpPr>
                  <p:cNvPr id="157" name="文字方塊 156"/>
                  <p:cNvSpPr txBox="1"/>
                  <p:nvPr/>
                </p:nvSpPr>
                <p:spPr>
                  <a:xfrm>
                    <a:off x="7942" y="6787"/>
                    <a:ext cx="6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zh-TW" altLang="en-US" sz="1800">
                        <a:latin typeface="Arial" panose="020B0604020202020204" pitchFamily="34" charset="0"/>
                      </a:rPr>
                      <a:t>…</a:t>
                    </a: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158" name="直線單箭頭接點 157"/>
                  <p:cNvCxnSpPr/>
                  <p:nvPr/>
                </p:nvCxnSpPr>
                <p:spPr>
                  <a:xfrm flipV="1">
                    <a:off x="8551" y="7205"/>
                    <a:ext cx="69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  <p:sp>
              <p:nvSpPr>
                <p:cNvPr id="171" name="文字方塊 170"/>
                <p:cNvSpPr txBox="1"/>
                <p:nvPr/>
              </p:nvSpPr>
              <p:spPr>
                <a:xfrm>
                  <a:off x="6220" y="4537"/>
                  <a:ext cx="568" cy="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TW" sz="2800">
                      <a:solidFill>
                        <a:srgbClr val="FF0000"/>
                      </a:solidFill>
                      <a:cs typeface="Arial" panose="020B0604020202020204" pitchFamily="34" charset="0"/>
                      <a:sym typeface="Symbol" panose="05050102010706020507" charset="0"/>
                    </a:rPr>
                    <a:t>×</a:t>
                  </a:r>
                  <a:endParaRPr lang="en-US" altLang="zh-TW" sz="280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  <a:sym typeface="Symbol" panose="05050102010706020507" charset="0"/>
                  </a:endParaRPr>
                </a:p>
              </p:txBody>
            </p:sp>
            <p:sp>
              <p:nvSpPr>
                <p:cNvPr id="174" name="文字方塊 173"/>
                <p:cNvSpPr txBox="1"/>
                <p:nvPr/>
              </p:nvSpPr>
              <p:spPr>
                <a:xfrm>
                  <a:off x="6781" y="4203"/>
                  <a:ext cx="140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TW" sz="1800">
                      <a:latin typeface="Arial" panose="020B0604020202020204" pitchFamily="34" charset="0"/>
                    </a:rPr>
                    <a:t>current</a:t>
                  </a: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5" name="文字方塊 174"/>
                <p:cNvSpPr txBox="1"/>
                <p:nvPr/>
              </p:nvSpPr>
              <p:spPr>
                <a:xfrm>
                  <a:off x="4482" y="4216"/>
                  <a:ext cx="16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TW" sz="1800">
                      <a:latin typeface="Arial" panose="020B0604020202020204" pitchFamily="34" charset="0"/>
                    </a:rPr>
                    <a:t>previous</a:t>
                  </a: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" name="群組 1"/>
                <p:cNvGrpSpPr/>
                <p:nvPr/>
              </p:nvGrpSpPr>
              <p:grpSpPr>
                <a:xfrm rot="0">
                  <a:off x="8905" y="4680"/>
                  <a:ext cx="1301" cy="454"/>
                  <a:chOff x="3857" y="5060"/>
                  <a:chExt cx="1301" cy="454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3857" y="5060"/>
                    <a:ext cx="794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i+1</a:t>
                    </a:r>
                    <a:endParaRPr kumimoji="1" lang="en-US" altLang="zh-TW" sz="20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4648" y="5060"/>
                    <a:ext cx="510" cy="45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1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  <a:cs typeface="Arial" panose="020B0604020202020204" pitchFamily="34" charset="0"/>
                      </a:rPr>
                      <a:t>●</a:t>
                    </a:r>
                    <a:endPara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6" name="直線單箭頭接點 5"/>
                <p:cNvCxnSpPr/>
                <p:nvPr/>
              </p:nvCxnSpPr>
              <p:spPr>
                <a:xfrm flipV="1">
                  <a:off x="9963" y="4932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9" name="直線單箭頭接點 8"/>
                <p:cNvCxnSpPr/>
                <p:nvPr/>
              </p:nvCxnSpPr>
              <p:spPr>
                <a:xfrm rot="5400000">
                  <a:off x="5887" y="5284"/>
                  <a:ext cx="69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</p:spPr>
            </p:cxnSp>
            <p:cxnSp>
              <p:nvCxnSpPr>
                <p:cNvPr id="10" name="直線單箭頭接點 9"/>
                <p:cNvCxnSpPr/>
                <p:nvPr/>
              </p:nvCxnSpPr>
              <p:spPr>
                <a:xfrm flipV="1">
                  <a:off x="6248" y="5623"/>
                  <a:ext cx="306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</p:spPr>
            </p:cxnSp>
            <p:cxnSp>
              <p:nvCxnSpPr>
                <p:cNvPr id="11" name="直線單箭頭接點 10"/>
                <p:cNvCxnSpPr/>
                <p:nvPr/>
              </p:nvCxnSpPr>
              <p:spPr>
                <a:xfrm rot="5400000">
                  <a:off x="9059" y="5376"/>
                  <a:ext cx="45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</p:grpSp>
          <p:grpSp>
            <p:nvGrpSpPr>
              <p:cNvPr id="14" name="群組 13"/>
              <p:cNvGrpSpPr/>
              <p:nvPr/>
            </p:nvGrpSpPr>
            <p:grpSpPr>
              <a:xfrm>
                <a:off x="371" y="4355"/>
                <a:ext cx="1362" cy="580"/>
                <a:chOff x="1540" y="6502"/>
                <a:chExt cx="1362" cy="580"/>
              </a:xfrm>
            </p:grpSpPr>
            <p:sp>
              <p:nvSpPr>
                <p:cNvPr id="7" name="文字方塊 6"/>
                <p:cNvSpPr txBox="1"/>
                <p:nvPr/>
              </p:nvSpPr>
              <p:spPr>
                <a:xfrm>
                  <a:off x="1540" y="6502"/>
                  <a:ext cx="58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TW" sz="1800">
                      <a:latin typeface="Arial" panose="020B0604020202020204" pitchFamily="34" charset="0"/>
                    </a:rPr>
                    <a:t>L:</a:t>
                  </a: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052" y="6613"/>
                  <a:ext cx="510" cy="45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anchor="ctr" anchorCtr="1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TW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  <a:cs typeface="Arial" panose="020B0604020202020204" pitchFamily="34" charset="0"/>
                    </a:rPr>
                    <a:t>●</a:t>
                  </a:r>
                  <a:endParaRPr kumimoji="1" lang="en-US" altLang="zh-TW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" name="直線單箭頭接點 12"/>
                <p:cNvCxnSpPr/>
                <p:nvPr/>
              </p:nvCxnSpPr>
              <p:spPr>
                <a:xfrm flipV="1">
                  <a:off x="2335" y="6866"/>
                  <a:ext cx="56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</p:grpSp>
        <p:sp>
          <p:nvSpPr>
            <p:cNvPr id="18" name="文本框 17"/>
            <p:cNvSpPr txBox="1"/>
            <p:nvPr/>
          </p:nvSpPr>
          <p:spPr>
            <a:xfrm>
              <a:off x="16170" y="4828"/>
              <a:ext cx="52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Symbol" panose="05050102010706020507" charset="0"/>
                </a:rPr>
                <a:t></a:t>
              </a:r>
              <a:endParaRPr lang="zh-CN" altLang="en-US">
                <a:sym typeface="Symbol" panose="05050102010706020507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88623" cy="6296660"/>
            <a:chOff x="971" y="298"/>
            <a:chExt cx="10613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29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ordered_list_single_list.h</a:t>
              </a:r>
              <a:endParaRPr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13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Basic operation interface of single linked ordered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ElemType; // Define the linear list element type as an integer.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struct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node { // Define linked list node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elem; // Node data, integer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struct node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* next; // Node link, defined recursively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Node; // Node type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Node* Link; // Node link, pointer to a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The ordered linear list is a node pointer, pointing to the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head node of the linked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Link List;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// Initialize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void initial(List *);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size of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getSize(List);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the i-th element of the linear list and return the value of the element.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72208" cy="6296660"/>
            <a:chOff x="971" y="298"/>
            <a:chExt cx="10597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29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ordered_list_single_list.h</a:t>
              </a:r>
              <a:endParaRPr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97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i is greater than the number of elements in the linear list,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 getElem(List,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Search the element of the linear list and return the position of the element.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 the position of the element; otherwise,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search(List, ElemType);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Insert an element into the appropriate position of the linear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 the position of the element; otherwise, return -1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insertElem(List *, ElemType);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Delete an element from the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 the original position of the element; otherwise,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removeElem(List *, ElemType);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Clear the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clear(List *);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Checks whether the linear list is empty. Return 1, if empty; otherwise, return 0.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is_empty(List);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2727" cy="1033780"/>
            <a:chOff x="971" y="298"/>
            <a:chExt cx="10617" cy="1628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29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ordered_list_single_list.h</a:t>
              </a:r>
              <a:endParaRPr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17" cy="1016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Print the linear list elements. We add this function because of its necessity.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printlst(List);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1701" cy="6574155"/>
            <a:chOff x="971" y="298"/>
            <a:chExt cx="10616" cy="10353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1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16" cy="9741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Basic operation interface of single linked ordered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&lt;stdlib.h&gt;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"ordered_list_single_list.h"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// Initialize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initial(List *L)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*L =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; // Sets the pointer to the linear list to NULL.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size of the linear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getSize(List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Link link = L; // node pointer.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 = 0; // The initial value of the linear list size is set to 0.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(link!=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link = link-&gt;next; // Next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size++;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size; // The size of the linear list L.	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8883" cy="6296660"/>
            <a:chOff x="971" y="298"/>
            <a:chExt cx="10623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1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3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Get the i-th element of the linear list and return the value of the element.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i is greater than the number of elements in the linear list,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ElemType getElem(List L,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inx)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Link current = L; // Node pointer.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variable.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i&lt;inx; i++)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(current==NULL)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The ith element does not exist.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current = current-&gt;next; // Move to the next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current-&gt;elem; // Return the element value of the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Search the element of the linear list and return the position of the element.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 the position of the element; otherwise,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search(List 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Link link = L; // Node pointer.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position=0; // Element position, set the initial value to 0.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(link!=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(link-&gt;elem==e) return position; // The search succeeds. The position is returned.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(link-&gt;elem&lt;e) { // There are other nodes, continue to search.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5805" cy="6296660"/>
            <a:chOff x="971" y="298"/>
            <a:chExt cx="10620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29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ordered_list_single_list.h</a:t>
              </a:r>
              <a:endParaRPr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0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link = link-&gt;next; // Move to the next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position++; // Increment the position by 1.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Node's value exceeded, search failed.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Pass the last node of the linear list, search failed.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Insert an element into the appropriate position of the linear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 the position of the element; otherwise, return -1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insertElem(List *L,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Link current = *L; // Pointer to the current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Link previous = NULL; // Pointer to the previous node, initially NULL.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Link newNode; // Pointer to the new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position = 0; // Current node position.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(*L==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 // Case 1: The linear list is empty.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newNode = (Link) malloc(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sizeof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(Node)); // Allocate memory for a new node.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newNode-&gt;elem = e; // Set the data of the head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newNode-&gt;next =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; // Set the head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*L = newNode; // The linear list points to the first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60922" cy="6296660"/>
            <a:chOff x="971" y="298"/>
            <a:chExt cx="1058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1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 // Return the position of the head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 // Check the current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Cases 2 &amp; 3: Find the insertion position and insert a new node before this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(current-&gt;elem&gt;=e) {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newNode = (Link) malloc(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sizeof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(Node)); // Allocate memory for a new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newNode-&gt;elem = e; // Set the data for the new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newNode-&gt;next = current; // Set up the new node's link.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(previous==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*L = newNode; // Case 2: Insert the head node of the linear 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previous-&gt;next = newNode; // Case3: Modify the chain of the previous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position; // Return the position.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previous =  current;// The current node becomes the previous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current = current-&gt;next; // Set the next node as the current node for the next step.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position++; // Increment the position by 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(current!=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); // If there are more nodes in the linear list, continue.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Case 4: The while loop ends, no execution returns,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>
              <a:buClrTx/>
              <a:buSzTx/>
              <a:buFontTx/>
            </a:pP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Ordered </a:t>
            </a: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Linear List (cont’d)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337310"/>
            <a:ext cx="10515600" cy="2601595"/>
          </a:xfrm>
        </p:spPr>
        <p:txBody>
          <a:bodyPr>
            <a:normAutofit lnSpcReduction="20000"/>
          </a:bodyPr>
          <a:p>
            <a:pPr marL="379730" lvl="1" indent="-191770" algn="l" defTabSz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insert(L, e)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: inserts the element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into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at the appropriate position. </a:t>
            </a:r>
            <a:endParaRPr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925195" lvl="2" indent="-279400" algn="l" defTabSz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Search for the first element position that is greater than or equal to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e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, assuming it is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, move element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and the following elements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to the right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by one position, and then insert element e into the position of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; </a:t>
            </a:r>
            <a:endParaRPr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925195" lvl="2" indent="-279400" algn="l" defTabSz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I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f all elements of the linear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are less than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, then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is i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nsert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ed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at the last position, setting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to be the index of the last element; return the value of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. In the figure below, </a:t>
            </a:r>
            <a:r>
              <a:rPr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n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 is the number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of elements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of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the original 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linear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.</a:t>
            </a:r>
            <a:endParaRPr>
              <a:ea typeface="新宋体" panose="02010609030101010101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196" name="群組 195"/>
          <p:cNvGrpSpPr/>
          <p:nvPr/>
        </p:nvGrpSpPr>
        <p:grpSpPr>
          <a:xfrm>
            <a:off x="1228090" y="4022090"/>
            <a:ext cx="7788910" cy="2698750"/>
            <a:chOff x="418" y="6443"/>
            <a:chExt cx="12266" cy="4250"/>
          </a:xfrm>
        </p:grpSpPr>
        <p:grpSp>
          <p:nvGrpSpPr>
            <p:cNvPr id="193" name="群組 192"/>
            <p:cNvGrpSpPr/>
            <p:nvPr/>
          </p:nvGrpSpPr>
          <p:grpSpPr>
            <a:xfrm>
              <a:off x="418" y="6443"/>
              <a:ext cx="12266" cy="4174"/>
              <a:chOff x="-712" y="6330"/>
              <a:chExt cx="12266" cy="4174"/>
            </a:xfrm>
          </p:grpSpPr>
          <p:grpSp>
            <p:nvGrpSpPr>
              <p:cNvPr id="191" name="群組 190"/>
              <p:cNvGrpSpPr/>
              <p:nvPr/>
            </p:nvGrpSpPr>
            <p:grpSpPr>
              <a:xfrm>
                <a:off x="-712" y="6330"/>
                <a:ext cx="12266" cy="4174"/>
                <a:chOff x="-712" y="6330"/>
                <a:chExt cx="12266" cy="4174"/>
              </a:xfrm>
            </p:grpSpPr>
            <p:grpSp>
              <p:nvGrpSpPr>
                <p:cNvPr id="5" name="群組 4"/>
                <p:cNvGrpSpPr/>
                <p:nvPr/>
              </p:nvGrpSpPr>
              <p:grpSpPr>
                <a:xfrm rot="0">
                  <a:off x="3887" y="6769"/>
                  <a:ext cx="1700" cy="510"/>
                  <a:chOff x="1546" y="6873"/>
                  <a:chExt cx="1700" cy="510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o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4" name="矩形 3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7" name="群組 6"/>
                <p:cNvGrpSpPr/>
                <p:nvPr/>
              </p:nvGrpSpPr>
              <p:grpSpPr>
                <a:xfrm rot="0">
                  <a:off x="5586" y="6769"/>
                  <a:ext cx="1700" cy="510"/>
                  <a:chOff x="1546" y="6873"/>
                  <a:chExt cx="1700" cy="510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0" name="群組 9"/>
                <p:cNvGrpSpPr/>
                <p:nvPr/>
              </p:nvGrpSpPr>
              <p:grpSpPr>
                <a:xfrm rot="0">
                  <a:off x="7294" y="6769"/>
                  <a:ext cx="1700" cy="510"/>
                  <a:chOff x="1546" y="6873"/>
                  <a:chExt cx="1700" cy="510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i+1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3" name="群組 12"/>
                <p:cNvGrpSpPr/>
                <p:nvPr/>
              </p:nvGrpSpPr>
              <p:grpSpPr>
                <a:xfrm rot="0">
                  <a:off x="8989" y="6769"/>
                  <a:ext cx="1700" cy="510"/>
                  <a:chOff x="1546" y="6873"/>
                  <a:chExt cx="1700" cy="510"/>
                </a:xfrm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n-1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sp>
              <p:nvSpPr>
                <p:cNvPr id="17" name="文字方塊 16"/>
                <p:cNvSpPr txBox="1"/>
                <p:nvPr/>
              </p:nvSpPr>
              <p:spPr>
                <a:xfrm>
                  <a:off x="2756" y="6735"/>
                  <a:ext cx="69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TW" sz="1800"/>
                    <a:t>L:</a:t>
                  </a:r>
                  <a:endParaRPr lang="en-US" altLang="zh-TW" sz="1800"/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-712" y="6732"/>
                  <a:ext cx="298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000">
                      <a:latin typeface="Times New Roman" panose="02020603050405020304" charset="0"/>
                      <a:cs typeface="Times New Roman" panose="02020603050405020304" charset="0"/>
                    </a:rPr>
                    <a:t>Case 1</a:t>
                  </a:r>
                  <a:r>
                    <a:rPr lang="zh-CN" altLang="en-US" sz="2000">
                      <a:latin typeface="Times New Roman" panose="02020603050405020304" charset="0"/>
                      <a:cs typeface="Times New Roman" panose="02020603050405020304" charset="0"/>
                    </a:rPr>
                    <a:t>：</a:t>
                  </a:r>
                  <a:r>
                    <a:rPr lang="en-US" altLang="zh-CN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altLang="zh-CN" sz="2000" baseline="-25000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r>
                    <a:rPr lang="en-US" altLang="zh-CN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=e</a:t>
                  </a:r>
                  <a:endParaRPr lang="en-US" altLang="zh-CN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" name="群組 36"/>
                <p:cNvGrpSpPr/>
                <p:nvPr/>
              </p:nvGrpSpPr>
              <p:grpSpPr>
                <a:xfrm rot="0">
                  <a:off x="3900" y="6330"/>
                  <a:ext cx="1700" cy="510"/>
                  <a:chOff x="1546" y="6873"/>
                  <a:chExt cx="1700" cy="510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0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40" name="群組 39"/>
                <p:cNvGrpSpPr/>
                <p:nvPr/>
              </p:nvGrpSpPr>
              <p:grpSpPr>
                <a:xfrm rot="0">
                  <a:off x="5599" y="6330"/>
                  <a:ext cx="1700" cy="510"/>
                  <a:chOff x="1546" y="6873"/>
                  <a:chExt cx="1700" cy="510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43" name="群組 42"/>
                <p:cNvGrpSpPr/>
                <p:nvPr/>
              </p:nvGrpSpPr>
              <p:grpSpPr>
                <a:xfrm rot="0">
                  <a:off x="7307" y="6330"/>
                  <a:ext cx="1700" cy="510"/>
                  <a:chOff x="1546" y="6873"/>
                  <a:chExt cx="1700" cy="510"/>
                </a:xfrm>
              </p:grpSpPr>
              <p:sp>
                <p:nvSpPr>
                  <p:cNvPr id="44" name="矩形 43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i+1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46" name="群組 45"/>
                <p:cNvGrpSpPr/>
                <p:nvPr/>
              </p:nvGrpSpPr>
              <p:grpSpPr>
                <a:xfrm rot="0">
                  <a:off x="9002" y="6330"/>
                  <a:ext cx="1700" cy="510"/>
                  <a:chOff x="1546" y="6873"/>
                  <a:chExt cx="1700" cy="510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n-1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35" name="群組 34"/>
                <p:cNvGrpSpPr/>
                <p:nvPr/>
              </p:nvGrpSpPr>
              <p:grpSpPr>
                <a:xfrm rot="0">
                  <a:off x="3887" y="7760"/>
                  <a:ext cx="7644" cy="510"/>
                  <a:chOff x="3887" y="7421"/>
                  <a:chExt cx="7644" cy="510"/>
                </a:xfrm>
              </p:grpSpPr>
              <p:sp>
                <p:nvSpPr>
                  <p:cNvPr id="21" name="矩形 20"/>
                  <p:cNvSpPr/>
                  <p:nvPr/>
                </p:nvSpPr>
                <p:spPr>
                  <a:xfrm>
                    <a:off x="3887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o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4737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5586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6436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grpSp>
                <p:nvGrpSpPr>
                  <p:cNvPr id="32" name="群組 31"/>
                  <p:cNvGrpSpPr/>
                  <p:nvPr/>
                </p:nvGrpSpPr>
                <p:grpSpPr>
                  <a:xfrm rot="0">
                    <a:off x="8137" y="7421"/>
                    <a:ext cx="3395" cy="510"/>
                    <a:chOff x="7294" y="7421"/>
                    <a:chExt cx="3395" cy="510"/>
                  </a:xfrm>
                </p:grpSpPr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7294" y="7421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a</a:t>
                      </a:r>
                      <a:r>
                        <a:rPr kumimoji="1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144" y="7421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a</a:t>
                      </a:r>
                      <a:r>
                        <a:rPr kumimoji="1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i+1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8989" y="7421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800">
                          <a:latin typeface="Arial" panose="020B0604020202020204" pitchFamily="34" charset="0"/>
                          <a:sym typeface="+mn-ea"/>
                        </a:rPr>
                        <a:t>…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9839" y="7421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a</a:t>
                      </a:r>
                      <a:r>
                        <a:rPr kumimoji="1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n-1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7288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e</a:t>
                    </a:r>
                    <a:endParaRPr kumimoji="1" lang="en-US" altLang="zh-TW" sz="1800" b="0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62" name="群組 61"/>
                <p:cNvGrpSpPr/>
                <p:nvPr/>
              </p:nvGrpSpPr>
              <p:grpSpPr>
                <a:xfrm rot="0">
                  <a:off x="3900" y="7321"/>
                  <a:ext cx="6802" cy="510"/>
                  <a:chOff x="1546" y="6873"/>
                  <a:chExt cx="6802" cy="510"/>
                </a:xfrm>
              </p:grpSpPr>
              <p:grpSp>
                <p:nvGrpSpPr>
                  <p:cNvPr id="63" name="群組 62"/>
                  <p:cNvGrpSpPr/>
                  <p:nvPr/>
                </p:nvGrpSpPr>
                <p:grpSpPr>
                  <a:xfrm>
                    <a:off x="1546" y="6873"/>
                    <a:ext cx="1700" cy="510"/>
                    <a:chOff x="1546" y="6873"/>
                    <a:chExt cx="1700" cy="510"/>
                  </a:xfrm>
                </p:grpSpPr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154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0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65" name="矩形 64"/>
                    <p:cNvSpPr/>
                    <p:nvPr/>
                  </p:nvSpPr>
                  <p:spPr>
                    <a:xfrm>
                      <a:off x="239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  <p:grpSp>
                <p:nvGrpSpPr>
                  <p:cNvPr id="66" name="群組 65"/>
                  <p:cNvGrpSpPr/>
                  <p:nvPr/>
                </p:nvGrpSpPr>
                <p:grpSpPr>
                  <a:xfrm>
                    <a:off x="3245" y="6873"/>
                    <a:ext cx="1700" cy="510"/>
                    <a:chOff x="1546" y="6873"/>
                    <a:chExt cx="1700" cy="510"/>
                  </a:xfrm>
                </p:grpSpPr>
                <p:sp>
                  <p:nvSpPr>
                    <p:cNvPr id="67" name="矩形 66"/>
                    <p:cNvSpPr/>
                    <p:nvPr/>
                  </p:nvSpPr>
                  <p:spPr>
                    <a:xfrm>
                      <a:off x="154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800">
                          <a:latin typeface="Arial" panose="020B0604020202020204" pitchFamily="34" charset="0"/>
                          <a:sym typeface="+mn-ea"/>
                        </a:rPr>
                        <a:t>…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239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i-1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  <p:grpSp>
                <p:nvGrpSpPr>
                  <p:cNvPr id="69" name="群組 68"/>
                  <p:cNvGrpSpPr/>
                  <p:nvPr/>
                </p:nvGrpSpPr>
                <p:grpSpPr>
                  <a:xfrm>
                    <a:off x="4953" y="6873"/>
                    <a:ext cx="1700" cy="510"/>
                    <a:chOff x="1546" y="6873"/>
                    <a:chExt cx="1700" cy="510"/>
                  </a:xfrm>
                </p:grpSpPr>
                <p:sp>
                  <p:nvSpPr>
                    <p:cNvPr id="70" name="矩形 69"/>
                    <p:cNvSpPr/>
                    <p:nvPr/>
                  </p:nvSpPr>
                  <p:spPr>
                    <a:xfrm>
                      <a:off x="154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>
                    <a:xfrm>
                      <a:off x="239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i+1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  <p:grpSp>
                <p:nvGrpSpPr>
                  <p:cNvPr id="72" name="群組 71"/>
                  <p:cNvGrpSpPr/>
                  <p:nvPr/>
                </p:nvGrpSpPr>
                <p:grpSpPr>
                  <a:xfrm>
                    <a:off x="6648" y="6873"/>
                    <a:ext cx="1700" cy="510"/>
                    <a:chOff x="1546" y="6873"/>
                    <a:chExt cx="1700" cy="510"/>
                  </a:xfrm>
                </p:grpSpPr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154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800">
                          <a:latin typeface="Arial" panose="020B0604020202020204" pitchFamily="34" charset="0"/>
                          <a:sym typeface="+mn-ea"/>
                        </a:rPr>
                        <a:t>…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239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n-1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</p:grpSp>
            <p:sp>
              <p:nvSpPr>
                <p:cNvPr id="75" name="矩形 74"/>
                <p:cNvSpPr/>
                <p:nvPr/>
              </p:nvSpPr>
              <p:spPr>
                <a:xfrm>
                  <a:off x="10704" y="7321"/>
                  <a:ext cx="850" cy="51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TW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rPr>
                    <a:t>n</a:t>
                  </a:r>
                  <a:endParaRPr kumimoji="1" lang="en-US" altLang="zh-TW" sz="18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</a:endParaRPr>
                </a:p>
              </p:txBody>
            </p:sp>
            <p:grpSp>
              <p:nvGrpSpPr>
                <p:cNvPr id="135" name="群組 134"/>
                <p:cNvGrpSpPr/>
                <p:nvPr/>
              </p:nvGrpSpPr>
              <p:grpSpPr>
                <a:xfrm rot="0">
                  <a:off x="3887" y="9003"/>
                  <a:ext cx="1700" cy="510"/>
                  <a:chOff x="1546" y="6873"/>
                  <a:chExt cx="1700" cy="510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o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38" name="群組 137"/>
                <p:cNvGrpSpPr/>
                <p:nvPr/>
              </p:nvGrpSpPr>
              <p:grpSpPr>
                <a:xfrm rot="0">
                  <a:off x="5586" y="9003"/>
                  <a:ext cx="1700" cy="510"/>
                  <a:chOff x="1546" y="6873"/>
                  <a:chExt cx="1700" cy="5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41" name="群組 140"/>
                <p:cNvGrpSpPr/>
                <p:nvPr/>
              </p:nvGrpSpPr>
              <p:grpSpPr>
                <a:xfrm rot="0">
                  <a:off x="7294" y="9003"/>
                  <a:ext cx="1700" cy="510"/>
                  <a:chOff x="1546" y="6873"/>
                  <a:chExt cx="1700" cy="510"/>
                </a:xfrm>
              </p:grpSpPr>
              <p:sp>
                <p:nvSpPr>
                  <p:cNvPr id="142" name="矩形 141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i+1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44" name="群組 143"/>
                <p:cNvGrpSpPr/>
                <p:nvPr/>
              </p:nvGrpSpPr>
              <p:grpSpPr>
                <a:xfrm rot="0">
                  <a:off x="8989" y="9003"/>
                  <a:ext cx="1700" cy="510"/>
                  <a:chOff x="1546" y="6873"/>
                  <a:chExt cx="1700" cy="510"/>
                </a:xfrm>
              </p:grpSpPr>
              <p:sp>
                <p:nvSpPr>
                  <p:cNvPr id="145" name="矩形 144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n-1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sp>
              <p:nvSpPr>
                <p:cNvPr id="147" name="文字方塊 146"/>
                <p:cNvSpPr txBox="1"/>
                <p:nvPr/>
              </p:nvSpPr>
              <p:spPr>
                <a:xfrm>
                  <a:off x="2756" y="8969"/>
                  <a:ext cx="69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TW" sz="1800"/>
                    <a:t>L:</a:t>
                  </a:r>
                  <a:endParaRPr lang="en-US" altLang="zh-TW" sz="1800"/>
                </a:p>
              </p:txBody>
            </p:sp>
            <p:sp>
              <p:nvSpPr>
                <p:cNvPr id="148" name="文字方塊 147"/>
                <p:cNvSpPr txBox="1"/>
                <p:nvPr/>
              </p:nvSpPr>
              <p:spPr>
                <a:xfrm>
                  <a:off x="-712" y="8966"/>
                  <a:ext cx="298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000">
                      <a:latin typeface="Times New Roman" panose="02020603050405020304" charset="0"/>
                      <a:cs typeface="Times New Roman" panose="02020603050405020304" charset="0"/>
                    </a:rPr>
                    <a:t>Case 2</a:t>
                  </a:r>
                  <a:r>
                    <a:rPr lang="zh-CN" altLang="en-US" sz="2000">
                      <a:latin typeface="Times New Roman" panose="02020603050405020304" charset="0"/>
                      <a:cs typeface="Times New Roman" panose="02020603050405020304" charset="0"/>
                    </a:rPr>
                    <a:t>：</a:t>
                  </a:r>
                  <a:r>
                    <a:rPr lang="en-US" altLang="zh-CN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altLang="zh-CN" sz="2000" baseline="-25000">
                      <a:latin typeface="Arial" panose="020B0604020202020204" pitchFamily="34" charset="0"/>
                      <a:cs typeface="Arial" panose="020B0604020202020204" pitchFamily="34" charset="0"/>
                    </a:rPr>
                    <a:t>n-1</a:t>
                  </a:r>
                  <a:r>
                    <a:rPr lang="en-US" altLang="zh-CN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&lt;e</a:t>
                  </a:r>
                  <a:endParaRPr lang="en-US" altLang="zh-TW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0" name="群組 149"/>
                <p:cNvGrpSpPr/>
                <p:nvPr/>
              </p:nvGrpSpPr>
              <p:grpSpPr>
                <a:xfrm rot="0">
                  <a:off x="3900" y="8564"/>
                  <a:ext cx="1700" cy="510"/>
                  <a:chOff x="1546" y="6873"/>
                  <a:chExt cx="1700" cy="5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0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53" name="群組 152"/>
                <p:cNvGrpSpPr/>
                <p:nvPr/>
              </p:nvGrpSpPr>
              <p:grpSpPr>
                <a:xfrm rot="0">
                  <a:off x="5599" y="8564"/>
                  <a:ext cx="1700" cy="510"/>
                  <a:chOff x="1546" y="6873"/>
                  <a:chExt cx="1700" cy="510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56" name="群組 155"/>
                <p:cNvGrpSpPr/>
                <p:nvPr/>
              </p:nvGrpSpPr>
              <p:grpSpPr>
                <a:xfrm rot="0">
                  <a:off x="7307" y="8564"/>
                  <a:ext cx="1700" cy="510"/>
                  <a:chOff x="1546" y="6873"/>
                  <a:chExt cx="1700" cy="5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i+1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59" name="群組 158"/>
                <p:cNvGrpSpPr/>
                <p:nvPr/>
              </p:nvGrpSpPr>
              <p:grpSpPr>
                <a:xfrm rot="0">
                  <a:off x="9002" y="8564"/>
                  <a:ext cx="1700" cy="510"/>
                  <a:chOff x="1546" y="6873"/>
                  <a:chExt cx="1700" cy="510"/>
                </a:xfrm>
              </p:grpSpPr>
              <p:sp>
                <p:nvSpPr>
                  <p:cNvPr id="160" name="矩形 159"/>
                  <p:cNvSpPr/>
                  <p:nvPr/>
                </p:nvSpPr>
                <p:spPr>
                  <a:xfrm>
                    <a:off x="154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61" name="矩形 160"/>
                  <p:cNvSpPr/>
                  <p:nvPr/>
                </p:nvSpPr>
                <p:spPr>
                  <a:xfrm>
                    <a:off x="2396" y="6873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n-1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63" name="群組 162"/>
                <p:cNvGrpSpPr/>
                <p:nvPr/>
              </p:nvGrpSpPr>
              <p:grpSpPr>
                <a:xfrm rot="0">
                  <a:off x="3887" y="9994"/>
                  <a:ext cx="7644" cy="510"/>
                  <a:chOff x="3887" y="7421"/>
                  <a:chExt cx="7644" cy="510"/>
                </a:xfrm>
              </p:grpSpPr>
              <p:sp>
                <p:nvSpPr>
                  <p:cNvPr id="164" name="矩形 163"/>
                  <p:cNvSpPr/>
                  <p:nvPr/>
                </p:nvSpPr>
                <p:spPr>
                  <a:xfrm>
                    <a:off x="3887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o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65" name="矩形 164"/>
                  <p:cNvSpPr/>
                  <p:nvPr/>
                </p:nvSpPr>
                <p:spPr>
                  <a:xfrm>
                    <a:off x="4737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66" name="矩形 165"/>
                  <p:cNvSpPr/>
                  <p:nvPr/>
                </p:nvSpPr>
                <p:spPr>
                  <a:xfrm>
                    <a:off x="5586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TW" altLang="en-US" sz="1800">
                        <a:latin typeface="Arial" panose="020B0604020202020204" pitchFamily="34" charset="0"/>
                        <a:sym typeface="+mn-ea"/>
                      </a:rPr>
                      <a:t>…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sp>
                <p:nvSpPr>
                  <p:cNvPr id="167" name="矩形 166"/>
                  <p:cNvSpPr/>
                  <p:nvPr/>
                </p:nvSpPr>
                <p:spPr>
                  <a:xfrm>
                    <a:off x="6436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a</a:t>
                    </a:r>
                    <a:r>
                      <a: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rPr>
                      <a:t>i-1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  <p:grpSp>
                <p:nvGrpSpPr>
                  <p:cNvPr id="168" name="群組 167"/>
                  <p:cNvGrpSpPr/>
                  <p:nvPr/>
                </p:nvGrpSpPr>
                <p:grpSpPr>
                  <a:xfrm rot="0">
                    <a:off x="8137" y="7421"/>
                    <a:ext cx="3395" cy="510"/>
                    <a:chOff x="7294" y="7421"/>
                    <a:chExt cx="3395" cy="510"/>
                  </a:xfrm>
                </p:grpSpPr>
                <p:sp>
                  <p:nvSpPr>
                    <p:cNvPr id="169" name="矩形 168"/>
                    <p:cNvSpPr/>
                    <p:nvPr/>
                  </p:nvSpPr>
                  <p:spPr>
                    <a:xfrm>
                      <a:off x="7294" y="7421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a</a:t>
                      </a:r>
                      <a:r>
                        <a:rPr kumimoji="1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i-1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170" name="矩形 169"/>
                    <p:cNvSpPr/>
                    <p:nvPr/>
                  </p:nvSpPr>
                  <p:spPr>
                    <a:xfrm>
                      <a:off x="8144" y="7421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800">
                          <a:latin typeface="Arial" panose="020B0604020202020204" pitchFamily="34" charset="0"/>
                          <a:sym typeface="+mn-ea"/>
                        </a:rPr>
                        <a:t>…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171" name="矩形 170"/>
                    <p:cNvSpPr/>
                    <p:nvPr/>
                  </p:nvSpPr>
                  <p:spPr>
                    <a:xfrm>
                      <a:off x="8989" y="7421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smtClean="0">
                          <a:ln>
                            <a:noFill/>
                          </a:ln>
                          <a:effectLst/>
                          <a:sym typeface="+mn-ea"/>
                        </a:rPr>
                        <a:t>a</a:t>
                      </a:r>
                      <a:r>
                        <a:rPr kumimoji="1" lang="en-US" altLang="zh-TW" sz="1800" baseline="-25000" smtClean="0">
                          <a:ln>
                            <a:noFill/>
                          </a:ln>
                          <a:effectLst/>
                          <a:sym typeface="+mn-ea"/>
                        </a:rPr>
                        <a:t>n-1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172" name="矩形 171"/>
                    <p:cNvSpPr/>
                    <p:nvPr/>
                  </p:nvSpPr>
                  <p:spPr>
                    <a:xfrm>
                      <a:off x="9839" y="7421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  <p:sp>
                <p:nvSpPr>
                  <p:cNvPr id="173" name="矩形 172"/>
                  <p:cNvSpPr/>
                  <p:nvPr/>
                </p:nvSpPr>
                <p:spPr>
                  <a:xfrm>
                    <a:off x="7288" y="7421"/>
                    <a:ext cx="850" cy="51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0" rIns="91440" bIns="45720" numCol="1" anchor="t" anchorCtr="0" compatLnSpc="1"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TW" sz="1800" smtClean="0">
                        <a:ln>
                          <a:noFill/>
                        </a:ln>
                        <a:effectLst/>
                        <a:sym typeface="+mn-ea"/>
                      </a:rPr>
                      <a:t>a</a:t>
                    </a:r>
                    <a:r>
                      <a:rPr kumimoji="1" lang="en-US" altLang="zh-TW" sz="1800" baseline="-25000" smtClean="0">
                        <a:ln>
                          <a:noFill/>
                        </a:ln>
                        <a:effectLst/>
                        <a:sym typeface="+mn-ea"/>
                      </a:rPr>
                      <a:t>i</a:t>
                    </a:r>
                    <a:endParaRPr kumimoji="1" lang="en-US" altLang="zh-TW" sz="18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endParaRPr>
                  </a:p>
                </p:txBody>
              </p:sp>
            </p:grpSp>
            <p:grpSp>
              <p:nvGrpSpPr>
                <p:cNvPr id="174" name="群組 173"/>
                <p:cNvGrpSpPr/>
                <p:nvPr/>
              </p:nvGrpSpPr>
              <p:grpSpPr>
                <a:xfrm rot="0">
                  <a:off x="3900" y="9555"/>
                  <a:ext cx="6802" cy="510"/>
                  <a:chOff x="1546" y="6873"/>
                  <a:chExt cx="6802" cy="510"/>
                </a:xfrm>
              </p:grpSpPr>
              <p:grpSp>
                <p:nvGrpSpPr>
                  <p:cNvPr id="175" name="群組 174"/>
                  <p:cNvGrpSpPr/>
                  <p:nvPr/>
                </p:nvGrpSpPr>
                <p:grpSpPr>
                  <a:xfrm>
                    <a:off x="1546" y="6873"/>
                    <a:ext cx="1700" cy="510"/>
                    <a:chOff x="1546" y="6873"/>
                    <a:chExt cx="1700" cy="510"/>
                  </a:xfrm>
                </p:grpSpPr>
                <p:sp>
                  <p:nvSpPr>
                    <p:cNvPr id="176" name="矩形 175"/>
                    <p:cNvSpPr/>
                    <p:nvPr/>
                  </p:nvSpPr>
                  <p:spPr>
                    <a:xfrm>
                      <a:off x="154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0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177" name="矩形 176"/>
                    <p:cNvSpPr/>
                    <p:nvPr/>
                  </p:nvSpPr>
                  <p:spPr>
                    <a:xfrm>
                      <a:off x="239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  <p:grpSp>
                <p:nvGrpSpPr>
                  <p:cNvPr id="178" name="群組 177"/>
                  <p:cNvGrpSpPr/>
                  <p:nvPr/>
                </p:nvGrpSpPr>
                <p:grpSpPr>
                  <a:xfrm>
                    <a:off x="3245" y="6873"/>
                    <a:ext cx="1700" cy="510"/>
                    <a:chOff x="1546" y="6873"/>
                    <a:chExt cx="1700" cy="510"/>
                  </a:xfrm>
                </p:grpSpPr>
                <p:sp>
                  <p:nvSpPr>
                    <p:cNvPr id="179" name="矩形 178"/>
                    <p:cNvSpPr/>
                    <p:nvPr/>
                  </p:nvSpPr>
                  <p:spPr>
                    <a:xfrm>
                      <a:off x="154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800">
                          <a:latin typeface="Arial" panose="020B0604020202020204" pitchFamily="34" charset="0"/>
                          <a:sym typeface="+mn-ea"/>
                        </a:rPr>
                        <a:t>…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180" name="矩形 179"/>
                    <p:cNvSpPr/>
                    <p:nvPr/>
                  </p:nvSpPr>
                  <p:spPr>
                    <a:xfrm>
                      <a:off x="239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i-1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  <p:grpSp>
                <p:nvGrpSpPr>
                  <p:cNvPr id="181" name="群組 180"/>
                  <p:cNvGrpSpPr/>
                  <p:nvPr/>
                </p:nvGrpSpPr>
                <p:grpSpPr>
                  <a:xfrm>
                    <a:off x="4953" y="6873"/>
                    <a:ext cx="1700" cy="510"/>
                    <a:chOff x="1546" y="6873"/>
                    <a:chExt cx="1700" cy="510"/>
                  </a:xfrm>
                </p:grpSpPr>
                <p:sp>
                  <p:nvSpPr>
                    <p:cNvPr id="182" name="矩形 181"/>
                    <p:cNvSpPr/>
                    <p:nvPr/>
                  </p:nvSpPr>
                  <p:spPr>
                    <a:xfrm>
                      <a:off x="154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183" name="矩形 182"/>
                    <p:cNvSpPr/>
                    <p:nvPr/>
                  </p:nvSpPr>
                  <p:spPr>
                    <a:xfrm>
                      <a:off x="239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i+1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  <p:grpSp>
                <p:nvGrpSpPr>
                  <p:cNvPr id="184" name="群組 183"/>
                  <p:cNvGrpSpPr/>
                  <p:nvPr/>
                </p:nvGrpSpPr>
                <p:grpSpPr>
                  <a:xfrm>
                    <a:off x="6648" y="6873"/>
                    <a:ext cx="1700" cy="510"/>
                    <a:chOff x="1546" y="6873"/>
                    <a:chExt cx="1700" cy="510"/>
                  </a:xfrm>
                </p:grpSpPr>
                <p:sp>
                  <p:nvSpPr>
                    <p:cNvPr id="185" name="矩形 184"/>
                    <p:cNvSpPr/>
                    <p:nvPr/>
                  </p:nvSpPr>
                  <p:spPr>
                    <a:xfrm>
                      <a:off x="154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800">
                          <a:latin typeface="Arial" panose="020B0604020202020204" pitchFamily="34" charset="0"/>
                          <a:sym typeface="+mn-ea"/>
                        </a:rPr>
                        <a:t>…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  <p:sp>
                  <p:nvSpPr>
                    <p:cNvPr id="186" name="矩形 185"/>
                    <p:cNvSpPr/>
                    <p:nvPr/>
                  </p:nvSpPr>
                  <p:spPr>
                    <a:xfrm>
                      <a:off x="2396" y="6873"/>
                      <a:ext cx="850" cy="510"/>
                    </a:xfrm>
                    <a:prstGeom prst="rect">
                      <a:avLst/>
                    </a:prstGeom>
                    <a:noFill/>
                    <a:ln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0" rIns="91440" bIns="45720" numCol="1" anchor="t" anchorCtr="0" compatLnSpc="1"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charset="-120"/>
                        </a:rPr>
                        <a:t>n-1</a:t>
                      </a:r>
                      <a:endParaRPr kumimoji="1" lang="en-US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charset="-120"/>
                      </a:endParaRPr>
                    </a:p>
                  </p:txBody>
                </p:sp>
              </p:grpSp>
            </p:grpSp>
            <p:sp>
              <p:nvSpPr>
                <p:cNvPr id="187" name="矩形 186"/>
                <p:cNvSpPr/>
                <p:nvPr/>
              </p:nvSpPr>
              <p:spPr>
                <a:xfrm>
                  <a:off x="10704" y="9555"/>
                  <a:ext cx="850" cy="51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none" lIns="91440" tIns="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TW" sz="1800" b="0" i="0" u="none" strike="noStrike" cap="none" normalizeH="0" baseline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Tahoma" panose="020B0604030504040204" pitchFamily="34" charset="0"/>
                      <a:ea typeface="PMingLiU" panose="02020500000000000000" charset="-120"/>
                    </a:rPr>
                    <a:t>n</a:t>
                  </a:r>
                  <a:endPara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ahoma" panose="020B0604030504040204" pitchFamily="34" charset="0"/>
                    <a:ea typeface="PMingLiU" panose="02020500000000000000" charset="-120"/>
                  </a:endParaRPr>
                </a:p>
              </p:txBody>
            </p:sp>
          </p:grpSp>
          <p:sp>
            <p:nvSpPr>
              <p:cNvPr id="190" name="弧形向右箭號 189"/>
              <p:cNvSpPr/>
              <p:nvPr/>
            </p:nvSpPr>
            <p:spPr>
              <a:xfrm>
                <a:off x="3435" y="6987"/>
                <a:ext cx="397" cy="1077"/>
              </a:xfrm>
              <a:prstGeom prst="curv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en-US" altLang="zh-TW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</a:endParaRPr>
              </a:p>
            </p:txBody>
          </p:sp>
          <p:sp>
            <p:nvSpPr>
              <p:cNvPr id="192" name="弧形向右箭號 191"/>
              <p:cNvSpPr/>
              <p:nvPr/>
            </p:nvSpPr>
            <p:spPr>
              <a:xfrm>
                <a:off x="3409" y="9221"/>
                <a:ext cx="397" cy="1077"/>
              </a:xfrm>
              <a:prstGeom prst="curv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en-US" altLang="zh-TW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PMingLiU" panose="02020500000000000000" charset="-120"/>
                </a:endParaRPr>
              </a:p>
            </p:txBody>
          </p:sp>
        </p:grpSp>
        <p:sp>
          <p:nvSpPr>
            <p:cNvPr id="194" name="文字方塊 193"/>
            <p:cNvSpPr txBox="1"/>
            <p:nvPr/>
          </p:nvSpPr>
          <p:spPr>
            <a:xfrm>
              <a:off x="3050" y="7831"/>
              <a:ext cx="149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/>
                <a:t>return</a:t>
              </a:r>
              <a:r>
                <a:rPr lang="zh-CN" altLang="en-US" sz="2000"/>
                <a:t> </a:t>
              </a:r>
              <a:r>
                <a:rPr lang="en-US" altLang="zh-CN" sz="2000">
                  <a:solidFill>
                    <a:srgbClr val="FF0000"/>
                  </a:solidFill>
                </a:rPr>
                <a:t>i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3050" y="10065"/>
              <a:ext cx="1610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/>
                <a:t>return</a:t>
              </a:r>
              <a:r>
                <a:rPr lang="zh-CN" altLang="en-US" sz="2000"/>
                <a:t> </a:t>
              </a:r>
              <a:r>
                <a:rPr lang="en-US" altLang="zh-CN" sz="2000">
                  <a:solidFill>
                    <a:srgbClr val="FF0000"/>
                  </a:solidFill>
                </a:rPr>
                <a:t>n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0675" cy="6296660"/>
            <a:chOff x="971" y="298"/>
            <a:chExt cx="10615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1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15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      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and moves to the last node of the linked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newNode = (Link) malloc(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sizeof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(Node)); // Allocate memory for a new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newNode-&gt;elem = e; // Set the data for the new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newNode-&gt;next = NULL; // The last node, set its next node to NULL.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previous-&gt;next = newNode; // Put the newly added node at the end of the linear 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position; // Return the position.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Remove an element from the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If successful, return the original position of the element; otherwise, return -1.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removeElem(List *L, ElemType 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Link current = *L; // Pointer to the current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Link previous; // Pointer to the previous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position = 0; // Current node position.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(current!=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 // When the linear list still has nodes,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(current-&gt;elem==e) { // Find the node to remove.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(position==0) { // The removed node is the head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*L = current-&gt;next; // Set the next node as the head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free(current); // Release the removed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position; // Return the original position of the removed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6831" cy="6296660"/>
            <a:chOff x="971" y="298"/>
            <a:chExt cx="10621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1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1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previous-&gt;next = current-&gt;next; // Update the previous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free(current); // Release the removed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position; // Return the original position of the removed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(current-&gt;elem&lt;e)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previous = current; // Set the current node to be the previous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current = current-&gt;next; // Set the next node as the current node for the next step.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  position++; // Increment the position by 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The current node data has exceeded the specified value; remove failed.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-1; // There are no more nodes, and remove failed.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Clear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clear(List *L)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Link current; // Pointer to the current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72208" cy="6296660"/>
            <a:chOff x="971" y="298"/>
            <a:chExt cx="10597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1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.c</a:t>
              </a:r>
              <a:endParaRPr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97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(*L!=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 // There are still nodes to clear.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current = *L; // The current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*L = current-&gt;next; // The rest of the link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free(current); // Release the current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Checks whether the linear list is empty. Return 1, if empty; otherwise, return 0.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is_empty(List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L==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; // If L is NULL, return 1; otherwise, return 0.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Print the linear list elements.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We add this function because of its necessity.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printlst(List L)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current = L; // Pointer to the current node.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position = 0; // The current position of the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printf("Number of linear list elements:%3d\n", getSize(L));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(current!=NULL) { // There are still nodes to print.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67079" cy="2418715"/>
            <a:chOff x="971" y="298"/>
            <a:chExt cx="10592" cy="3809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2617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92" cy="3197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printf("%3d ", current-&gt;elem); // Print node data.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((++position)%20==0) printf("\n"); // When 20 elementsl, print a newline.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current = current-&gt;next; // Move to the next node.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((position%20)!=0) printf("\n"); // If there are less than 20 elements, print a newline.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printf("\n"); // Print a newline.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96832" cy="6296660"/>
            <a:chOff x="971" y="298"/>
            <a:chExt cx="10621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223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1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&lt;stdlib.h&gt;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&lt;time.h&gt;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"ordered_list_single_list.h"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Merge two linear lists L1 and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Return the merged linear list.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List merge_list(List L1, List L2)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L; // The merged linear list.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size1=getSize(L1), size2=getSize(L2); // The size of linear lists L1, and L2.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e1, e2; // Elements of linear lists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i1=0, i2=0; // Indexes to linear lists L1 and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initial(&amp;L); // Initialize L.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i1&lt;L1.size, l1 still has elements to merge.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i2&lt;L2.size, l2 still has elements to merge.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 &amp;&amp; i2&lt;size2)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e1 = getElem(L1, i1); // Get an element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e2 = getElem(L2, i2); // Get an element of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Insert the smaller element of L1 and L2 into L and move to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901962" cy="6296660"/>
            <a:chOff x="971" y="298"/>
            <a:chExt cx="1062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223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62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// the position of the next element。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(e1&lt;=e2) {insertElem(&amp;L, e1); i1++;}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{insertElem(&amp;L, e2); i2++;}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L1 still has elements, continue to copy the elements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(i1&lt;size1) insertElem(&amp;L, getElem(L1, i1++));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L2 still has elements, continue to copy the elements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(i2&lt;size2) insertElem(&amp;L, getElem(L2, i2++));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L; // Return the merged linear list.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Collectively remove all elements of L2 from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// Return the removed linear table.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List remove_list(List L1, List L2)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List L; // Removed linear list.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size1=getSize(L1), size2=getSize(L2); // Removed linear list.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ElemType e1, e2; // Elements of the linear lists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i1=0, i2=0; // Indexes to the linear lists L1 and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64001" cy="6296660"/>
            <a:chOff x="971" y="298"/>
            <a:chExt cx="10589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223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89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initial(&amp;L); // Initialize L.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i1&lt;size1, l1 still has elements to remove.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If i2&lt;size2, l2 still has elements to remove.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 &amp;&amp; i2&lt;size2)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e1 = getElem(L1, i1); // Get an element of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e2 = getElem(L2, i2); // Get an element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elements of L1 and L2 are the same, remove the elements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// of L1 and not store them.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(e1==e2) i1++;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 of L1 is smaller than the element of L2,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// put the elements of L1 into L.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(e1&lt;e2) {insertElem(&amp;L, e1); i1++;}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// If the element of L1 is greater than the element of L2,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// check the next element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else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i2++;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L2 has no elements; however, L1 still has elements,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continue to put the elements of L1 into L.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73235" cy="6296660"/>
            <a:chOff x="971" y="298"/>
            <a:chExt cx="10598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223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98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(i1&lt;size1) insertElem(&amp;L, getElem(L1, i1++));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L; // Return the removed linear list.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int main(void)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List L, L1, L2; // Declare the linear lists.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leng1, leng2; // The length of the two linear lists.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 // Loop ariables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initial(&amp;L1); // Initialize L1.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initial(&amp;L2); // Initialize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srand(time(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)); // Seed for the random number generator.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Input the number of elements of the linear list L1.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printf("Enter the size (between 1 and 100 (inclusive)) of the linear list L1: ");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scanf("%d", &amp;leng1);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(leng1&lt;0 || leng1&gt;100);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50663" cy="6296660"/>
            <a:chOff x="971" y="298"/>
            <a:chExt cx="10576" cy="9916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223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76" cy="9304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Input the number of elements of the linear list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printf("Enter the size (between 1 and 100 (inclusive)) of the linear list L2: 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scanf("%d", &amp;leng2);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while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(leng2&lt;0 || leng2&gt;100);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printf("-------------------------------------------\n");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Randomly generate elements of L1.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i&lt;leng1; i++) insertElem(&amp;L1, rand() % 100); // Insert elements of L1.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printf("Linear list L1：\n");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printlst(L1); // Print the linear list L1.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// Randomly generate elements of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i&lt;leng2; i++) insertElem(&amp;L2, rand() % 100); // Insert elements of L2.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printf("Linear list L2：\n");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printlst(L2); // Print the linear list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 = merge_list(L1, L2); // Merge L1 and L2.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printf("Merged linear lists of L1 and L2:\n");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printlst(L); // Print the merged linear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38155" y="170815"/>
            <a:ext cx="10873235" cy="2141855"/>
            <a:chOff x="971" y="298"/>
            <a:chExt cx="10598" cy="3373"/>
          </a:xfrm>
        </p:grpSpPr>
        <p:sp>
          <p:nvSpPr>
            <p:cNvPr id="7" name="文字方塊 2"/>
            <p:cNvSpPr txBox="1"/>
            <p:nvPr>
              <p:custDataLst>
                <p:tags r:id="rId1"/>
              </p:custDataLst>
            </p:nvPr>
          </p:nvSpPr>
          <p:spPr>
            <a:xfrm>
              <a:off x="971" y="298"/>
              <a:ext cx="3223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_main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文字方塊 1"/>
            <p:cNvSpPr txBox="1"/>
            <p:nvPr>
              <p:custDataLst>
                <p:tags r:id="rId2"/>
              </p:custDataLst>
            </p:nvPr>
          </p:nvSpPr>
          <p:spPr>
            <a:xfrm>
              <a:off x="971" y="910"/>
              <a:ext cx="10598" cy="2761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L = remove_list(L1, L2); // Remove L2 from L1.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printf("Removed linear list of L2 from L1:\n");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printlst(L); // Print the removed line list.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>
              <a:buClrTx/>
              <a:buSzTx/>
              <a:buFontTx/>
            </a:pP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Ordered </a:t>
            </a: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Linear List (cont’d)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2027555"/>
          </a:xfrm>
        </p:spPr>
        <p:txBody>
          <a:bodyPr>
            <a:normAutofit fontScale="25000"/>
          </a:bodyPr>
          <a:p>
            <a:pPr marL="371475" lvl="1" indent="-19177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sz="88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delete(L, e)</a:t>
            </a:r>
            <a:r>
              <a:rPr sz="8800">
                <a:ea typeface="新宋体" panose="02010609030101010101" charset="-122"/>
                <a:cs typeface="Times New Roman" panose="02020603050405020304" charset="0"/>
                <a:sym typeface="+mn-ea"/>
              </a:rPr>
              <a:t>: Delete element </a:t>
            </a:r>
            <a:r>
              <a:rPr sz="88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</a:t>
            </a:r>
            <a:r>
              <a:rPr sz="8800">
                <a:ea typeface="新宋体" panose="02010609030101010101" charset="-122"/>
                <a:cs typeface="Times New Roman" panose="02020603050405020304" charset="0"/>
                <a:sym typeface="+mn-ea"/>
              </a:rPr>
              <a:t> from </a:t>
            </a:r>
            <a:r>
              <a:rPr sz="88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</a:t>
            </a:r>
            <a:r>
              <a:rPr sz="8800">
                <a:ea typeface="新宋体" panose="02010609030101010101" charset="-122"/>
                <a:cs typeface="Times New Roman" panose="02020603050405020304" charset="0"/>
                <a:sym typeface="+mn-ea"/>
              </a:rPr>
              <a:t>. </a:t>
            </a:r>
            <a:endParaRPr sz="8800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828675" lvl="2" indent="-316865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Search for the first element position equal to </a:t>
            </a:r>
            <a:r>
              <a:rPr sz="80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, assuming it is </a:t>
            </a:r>
            <a:r>
              <a:rPr sz="80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, move the element after position </a:t>
            </a:r>
            <a:r>
              <a:rPr sz="80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 forward by one position, and return the value of </a:t>
            </a:r>
            <a:r>
              <a:rPr sz="80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. </a:t>
            </a:r>
            <a:endParaRPr sz="8000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828675" lvl="2" indent="-316865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Returns </a:t>
            </a:r>
            <a:r>
              <a:rPr sz="80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-1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 if no element of </a:t>
            </a:r>
            <a:r>
              <a:rPr sz="80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 is equal to e. </a:t>
            </a:r>
            <a:endParaRPr sz="8000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828675" lvl="2" indent="-316865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In the figure below </a:t>
            </a:r>
            <a:r>
              <a:rPr sz="80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n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 is the number </a:t>
            </a:r>
            <a:r>
              <a:rPr lang="en-US"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of elements 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of</a:t>
            </a:r>
            <a:r>
              <a:rPr lang="en-US"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 the original</a:t>
            </a:r>
            <a:r>
              <a:rPr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 linear </a:t>
            </a:r>
            <a:r>
              <a:rPr lang="en-US" sz="8000">
                <a:ea typeface="新宋体" panose="02010609030101010101" charset="-122"/>
                <a:cs typeface="Times New Roman" panose="02020603050405020304" charset="0"/>
                <a:sym typeface="+mn-ea"/>
              </a:rPr>
              <a:t>list.</a:t>
            </a:r>
            <a:endParaRPr lang="en-US" altLang="zh-CN" sz="8000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170180" lvl="1" indent="0" algn="l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88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98270" y="3546475"/>
            <a:ext cx="9511030" cy="2702560"/>
            <a:chOff x="2202" y="5585"/>
            <a:chExt cx="14978" cy="4256"/>
          </a:xfrm>
        </p:grpSpPr>
        <p:sp>
          <p:nvSpPr>
            <p:cNvPr id="2" name="矩形 1"/>
            <p:cNvSpPr/>
            <p:nvPr/>
          </p:nvSpPr>
          <p:spPr>
            <a:xfrm>
              <a:off x="7095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o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945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794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644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i-1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489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339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i+1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84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034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n-2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964" y="5990"/>
              <a:ext cx="6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2000"/>
                <a:t>L:</a:t>
              </a:r>
              <a:endParaRPr lang="en-US" altLang="zh-TW" sz="200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202" y="5987"/>
              <a:ext cx="259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Case 1: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 a</a:t>
              </a:r>
              <a:r>
                <a: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=e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108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0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958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07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657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i-1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502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352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i+1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197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3047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n-2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095" y="7015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o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945" y="7015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794" y="7015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644" y="7015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i-1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345" y="7015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195" y="7015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</a:t>
              </a:r>
              <a:r>
                <a:rPr kumimoji="1" lang="en-US" altLang="zh-TW" sz="1800" baseline="-25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n-2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040" y="7015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</a:t>
              </a:r>
              <a:r>
                <a:rPr kumimoji="1" lang="en-US" altLang="zh-TW" sz="1800" baseline="-25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n-1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496" y="7015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</a:t>
              </a:r>
              <a:r>
                <a:rPr kumimoji="1" lang="en-US" altLang="zh-TW" sz="1800" baseline="-25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i+1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 rot="0">
              <a:off x="7108" y="6576"/>
              <a:ext cx="1700" cy="510"/>
              <a:chOff x="1546" y="6873"/>
              <a:chExt cx="1700" cy="51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54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0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9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1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 rot="0">
              <a:off x="8807" y="6576"/>
              <a:ext cx="1700" cy="510"/>
              <a:chOff x="1546" y="6873"/>
              <a:chExt cx="1700" cy="51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54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…</a:t>
                </a:r>
                <a:endParaRPr kumimoji="1" lang="zh-TW" alt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39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i-1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 rot="0">
              <a:off x="10515" y="6576"/>
              <a:ext cx="1700" cy="510"/>
              <a:chOff x="1546" y="6873"/>
              <a:chExt cx="1700" cy="51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54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i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39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…</a:t>
                </a:r>
                <a:endPara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群組 71"/>
            <p:cNvGrpSpPr/>
            <p:nvPr/>
          </p:nvGrpSpPr>
          <p:grpSpPr>
            <a:xfrm rot="0">
              <a:off x="12210" y="6576"/>
              <a:ext cx="1700" cy="510"/>
              <a:chOff x="1546" y="6873"/>
              <a:chExt cx="1700" cy="51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54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n-3</a:t>
                </a:r>
                <a:endPara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39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n-2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3877" y="6024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3886" y="5585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7095" y="8258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o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7945" y="8258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8794" y="8258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9644" y="8258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i-1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489" y="8258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1339" y="8258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i+1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2184" y="8258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3034" y="8258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5964" y="8224"/>
              <a:ext cx="6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2000"/>
                <a:t>L:</a:t>
              </a:r>
              <a:endParaRPr lang="en-US" altLang="zh-TW" sz="2000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2202" y="8221"/>
              <a:ext cx="30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Case 2: 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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i: 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</a:t>
              </a: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e,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108" y="7819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0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958" y="7819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8807" y="7819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9657" y="7819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i-1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502" y="7819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1352" y="7819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i+1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12197" y="7819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13047" y="7819"/>
              <a:ext cx="850" cy="5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n-1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7095" y="9249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o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7945" y="9249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8794" y="9249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…</a:t>
              </a:r>
              <a:endParaRPr kumimoji="1" lang="zh-TW" alt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9644" y="9249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a</a:t>
              </a:r>
              <a:r>
                <a: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rPr>
                <a:t>i-1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grpSp>
          <p:nvGrpSpPr>
            <p:cNvPr id="168" name="群組 167"/>
            <p:cNvGrpSpPr/>
            <p:nvPr/>
          </p:nvGrpSpPr>
          <p:grpSpPr>
            <a:xfrm rot="0">
              <a:off x="11345" y="9249"/>
              <a:ext cx="2545" cy="510"/>
              <a:chOff x="7294" y="7421"/>
              <a:chExt cx="2545" cy="510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7294" y="7421"/>
                <a:ext cx="850" cy="51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a</a:t>
                </a:r>
                <a:r>
                  <a:rPr kumimoji="1" lang="en-US" altLang="zh-TW" sz="18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i-1</a:t>
                </a:r>
                <a:endPara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8144" y="7421"/>
                <a:ext cx="850" cy="51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…</a:t>
                </a:r>
                <a:endParaRPr kumimoji="1" lang="zh-TW" alt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989" y="7421"/>
                <a:ext cx="850" cy="51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smtClean="0">
                    <a:ln>
                      <a:noFill/>
                    </a:ln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</a:t>
                </a:r>
                <a:r>
                  <a:rPr kumimoji="1" lang="en-US" altLang="zh-TW" sz="1800" baseline="-25000" smtClean="0">
                    <a:ln>
                      <a:noFill/>
                    </a:ln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n-1</a:t>
                </a:r>
                <a:endParaRPr kumimoji="1" lang="en-US" altLang="zh-TW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3" name="矩形 172"/>
            <p:cNvSpPr/>
            <p:nvPr/>
          </p:nvSpPr>
          <p:spPr>
            <a:xfrm>
              <a:off x="10496" y="9249"/>
              <a:ext cx="850" cy="5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18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</a:t>
              </a:r>
              <a:r>
                <a:rPr kumimoji="1" lang="en-US" altLang="zh-TW" sz="1800" baseline="-2500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i</a:t>
              </a:r>
              <a:endParaRPr kumimoji="1" lang="en-US" altLang="zh-TW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  <a:cs typeface="Arial" panose="020B0604020202020204" pitchFamily="34" charset="0"/>
              </a:endParaRPr>
            </a:p>
          </p:txBody>
        </p:sp>
        <p:grpSp>
          <p:nvGrpSpPr>
            <p:cNvPr id="175" name="群組 174"/>
            <p:cNvGrpSpPr/>
            <p:nvPr/>
          </p:nvGrpSpPr>
          <p:grpSpPr>
            <a:xfrm rot="0">
              <a:off x="7108" y="8810"/>
              <a:ext cx="1700" cy="510"/>
              <a:chOff x="1546" y="6873"/>
              <a:chExt cx="1700" cy="510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154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0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239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1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" name="群組 177"/>
            <p:cNvGrpSpPr/>
            <p:nvPr/>
          </p:nvGrpSpPr>
          <p:grpSpPr>
            <a:xfrm rot="0">
              <a:off x="8807" y="8810"/>
              <a:ext cx="1700" cy="510"/>
              <a:chOff x="1546" y="6873"/>
              <a:chExt cx="1700" cy="510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54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…</a:t>
                </a:r>
                <a:endParaRPr kumimoji="1" lang="zh-TW" alt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239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i-1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1" name="群組 180"/>
            <p:cNvGrpSpPr/>
            <p:nvPr/>
          </p:nvGrpSpPr>
          <p:grpSpPr>
            <a:xfrm rot="0">
              <a:off x="10515" y="8810"/>
              <a:ext cx="1700" cy="510"/>
              <a:chOff x="1546" y="6873"/>
              <a:chExt cx="1700" cy="510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154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i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239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i+1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" name="群組 183"/>
            <p:cNvGrpSpPr/>
            <p:nvPr/>
          </p:nvGrpSpPr>
          <p:grpSpPr>
            <a:xfrm rot="0">
              <a:off x="12210" y="8810"/>
              <a:ext cx="1700" cy="510"/>
              <a:chOff x="1546" y="6873"/>
              <a:chExt cx="1700" cy="510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54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…</a:t>
                </a:r>
                <a:endParaRPr kumimoji="1" lang="zh-TW" altLang="en-US" sz="1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2396" y="6873"/>
                <a:ext cx="850" cy="51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PMingLiU" panose="02020500000000000000" charset="-120"/>
                    <a:cs typeface="Arial" panose="020B0604020202020204" pitchFamily="34" charset="0"/>
                  </a:rPr>
                  <a:t>n-1</a:t>
                </a:r>
                <a:endParaRPr kumimoji="1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MingLiU" panose="02020500000000000000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0" name="弧形向右箭號 189"/>
            <p:cNvSpPr/>
            <p:nvPr/>
          </p:nvSpPr>
          <p:spPr>
            <a:xfrm>
              <a:off x="6643" y="6242"/>
              <a:ext cx="397" cy="1077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PMingLiU" panose="02020500000000000000" charset="-120"/>
              </a:endParaRPr>
            </a:p>
          </p:txBody>
        </p:sp>
        <p:sp>
          <p:nvSpPr>
            <p:cNvPr id="192" name="弧形向右箭號 191"/>
            <p:cNvSpPr/>
            <p:nvPr/>
          </p:nvSpPr>
          <p:spPr>
            <a:xfrm>
              <a:off x="6617" y="8476"/>
              <a:ext cx="397" cy="1077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PMingLiU" panose="02020500000000000000" charset="-120"/>
              </a:endParaRPr>
            </a:p>
          </p:txBody>
        </p:sp>
        <p:sp>
          <p:nvSpPr>
            <p:cNvPr id="194" name="文字方塊 193"/>
            <p:cNvSpPr txBox="1"/>
            <p:nvPr/>
          </p:nvSpPr>
          <p:spPr>
            <a:xfrm>
              <a:off x="5236" y="6973"/>
              <a:ext cx="142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return</a:t>
              </a:r>
              <a:r>
                <a:rPr lang="zh-CN" altLang="en-US" sz="2000"/>
                <a:t> </a:t>
              </a:r>
              <a:r>
                <a:rPr lang="en-US" altLang="zh-CN" sz="2000">
                  <a:solidFill>
                    <a:srgbClr val="FF0000"/>
                  </a:solidFill>
                </a:rPr>
                <a:t>i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5032" y="9207"/>
              <a:ext cx="165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return</a:t>
              </a:r>
              <a:r>
                <a:rPr lang="zh-CN" altLang="en-US" sz="2000"/>
                <a:t> </a:t>
              </a:r>
              <a:r>
                <a:rPr lang="en-US" altLang="zh-CN" sz="2000">
                  <a:solidFill>
                    <a:srgbClr val="FF0000"/>
                  </a:solidFill>
                </a:rPr>
                <a:t>-1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4048" y="6979"/>
              <a:ext cx="313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n-1 </a:t>
              </a:r>
              <a:r>
                <a:rPr lang="en-US" sz="2000">
                  <a:latin typeface="Times New Roman" panose="02020603050405020304" charset="0"/>
                  <a:cs typeface="Times New Roman" panose="02020603050405020304" charset="0"/>
                </a:rPr>
                <a:t>elements left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4135" y="9213"/>
              <a:ext cx="273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>
                  <a:latin typeface="Times New Roman" panose="02020603050405020304" charset="0"/>
                  <a:cs typeface="Times New Roman" panose="02020603050405020304" charset="0"/>
                </a:rPr>
                <a:t>still </a:t>
              </a: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>
                  <a:latin typeface="Times New Roman" panose="02020603050405020304" charset="0"/>
                  <a:cs typeface="Times New Roman" panose="02020603050405020304" charset="0"/>
                </a:rPr>
                <a:t> elements</a:t>
              </a:r>
              <a:endParaRPr lang="en-US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55555" y="241935"/>
            <a:ext cx="10850880" cy="6012519"/>
            <a:chOff x="12443" y="314"/>
            <a:chExt cx="17088" cy="9467"/>
          </a:xfrm>
        </p:grpSpPr>
        <p:sp>
          <p:nvSpPr>
            <p:cNvPr id="7" name="文字方塊 1"/>
            <p:cNvSpPr txBox="1"/>
            <p:nvPr/>
          </p:nvSpPr>
          <p:spPr>
            <a:xfrm>
              <a:off x="12443" y="914"/>
              <a:ext cx="17088" cy="8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size (between 1 and 100 (inclusive)) of the linear list L1: 40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size (between 1 and 100 (inclusive)) of the linear list L2: 30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-------------------------------------------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list L1：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40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6  13  14  18  19  19  19  23  23  33  35  36  36  41  43  49  49  52  54  54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58  61  61  63  65  66  69  71  73  75  77  78  79  79  81  88  91  94  98  99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list L2：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30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9  14  15  20  21  40  46  50  51  52  53  53  54  55  55  56  58  61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62  71  73  80  83  85  85  90  91  93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Merged linear lists of L1 and L2: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70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 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6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9  13  14  14  15  18  19  19  19  20  21  23  23  33  35  36  36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40  41  43  46  49  49  50  51  52  52  53  53  54  54  54  55  55  56  58  58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61  61  61  62  63  65  66  69  71  71  73  73  75  77  78  79  79  80  81  83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85  85  88  90  91  91  93  94  98  99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字方塊 6"/>
            <p:cNvSpPr txBox="1"/>
            <p:nvPr/>
          </p:nvSpPr>
          <p:spPr>
            <a:xfrm>
              <a:off x="12443" y="314"/>
              <a:ext cx="462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55555" y="241935"/>
            <a:ext cx="10850880" cy="1580136"/>
            <a:chOff x="12443" y="314"/>
            <a:chExt cx="17088" cy="2488"/>
          </a:xfrm>
        </p:grpSpPr>
        <p:sp>
          <p:nvSpPr>
            <p:cNvPr id="7" name="文字方塊 1"/>
            <p:cNvSpPr txBox="1"/>
            <p:nvPr/>
          </p:nvSpPr>
          <p:spPr>
            <a:xfrm>
              <a:off x="12443" y="914"/>
              <a:ext cx="17088" cy="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linear list of L2 from L1: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linear list elements: 30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6  13  18  19  19  19  23  23  33  35  36  36  41  43  49  49  63  65  66  69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75  77  78  79  79  81  88  94  98  99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字方塊 6"/>
            <p:cNvSpPr txBox="1"/>
            <p:nvPr/>
          </p:nvSpPr>
          <p:spPr>
            <a:xfrm>
              <a:off x="12443" y="314"/>
              <a:ext cx="462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ordered_list_single_list.exe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>
              <a:buClrTx/>
              <a:buSzTx/>
              <a:buFontTx/>
            </a:pP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Ordered </a:t>
            </a: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Linear List (cont’d)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377825" lvl="1" indent="-207645" algn="l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destroy(L)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: destroy the linear list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. (not suitable for fixed-array linear 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list</a:t>
            </a:r>
            <a:r>
              <a:rPr>
                <a:ea typeface="新宋体" panose="02010609030101010101" charset="-122"/>
                <a:cs typeface="Times New Roman" panose="02020603050405020304" charset="0"/>
                <a:sym typeface="+mn-ea"/>
              </a:rPr>
              <a:t>)</a:t>
            </a:r>
            <a:r>
              <a:rPr lang="en-US">
                <a:ea typeface="新宋体" panose="02010609030101010101" charset="-122"/>
                <a:cs typeface="Times New Roman" panose="02020603050405020304" charset="0"/>
                <a:sym typeface="+mn-ea"/>
              </a:rPr>
              <a:t>.</a:t>
            </a:r>
            <a:endParaRPr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377825" lvl="1" indent="-207645" algn="l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clear(L)</a:t>
            </a:r>
            <a:r>
              <a:rPr lang="zh-CN">
                <a:ea typeface="新宋体" panose="0201060903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en-US" altLang="zh-CN">
                <a:ea typeface="新宋体" panose="0201060903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>
                <a:ea typeface="新宋体" panose="02010609030101010101" charset="-122"/>
                <a:cs typeface="Times New Roman" panose="02020603050405020304" charset="0"/>
                <a:sym typeface="+mn-ea"/>
              </a:rPr>
              <a:t>lear the linear list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>
                <a:ea typeface="新宋体" panose="02010609030101010101" charset="-122"/>
                <a:cs typeface="Times New Roman" panose="02020603050405020304" charset="0"/>
                <a:sym typeface="+mn-ea"/>
              </a:rPr>
              <a:t>.</a:t>
            </a:r>
            <a:endParaRPr lang="zh-CN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377825" lvl="1" indent="-207645" algn="l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is_empty(L)</a:t>
            </a:r>
            <a:r>
              <a:rPr lang="zh-CN">
                <a:ea typeface="新宋体" panose="0201060903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en-US" altLang="zh-CN">
                <a:ea typeface="新宋体" panose="0201060903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>
                <a:ea typeface="新宋体" panose="02010609030101010101" charset="-122"/>
                <a:cs typeface="Times New Roman" panose="02020603050405020304" charset="0"/>
                <a:sym typeface="+mn-ea"/>
              </a:rPr>
              <a:t>heck if the linear list </a:t>
            </a:r>
            <a:r>
              <a:rPr>
                <a:latin typeface="Arial" panose="020B0604020202020204" pitchFamily="34" charset="0"/>
                <a:ea typeface="新宋体" panose="02010609030101010101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>
                <a:ea typeface="新宋体" panose="02010609030101010101" charset="-122"/>
                <a:cs typeface="Times New Roman" panose="02020603050405020304" charset="0"/>
                <a:sym typeface="+mn-ea"/>
              </a:rPr>
              <a:t> is an empty list.</a:t>
            </a:r>
            <a:endParaRPr lang="zh-CN">
              <a:ea typeface="新宋体" panose="02010609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7690" cy="857885"/>
          </a:xfrm>
        </p:spPr>
        <p:txBody>
          <a:bodyPr anchor="ctr" anchorCtr="0">
            <a:normAutofit/>
          </a:bodyPr>
          <a:p>
            <a:pPr algn="l">
              <a:buClrTx/>
              <a:buSzTx/>
              <a:buFontTx/>
            </a:pP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Implementation of </a:t>
            </a: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Ordered </a:t>
            </a:r>
            <a:r>
              <a:rPr lang="en-US" altLang="zh-TW" sz="3600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 Linear List Using Arrays</a:t>
            </a:r>
            <a:endParaRPr lang="en-US" altLang="zh-TW" sz="3600" b="1" dirty="0">
              <a:solidFill>
                <a:srgbClr val="000000"/>
              </a:solidFill>
              <a:ea typeface="DFKai-SB" panose="03000509000000000000" pitchFamily="65" charset="-12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727690" cy="4954905"/>
          </a:xfrm>
        </p:spPr>
        <p:txBody>
          <a:bodyPr>
            <a:normAutofit fontScale="90000" lnSpcReduction="20000"/>
          </a:bodyPr>
          <a:p>
            <a:pPr marL="250190" indent="-25019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In the C programming language, an </a:t>
            </a:r>
            <a:r>
              <a:rPr sz="2400" b="1">
                <a:ea typeface="新宋体" panose="02010609030101010101" charset="-122"/>
                <a:cs typeface="Times New Roman" panose="02020603050405020304" charset="0"/>
                <a:sym typeface="+mn-ea"/>
              </a:rPr>
              <a:t>array</a:t>
            </a:r>
            <a:r>
              <a:rPr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 can be used to implement a</a:t>
            </a:r>
            <a:r>
              <a:rPr lang="en-US"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n </a:t>
            </a: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o</a:t>
            </a:r>
            <a:r>
              <a:rPr lang="en-US" altLang="zh-TW" dirty="0">
                <a:solidFill>
                  <a:srgbClr val="000000"/>
                </a:solidFill>
                <a:ea typeface="DFKai-SB" panose="03000509000000000000" pitchFamily="65" charset="-120"/>
                <a:cs typeface="Times New Roman" panose="02020603050405020304" charset="0"/>
                <a:sym typeface="+mn-ea"/>
              </a:rPr>
              <a:t>rdered </a:t>
            </a:r>
            <a:r>
              <a:rPr sz="2400">
                <a:ea typeface="新宋体" panose="02010609030101010101" charset="-122"/>
                <a:cs typeface="Times New Roman" panose="02020603050405020304" charset="0"/>
                <a:sym typeface="+mn-ea"/>
              </a:rPr>
              <a:t> linear list:</a:t>
            </a:r>
            <a:endParaRPr sz="2400">
              <a:ea typeface="新宋体" panose="02010609030101010101" charset="-122"/>
              <a:cs typeface="Times New Roman" panose="02020603050405020304" charset="0"/>
              <a:sym typeface="+mn-ea"/>
            </a:endParaRPr>
          </a:p>
          <a:p>
            <a:pPr marL="396240" lvl="1" indent="-22479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srgbClr val="FF0000"/>
                </a:solidFill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fixed-size array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:</a:t>
            </a:r>
            <a:endParaRPr lang="en-US" alt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#define MAXSIZE 100 // </a:t>
            </a:r>
            <a:r>
              <a:rPr 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The upper limit o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f 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ordered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lin</a:t>
            </a:r>
            <a:r>
              <a:rPr 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ear list elements, </a:t>
            </a:r>
            <a:endParaRPr 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2847340" lvl="2" indent="-33655" algn="l" defTabSz="2859405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which can be any positive integer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.</a:t>
            </a:r>
            <a:endParaRPr 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typedef struct 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{</a:t>
            </a:r>
            <a:endParaRPr lang="en-US" alt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 ElemType elem[MAXSIZE]; // 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fixed array of element types</a:t>
            </a:r>
            <a:endParaRPr lang="zh-CN" altLang="en-US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 </a:t>
            </a:r>
            <a:r>
              <a:rPr lang="en-US" altLang="zh-CN" sz="21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size; // </a:t>
            </a:r>
            <a:r>
              <a:rPr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The number of elements in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the 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ordered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li</a:t>
            </a:r>
            <a:r>
              <a:rPr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near list, from 0 to MAXSIZE; </a:t>
            </a:r>
            <a:endParaRPr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102616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// </a:t>
            </a:r>
            <a:r>
              <a:rPr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the initial value is 0.</a:t>
            </a:r>
            <a:endParaRPr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} List;</a:t>
            </a:r>
            <a:endParaRPr lang="en-US" alt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96240" lvl="1" indent="-224790" algn="l" latinLnBrk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sz="2100" b="1">
                <a:solidFill>
                  <a:srgbClr val="FF0000"/>
                </a:solidFill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dynamic array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:</a:t>
            </a:r>
            <a:endParaRPr lang="en-US" alt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#define SEGMENT 50 // </a:t>
            </a:r>
            <a:r>
              <a:rPr 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The length of each segment of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ordered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</a:t>
            </a:r>
            <a:r>
              <a:rPr 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linear table lements</a:t>
            </a:r>
            <a:endParaRPr 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typedef struct 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{</a:t>
            </a:r>
            <a:endParaRPr lang="en-US" alt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 ElemType *elem; // 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dynamic array pointer of element type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.</a:t>
            </a:r>
            <a:endParaRPr lang="zh-CN" altLang="en-US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 </a:t>
            </a:r>
            <a:r>
              <a:rPr lang="en-US" altLang="zh-CN" sz="21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size; // </a:t>
            </a:r>
            <a:r>
              <a:rPr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The number of elements in the</a:t>
            </a:r>
            <a:r>
              <a:rPr 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ordered</a:t>
            </a:r>
            <a:r>
              <a:rPr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linear list, the initial value is 0.</a:t>
            </a:r>
            <a:endParaRPr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 </a:t>
            </a:r>
            <a:r>
              <a:rPr lang="en-US" altLang="zh-CN" sz="2100" b="1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int 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capacity; // The capacity of the </a:t>
            </a:r>
            <a:r>
              <a:rPr lang="zh-CN" altLang="en-US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ordered</a:t>
            </a:r>
            <a:r>
              <a:rPr 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 linear </a:t>
            </a: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list</a:t>
            </a:r>
            <a:r>
              <a:rPr 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.</a:t>
            </a:r>
            <a:endParaRPr 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379730" lvl="1" indent="0" algn="l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>
                <a:latin typeface="Arial" panose="020B0604020202020204" pitchFamily="34" charset="0"/>
                <a:ea typeface="新宋体" panose="02010609030101010101" charset="-122"/>
                <a:sym typeface="+mn-ea"/>
              </a:rPr>
              <a:t>} List;</a:t>
            </a:r>
            <a:endParaRPr 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  <a:p>
            <a:pPr marL="170180" lvl="1" indent="0" algn="l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100">
              <a:latin typeface="Arial" panose="020B0604020202020204" pitchFamily="34" charset="0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COMMONDATA" val="eyJoZGlkIjoiZWM1YmFhYzMxZTRkMDkyNjkwZWI1NzE2ZWUwMmIyNWEifQ=="/>
  <p:tag name="KSO_WPP_MARK_KEY" val="fc65852e-93d6-45c1-813f-cedde2949fce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49599</Words>
  <Application>WPS 演示</Application>
  <PresentationFormat>宽屏</PresentationFormat>
  <Paragraphs>1898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Arial</vt:lpstr>
      <vt:lpstr>宋体</vt:lpstr>
      <vt:lpstr>Wingdings</vt:lpstr>
      <vt:lpstr>Wingdings</vt:lpstr>
      <vt:lpstr>Times New Roman</vt:lpstr>
      <vt:lpstr>DFKai-SB</vt:lpstr>
      <vt:lpstr>Symbol</vt:lpstr>
      <vt:lpstr>新宋体</vt:lpstr>
      <vt:lpstr>PMingLiU</vt:lpstr>
      <vt:lpstr>Tahoma</vt:lpstr>
      <vt:lpstr>Calibri</vt:lpstr>
      <vt:lpstr>微软雅黑</vt:lpstr>
      <vt:lpstr>Arial Unicode MS</vt:lpstr>
      <vt:lpstr>Office 主题</vt:lpstr>
      <vt:lpstr>Problem Solving with C Programming Language</vt:lpstr>
      <vt:lpstr>Logical Structure of Linear List</vt:lpstr>
      <vt:lpstr>Ordered Linear List</vt:lpstr>
      <vt:lpstr>Ordered Linear List (cont’d)</vt:lpstr>
      <vt:lpstr>Ordered Linear List (cont’d)</vt:lpstr>
      <vt:lpstr>Ordered Linear List (cont’d)</vt:lpstr>
      <vt:lpstr>Ordered Linear List (cont’d)</vt:lpstr>
      <vt:lpstr>Ordered Linear List (cont’d)</vt:lpstr>
      <vt:lpstr>Implementation of Ordered  Linear List Using Arrays</vt:lpstr>
      <vt:lpstr>Ordered Linear List with Fixed Arrays</vt:lpstr>
      <vt:lpstr>Sorted Linear List with Fixed Arrays (cont’d)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Ordered Linear List with Dynamic Arrays</vt:lpstr>
      <vt:lpstr>Ordered Linear List with Dynamic Arrays (cont’d)</vt:lpstr>
      <vt:lpstr>Ordered Linear List with Fixed Arrays (cont’d)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Implementation of Linear List Using Linked List</vt:lpstr>
      <vt:lpstr>Structure of Linked List</vt:lpstr>
      <vt:lpstr>Single-Linked Linear List</vt:lpstr>
      <vt:lpstr>Single-Linked Ordered Linear List</vt:lpstr>
      <vt:lpstr>Single-Linked Ordered Linear List (cont’d)</vt:lpstr>
      <vt:lpstr>PowerPoint 演示文稿</vt:lpstr>
      <vt:lpstr>Single-Linked Ordered Linear List (cont’d)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黃秋煌</cp:lastModifiedBy>
  <cp:revision>269</cp:revision>
  <dcterms:created xsi:type="dcterms:W3CDTF">2019-07-22T05:15:00Z</dcterms:created>
  <dcterms:modified xsi:type="dcterms:W3CDTF">2023-03-06T00:04:05Z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A9EF821EF4FE47F891E5A47C81A63DA5</vt:lpwstr>
  </property>
</Properties>
</file>