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9" r:id="rId3"/>
    <p:sldId id="297" r:id="rId4"/>
    <p:sldId id="300" r:id="rId5"/>
    <p:sldId id="302" r:id="rId6"/>
    <p:sldId id="299" r:id="rId7"/>
    <p:sldId id="310" r:id="rId8"/>
    <p:sldId id="309" r:id="rId9"/>
    <p:sldId id="311" r:id="rId10"/>
    <p:sldId id="312" r:id="rId11"/>
    <p:sldId id="313" r:id="rId12"/>
    <p:sldId id="314" r:id="rId13"/>
    <p:sldId id="315" r:id="rId14"/>
    <p:sldId id="317" r:id="rId15"/>
    <p:sldId id="316" r:id="rId16"/>
    <p:sldId id="318" r:id="rId17"/>
    <p:sldId id="319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6" r:id="rId30"/>
    <p:sldId id="337" r:id="rId31"/>
    <p:sldId id="338" r:id="rId32"/>
    <p:sldId id="372" r:id="rId33"/>
    <p:sldId id="343" r:id="rId34"/>
    <p:sldId id="340" r:id="rId35"/>
    <p:sldId id="341" r:id="rId36"/>
    <p:sldId id="344" r:id="rId37"/>
    <p:sldId id="345" r:id="rId38"/>
    <p:sldId id="346" r:id="rId39"/>
    <p:sldId id="347" r:id="rId40"/>
    <p:sldId id="352" r:id="rId41"/>
    <p:sldId id="353" r:id="rId42"/>
    <p:sldId id="354" r:id="rId43"/>
    <p:sldId id="355" r:id="rId44"/>
    <p:sldId id="358" r:id="rId45"/>
    <p:sldId id="359" r:id="rId46"/>
    <p:sldId id="360" r:id="rId47"/>
    <p:sldId id="361" r:id="rId48"/>
    <p:sldId id="362" r:id="rId49"/>
    <p:sldId id="363" r:id="rId50"/>
    <p:sldId id="367" r:id="rId51"/>
    <p:sldId id="365" r:id="rId52"/>
    <p:sldId id="368" r:id="rId53"/>
    <p:sldId id="369" r:id="rId54"/>
    <p:sldId id="370" r:id="rId55"/>
  </p:sldIdLst>
  <p:sldSz cx="12192000" cy="6858000"/>
  <p:notesSz cx="7103745" cy="10234295"/>
  <p:custDataLst>
    <p:tags r:id="rId61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9B"/>
    <a:srgbClr val="F5F7F9"/>
    <a:srgbClr val="FFFE7D"/>
    <a:srgbClr val="FFE19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gs" Target="tags/tag9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575310"/>
            <a:ext cx="9144000" cy="965835"/>
          </a:xfrm>
          <a:ln w="76200">
            <a:solidFill>
              <a:schemeClr val="accent5"/>
            </a:solidFill>
          </a:ln>
        </p:spPr>
        <p:txBody>
          <a:bodyPr anchor="ctr" anchorCtr="0"/>
          <a:lstStyle>
            <a:lvl1pPr algn="ctr">
              <a:defRPr sz="4800" b="1">
                <a:latin typeface="Times New Roman" panose="0202060305040502030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5580" y="2966403"/>
            <a:ext cx="9144000" cy="1655762"/>
          </a:xfrm>
          <a:ln w="38100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None/>
              <a:defRPr sz="3600" b="1">
                <a:latin typeface="Times New Roman" panose="020206030504050203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650"/>
          </a:xfrm>
          <a:ln w="57150">
            <a:solidFill>
              <a:schemeClr val="accent5"/>
            </a:solidFill>
          </a:ln>
        </p:spPr>
        <p:txBody>
          <a:bodyPr/>
          <a:lstStyle>
            <a:lvl1pPr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808855"/>
          </a:xfrm>
          <a:ln w="12700">
            <a:solidFill>
              <a:schemeClr val="accent5"/>
            </a:solidFill>
          </a:ln>
        </p:spPr>
        <p:txBody>
          <a:bodyPr/>
          <a:lstStyle>
            <a:lvl1pPr marL="289560" indent="-289560" eaLnBrk="1" fontAlgn="auto" latinLnBrk="0" hangingPunct="1">
              <a:buFont typeface="Wingdings" panose="05000000000000000000" charset="0"/>
              <a:buChar char="l"/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544830" indent="-347980" eaLnBrk="1" fontAlgn="auto" latinLnBrk="0" hangingPunct="1">
              <a:buClrTx/>
              <a:buFont typeface="Wingdings" panose="05000000000000000000" charset="0"/>
              <a:buChar char="u"/>
              <a:defRPr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752475" indent="-391795" defTabSz="914400" eaLnBrk="1" fontAlgn="auto" latinLnBrk="0" hangingPunct="1">
              <a:buFont typeface="Wingdings" panose="05000000000000000000" charset="0"/>
              <a:buChar char="n"/>
              <a:defRPr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818515" indent="-253365" defTabSz="914400" eaLnBrk="1" fontAlgn="auto" latinLnBrk="0" hangingPunct="1">
              <a:buFont typeface="Wingdings" panose="05000000000000000000" charset="0"/>
              <a:buChar char="Ø"/>
              <a:defRPr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1026795" indent="-329565" eaLnBrk="1" fontAlgn="auto" latinLnBrk="0" hangingPunct="1">
              <a:buFont typeface="Wingdings" panose="05000000000000000000" charset="0"/>
              <a:buChar char="p"/>
              <a:defRPr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marL="657860" lvl="2" indent="-296545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8855" y="6405880"/>
            <a:ext cx="2743200" cy="365125"/>
          </a:xfrm>
        </p:spPr>
        <p:txBody>
          <a:bodyPr/>
          <a:lstStyle/>
          <a:p>
            <a:br>
              <a:rPr lang="zh-TW" altLang="en-US" smtClean="0"/>
            </a:br>
            <a:fld id="{9A0DB2DC-4C9A-4742-B13C-FB6460FD3503}" type="slidenum">
              <a:rPr lang="zh-TW" altLang="en-US" b="1" smtClean="0"/>
            </a:fld>
            <a:endParaRPr lang="zh-TW" altLang="en-US" b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374650" indent="-374650">
              <a:defRPr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535305" indent="-349250">
              <a:defRPr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638810" indent="-291465" defTabSz="914400">
              <a:defRPr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808990" indent="-272415">
              <a:defRPr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1007745" indent="-245110">
              <a:defRPr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marL="723900" lvl="2" indent="-377190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885"/>
          </a:xfrm>
          <a:prstGeom prst="rect">
            <a:avLst/>
          </a:prstGeom>
          <a:ln w="76200">
            <a:solidFill>
              <a:schemeClr val="accent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02080"/>
            <a:ext cx="10515600" cy="4954905"/>
          </a:xfrm>
          <a:prstGeom prst="rect">
            <a:avLst/>
          </a:prstGeom>
          <a:ln w="28575"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915525" y="6478270"/>
            <a:ext cx="143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fld id="{9A0DB2DC-4C9A-4742-B13C-FB6460FD3503}" type="slidenum">
              <a:rPr lang="zh-TW" altLang="en-US">
                <a:solidFill>
                  <a:schemeClr val="accent5"/>
                </a:solidFill>
              </a:rPr>
            </a:fld>
            <a:endParaRPr lang="zh-TW" altLang="en-US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93065" indent="-393065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l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35305" indent="-34925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u"/>
        <a:defRPr sz="2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648335" indent="-30099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n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818515" indent="-28194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Ø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988695" indent="-292100" algn="l" defTabSz="914400" rtl="0" eaLnBrk="1" fontAlgn="auto" latinLnBrk="0" hangingPunct="1">
        <a:lnSpc>
          <a:spcPct val="100000"/>
        </a:lnSpc>
        <a:spcBef>
          <a:spcPts val="600"/>
        </a:spcBef>
        <a:buFont typeface="Wingdings" panose="05000000000000000000" charset="0"/>
        <a:buChar char="p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loodshed.net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676910"/>
            <a:ext cx="9144000" cy="1264920"/>
          </a:xfrm>
        </p:spPr>
        <p:txBody>
          <a:bodyPr>
            <a:normAutofit fontScale="90000"/>
          </a:bodyPr>
          <a:p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Problem Solving with C Programming Language</a:t>
            </a:r>
            <a:endParaRPr 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TW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Unit 1: Introduction to C Programming Language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11200" y="145415"/>
            <a:ext cx="58439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Now, we are ready to enter the program text as below. </a:t>
            </a:r>
            <a:endParaRPr lang="zh-CN" altLang="en-US" sz="2000"/>
          </a:p>
          <a:p>
            <a:pPr algn="l"/>
            <a:r>
              <a:rPr lang="zh-CN" altLang="en-US" sz="2000"/>
              <a:t>Note that the current file name is called "Untitled".</a:t>
            </a:r>
            <a:endParaRPr lang="zh-CN" altLang="en-US" sz="2000"/>
          </a:p>
        </p:txBody>
      </p:sp>
      <p:pic>
        <p:nvPicPr>
          <p:cNvPr id="4" name="图片 3" descr="devCProgramTex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892810"/>
            <a:ext cx="10272000" cy="577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97840" y="145415"/>
            <a:ext cx="111594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When the program text is entered completely, we click the circled icon to compile the program. </a:t>
            </a:r>
            <a:endParaRPr lang="zh-CN" altLang="en-US" sz="2000"/>
          </a:p>
          <a:p>
            <a:pPr algn="l"/>
            <a:r>
              <a:rPr lang="zh-CN" altLang="en-US" sz="2000"/>
              <a:t>Before the program is compiled, the file name should be changed to a new file name, e.g., "hello_world.c".</a:t>
            </a:r>
            <a:endParaRPr lang="zh-CN" altLang="en-US" sz="2000"/>
          </a:p>
        </p:txBody>
      </p:sp>
      <p:pic>
        <p:nvPicPr>
          <p:cNvPr id="2" name="图片 1" descr="devCCompil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852170"/>
            <a:ext cx="10560000" cy="594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97840" y="145415"/>
            <a:ext cx="10977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If the program is compiled without any error. The next step is to execute the program. </a:t>
            </a:r>
            <a:endParaRPr lang="zh-CN" altLang="en-US" sz="2000"/>
          </a:p>
          <a:p>
            <a:pPr algn="l"/>
            <a:r>
              <a:rPr lang="zh-CN" altLang="en-US" sz="2000"/>
              <a:t>To run a compiled program, we need to open a Microsoft command window and change the directory to </a:t>
            </a:r>
            <a:endParaRPr lang="zh-CN" altLang="en-US" sz="2000"/>
          </a:p>
          <a:p>
            <a:pPr algn="l"/>
            <a:r>
              <a:rPr lang="zh-CN" altLang="en-US" sz="2000"/>
              <a:t>where the program is. We assume the program is stored in "D:". </a:t>
            </a:r>
            <a:endParaRPr lang="zh-CN" altLang="en-US" sz="2000"/>
          </a:p>
          <a:p>
            <a:pPr algn="l"/>
            <a:r>
              <a:rPr lang="zh-CN" altLang="en-US" sz="2000"/>
              <a:t>To run the program, we simply type the program name "hello_world".</a:t>
            </a:r>
            <a:endParaRPr lang="zh-CN" altLang="en-US" sz="2000"/>
          </a:p>
        </p:txBody>
      </p:sp>
      <p:pic>
        <p:nvPicPr>
          <p:cNvPr id="4" name="图片 3" descr="devCExecu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1455420"/>
            <a:ext cx="9600000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 Simple C Program Example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Line 1 is a preprocessing directive which specify the program will include the standard input/output library called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zh-CN" altLang="en-US"/>
              <a:t>. </a:t>
            </a:r>
            <a:endParaRPr lang="zh-CN" altLang="en-US"/>
          </a:p>
          <a:p>
            <a:pPr lvl="2"/>
            <a:r>
              <a:rPr lang="zh-CN" altLang="en-US"/>
              <a:t>A C program many include several standard libraries and external C program header files. Each library or external header file must be placed in an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lang="zh-CN" altLang="en-US"/>
              <a:t> directive at the beginning of the program.</a:t>
            </a:r>
            <a:endParaRPr lang="zh-CN" altLang="en-US"/>
          </a:p>
          <a:p>
            <a:pPr lvl="1"/>
            <a:r>
              <a:rPr lang="zh-CN" altLang="en-US"/>
              <a:t>Lines 3 to 10 are the main program which is a function called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CN" altLang="en-US"/>
              <a:t>. </a:t>
            </a:r>
            <a:endParaRPr lang="zh-CN" altLang="en-US"/>
          </a:p>
          <a:p>
            <a:pPr lvl="2"/>
            <a:r>
              <a:rPr lang="zh-CN" altLang="en-US"/>
              <a:t>A C program is a collection of functions and it must have a main function. </a:t>
            </a:r>
            <a:endParaRPr lang="zh-CN" altLang="en-US"/>
          </a:p>
          <a:p>
            <a:pPr lvl="2"/>
            <a:r>
              <a:rPr lang="zh-CN" altLang="en-US"/>
              <a:t>Line 3 is the function head. A function head  consists a type of the returned value,  name of the function, and a parameter list enclosed in the parentheses. </a:t>
            </a:r>
            <a:endParaRPr lang="zh-CN" altLang="en-US"/>
          </a:p>
          <a:p>
            <a:pPr lvl="2"/>
            <a:r>
              <a:rPr lang="zh-CN" altLang="en-US"/>
              <a:t>Reserved word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/>
              <a:t>specifies that the function will return an integer value and void indicates function main does not require any parameter. </a:t>
            </a:r>
            <a:endParaRPr lang="zh-CN" altLang="en-US"/>
          </a:p>
          <a:p>
            <a:pPr lvl="2"/>
            <a:r>
              <a:rPr lang="zh-CN" altLang="en-US"/>
              <a:t>Line 4 is a variable declaration which declares a character </a:t>
            </a:r>
            <a:r>
              <a:rPr lang="zh-CN" altLang="en-US" i="1"/>
              <a:t>array</a:t>
            </a:r>
            <a:r>
              <a:rPr lang="zh-CN" altLang="en-US"/>
              <a:t> name of size 10 (maximum 9 characters).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Simple </a:t>
            </a:r>
            <a:r>
              <a:rPr lang="en-US" altLang="zh-CN"/>
              <a:t>C Program 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Before we study C programming language, we start with a classical program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hello_world.c</a:t>
            </a:r>
            <a:r>
              <a:rPr lang="zh-CN" altLang="en-US"/>
              <a:t>.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72820" y="2750185"/>
            <a:ext cx="9835515" cy="3168650"/>
            <a:chOff x="1532" y="4075"/>
            <a:chExt cx="15489" cy="4990"/>
          </a:xfrm>
        </p:grpSpPr>
        <p:sp>
          <p:nvSpPr>
            <p:cNvPr id="4" name="文本框 3"/>
            <p:cNvSpPr txBox="1"/>
            <p:nvPr/>
          </p:nvSpPr>
          <p:spPr>
            <a:xfrm>
              <a:off x="2381" y="4075"/>
              <a:ext cx="7198" cy="4991"/>
            </a:xfrm>
            <a:prstGeom prst="rect">
              <a:avLst/>
            </a:prstGeom>
            <a:solidFill>
              <a:srgbClr val="FFFE9B"/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zh-CN" altLang="en-US" sz="2000"/>
                <a:t>#include &lt;stdio.h&gt;</a:t>
              </a:r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 b="1"/>
                <a:t>int </a:t>
              </a:r>
              <a:r>
                <a:rPr lang="zh-CN" altLang="en-US" sz="2000"/>
                <a:t>main(</a:t>
              </a:r>
              <a:r>
                <a:rPr lang="zh-CN" altLang="en-US" sz="2000" b="1"/>
                <a:t>void</a:t>
              </a:r>
              <a:r>
                <a:rPr lang="zh-CN" altLang="en-US" sz="2000"/>
                <a:t>) {</a:t>
              </a:r>
              <a:endParaRPr lang="zh-CN" altLang="en-US" sz="2000"/>
            </a:p>
            <a:p>
              <a:r>
                <a:rPr lang="zh-CN" altLang="en-US" sz="2000"/>
                <a:t>  char name[10];</a:t>
              </a:r>
              <a:endParaRPr lang="zh-CN" altLang="en-US" sz="2000"/>
            </a:p>
            <a:p>
              <a:endParaRPr lang="zh-CN" altLang="en-US" sz="2000" b="1"/>
            </a:p>
            <a:p>
              <a:r>
                <a:rPr lang="zh-CN" altLang="en-US" sz="2000"/>
                <a:t>  scanf("%s", &amp;name);</a:t>
              </a:r>
              <a:endParaRPr lang="zh-CN" altLang="en-US" sz="2000"/>
            </a:p>
            <a:p>
              <a:r>
                <a:rPr lang="zh-CN" altLang="en-US" sz="2000"/>
                <a:t>  printf("Hello World! I am %s.\n", name);</a:t>
              </a:r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/>
                <a:t>  </a:t>
              </a:r>
              <a:r>
                <a:rPr lang="zh-CN" altLang="en-US" sz="2000" b="1"/>
                <a:t>return </a:t>
              </a:r>
              <a:r>
                <a:rPr lang="zh-CN" altLang="en-US" sz="2000"/>
                <a:t>0;</a:t>
              </a:r>
              <a:endParaRPr lang="zh-CN" altLang="en-US" sz="2000"/>
            </a:p>
            <a:p>
              <a:r>
                <a:rPr lang="zh-CN" altLang="en-US" sz="2000"/>
                <a:t>}</a:t>
              </a:r>
              <a:endParaRPr lang="zh-CN" altLang="en-US" sz="20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485" y="4075"/>
              <a:ext cx="6537" cy="11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FF0000"/>
                  </a:solidFill>
                </a:rPr>
                <a:t>John</a:t>
              </a:r>
              <a:endParaRPr lang="zh-CN" altLang="en-US" sz="2000">
                <a:solidFill>
                  <a:srgbClr val="FF0000"/>
                </a:solidFill>
              </a:endParaRPr>
            </a:p>
            <a:p>
              <a:r>
                <a:rPr lang="zh-CN" altLang="en-US" sz="2000">
                  <a:solidFill>
                    <a:schemeClr val="accent6"/>
                  </a:solidFill>
                </a:rPr>
                <a:t>Hello World! I am John.</a:t>
              </a:r>
              <a:endParaRPr lang="zh-CN" altLang="en-US" sz="2000">
                <a:solidFill>
                  <a:schemeClr val="accent6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32" y="4075"/>
              <a:ext cx="850" cy="4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 sz="2000"/>
                <a:t>1</a:t>
              </a:r>
              <a:endParaRPr lang="zh-CN" altLang="en-US" sz="2000"/>
            </a:p>
            <a:p>
              <a:r>
                <a:rPr lang="en-US" altLang="zh-CN" sz="2000"/>
                <a:t>2</a:t>
              </a:r>
              <a:endParaRPr lang="en-US" altLang="zh-CN" sz="2000"/>
            </a:p>
            <a:p>
              <a:r>
                <a:rPr lang="en-US" altLang="zh-CN" sz="2000"/>
                <a:t>3</a:t>
              </a:r>
              <a:endParaRPr lang="en-US" altLang="zh-CN" sz="2000"/>
            </a:p>
            <a:p>
              <a:r>
                <a:rPr lang="en-US" altLang="zh-CN" sz="2000"/>
                <a:t>4</a:t>
              </a:r>
              <a:endParaRPr lang="en-US" altLang="zh-CN" sz="2000"/>
            </a:p>
            <a:p>
              <a:r>
                <a:rPr lang="en-US" altLang="zh-CN" sz="2000"/>
                <a:t>5</a:t>
              </a:r>
              <a:endParaRPr lang="en-US" altLang="zh-CN" sz="2000"/>
            </a:p>
            <a:p>
              <a:r>
                <a:rPr lang="en-US" altLang="zh-CN" sz="2000"/>
                <a:t>6</a:t>
              </a:r>
              <a:endParaRPr lang="en-US" altLang="zh-CN" sz="2000"/>
            </a:p>
            <a:p>
              <a:r>
                <a:rPr lang="en-US" altLang="zh-CN" sz="2000"/>
                <a:t>7</a:t>
              </a:r>
              <a:endParaRPr lang="en-US" altLang="zh-CN" sz="2000"/>
            </a:p>
            <a:p>
              <a:r>
                <a:rPr lang="en-US" altLang="zh-CN" sz="2000"/>
                <a:t>8</a:t>
              </a:r>
              <a:endParaRPr lang="en-US" altLang="zh-CN" sz="2000"/>
            </a:p>
            <a:p>
              <a:r>
                <a:rPr lang="en-US" altLang="zh-CN" sz="2000"/>
                <a:t>9</a:t>
              </a:r>
              <a:endParaRPr lang="en-US" altLang="zh-CN" sz="2000"/>
            </a:p>
            <a:p>
              <a:r>
                <a:rPr lang="en-US" altLang="zh-CN" sz="2000"/>
                <a:t>10</a:t>
              </a:r>
              <a:endParaRPr lang="en-US" altLang="zh-CN" sz="20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1865" y="2188845"/>
            <a:ext cx="1529080" cy="561340"/>
            <a:chOff x="1532" y="3455"/>
            <a:chExt cx="2408" cy="884"/>
          </a:xfrm>
        </p:grpSpPr>
        <p:sp>
          <p:nvSpPr>
            <p:cNvPr id="8" name="文本框 7"/>
            <p:cNvSpPr txBox="1"/>
            <p:nvPr/>
          </p:nvSpPr>
          <p:spPr>
            <a:xfrm>
              <a:off x="1532" y="3455"/>
              <a:ext cx="240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solidFill>
                    <a:srgbClr val="FF0000"/>
                  </a:solidFill>
                </a:rPr>
                <a:t>line numbers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/>
            <p:cNvCxnSpPr>
              <a:stCxn id="8" idx="2"/>
              <a:endCxn id="6" idx="0"/>
            </p:cNvCxnSpPr>
            <p:nvPr/>
          </p:nvCxnSpPr>
          <p:spPr>
            <a:xfrm flipH="1">
              <a:off x="1990" y="4083"/>
              <a:ext cx="746" cy="2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2684145" y="2188845"/>
            <a:ext cx="1423035" cy="586740"/>
            <a:chOff x="1532" y="3455"/>
            <a:chExt cx="2241" cy="924"/>
          </a:xfrm>
        </p:grpSpPr>
        <p:sp>
          <p:nvSpPr>
            <p:cNvPr id="12" name="文本框 11"/>
            <p:cNvSpPr txBox="1"/>
            <p:nvPr/>
          </p:nvSpPr>
          <p:spPr>
            <a:xfrm>
              <a:off x="1532" y="3455"/>
              <a:ext cx="224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solidFill>
                    <a:srgbClr val="FF0000"/>
                  </a:solidFill>
                </a:rPr>
                <a:t>source code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12" idx="2"/>
            </p:cNvCxnSpPr>
            <p:nvPr/>
          </p:nvCxnSpPr>
          <p:spPr>
            <a:xfrm flipH="1">
              <a:off x="1979" y="4083"/>
              <a:ext cx="674" cy="2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6464935" y="3456940"/>
            <a:ext cx="4874895" cy="1534795"/>
            <a:chOff x="572" y="2636"/>
            <a:chExt cx="7677" cy="2417"/>
          </a:xfrm>
        </p:grpSpPr>
        <p:sp>
          <p:nvSpPr>
            <p:cNvPr id="15" name="文本框 14"/>
            <p:cNvSpPr txBox="1"/>
            <p:nvPr/>
          </p:nvSpPr>
          <p:spPr>
            <a:xfrm>
              <a:off x="572" y="3455"/>
              <a:ext cx="7677" cy="1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solidFill>
                    <a:srgbClr val="FF0000"/>
                  </a:solidFill>
                </a:rPr>
                <a:t>execution result</a:t>
              </a:r>
              <a:endParaRPr lang="en-US" altLang="zh-CN" sz="2000">
                <a:solidFill>
                  <a:srgbClr val="FF0000"/>
                </a:solidFill>
              </a:endParaRPr>
            </a:p>
            <a:p>
              <a:pPr algn="l"/>
              <a:r>
                <a:rPr lang="en-US" altLang="zh-CN" sz="2000">
                  <a:solidFill>
                    <a:schemeClr val="tx1"/>
                  </a:solidFill>
                </a:rPr>
                <a:t>The</a:t>
              </a:r>
              <a:r>
                <a:rPr lang="en-US" altLang="zh-CN" sz="2000">
                  <a:solidFill>
                    <a:srgbClr val="FF0000"/>
                  </a:solidFill>
                </a:rPr>
                <a:t> red</a:t>
              </a:r>
              <a:r>
                <a:rPr lang="en-US" altLang="zh-CN" sz="2000">
                  <a:solidFill>
                    <a:schemeClr val="tx1"/>
                  </a:solidFill>
                </a:rPr>
                <a:t> characters denote input data, </a:t>
              </a:r>
              <a:endParaRPr lang="en-US" altLang="zh-CN" sz="2000">
                <a:solidFill>
                  <a:schemeClr val="tx1"/>
                </a:solidFill>
              </a:endParaRPr>
            </a:p>
            <a:p>
              <a:pPr algn="l"/>
              <a:r>
                <a:rPr lang="en-US" altLang="zh-CN" sz="2000">
                  <a:solidFill>
                    <a:schemeClr val="tx1"/>
                  </a:solidFill>
                </a:rPr>
                <a:t>and the </a:t>
              </a:r>
              <a:r>
                <a:rPr lang="en-US" altLang="zh-CN" sz="2000">
                  <a:solidFill>
                    <a:srgbClr val="00B050"/>
                  </a:solidFill>
                </a:rPr>
                <a:t>green</a:t>
              </a:r>
              <a:r>
                <a:rPr lang="en-US" altLang="zh-CN" sz="2000">
                  <a:solidFill>
                    <a:schemeClr val="tx1"/>
                  </a:solidFill>
                </a:rPr>
                <a:t> characters denote output data.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5" idx="0"/>
              <a:endCxn id="5" idx="2"/>
            </p:cNvCxnSpPr>
            <p:nvPr/>
          </p:nvCxnSpPr>
          <p:spPr>
            <a:xfrm flipH="1" flipV="1">
              <a:off x="4145" y="2636"/>
              <a:ext cx="266" cy="81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 Simple C Program Example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Line 6 is an input statement,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scanf </a:t>
            </a:r>
            <a:r>
              <a:rPr lang="zh-CN" altLang="en-US"/>
              <a:t>is an input function in standard library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Format specifier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 lang="zh-CN" altLang="en-US"/>
              <a:t> means to input a string and this string will be stored in array name indicated by the address operation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&amp;name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Line 7 is an output statement,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printf </a:t>
            </a:r>
            <a:r>
              <a:rPr lang="zh-CN" altLang="en-US"/>
              <a:t>is an output function in standard library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zh-CN" altLang="en-US"/>
              <a:t>. "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Hello World! I am %s.\n</a:t>
            </a:r>
            <a:r>
              <a:rPr lang="zh-CN" altLang="en-US"/>
              <a:t>" is the data output by the program. Format specifier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 lang="zh-CN" altLang="en-US"/>
              <a:t> means to output a string stored in name. </a:t>
            </a:r>
            <a:endParaRPr lang="zh-CN" altLang="en-US"/>
          </a:p>
          <a:p>
            <a:pPr lvl="1"/>
            <a:r>
              <a:rPr lang="zh-CN" altLang="en-US"/>
              <a:t>Line 9 is a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zh-CN" altLang="en-US"/>
              <a:t>statement. It means function main will return 0 when its execution is completed. </a:t>
            </a:r>
            <a:endParaRPr lang="zh-CN" altLang="en-US"/>
          </a:p>
          <a:p>
            <a:pPr lvl="1"/>
            <a:r>
              <a:rPr lang="zh-CN" altLang="en-US"/>
              <a:t>The </a:t>
            </a:r>
            <a:r>
              <a:rPr lang="zh-CN" altLang="en-US" b="1"/>
              <a:t>brackets</a:t>
            </a:r>
            <a:r>
              <a:rPr lang="zh-CN" altLang="en-US"/>
              <a:t> at line 3 and line 10 that encloses the body of a function. </a:t>
            </a:r>
            <a:endParaRPr lang="zh-CN" altLang="en-US"/>
          </a:p>
          <a:p>
            <a:pPr lvl="1"/>
            <a:r>
              <a:rPr lang="zh-CN" altLang="en-US"/>
              <a:t>Note that lines 4, 6, 7, and 9 all end with a </a:t>
            </a:r>
            <a:r>
              <a:rPr lang="zh-CN" altLang="en-US" b="1"/>
              <a:t>semicolon</a:t>
            </a:r>
            <a:r>
              <a:rPr lang="zh-CN" altLang="en-US"/>
              <a:t> which is used to denote the end of a declaration or a statement.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</a:t>
            </a:r>
            <a:r>
              <a:rPr lang="zh-CN" altLang="en-US"/>
              <a:t>ormat </a:t>
            </a:r>
            <a:r>
              <a:rPr lang="en-US" altLang="zh-CN"/>
              <a:t>S</a:t>
            </a:r>
            <a:r>
              <a:rPr lang="zh-CN" altLang="en-US"/>
              <a:t>pecifiers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list of frequently used </a:t>
            </a:r>
            <a:r>
              <a:rPr lang="zh-CN" altLang="en-US" b="1"/>
              <a:t>format specifiers</a:t>
            </a:r>
            <a:r>
              <a:rPr lang="zh-CN" altLang="en-US"/>
              <a:t> is given in the following table: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183765" y="1883410"/>
          <a:ext cx="659320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/>
                <a:gridCol w="55086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Specifier</a:t>
                      </a:r>
                      <a:endParaRPr lang="zh-CN" altLang="en-US"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  <a:endParaRPr lang="en-US" altLang="zh-CN"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%c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character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%s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character string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%d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integer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%u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unsigned integer in decimal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%o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unsigned integer in octal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%x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unsigned integer in hexadecimal (lower case)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%X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unsigned integer in hexadecimal (upper case)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%l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long integer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%f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floating point number (in fixed-point notation)</a:t>
                      </a:r>
                      <a:endParaRPr lang="zh-CN" altLang="en-US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%E %e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floating point number (in </a:t>
                      </a:r>
                      <a:r>
                        <a:rPr lang="en-US" altLang="zh-CN" sz="1800">
                          <a:sym typeface="+mn-ea"/>
                        </a:rPr>
                        <a:t>floating</a:t>
                      </a:r>
                      <a:r>
                        <a:rPr lang="zh-CN" altLang="en-US" sz="1800">
                          <a:sym typeface="+mn-ea"/>
                        </a:rPr>
                        <a:t>-point notation)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Binary, Octal, and Hexadecimal Numerals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110000"/>
              </a:lnSpc>
            </a:pPr>
            <a:r>
              <a:rPr lang="zh-CN" altLang="en-US"/>
              <a:t>The numeral system we use daily is </a:t>
            </a:r>
            <a:r>
              <a:rPr lang="zh-CN" altLang="en-US" b="1"/>
              <a:t>decimal numerals</a:t>
            </a:r>
            <a:r>
              <a:rPr lang="zh-CN" altLang="en-US"/>
              <a:t>, i.e., </a:t>
            </a:r>
            <a:r>
              <a:rPr lang="zh-CN" altLang="en-US" i="1"/>
              <a:t>base 10</a:t>
            </a:r>
            <a:r>
              <a:rPr lang="zh-CN" altLang="en-US"/>
              <a:t> numbers. In the decimal number system, there are ten symbols, 0, 1, 2, 3, 4, 5, 6, 7, 8, and 9, with decimal points and plus (+) and minus (-) signs to express decimal numbers.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Three other numeral systems are used in computer science, </a:t>
            </a:r>
            <a:r>
              <a:rPr lang="zh-CN" altLang="en-US" b="1"/>
              <a:t>binary numerals</a:t>
            </a:r>
            <a:r>
              <a:rPr lang="zh-CN" altLang="en-US"/>
              <a:t> (</a:t>
            </a:r>
            <a:r>
              <a:rPr lang="zh-CN" altLang="en-US" i="1"/>
              <a:t>base 2</a:t>
            </a:r>
            <a:r>
              <a:rPr lang="zh-CN" altLang="en-US"/>
              <a:t>), </a:t>
            </a:r>
            <a:r>
              <a:rPr lang="zh-CN" altLang="en-US" b="1"/>
              <a:t>octal numerals </a:t>
            </a:r>
            <a:r>
              <a:rPr lang="zh-CN" altLang="en-US"/>
              <a:t>(</a:t>
            </a:r>
            <a:r>
              <a:rPr lang="zh-CN" altLang="en-US" i="1"/>
              <a:t>base 8</a:t>
            </a:r>
            <a:r>
              <a:rPr lang="zh-CN" altLang="en-US"/>
              <a:t>), and </a:t>
            </a:r>
            <a:r>
              <a:rPr lang="zh-CN" altLang="en-US" b="1"/>
              <a:t>hexadecimal numerals </a:t>
            </a:r>
            <a:r>
              <a:rPr lang="zh-CN" altLang="en-US"/>
              <a:t>(</a:t>
            </a:r>
            <a:r>
              <a:rPr lang="zh-CN" altLang="en-US" i="1"/>
              <a:t>base 16</a:t>
            </a:r>
            <a:r>
              <a:rPr lang="zh-CN" altLang="en-US"/>
              <a:t>)</a:t>
            </a:r>
            <a:r>
              <a:rPr lang="en-US" altLang="zh-CN"/>
              <a:t>.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 sz="2000"/>
              <a:t>For binary numerals, there are only two digit symbols 0 and 1. 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Octal numerals are composed of 8 digit symbols, 0, 1, 2, 3, 4, 5, 6, and 7. 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Hexadecimal numerals are composed of 16 digit symbols, 0, 1, 2, 3, 4, 5, 6, 7, 8, 9, A, B, C, D, E, and F. </a:t>
            </a:r>
            <a:endParaRPr lang="zh-CN" altLang="en-US" sz="2000"/>
          </a:p>
          <a:p>
            <a:pPr lvl="2">
              <a:lnSpc>
                <a:spcPct val="110000"/>
              </a:lnSpc>
            </a:pPr>
            <a:r>
              <a:rPr lang="zh-CN" altLang="en-US"/>
              <a:t>The English digits, A, B, C, D, E, and F, of hexadecimal numerals, denote decimal values 10, 11, 12, 13, 14, and 15, respectively.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Binary, Octal, and Hexadecimal Numerals</a:t>
            </a:r>
            <a:r>
              <a:rPr lang="en-US" altLang="zh-CN"/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110000"/>
              </a:lnSpc>
            </a:pPr>
            <a:r>
              <a:rPr lang="zh-CN" altLang="en-US"/>
              <a:t>The following table shows the equivalent values of decimal number, binary numbers, octal numbers, and hexadecimal number from 0</a:t>
            </a:r>
            <a:r>
              <a:rPr lang="zh-CN" altLang="en-US" baseline="-25000"/>
              <a:t>10</a:t>
            </a:r>
            <a:r>
              <a:rPr lang="zh-CN" altLang="en-US"/>
              <a:t> to 15</a:t>
            </a:r>
            <a:r>
              <a:rPr lang="zh-CN" altLang="en-US" baseline="-25000"/>
              <a:t>10</a:t>
            </a:r>
            <a:r>
              <a:rPr lang="zh-CN" altLang="en-US"/>
              <a:t>.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31645" y="2402840"/>
          <a:ext cx="853376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Dec.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Bin. 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Oct.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Hex.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Dec.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Bin. 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Oct.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Hex.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1111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Binary, Octal, and Hexadecimal Numerals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rPr lang="zh-CN" altLang="en-US"/>
              <a:t>A decimal number, say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25084</a:t>
            </a:r>
            <a:r>
              <a:rPr lang="zh-CN" altLang="en-US"/>
              <a:t>, is</a:t>
            </a:r>
            <a:r>
              <a:rPr lang="en-US" altLang="zh-CN"/>
              <a:t> </a:t>
            </a:r>
            <a:r>
              <a:rPr lang="zh-CN" altLang="en-US"/>
              <a:t>an expression of powers of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/>
              <a:t>, i.e.,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25084=2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+5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+0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+8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A binary number, say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101101</a:t>
            </a:r>
            <a:r>
              <a:rPr lang="en-US" altLang="zh-CN" sz="2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/>
              <a:t> is  an expression of powers of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/>
              <a:t>, i.e.,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101101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+0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+0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=45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An octal number, say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763</a:t>
            </a:r>
            <a:r>
              <a:rPr lang="en-US" altLang="zh-CN" sz="2200" baseline="-2500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/>
              <a:t>, is an expression of powers of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/>
              <a:t>, i.e.,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763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=7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+6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+3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=499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A hexadecimal number, say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9E4B</a:t>
            </a:r>
            <a:r>
              <a:rPr lang="en-US" altLang="zh-CN" sz="2200" baseline="-250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zh-CN"/>
              <a:t>, is an expression of powers of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zh-CN"/>
              <a:t>, i.e.,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9E4B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+14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+11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anose="05050102010706020507" charset="0"/>
              </a:rPr>
              <a:t>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=40523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For a number with a fixed length of digits, leading zeros will be added if the length of this number is shorter than the given fixed length. 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For example, if we designate a binary number 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/>
              <a:t> bits, then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101101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/>
              <a:t> is often written as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00101101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/>
              <a:t>.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Brief History </a:t>
            </a:r>
            <a:r>
              <a:rPr lang="en-US" altLang="zh-CN"/>
              <a:t>of C Programming Language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C is a general-purpose </a:t>
            </a:r>
            <a:r>
              <a:rPr lang="en-US" altLang="zh-CN"/>
              <a:t>high-level </a:t>
            </a:r>
            <a:r>
              <a:rPr lang="zh-CN" altLang="en-US"/>
              <a:t>computer programming language. It was created in the 1970s by </a:t>
            </a:r>
            <a:r>
              <a:rPr lang="zh-CN" altLang="en-US" b="1"/>
              <a:t>Dennis Ritchie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By design, C's features cleanly reflect the capabilities of the targeted CPUs. It is used in operating systems, device drivers, protocol stacks, and application software.</a:t>
            </a:r>
            <a:endParaRPr lang="en-US" altLang="zh-CN"/>
          </a:p>
          <a:p>
            <a:pPr lvl="1"/>
            <a:r>
              <a:rPr lang="en-US" altLang="zh-CN"/>
              <a:t>C was originally developed at Bell Labs by Dennis Ritchie between 1972 and 1973 to construct utilities running on Unix.</a:t>
            </a:r>
            <a:endParaRPr lang="en-US" altLang="zh-CN"/>
          </a:p>
          <a:p>
            <a:pPr lvl="1"/>
            <a:r>
              <a:rPr lang="en-US" altLang="zh-CN"/>
              <a:t>During the 1980s, C gradually gained popularity. It has become one of the most widely used programming languages, with C compilers available for almost all modern computer architectures and operating systems. </a:t>
            </a:r>
            <a:endParaRPr lang="en-US" altLang="zh-CN"/>
          </a:p>
          <a:p>
            <a:pPr lvl="1"/>
            <a:r>
              <a:rPr lang="en-US" altLang="zh-CN"/>
              <a:t>C has been standardized by ANSI since 1989 (ANSI C) and by the International Organization for Standardization (ISO).</a:t>
            </a:r>
            <a:endParaRPr lang="en-US" altLang="zh-CN"/>
          </a:p>
          <a:p>
            <a:pPr lvl="1"/>
            <a:r>
              <a:rPr lang="en-US" altLang="zh-CN"/>
              <a:t>C is an imperative procedural language supporting structured programming, lexical variable scope, and recursion, with a static type system.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Binary, Octal, and Hexadecimal Numerals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120640"/>
          </a:xfrm>
        </p:spPr>
        <p:txBody>
          <a:bodyPr>
            <a:normAutofit lnSpcReduction="20000"/>
          </a:bodyPr>
          <a:p>
            <a:r>
              <a:rPr lang="en-US" altLang="zh-CN"/>
              <a:t>C</a:t>
            </a:r>
            <a:r>
              <a:rPr lang="zh-CN" altLang="en-US"/>
              <a:t>onversion </a:t>
            </a:r>
            <a:r>
              <a:rPr lang="en-US" altLang="zh-CN"/>
              <a:t>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40206</a:t>
            </a:r>
            <a:r>
              <a:rPr lang="en-US" altLang="zh-CN"/>
              <a:t> </a:t>
            </a:r>
            <a:r>
              <a:rPr lang="zh-CN" altLang="en-US"/>
              <a:t>to a binary number is illustrated as below</a:t>
            </a:r>
            <a:r>
              <a:rPr lang="en-US" altLang="zh-CN"/>
              <a:t>:</a:t>
            </a:r>
            <a:endParaRPr lang="en-US" altLang="zh-CN"/>
          </a:p>
          <a:p>
            <a:pPr marL="0" indent="0" defTabSz="914400">
              <a:buNone/>
              <a:tabLst>
                <a:tab pos="626745" algn="l"/>
              </a:tabLst>
            </a:pPr>
            <a:r>
              <a:rPr lang="en-US" altLang="zh-CN"/>
              <a:t>	Input: decimal number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 = 40206</a:t>
            </a:r>
            <a:r>
              <a:rPr lang="en-US" altLang="zh-CN"/>
              <a:t>.</a:t>
            </a:r>
            <a:endParaRPr lang="en-US" altLang="zh-CN"/>
          </a:p>
          <a:p>
            <a:pPr marL="0" indent="0" defTabSz="914400">
              <a:buNone/>
              <a:tabLst>
                <a:tab pos="626745" algn="l"/>
              </a:tabLst>
            </a:pPr>
            <a:r>
              <a:rPr lang="en-US" altLang="zh-CN"/>
              <a:t>	Output: binary number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/>
              <a:t> of the same value as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.</a:t>
            </a:r>
            <a:endParaRPr lang="en-US" altLang="zh-CN"/>
          </a:p>
          <a:p>
            <a:pPr marL="1398905" indent="-377190" defTabSz="914400">
              <a:buAutoNum type="arabicPeriod"/>
              <a:tabLst>
                <a:tab pos="1343025" algn="l"/>
              </a:tabLst>
            </a:pPr>
            <a:r>
              <a:rPr lang="en-US" altLang="zh-CN"/>
              <a:t>Let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/>
              <a:t> be a "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altLang="zh-CN"/>
              <a:t>" binary value.</a:t>
            </a:r>
            <a:endParaRPr lang="en-US" altLang="zh-CN"/>
          </a:p>
          <a:p>
            <a:pPr marL="1398905" indent="-377190" defTabSz="914400">
              <a:buAutoNum type="arabicPeriod"/>
              <a:tabLst>
                <a:tab pos="1343025" algn="l"/>
              </a:tabLst>
            </a:pPr>
            <a:r>
              <a:rPr lang="en-US" altLang="zh-CN"/>
              <a:t>Divided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 by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/>
              <a:t>. Attach the remainder on the left-hand-side 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/>
              <a:t> and set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 to be the quotient.</a:t>
            </a:r>
            <a:endParaRPr lang="en-US" altLang="zh-CN"/>
          </a:p>
          <a:p>
            <a:pPr marL="1398905" indent="-377190" defTabSz="914400">
              <a:buAutoNum type="arabicPeriod"/>
              <a:tabLst>
                <a:tab pos="1343025" algn="l"/>
              </a:tabLst>
            </a:pPr>
            <a:r>
              <a:rPr lang="en-US" altLang="zh-CN"/>
              <a:t>If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d≥2</a:t>
            </a:r>
            <a:r>
              <a:rPr lang="en-US" altLang="zh-CN"/>
              <a:t>, repeat Step 2; otherwise, attach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 on the left-hand-side 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/>
              <a:t>.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71650" y="3857625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Operational steps: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Initial: (d, b) = (40206, 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40206</a:t>
                      </a:r>
                      <a:r>
                        <a:rPr lang="en-US" altLang="zh-CN"/>
                        <a:t> 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÷</a:t>
                      </a:r>
                      <a:r>
                        <a:rPr lang="zh-CN" altLang="en-US"/>
                        <a:t> 2 = 20103 </a:t>
                      </a: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CN" altLang="en-US"/>
                        <a:t> 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(20103,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/>
                        <a:t>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20103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10051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(10051,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/>
                        <a:t>0)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10051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5025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(5025,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/>
                        <a:t>10)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5025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2512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(2512,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/>
                        <a:t>110)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2512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1256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(1256,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/>
                        <a:t>1110)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Binary, Octal, and Hexadecimal Numerals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750060" y="1471295"/>
          <a:ext cx="853313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Operational steps: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Initial: (d, b) = (40206, 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1256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628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(628,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/>
                        <a:t>01110)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628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314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(314,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/>
                        <a:t>001110)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314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157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(157,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/>
                        <a:t>0001110)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157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78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(78,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/>
                        <a:t>00001110)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78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39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(39,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/>
                        <a:t>100001110)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39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19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(19,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/>
                        <a:t>0100001110)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19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9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(9,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/>
                        <a:t>10100001110)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4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(4,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/>
                        <a:t>110100001110)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2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(2,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/>
                        <a:t>1110100001110)</a:t>
                      </a:r>
                      <a:endParaRPr lang="zh-CN" altLang="en-US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2 = 1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(1,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/>
                        <a:t>01110100001110)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∴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zh-CN" altLang="en-US"/>
                        <a:t>40206</a:t>
                      </a:r>
                      <a:r>
                        <a:rPr lang="zh-CN" altLang="en-US" baseline="-25000"/>
                        <a:t>10</a:t>
                      </a:r>
                      <a:r>
                        <a:rPr lang="zh-CN" altLang="en-US"/>
                        <a:t>=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/>
                        <a:t>001 1101 0000 1110</a:t>
                      </a:r>
                      <a:r>
                        <a:rPr lang="zh-CN" altLang="en-US" baseline="-25000"/>
                        <a:t>2</a:t>
                      </a:r>
                      <a:endParaRPr lang="zh-CN" altLang="en-US" baseline="-2500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Binary, Octal, and Hexadecimal Numerals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296535"/>
          </a:xfrm>
        </p:spPr>
        <p:txBody>
          <a:bodyPr>
            <a:normAutofit lnSpcReduction="20000"/>
          </a:bodyPr>
          <a:p>
            <a:r>
              <a:rPr lang="en-US" altLang="zh-CN"/>
              <a:t>C</a:t>
            </a:r>
            <a:r>
              <a:rPr lang="zh-CN" altLang="en-US"/>
              <a:t>onversion </a:t>
            </a:r>
            <a:r>
              <a:rPr lang="en-US" altLang="zh-CN"/>
              <a:t>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40206</a:t>
            </a:r>
            <a:r>
              <a:rPr lang="en-US" altLang="zh-CN"/>
              <a:t> </a:t>
            </a:r>
            <a:r>
              <a:rPr lang="zh-CN" altLang="en-US"/>
              <a:t>to a </a:t>
            </a:r>
            <a:r>
              <a:rPr lang="en-US" altLang="zh-CN"/>
              <a:t>octal</a:t>
            </a:r>
            <a:r>
              <a:rPr lang="zh-CN" altLang="en-US"/>
              <a:t> number is illustrated as below</a:t>
            </a:r>
            <a:r>
              <a:rPr lang="en-US" altLang="zh-CN"/>
              <a:t>:</a:t>
            </a:r>
            <a:endParaRPr lang="en-US" altLang="zh-CN"/>
          </a:p>
          <a:p>
            <a:pPr marL="0" indent="0" defTabSz="914400">
              <a:buNone/>
              <a:tabLst>
                <a:tab pos="626745" algn="l"/>
              </a:tabLst>
            </a:pPr>
            <a:r>
              <a:rPr lang="en-US" altLang="zh-CN"/>
              <a:t>	Input: decimal number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 = 40206</a:t>
            </a:r>
            <a:r>
              <a:rPr lang="en-US" altLang="zh-CN"/>
              <a:t>.</a:t>
            </a:r>
            <a:endParaRPr lang="en-US" altLang="zh-CN"/>
          </a:p>
          <a:p>
            <a:pPr marL="0" indent="0" defTabSz="914400">
              <a:buNone/>
              <a:tabLst>
                <a:tab pos="626745" algn="l"/>
              </a:tabLst>
            </a:pPr>
            <a:r>
              <a:rPr lang="en-US" altLang="zh-CN"/>
              <a:t>	Output: </a:t>
            </a:r>
            <a:r>
              <a:rPr lang="en-US" altLang="zh-CN"/>
              <a:t>octal number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/>
              <a:t> of the same value as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.</a:t>
            </a:r>
            <a:endParaRPr lang="en-US" altLang="zh-CN"/>
          </a:p>
          <a:p>
            <a:pPr marL="1398905" indent="-377190" defTabSz="914400">
              <a:buAutoNum type="arabicPeriod"/>
              <a:tabLst>
                <a:tab pos="1343025" algn="l"/>
              </a:tabLst>
            </a:pPr>
            <a:r>
              <a:rPr lang="en-US" altLang="zh-CN"/>
              <a:t>Let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/>
              <a:t> be a "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altLang="zh-CN"/>
              <a:t>" binary value.</a:t>
            </a:r>
            <a:endParaRPr lang="en-US" altLang="zh-CN"/>
          </a:p>
          <a:p>
            <a:pPr marL="1398905" indent="-377190" defTabSz="914400">
              <a:buAutoNum type="arabicPeriod"/>
              <a:tabLst>
                <a:tab pos="1343025" algn="l"/>
              </a:tabLst>
            </a:pPr>
            <a:r>
              <a:rPr lang="en-US" altLang="zh-CN"/>
              <a:t>Divided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 by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/>
              <a:t>. Attach the remainder on the left-hand-side 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/>
              <a:t> and set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 to be the quotient.</a:t>
            </a:r>
            <a:endParaRPr lang="en-US" altLang="zh-CN"/>
          </a:p>
          <a:p>
            <a:pPr marL="1398905" indent="-377190" defTabSz="914400">
              <a:buAutoNum type="arabicPeriod"/>
              <a:tabLst>
                <a:tab pos="1343025" algn="l"/>
              </a:tabLst>
            </a:pPr>
            <a:r>
              <a:rPr lang="en-US" altLang="zh-CN"/>
              <a:t>If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d≥8</a:t>
            </a:r>
            <a:r>
              <a:rPr lang="en-US" altLang="zh-CN"/>
              <a:t>, repeat Step 2; otherwise, attach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 on the left-hand-side 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/>
              <a:t>.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71650" y="3857625"/>
          <a:ext cx="85331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Operational steps: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Initial: (d, </a:t>
                      </a:r>
                      <a:r>
                        <a:rPr lang="en-US" altLang="zh-CN"/>
                        <a:t>o</a:t>
                      </a:r>
                      <a:r>
                        <a:rPr lang="zh-CN" altLang="en-US"/>
                        <a:t>) = (40206, 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40206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8 = 5025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(5025,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zh-CN" altLang="en-US"/>
                        <a:t>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5025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8 = 628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(628,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/>
                        <a:t>6)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628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8 = 78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(78,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/>
                        <a:t>16)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78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8 = 9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(9,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zh-CN" altLang="en-US"/>
                        <a:t>416)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8 = 1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(1,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/>
                        <a:t>6416)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∴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</a:t>
                      </a:r>
                      <a:r>
                        <a:rPr lang="zh-CN" altLang="en-US"/>
                        <a:t>40206</a:t>
                      </a:r>
                      <a:r>
                        <a:rPr lang="zh-CN" altLang="en-US" baseline="-25000"/>
                        <a:t>10</a:t>
                      </a:r>
                      <a:r>
                        <a:rPr lang="zh-CN" altLang="en-US"/>
                        <a:t>=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/>
                        <a:t>16 416</a:t>
                      </a:r>
                      <a:r>
                        <a:rPr lang="zh-CN" altLang="en-US" baseline="-25000"/>
                        <a:t>8</a:t>
                      </a:r>
                      <a:endParaRPr lang="zh-CN" altLang="en-US" baseline="-2500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Binary, Octal, and Hexadecimal Numerals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145405"/>
          </a:xfrm>
        </p:spPr>
        <p:txBody>
          <a:bodyPr>
            <a:normAutofit lnSpcReduction="20000"/>
          </a:bodyPr>
          <a:p>
            <a:r>
              <a:rPr lang="en-US" altLang="zh-CN"/>
              <a:t>C</a:t>
            </a:r>
            <a:r>
              <a:rPr lang="zh-CN" altLang="en-US"/>
              <a:t>onversion </a:t>
            </a:r>
            <a:r>
              <a:rPr lang="en-US" altLang="zh-CN"/>
              <a:t>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40206</a:t>
            </a:r>
            <a:r>
              <a:rPr lang="en-US" altLang="zh-CN"/>
              <a:t> </a:t>
            </a:r>
            <a:r>
              <a:rPr lang="zh-CN" altLang="en-US"/>
              <a:t>to a </a:t>
            </a:r>
            <a:r>
              <a:rPr lang="en-US" altLang="zh-CN"/>
              <a:t>hexadecimal</a:t>
            </a:r>
            <a:r>
              <a:rPr lang="zh-CN" altLang="en-US"/>
              <a:t> number is illustrated as below</a:t>
            </a:r>
            <a:r>
              <a:rPr lang="en-US" altLang="zh-CN"/>
              <a:t>:</a:t>
            </a:r>
            <a:endParaRPr lang="en-US" altLang="zh-CN"/>
          </a:p>
          <a:p>
            <a:pPr marL="0" indent="0" defTabSz="914400">
              <a:buNone/>
              <a:tabLst>
                <a:tab pos="626745" algn="l"/>
              </a:tabLst>
            </a:pPr>
            <a:r>
              <a:rPr lang="en-US" altLang="zh-CN"/>
              <a:t>	Input: decimal number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 = 40206</a:t>
            </a:r>
            <a:r>
              <a:rPr lang="en-US" altLang="zh-CN"/>
              <a:t>.</a:t>
            </a:r>
            <a:endParaRPr lang="en-US" altLang="zh-CN"/>
          </a:p>
          <a:p>
            <a:pPr marL="0" indent="0" defTabSz="914400">
              <a:buNone/>
              <a:tabLst>
                <a:tab pos="626745" algn="l"/>
              </a:tabLst>
            </a:pPr>
            <a:r>
              <a:rPr lang="en-US" altLang="zh-CN"/>
              <a:t>	Output: hexadecimal number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/>
              <a:t> of the same value as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.</a:t>
            </a:r>
            <a:endParaRPr lang="en-US" altLang="zh-CN"/>
          </a:p>
          <a:p>
            <a:pPr marL="1398905" indent="-377190" defTabSz="914400">
              <a:buAutoNum type="arabicPeriod"/>
              <a:tabLst>
                <a:tab pos="1343025" algn="l"/>
              </a:tabLst>
            </a:pPr>
            <a:r>
              <a:rPr lang="en-US" altLang="zh-CN"/>
              <a:t>Let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/>
              <a:t> be a "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altLang="zh-CN"/>
              <a:t>" binary value.</a:t>
            </a:r>
            <a:endParaRPr lang="en-US" altLang="zh-CN"/>
          </a:p>
          <a:p>
            <a:pPr marL="1398905" indent="-377190" defTabSz="914400">
              <a:buAutoNum type="arabicPeriod"/>
              <a:tabLst>
                <a:tab pos="1343025" algn="l"/>
              </a:tabLst>
            </a:pPr>
            <a:r>
              <a:rPr lang="en-US" altLang="zh-CN"/>
              <a:t>Divided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 by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zh-CN"/>
              <a:t>. Attach the remainder on the left-hand-side 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/>
              <a:t> and set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 to be the quotient.</a:t>
            </a:r>
            <a:endParaRPr lang="en-US" altLang="zh-CN"/>
          </a:p>
          <a:p>
            <a:pPr marL="1398905" indent="-377190" defTabSz="914400">
              <a:buAutoNum type="arabicPeriod"/>
              <a:tabLst>
                <a:tab pos="1343025" algn="l"/>
              </a:tabLst>
            </a:pPr>
            <a:r>
              <a:rPr lang="en-US" altLang="zh-CN"/>
              <a:t>If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d≥16</a:t>
            </a:r>
            <a:r>
              <a:rPr lang="en-US" altLang="zh-CN"/>
              <a:t>, repeat Step 2; otherwise, attach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/>
              <a:t> on the left-hand-side of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/>
              <a:t>.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71650" y="4152265"/>
          <a:ext cx="85331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Operational steps: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Initial: (d,</a:t>
                      </a:r>
                      <a:r>
                        <a:rPr lang="en-US" altLang="zh-CN"/>
                        <a:t> </a:t>
                      </a:r>
                      <a:r>
                        <a:rPr lang="en-US"/>
                        <a:t>h</a:t>
                      </a:r>
                      <a:r>
                        <a:rPr lang="zh-CN" altLang="en-US"/>
                        <a:t>) = (40206, 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40206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 = </a:t>
                      </a:r>
                      <a:r>
                        <a:rPr lang="en-US" altLang="zh-CN"/>
                        <a:t>2512</a:t>
                      </a:r>
                      <a:r>
                        <a:rPr lang="zh-CN" altLang="en-US"/>
                        <a:t>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</a:t>
                      </a:r>
                      <a:r>
                        <a:rPr lang="en-US" altLang="zh-CN"/>
                        <a:t>2512</a:t>
                      </a:r>
                      <a:r>
                        <a:rPr lang="zh-CN" altLang="en-US"/>
                        <a:t>,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zh-CN" altLang="en-US"/>
                        <a:t>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2512</a:t>
                      </a:r>
                      <a:r>
                        <a:rPr lang="zh-CN" altLang="en-US"/>
                        <a:t>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= </a:t>
                      </a:r>
                      <a:r>
                        <a:rPr lang="en-US" altLang="zh-CN"/>
                        <a:t>157</a:t>
                      </a:r>
                      <a:r>
                        <a:rPr lang="zh-CN" altLang="en-US"/>
                        <a:t>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</a:t>
                      </a:r>
                      <a:r>
                        <a:rPr lang="en-US" altLang="zh-CN"/>
                        <a:t>157</a:t>
                      </a:r>
                      <a:r>
                        <a:rPr lang="zh-CN" altLang="en-US"/>
                        <a:t>,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/>
                        <a:t>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157</a:t>
                      </a:r>
                      <a:r>
                        <a:rPr lang="zh-CN" altLang="en-US"/>
                        <a:t>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÷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16</a:t>
                      </a:r>
                      <a:r>
                        <a:rPr lang="zh-CN" altLang="en-US"/>
                        <a:t> = </a:t>
                      </a:r>
                      <a:r>
                        <a:rPr lang="en-US" altLang="zh-CN"/>
                        <a:t>9</a:t>
                      </a:r>
                      <a:r>
                        <a:rPr lang="zh-CN" altLang="en-US"/>
                        <a:t> 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……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</a:t>
                      </a:r>
                      <a:r>
                        <a:rPr lang="en-US" altLang="zh-CN"/>
                        <a:t>9</a:t>
                      </a:r>
                      <a:r>
                        <a:rPr lang="zh-CN" altLang="en-US"/>
                        <a:t>,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/>
                        <a:t>0E</a:t>
                      </a:r>
                      <a:r>
                        <a:rPr lang="zh-CN" altLang="en-US"/>
                        <a:t>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∴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 </a:t>
                      </a:r>
                      <a:r>
                        <a:rPr lang="zh-CN" altLang="en-US"/>
                        <a:t>40206</a:t>
                      </a:r>
                      <a:r>
                        <a:rPr lang="zh-CN" altLang="en-US" baseline="-25000"/>
                        <a:t>10</a:t>
                      </a:r>
                      <a:r>
                        <a:rPr lang="zh-CN" altLang="en-US"/>
                        <a:t>=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zh-CN"/>
                        <a:t>D0E</a:t>
                      </a:r>
                      <a:r>
                        <a:rPr lang="en-US" altLang="zh-CN" baseline="-25000"/>
                        <a:t>16</a:t>
                      </a:r>
                      <a:endParaRPr lang="en-US" altLang="zh-CN" baseline="-2500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Binary, Octal, and Hexadecimal Numerals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t>Addition of two binary numbers,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10010010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+00111011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/>
              <a:t>: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Addition of two octal numbers, 2614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r>
              <a:rPr lang="en-US" altLang="zh-CN"/>
              <a:t>+1356</a:t>
            </a:r>
            <a:r>
              <a:rPr lang="en-US" baseline="-25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4070" y="1798320"/>
            <a:ext cx="3157579" cy="118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70" y="3826510"/>
            <a:ext cx="2079000" cy="118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Binary, Octal, and Hexadecimal Numerals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10000"/>
              </a:lnSpc>
            </a:pPr>
            <a:r>
              <a:t>Multiplication of two binary numbers, 10110</a:t>
            </a:r>
            <a:r>
              <a:rPr lang="en-US" baseline="-25000"/>
              <a:t>2</a:t>
            </a:r>
            <a:r>
              <a:rPr>
                <a:sym typeface="Symbol" panose="05050102010706020507" charset="0"/>
              </a:rPr>
              <a:t></a:t>
            </a:r>
            <a:r>
              <a:t>1010</a:t>
            </a:r>
            <a:r>
              <a:rPr lang="en-US" baseline="-25000">
                <a:sym typeface="+mn-ea"/>
              </a:rPr>
              <a:t>2</a:t>
            </a:r>
            <a:r>
              <a:rPr lang="en-US"/>
              <a:t>: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/>
              <a:t>Multiplication of two octal numbers 563</a:t>
            </a:r>
            <a:r>
              <a:rPr lang="en-US" baseline="-25000">
                <a:sym typeface="+mn-ea"/>
              </a:rPr>
              <a:t>8</a:t>
            </a:r>
            <a:r>
              <a:rPr>
                <a:sym typeface="Symbol" panose="05050102010706020507" charset="0"/>
              </a:rPr>
              <a:t></a:t>
            </a:r>
            <a:r>
              <a:rPr lang="en-US"/>
              <a:t>247</a:t>
            </a:r>
            <a:r>
              <a:rPr lang="en-US" baseline="-25000">
                <a:sym typeface="+mn-ea"/>
              </a:rPr>
              <a:t>8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7890" y="1828165"/>
            <a:ext cx="2489852" cy="19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90" y="4290695"/>
            <a:ext cx="1919435" cy="1584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Binary, Octal, and Hexadecimal Numerals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</a:pPr>
            <a:r>
              <a:t>Binary numbers, octal numbers, and hexadecimal numbers with decimal points are similar to that of decimal numbers. </a:t>
            </a:r>
          </a:p>
          <a:p>
            <a:pPr lvl="1">
              <a:lnSpc>
                <a:spcPct val="110000"/>
              </a:lnSpc>
            </a:pPr>
            <a:r>
              <a:t>For example, binary fractional number 11.101</a:t>
            </a:r>
            <a:r>
              <a:rPr lang="en-US" baseline="-25000"/>
              <a:t>2</a:t>
            </a:r>
            <a:r>
              <a:t> is converted to a decimal fractional number as below:</a:t>
            </a:r>
          </a:p>
          <a:p>
            <a:pPr marL="196850" lvl="1" indent="0">
              <a:lnSpc>
                <a:spcPct val="110000"/>
              </a:lnSpc>
              <a:buNone/>
            </a:pPr>
            <a:r>
              <a:rPr lang="en-US"/>
              <a:t>	11.101</a:t>
            </a:r>
            <a:r>
              <a:rPr lang="en-US" baseline="-25000"/>
              <a:t>2</a:t>
            </a:r>
            <a:r>
              <a:rPr lang="en-US"/>
              <a:t>=1</a:t>
            </a:r>
            <a:r>
              <a:rPr lang="en-US">
                <a:sym typeface="Symbol" panose="05050102010706020507" charset="0"/>
              </a:rPr>
              <a:t></a:t>
            </a:r>
            <a:r>
              <a:rPr lang="en-US"/>
              <a:t>2</a:t>
            </a:r>
            <a:r>
              <a:rPr lang="en-US" baseline="30000"/>
              <a:t>1</a:t>
            </a:r>
            <a:r>
              <a:rPr lang="en-US"/>
              <a:t>+1</a:t>
            </a:r>
            <a:r>
              <a:rPr lang="en-US">
                <a:sym typeface="Symbol" panose="05050102010706020507" charset="0"/>
              </a:rPr>
              <a:t></a:t>
            </a:r>
            <a:r>
              <a:rPr lang="en-US"/>
              <a:t>2</a:t>
            </a:r>
            <a:r>
              <a:rPr lang="en-US" baseline="30000"/>
              <a:t>0</a:t>
            </a:r>
            <a:r>
              <a:rPr lang="en-US"/>
              <a:t>+1</a:t>
            </a:r>
            <a:r>
              <a:rPr lang="en-US">
                <a:sym typeface="Symbol" panose="05050102010706020507" charset="0"/>
              </a:rPr>
              <a:t></a:t>
            </a:r>
            <a:r>
              <a:rPr lang="en-US"/>
              <a:t>2</a:t>
            </a:r>
            <a:r>
              <a:rPr lang="en-US" baseline="30000"/>
              <a:t>-1</a:t>
            </a:r>
            <a:r>
              <a:rPr lang="en-US"/>
              <a:t>+0</a:t>
            </a:r>
            <a:r>
              <a:rPr lang="en-US">
                <a:sym typeface="Symbol" panose="05050102010706020507" charset="0"/>
              </a:rPr>
              <a:t></a:t>
            </a:r>
            <a:r>
              <a:rPr lang="en-US"/>
              <a:t>2</a:t>
            </a:r>
            <a:r>
              <a:rPr lang="en-US" baseline="30000"/>
              <a:t>-2</a:t>
            </a:r>
            <a:r>
              <a:rPr lang="en-US"/>
              <a:t>+1</a:t>
            </a:r>
            <a:r>
              <a:rPr lang="en-US">
                <a:sym typeface="Symbol" panose="05050102010706020507" charset="0"/>
              </a:rPr>
              <a:t></a:t>
            </a:r>
            <a:r>
              <a:rPr lang="en-US"/>
              <a:t>2</a:t>
            </a:r>
            <a:r>
              <a:rPr lang="en-US" baseline="30000"/>
              <a:t>-3</a:t>
            </a:r>
            <a:r>
              <a:rPr lang="en-US"/>
              <a:t>=2+1+0.5+0.125=3.625</a:t>
            </a:r>
            <a:r>
              <a:rPr lang="en-US" baseline="-25000"/>
              <a:t>10</a:t>
            </a:r>
            <a:r>
              <a:rPr lang="en-US"/>
              <a:t>.</a:t>
            </a:r>
            <a:endParaRPr lang="en-US"/>
          </a:p>
          <a:p>
            <a:pPr lvl="1">
              <a:lnSpc>
                <a:spcPct val="110000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Binary, Octal, and Hexadecimal Numerals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10000"/>
              </a:lnSpc>
            </a:pPr>
            <a:r>
              <a:t>The conversion of a decimal fractional number to a binary number is done in two steps.First, convert the integer part, and then convert the fractional part. </a:t>
            </a:r>
          </a:p>
          <a:p>
            <a:pPr lvl="1">
              <a:lnSpc>
                <a:spcPct val="110000"/>
              </a:lnSpc>
            </a:pPr>
            <a:r>
              <a:t>For example, the conversion of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3.625</a:t>
            </a:r>
            <a:r>
              <a:rPr baseline="-25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t> to a binary fractional number is done by first converting the integer part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baseline="-25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t> to to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t> as before. </a:t>
            </a:r>
          </a:p>
          <a:p>
            <a:pPr lvl="1">
              <a:lnSpc>
                <a:spcPct val="110000"/>
              </a:lnSpc>
            </a:pPr>
            <a:r>
              <a:t>The second step is to convert the fractional part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0.625</a:t>
            </a:r>
            <a:r>
              <a:rPr baseline="-25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t> to a binary fraction. </a:t>
            </a:r>
          </a:p>
          <a:p>
            <a:pPr lvl="0">
              <a:lnSpc>
                <a:spcPct val="110000"/>
              </a:lnSpc>
            </a:pPr>
            <a:r>
              <a:t>The fraction conversion is described and illustrated below.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	</a:t>
            </a:r>
            <a:r>
              <a:t>Input: decimal fraction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d = 0.625</a:t>
            </a:r>
            <a: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	</a:t>
            </a:r>
            <a:r>
              <a:t>Output: binary fraction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t> of the same value as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t>.</a:t>
            </a:r>
          </a:p>
          <a:p>
            <a:pPr marL="1344930" lvl="0" indent="-398145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t>Let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t> be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r>
              <a:t> binary value.</a:t>
            </a:r>
          </a:p>
          <a:p>
            <a:pPr marL="1344930" lvl="0" indent="-398145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t>Multiply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t> by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t>. Attach the digit in the integer part (either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t> or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t>) to the right-hand-side of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t> and set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t> to be fractional part of the product.</a:t>
            </a:r>
          </a:p>
          <a:p>
            <a:pPr marL="1344930" lvl="0" indent="-398145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t>If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≠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t>, repeat Step 2; otherwise, stop.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Binary, Octal, and Hexadecimal Numerals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980940"/>
          </a:xfrm>
        </p:spPr>
        <p:txBody>
          <a:bodyPr>
            <a:normAutofit lnSpcReduction="20000"/>
          </a:bodyPr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1398905"/>
          <a:ext cx="85331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 steps: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Initial: (d, b) = (0.625, </a:t>
                      </a:r>
                      <a:r>
                        <a:rPr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0.625 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charset="0"/>
                        </a:rPr>
                        <a:t>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 = 1.25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(0.25, 0.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charset="0"/>
                        </a:rPr>
                        <a:t>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 = 0.5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(0.5, 0.1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charset="0"/>
                        </a:rPr>
                        <a:t>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 = 1.0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(0.0, 0.10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∴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0.625</a:t>
                      </a:r>
                      <a:r>
                        <a:rPr lang="en-US" altLang="zh-CN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=0.1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r>
                        <a:rPr lang="en-US" altLang="zh-CN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baseline="-25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Binary, Octal, and Hexadecimal Numerals</a:t>
            </a:r>
            <a:r>
              <a:rPr lang="en-US" altLang="zh-CN">
                <a:sym typeface="+mn-ea"/>
              </a:rPr>
              <a:t>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411470"/>
          </a:xfr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onvert 0.8</a:t>
            </a:r>
            <a:r>
              <a:rPr baseline="-25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t> to a binary fraction</a:t>
            </a:r>
            <a:r>
              <a:rPr lang="en-US" altLang="zh-CN"/>
              <a:t>:</a:t>
            </a:r>
            <a:endParaRPr lang="en-US" altLang="zh-CN"/>
          </a:p>
          <a:p>
            <a:pPr lvl="1">
              <a:lnSpc>
                <a:spcPct val="100000"/>
              </a:lnSpc>
              <a:spcBef>
                <a:spcPts val="31200"/>
              </a:spcBef>
            </a:pPr>
            <a:r>
              <a:rPr lang="en-US" altLang="zh-CN" sz="2000"/>
              <a:t>Practically, a decimal fraction is converted to a binary fraction of its approximation with a specific length. For example, if the binary fraction is fixed to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r>
              <a:rPr lang="en-US" altLang="zh-CN" sz="2000"/>
              <a:t> bits,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r>
              <a:rPr lang="en-US" altLang="zh-CN" sz="2000" baseline="-25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/>
              <a:t>is converted to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0.11001100</a:t>
            </a:r>
            <a:r>
              <a:rPr lang="en-US" altLang="zh-CN" sz="20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/>
              <a:t>which is actually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0.796875</a:t>
            </a:r>
            <a:r>
              <a:rPr lang="en-US" altLang="zh-CN" sz="2000" baseline="-25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000"/>
              <a:t>, an approximation of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0.8</a:t>
            </a:r>
            <a:r>
              <a:rPr lang="en-US" altLang="zh-CN" sz="2000" baseline="-25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zh-CN" sz="2000"/>
              <a:t>.</a:t>
            </a:r>
            <a:endParaRPr lang="en-US" altLang="zh-CN" sz="20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29435" y="1789430"/>
          <a:ext cx="853313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 steps: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Initial: (d, b) = (0.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73050"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charset="0"/>
                        </a:rPr>
                        <a:t>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 = 1.6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0.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0.6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charset="0"/>
                        </a:rPr>
                        <a:t>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2  = 1.2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(0.2, 0.1</a:t>
                      </a:r>
                      <a:r>
                        <a:rPr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7025"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charset="0"/>
                        </a:rPr>
                        <a:t>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 = 0.4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(0.4, 0.11</a:t>
                      </a:r>
                      <a:r>
                        <a:rPr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4965"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0.4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charset="0"/>
                        </a:rPr>
                        <a:t>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2  = 0.8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0.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8</a:t>
                      </a:r>
                      <a:r>
                        <a:rPr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,</a:t>
                      </a:r>
                      <a:r>
                        <a:rPr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0.11</a:t>
                      </a: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0</a:t>
                      </a:r>
                      <a:r>
                        <a:rPr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0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)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charset="0"/>
                        </a:rPr>
                        <a:t>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 = 1.6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0.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1100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5435"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0.6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charset="0"/>
                        </a:rPr>
                        <a:t>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2  = 1.2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(0.2, 0.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1100</a:t>
                      </a:r>
                      <a:r>
                        <a:rPr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16230"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charset="0"/>
                        </a:rPr>
                        <a:t>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 = 0.4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(0.4, 0.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1100</a:t>
                      </a:r>
                      <a:r>
                        <a:rPr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5435"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0.4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charset="0"/>
                        </a:rPr>
                        <a:t>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2  = 0.8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0.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8</a:t>
                      </a:r>
                      <a:r>
                        <a:rPr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,</a:t>
                      </a:r>
                      <a:r>
                        <a:rPr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0.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1100</a:t>
                      </a:r>
                      <a:r>
                        <a:rPr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11</a:t>
                      </a:r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0</a:t>
                      </a:r>
                      <a:r>
                        <a:rPr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0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)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7485"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ct val="90000"/>
                        </a:lnSpc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 gridSpan="2">
                  <a:txBody>
                    <a:bodyPr/>
                    <a:p>
                      <a:pPr algn="ctr" fontAlgn="auto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∴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0.8</a:t>
                      </a:r>
                      <a:r>
                        <a:rPr lang="en-US" altLang="zh-CN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=0.110011001100…</a:t>
                      </a:r>
                      <a:r>
                        <a:rPr lang="en-US" altLang="zh-CN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 cyclic binary fraction)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Develop a Software Program?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Developing a software program to solve a problem is like writing an article to tell a story.</a:t>
            </a:r>
            <a:endParaRPr lang="zh-CN" altLang="en-US"/>
          </a:p>
          <a:p>
            <a:pPr lvl="1"/>
            <a:r>
              <a:rPr lang="zh-CN" altLang="en-US"/>
              <a:t>When write an article, we first organize the ideas of the story and than express the ideas in a language that the readers can understand. When develop a software program, we must first design the solution of a problem and than express the solution  in a way that a computer can understand.</a:t>
            </a:r>
            <a:endParaRPr lang="zh-CN" altLang="en-US"/>
          </a:p>
          <a:p>
            <a:pPr lvl="1"/>
            <a:r>
              <a:rPr lang="zh-CN" altLang="en-US"/>
              <a:t>Designing the solution of a problem is to transform the problem into step by step procedures that are logically correct and satisfy the problem specification.</a:t>
            </a:r>
            <a:endParaRPr lang="zh-CN" altLang="en-US"/>
          </a:p>
          <a:p>
            <a:pPr lvl="2"/>
            <a:r>
              <a:rPr lang="zh-CN" altLang="en-US"/>
              <a:t>For example, to add up a sequence of 100 numbers, one must consider how these numbers are represented and how to perform proper operations of of the summation. </a:t>
            </a:r>
            <a:endParaRPr lang="zh-CN" altLang="en-US"/>
          </a:p>
          <a:p>
            <a:pPr lvl="2"/>
            <a:r>
              <a:rPr lang="zh-CN" altLang="en-US"/>
              <a:t>Mathematically, we can express the numbers abstractly as a</a:t>
            </a:r>
            <a:r>
              <a:rPr lang="zh-CN" altLang="en-US" baseline="-25000"/>
              <a:t>1</a:t>
            </a:r>
            <a:r>
              <a:rPr lang="zh-CN" altLang="en-US"/>
              <a:t>, a</a:t>
            </a:r>
            <a:r>
              <a:rPr lang="zh-CN" altLang="en-US" baseline="-25000"/>
              <a:t>2</a:t>
            </a:r>
            <a:r>
              <a:rPr lang="zh-CN" altLang="en-US"/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zh-CN" altLang="en-US"/>
              <a:t>, a</a:t>
            </a:r>
            <a:r>
              <a:rPr lang="zh-CN" altLang="en-US" baseline="-25000"/>
              <a:t>100</a:t>
            </a:r>
            <a:r>
              <a:rPr lang="zh-CN" altLang="en-US"/>
              <a:t>. Then, the sum of the sequence of numbers is written as an arithmetic formula a</a:t>
            </a:r>
            <a:r>
              <a:rPr lang="zh-CN" altLang="en-US" baseline="-25000"/>
              <a:t>1</a:t>
            </a:r>
            <a:r>
              <a:rPr lang="zh-CN" altLang="en-US"/>
              <a:t>+a</a:t>
            </a:r>
            <a:r>
              <a:rPr lang="zh-CN" altLang="en-US" baseline="-25000"/>
              <a:t>2</a:t>
            </a:r>
            <a:r>
              <a:rPr lang="zh-CN" altLang="en-US"/>
              <a:t>+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/>
              <a:t>+a</a:t>
            </a:r>
            <a:r>
              <a:rPr lang="zh-CN" altLang="en-US" baseline="-25000"/>
              <a:t>100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Negative Binary </a:t>
            </a:r>
            <a:r>
              <a:rPr lang="en-US" altLang="zh-CN"/>
              <a:t>Numbers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A negative number is represented in computer </a:t>
            </a:r>
            <a:r>
              <a:rPr lang="zh-CN" altLang="en-US"/>
              <a:t>in a specific number of bits. </a:t>
            </a:r>
            <a:endParaRPr lang="zh-CN" altLang="en-US"/>
          </a:p>
          <a:p>
            <a:r>
              <a:rPr lang="en-US" altLang="zh-CN"/>
              <a:t>T</a:t>
            </a:r>
            <a:r>
              <a:rPr lang="zh-CN" altLang="en-US"/>
              <a:t>wo methods for representing negative binary numbers</a:t>
            </a:r>
            <a:r>
              <a:rPr lang="en-US" altLang="zh-CN"/>
              <a:t>: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rPr lang="en-US" altLang="zh-CN" b="1"/>
              <a:t>O</a:t>
            </a:r>
            <a:r>
              <a:rPr lang="zh-CN" altLang="en-US" b="1"/>
              <a:t>ne's complement</a:t>
            </a:r>
            <a:r>
              <a:rPr lang="en-US" altLang="zh-CN"/>
              <a:t>:</a:t>
            </a:r>
            <a:r>
              <a:rPr lang="zh-CN" altLang="en-US"/>
              <a:t> which is the bitwise NOT of a binary number</a:t>
            </a:r>
            <a:r>
              <a:rPr lang="en-US" altLang="zh-CN"/>
              <a:t>.</a:t>
            </a:r>
            <a:endParaRPr lang="en-US" altLang="zh-CN"/>
          </a:p>
          <a:p>
            <a:pPr lvl="2"/>
            <a:r>
              <a:rPr lang="en-US" altLang="zh-CN"/>
              <a:t>E</a:t>
            </a:r>
            <a:r>
              <a:rPr lang="zh-CN" altLang="en-US"/>
              <a:t>.g., -37</a:t>
            </a:r>
            <a:r>
              <a:rPr lang="zh-CN" altLang="en-US" baseline="-25000"/>
              <a:t>10</a:t>
            </a:r>
            <a:r>
              <a:rPr lang="zh-CN" altLang="en-US"/>
              <a:t> = 00100101</a:t>
            </a:r>
            <a:r>
              <a:rPr lang="zh-CN" altLang="en-US" baseline="-25000"/>
              <a:t>2</a:t>
            </a:r>
            <a:r>
              <a:rPr lang="zh-CN" altLang="en-US"/>
              <a:t> = 11011010</a:t>
            </a:r>
            <a:r>
              <a:rPr lang="zh-CN" altLang="en-US" baseline="-25000"/>
              <a:t>2</a:t>
            </a:r>
            <a:r>
              <a:rPr lang="en-US" altLang="zh-CN"/>
              <a:t>.</a:t>
            </a:r>
            <a:endParaRPr lang="en-US" altLang="zh-CN"/>
          </a:p>
          <a:p>
            <a:pPr lvl="2"/>
            <a:r>
              <a:rPr lang="en-US" altLang="zh-CN"/>
              <a:t>F</a:t>
            </a:r>
            <a:r>
              <a:rPr lang="zh-CN" altLang="en-US"/>
              <a:t>or 8-bit signed numbers using one's complementonly integers ranges from -127</a:t>
            </a:r>
            <a:r>
              <a:rPr lang="zh-CN" altLang="en-US" baseline="-25000"/>
              <a:t>10</a:t>
            </a:r>
            <a:r>
              <a:rPr lang="zh-CN" altLang="en-US"/>
              <a:t> (10000000</a:t>
            </a:r>
            <a:r>
              <a:rPr lang="zh-CN" altLang="en-US" baseline="-25000"/>
              <a:t>2</a:t>
            </a:r>
            <a:r>
              <a:rPr lang="zh-CN" altLang="en-US"/>
              <a:t>) to 127</a:t>
            </a:r>
            <a:r>
              <a:rPr lang="zh-CN" altLang="en-US" baseline="-25000"/>
              <a:t>10</a:t>
            </a:r>
            <a:r>
              <a:rPr lang="zh-CN" altLang="en-US"/>
              <a:t> (01111111</a:t>
            </a:r>
            <a:r>
              <a:rPr lang="zh-CN" altLang="en-US" baseline="-25000"/>
              <a:t>2</a:t>
            </a:r>
            <a:r>
              <a:rPr lang="zh-CN" altLang="en-US"/>
              <a:t>) can be expressed. </a:t>
            </a:r>
            <a:endParaRPr lang="zh-CN" altLang="en-US"/>
          </a:p>
          <a:p>
            <a:pPr lvl="2"/>
            <a:r>
              <a:rPr lang="zh-CN" altLang="en-US"/>
              <a:t>For example, 320</a:t>
            </a:r>
            <a:r>
              <a:rPr lang="zh-CN" altLang="en-US" baseline="-25000"/>
              <a:t>10</a:t>
            </a:r>
            <a:r>
              <a:rPr lang="zh-CN" altLang="en-US"/>
              <a:t> cannot be expressed as an 8-bit signed binary number, since 320</a:t>
            </a:r>
            <a:r>
              <a:rPr lang="zh-CN" altLang="en-US" baseline="-25000"/>
              <a:t>10</a:t>
            </a:r>
            <a:r>
              <a:rPr lang="zh-CN" altLang="en-US"/>
              <a:t> = 1 0100 0000</a:t>
            </a:r>
            <a:r>
              <a:rPr lang="zh-CN" altLang="en-US" baseline="-25000"/>
              <a:t>2</a:t>
            </a:r>
            <a:r>
              <a:rPr lang="zh-CN" altLang="en-US"/>
              <a:t> which requires at least 9 bits. </a:t>
            </a:r>
            <a:endParaRPr lang="zh-CN" altLang="en-US"/>
          </a:p>
          <a:p>
            <a:pPr lvl="2"/>
            <a:r>
              <a:rPr lang="zh-CN" altLang="en-US"/>
              <a:t>In one's complement, the most significant bit is used as the sign bit. If the most significant bit is 0, the binary number is a positive number; if the most significant bit is 1, the binary number is a negative number. </a:t>
            </a:r>
            <a:endParaRPr lang="zh-CN" altLang="en-US"/>
          </a:p>
          <a:p>
            <a:pPr lvl="2"/>
            <a:r>
              <a:rPr lang="zh-CN" altLang="en-US"/>
              <a:t>One's complement has a drawback of two zero's, 00000000</a:t>
            </a:r>
            <a:r>
              <a:rPr lang="zh-CN" altLang="en-US" baseline="-25000"/>
              <a:t>2</a:t>
            </a:r>
            <a:r>
              <a:rPr lang="zh-CN" altLang="en-US"/>
              <a:t> and 11111111</a:t>
            </a:r>
            <a:r>
              <a:rPr lang="zh-CN" altLang="en-US" baseline="-25000"/>
              <a:t>2</a:t>
            </a:r>
            <a:r>
              <a:rPr lang="zh-CN" altLang="en-US"/>
              <a:t>.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969895" y="2735580"/>
            <a:ext cx="10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Negative Binary Numbers (cont’d)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b="1"/>
              <a:t>Two's complement</a:t>
            </a:r>
            <a:r>
              <a:rPr lang="en-US"/>
              <a:t>:</a:t>
            </a:r>
            <a:endParaRPr lang="en-US"/>
          </a:p>
          <a:p>
            <a:pPr lvl="2"/>
            <a:r>
              <a:t>For an 8-bit binary number, the most significant bit is used as the sign bit. </a:t>
            </a:r>
          </a:p>
          <a:p>
            <a:pPr lvl="2"/>
            <a:r>
              <a:t>The representation of a negative binary number using two's complement is taking the one's complement of its absolute value then adding one to it. </a:t>
            </a:r>
          </a:p>
          <a:p>
            <a:pPr lvl="2"/>
            <a:r>
              <a:t>For example, -37</a:t>
            </a:r>
            <a:r>
              <a:rPr baseline="-25000"/>
              <a:t>10</a:t>
            </a:r>
            <a:r>
              <a:t> = 00100101</a:t>
            </a:r>
            <a:r>
              <a:rPr baseline="-25000"/>
              <a:t>2</a:t>
            </a:r>
            <a:r>
              <a:t> + 1</a:t>
            </a:r>
            <a:r>
              <a:rPr baseline="-25000"/>
              <a:t>2</a:t>
            </a:r>
            <a:r>
              <a:t> = 11011010</a:t>
            </a:r>
            <a:r>
              <a:rPr baseline="-25000"/>
              <a:t>2</a:t>
            </a:r>
            <a:r>
              <a:t> + 1</a:t>
            </a:r>
            <a:r>
              <a:rPr baseline="-25000"/>
              <a:t>2</a:t>
            </a:r>
            <a:r>
              <a:t> = 11011011</a:t>
            </a:r>
            <a:r>
              <a:rPr baseline="-25000"/>
              <a:t>2</a:t>
            </a:r>
            <a:r>
              <a:t>. </a:t>
            </a:r>
          </a:p>
          <a:p>
            <a:pPr lvl="2"/>
            <a:r>
              <a:t>For 8-bit signed numbers using two's complement ranges from -128</a:t>
            </a:r>
            <a:r>
              <a:rPr baseline="-25000"/>
              <a:t>10</a:t>
            </a:r>
            <a:r>
              <a:t> (10000000</a:t>
            </a:r>
            <a:r>
              <a:rPr baseline="-25000"/>
              <a:t>2</a:t>
            </a:r>
            <a:r>
              <a:t>) to 127</a:t>
            </a:r>
            <a:r>
              <a:rPr baseline="-25000"/>
              <a:t>10 </a:t>
            </a:r>
            <a:r>
              <a:t>(01111111</a:t>
            </a:r>
            <a:r>
              <a:rPr baseline="-25000"/>
              <a:t>2</a:t>
            </a:r>
            <a:r>
              <a:t>). </a:t>
            </a:r>
          </a:p>
          <a:p>
            <a:pPr lvl="2"/>
            <a:r>
              <a:t>Note that there is no 128</a:t>
            </a:r>
            <a:r>
              <a:rPr baseline="-25000"/>
              <a:t>10</a:t>
            </a:r>
            <a:r>
              <a:t> of 8-bit two's complement binary numbers.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836670" y="2919095"/>
            <a:ext cx="10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Characters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80000"/>
              </a:lnSpc>
            </a:pPr>
            <a:r>
              <a:rPr lang="zh-CN" altLang="en-US"/>
              <a:t>Characters are represented in a computer as a bit string. </a:t>
            </a:r>
            <a:endParaRPr lang="zh-CN" altLang="en-US"/>
          </a:p>
          <a:p>
            <a:pPr>
              <a:lnSpc>
                <a:spcPct val="80000"/>
              </a:lnSpc>
            </a:pPr>
            <a:r>
              <a:rPr lang="zh-CN" altLang="en-US"/>
              <a:t>The most popular encoding scheme of English characters is </a:t>
            </a:r>
            <a:r>
              <a:rPr lang="zh-CN" altLang="en-US" b="1"/>
              <a:t>ASCII </a:t>
            </a:r>
            <a:r>
              <a:rPr lang="zh-CN" altLang="en-US"/>
              <a:t>encoding (American Standard Code for Information Interchange). </a:t>
            </a:r>
            <a:endParaRPr lang="zh-CN" altLang="en-US"/>
          </a:p>
          <a:p>
            <a:pPr lvl="1">
              <a:lnSpc>
                <a:spcPct val="80000"/>
              </a:lnSpc>
            </a:pPr>
            <a:r>
              <a:rPr lang="zh-CN" altLang="en-US"/>
              <a:t>Each character of ASCII code occupies one byte, but only seven bits are used. </a:t>
            </a:r>
            <a:endParaRPr lang="zh-CN" altLang="en-US"/>
          </a:p>
          <a:p>
            <a:pPr lvl="1">
              <a:lnSpc>
                <a:spcPct val="80000"/>
              </a:lnSpc>
            </a:pPr>
            <a:r>
              <a:rPr lang="zh-CN" altLang="en-US"/>
              <a:t>The most significant bit of ASCII code is always 0. </a:t>
            </a:r>
            <a:endParaRPr lang="zh-CN" altLang="en-US"/>
          </a:p>
          <a:p>
            <a:pPr lvl="1">
              <a:lnSpc>
                <a:spcPct val="80000"/>
              </a:lnSpc>
            </a:pPr>
            <a:r>
              <a:rPr lang="zh-CN" altLang="en-US"/>
              <a:t>The character set ASCII code is divided into two categories: control characters and printable characters. </a:t>
            </a:r>
            <a:endParaRPr lang="zh-CN" altLang="en-US"/>
          </a:p>
          <a:p>
            <a:pPr lvl="1">
              <a:lnSpc>
                <a:spcPct val="80000"/>
              </a:lnSpc>
            </a:pPr>
            <a:r>
              <a:rPr lang="zh-CN" altLang="en-US"/>
              <a:t>The printable characters range from decimal values 32 to 126. </a:t>
            </a:r>
            <a:endParaRPr lang="zh-CN" altLang="en-US"/>
          </a:p>
          <a:p>
            <a:pPr lvl="0">
              <a:lnSpc>
                <a:spcPct val="80000"/>
              </a:lnSpc>
            </a:pPr>
            <a:r>
              <a:rPr lang="zh-CN" altLang="en-US" b="1"/>
              <a:t>Unicode </a:t>
            </a:r>
            <a:r>
              <a:rPr lang="zh-CN" altLang="en-US"/>
              <a:t>is an international standard of character encoding of all human written languages developed by International Organization for Standardization (ISO). </a:t>
            </a:r>
            <a:endParaRPr lang="zh-CN" altLang="en-US"/>
          </a:p>
          <a:p>
            <a:pPr lvl="1">
              <a:lnSpc>
                <a:spcPct val="80000"/>
              </a:lnSpc>
            </a:pPr>
            <a:r>
              <a:rPr lang="zh-CN" altLang="en-US"/>
              <a:t>Unicode has been adopted by many computer systems to support multilingual environments. </a:t>
            </a:r>
            <a:endParaRPr lang="zh-CN" altLang="en-US"/>
          </a:p>
          <a:p>
            <a:pPr lvl="1">
              <a:lnSpc>
                <a:spcPct val="80000"/>
              </a:lnSpc>
            </a:pPr>
            <a:r>
              <a:rPr lang="zh-CN" altLang="en-US"/>
              <a:t>Unicode is designed as both 8-bit, UTF-8, and 16-bit, UTF-16, coding schemes for different languages.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Characters (cont’d)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>
              <a:lnSpc>
                <a:spcPct val="110000"/>
              </a:lnSpc>
            </a:pPr>
            <a:r>
              <a:rPr lang="en-US" altLang="zh-CN"/>
              <a:t>T</a:t>
            </a:r>
            <a:r>
              <a:rPr lang="zh-CN" altLang="en-US"/>
              <a:t>wo Chinese character encoding schemes</a:t>
            </a:r>
            <a:r>
              <a:rPr lang="en-US" altLang="zh-CN"/>
              <a:t>: </a:t>
            </a:r>
            <a:r>
              <a:rPr lang="zh-CN" altLang="en-US" b="1"/>
              <a:t>Big5 </a:t>
            </a:r>
            <a:r>
              <a:rPr lang="zh-CN" altLang="en-US"/>
              <a:t>for </a:t>
            </a:r>
            <a:r>
              <a:rPr lang="en-US" altLang="zh-CN"/>
              <a:t>traditional</a:t>
            </a:r>
            <a:r>
              <a:rPr lang="zh-CN" altLang="en-US"/>
              <a:t> Chinese characters, </a:t>
            </a:r>
            <a:r>
              <a:rPr lang="zh-CN" altLang="en-US" b="1"/>
              <a:t>GB</a:t>
            </a:r>
            <a:r>
              <a:rPr lang="zh-CN" altLang="en-US"/>
              <a:t> for simplified Chinese characters.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Big5 and GB are all 16-bit encoding schemes.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134620"/>
            <a:ext cx="11180049" cy="666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Primitive Data Types in 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C program contains a number of variables each of which represents a memory location. </a:t>
            </a:r>
            <a:endParaRPr lang="zh-CN" altLang="en-US"/>
          </a:p>
          <a:p>
            <a:pPr lvl="1"/>
            <a:r>
              <a:rPr lang="zh-CN" altLang="en-US"/>
              <a:t>Each  program variable must be declared as an instance of a data type. </a:t>
            </a:r>
            <a:endParaRPr lang="zh-CN" altLang="en-US"/>
          </a:p>
          <a:p>
            <a:pPr lvl="1"/>
            <a:r>
              <a:rPr lang="zh-CN" altLang="en-US"/>
              <a:t>Three basic types in C programming language</a:t>
            </a:r>
            <a:r>
              <a:rPr lang="en-US" altLang="zh-CN"/>
              <a:t>: </a:t>
            </a:r>
            <a:r>
              <a:rPr lang="zh-CN" altLang="en-US" b="1"/>
              <a:t>characters</a:t>
            </a:r>
            <a:r>
              <a:rPr lang="zh-CN" altLang="en-US"/>
              <a:t>, </a:t>
            </a:r>
            <a:r>
              <a:rPr lang="zh-CN" altLang="en-US" b="1"/>
              <a:t>integers</a:t>
            </a:r>
            <a:r>
              <a:rPr lang="zh-CN" altLang="en-US"/>
              <a:t>, and </a:t>
            </a:r>
            <a:r>
              <a:rPr lang="zh-CN" altLang="en-US" b="1"/>
              <a:t>floating-point numbers</a:t>
            </a:r>
            <a:r>
              <a:rPr lang="zh-CN" altLang="en-US"/>
              <a:t>. </a:t>
            </a:r>
            <a:endParaRPr lang="zh-CN" altLang="en-US"/>
          </a:p>
          <a:p>
            <a:pPr lvl="2"/>
            <a:r>
              <a:rPr lang="en-US" altLang="zh-CN"/>
              <a:t>Character type is considered as single-byte integers.</a:t>
            </a:r>
            <a:endParaRPr lang="zh-CN" altLang="en-US"/>
          </a:p>
          <a:p>
            <a:pPr lvl="2"/>
            <a:r>
              <a:rPr lang="zh-CN" altLang="en-US"/>
              <a:t>Integer and  floating-point types have several variations. </a:t>
            </a:r>
            <a:endParaRPr lang="zh-CN" altLang="en-US"/>
          </a:p>
          <a:p>
            <a:pPr lvl="2"/>
            <a:r>
              <a:rPr lang="en-US" altLang="zh-CN"/>
              <a:t>Each</a:t>
            </a:r>
            <a:r>
              <a:rPr lang="zh-CN" altLang="en-US"/>
              <a:t> primitive data type</a:t>
            </a:r>
            <a:r>
              <a:rPr lang="en-US" altLang="zh-CN"/>
              <a:t> has specific memory</a:t>
            </a:r>
            <a:r>
              <a:rPr lang="zh-CN" altLang="en-US"/>
              <a:t> size (in bytes) and value ra</a:t>
            </a:r>
            <a:r>
              <a:rPr lang="en-US" altLang="zh-CN"/>
              <a:t>n</a:t>
            </a:r>
            <a:r>
              <a:rPr lang="zh-CN" altLang="en-US"/>
              <a:t>ges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274955" y="608965"/>
          <a:ext cx="11609070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9112250" imgH="2533650" progId="Paint.Picture">
                  <p:embed/>
                </p:oleObj>
              </mc:Choice>
              <mc:Fallback>
                <p:oleObj name="" r:id="rId1" imgW="9112250" imgH="25336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955" y="608965"/>
                        <a:ext cx="11609070" cy="584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Function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sizeof()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size of a data type depends on the size of a computer's CPU. </a:t>
            </a:r>
            <a:endParaRPr lang="zh-CN" altLang="en-US"/>
          </a:p>
          <a:p>
            <a:pPr lvl="1"/>
            <a:r>
              <a:rPr lang="zh-CN" altLang="en-US"/>
              <a:t>The sizes in the </a:t>
            </a:r>
            <a:r>
              <a:rPr lang="en-US" altLang="zh-CN"/>
              <a:t>previous</a:t>
            </a:r>
            <a:r>
              <a:rPr lang="zh-CN" altLang="en-US"/>
              <a:t> table may vary from one computer to another. </a:t>
            </a:r>
            <a:endParaRPr lang="zh-CN" altLang="en-US"/>
          </a:p>
          <a:p>
            <a:pPr lvl="1"/>
            <a:r>
              <a:rPr lang="en-US" altLang="zh-CN"/>
              <a:t>P</a:t>
            </a:r>
            <a:r>
              <a:rPr lang="zh-CN" altLang="en-US"/>
              <a:t>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size_of.c</a:t>
            </a:r>
            <a:r>
              <a:rPr lang="zh-CN" altLang="en-US"/>
              <a:t> outputs the size of each data type using a C library function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/>
              <a:t> which receives a type name and returns the number of bytes of that type.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字方塊 1"/>
          <p:cNvSpPr txBox="1"/>
          <p:nvPr/>
        </p:nvSpPr>
        <p:spPr>
          <a:xfrm>
            <a:off x="187325" y="647700"/>
            <a:ext cx="6979920" cy="5354320"/>
          </a:xfrm>
          <a:prstGeom prst="rect">
            <a:avLst/>
          </a:prstGeom>
          <a:solidFill>
            <a:srgbClr val="F7FC7E"/>
          </a:solidFill>
        </p:spPr>
        <p:txBody>
          <a:bodyPr wrap="square" rtlCol="0">
            <a:spAutoFit/>
          </a:bodyPr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#include &lt;stdio.h&gt;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main(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printf("Memory size of C primitive data types (bytes): \n");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printf("  char: %d\n",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printf("  int: %d\n",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printf("  short: %d\n",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printf("  long: %d\n",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long)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printf("  long long: %d\n",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long long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printf("  unsigned: %d\n",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printf("  unsigned short: %d\n",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unsigned short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printf("  unsigned long: %d\n",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unsigned long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printf("  unsigned long long: %d\n",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unsigned long long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printf("  float: %d\n",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printf("  double: %d\n",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lnSpc>
                <a:spcPct val="100000"/>
              </a:lnSpc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87280" y="256640"/>
            <a:ext cx="10845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size_of.c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1"/>
          <p:cNvSpPr txBox="1"/>
          <p:nvPr/>
        </p:nvSpPr>
        <p:spPr>
          <a:xfrm>
            <a:off x="7228160" y="648000"/>
            <a:ext cx="4798060" cy="341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TW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size of C primitive data types (bytes):</a:t>
            </a:r>
            <a:r>
              <a:rPr lang="en-US" altLang="zh-TW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zh-TW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TW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char: 1</a:t>
            </a:r>
            <a:endParaRPr lang="zh-TW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TW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int: 4</a:t>
            </a:r>
            <a:endParaRPr lang="zh-TW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TW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short: 2</a:t>
            </a:r>
            <a:endParaRPr lang="zh-TW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TW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long: 4</a:t>
            </a:r>
            <a:endParaRPr lang="zh-TW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TW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long long: 8</a:t>
            </a:r>
            <a:endParaRPr lang="zh-TW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TW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unsigned: 4</a:t>
            </a:r>
            <a:endParaRPr lang="zh-TW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TW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unsigned short: 2</a:t>
            </a:r>
            <a:endParaRPr lang="zh-TW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TW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unsigned long: 4</a:t>
            </a:r>
            <a:endParaRPr lang="zh-TW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TW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unsigned long long: 8</a:t>
            </a:r>
            <a:endParaRPr lang="zh-TW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TW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float: 4</a:t>
            </a:r>
            <a:endParaRPr lang="zh-TW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TW" alt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double: 8</a:t>
            </a:r>
            <a:endParaRPr lang="zh-TW" altLang="en-US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2"/>
          <p:cNvSpPr txBox="1"/>
          <p:nvPr/>
        </p:nvSpPr>
        <p:spPr>
          <a:xfrm>
            <a:off x="7228160" y="256640"/>
            <a:ext cx="11861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size_of.exe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Character Data Type in C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In C programs, a character constant is expressed with </a:t>
            </a:r>
            <a:r>
              <a:rPr lang="zh-CN" altLang="en-US" i="1"/>
              <a:t>a pair of single quotation,</a:t>
            </a:r>
            <a:r>
              <a:rPr lang="zh-CN" altLang="en-US"/>
              <a:t> e.g.,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'A'</a:t>
            </a:r>
            <a:r>
              <a:rPr lang="zh-CN" altLang="en-US"/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'a'</a:t>
            </a:r>
            <a:r>
              <a:rPr lang="zh-CN" altLang="en-US"/>
              <a:t>,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';'</a:t>
            </a:r>
            <a:r>
              <a:rPr lang="zh-CN" altLang="en-US"/>
              <a:t>, etc., and is encoded using ASCII encoding scheme. </a:t>
            </a:r>
            <a:endParaRPr lang="zh-CN" altLang="en-US"/>
          </a:p>
          <a:p>
            <a:pPr lvl="0"/>
            <a:r>
              <a:rPr lang="zh-CN" altLang="en-US"/>
              <a:t>Most of the printable characters can appear as a character by itself. </a:t>
            </a:r>
            <a:endParaRPr lang="zh-CN" altLang="en-US"/>
          </a:p>
          <a:p>
            <a:pPr lvl="0"/>
            <a:r>
              <a:rPr lang="zh-CN" altLang="en-US"/>
              <a:t>However, a small set of characters must be attached a</a:t>
            </a:r>
            <a:r>
              <a:rPr lang="zh-CN" altLang="en-US" i="1"/>
              <a:t> backslash symbol</a:t>
            </a:r>
            <a:r>
              <a:rPr lang="zh-CN" altLang="en-US"/>
              <a:t> at the front to form a character in order to avoid ambiguity. A character with a backslash at the front is called an </a:t>
            </a:r>
            <a:r>
              <a:rPr lang="zh-CN" altLang="en-US" b="1"/>
              <a:t>escape sequence</a:t>
            </a:r>
            <a:r>
              <a:rPr lang="zh-CN" altLang="en-US"/>
              <a:t>. </a:t>
            </a:r>
            <a:endParaRPr lang="zh-CN" altLang="en-US"/>
          </a:p>
          <a:p>
            <a:pPr lvl="1"/>
            <a:r>
              <a:rPr lang="zh-CN" altLang="en-US"/>
              <a:t>Escape sequences including some control characters of C programming language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Develop a Software Program? (cont’d)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110000"/>
              </a:lnSpc>
            </a:pPr>
            <a:r>
              <a:rPr lang="zh-CN" altLang="en-US"/>
              <a:t>To solve the problem using a computer, one must think how this problem is represented and expressed</a:t>
            </a:r>
            <a:r>
              <a:rPr lang="en-US" altLang="zh-CN"/>
              <a:t> it</a:t>
            </a:r>
            <a:r>
              <a:rPr lang="zh-CN" altLang="en-US"/>
              <a:t> in a computer.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 sz="2000"/>
              <a:t>I</a:t>
            </a:r>
            <a:r>
              <a:rPr lang="zh-CN" altLang="en-US" sz="2000"/>
              <a:t>n a computer the sequence of numbers</a:t>
            </a:r>
            <a:r>
              <a:rPr lang="zh-CN" altLang="en-US" sz="2000">
                <a:sym typeface="+mn-ea"/>
              </a:rPr>
              <a:t> a</a:t>
            </a:r>
            <a:r>
              <a:rPr lang="zh-CN" altLang="en-US" sz="2000" baseline="-25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, a</a:t>
            </a:r>
            <a:r>
              <a:rPr lang="zh-CN" altLang="en-US" sz="2000" baseline="-25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,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000">
                <a:sym typeface="+mn-ea"/>
              </a:rPr>
              <a:t>, a</a:t>
            </a:r>
            <a:r>
              <a:rPr lang="zh-CN" altLang="en-US" sz="2000" baseline="-25000">
                <a:sym typeface="+mn-ea"/>
              </a:rPr>
              <a:t>100</a:t>
            </a:r>
            <a:r>
              <a:rPr lang="zh-CN" altLang="en-US" sz="2000"/>
              <a:t> and the sum are stored in memory and the formula </a:t>
            </a:r>
            <a:r>
              <a:rPr lang="zh-CN" altLang="en-US" sz="2000">
                <a:sym typeface="+mn-ea"/>
              </a:rPr>
              <a:t>a</a:t>
            </a:r>
            <a:r>
              <a:rPr lang="zh-CN" altLang="en-US" sz="2000" baseline="-25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+a</a:t>
            </a:r>
            <a:r>
              <a:rPr lang="zh-CN" altLang="en-US" sz="2000" baseline="-25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+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000">
                <a:sym typeface="+mn-ea"/>
              </a:rPr>
              <a:t>+a</a:t>
            </a:r>
            <a:r>
              <a:rPr lang="zh-CN" altLang="en-US" sz="2000" baseline="-25000">
                <a:sym typeface="+mn-ea"/>
              </a:rPr>
              <a:t>100</a:t>
            </a:r>
            <a:r>
              <a:rPr lang="en-US" altLang="zh-CN" sz="2000" baseline="-25000">
                <a:sym typeface="+mn-ea"/>
              </a:rPr>
              <a:t> </a:t>
            </a:r>
            <a:r>
              <a:rPr lang="zh-CN" altLang="en-US" sz="2000"/>
              <a:t>must be expressed in a way that can be understood by a computer. 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That is, the solutions must be written in a "language" that a computer can understand. Like people communicate with a natural language such as Chinese, English, and Japanese, etc., a person communicate with a computer with a programming language such as C</a:t>
            </a:r>
            <a:r>
              <a:rPr lang="en-US" altLang="zh-CN" sz="2000"/>
              <a:t> and</a:t>
            </a:r>
            <a:r>
              <a:rPr lang="zh-CN" altLang="en-US" sz="2000"/>
              <a:t> Java.</a:t>
            </a:r>
            <a:endParaRPr lang="zh-CN" altLang="en-US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The study of a programming language are divided into three aspects: syntax, semantics, and pragmatics.</a:t>
            </a:r>
            <a:endParaRPr lang="zh-CN" altLang="en-US" sz="2000"/>
          </a:p>
          <a:p>
            <a:pPr lvl="2">
              <a:lnSpc>
                <a:spcPct val="110000"/>
              </a:lnSpc>
            </a:pPr>
            <a:r>
              <a:rPr lang="zh-CN" altLang="en-US"/>
              <a:t>Syntax is the form of a programming language that is the grammatical rules. </a:t>
            </a:r>
            <a:endParaRPr lang="zh-CN" altLang="en-US"/>
          </a:p>
          <a:p>
            <a:pPr lvl="2">
              <a:lnSpc>
                <a:spcPct val="110000"/>
              </a:lnSpc>
            </a:pPr>
            <a:r>
              <a:rPr lang="zh-CN" altLang="en-US"/>
              <a:t>Semantics  is the meaning of language constructs. </a:t>
            </a:r>
            <a:endParaRPr lang="zh-CN" altLang="en-US"/>
          </a:p>
          <a:p>
            <a:pPr lvl="2">
              <a:lnSpc>
                <a:spcPct val="110000"/>
              </a:lnSpc>
            </a:pPr>
            <a:r>
              <a:rPr lang="zh-CN" altLang="en-US"/>
              <a:t>Pragmatics is the usage of a programming</a:t>
            </a:r>
            <a:r>
              <a:rPr lang="en-US" altLang="zh-CN"/>
              <a:t> language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7335" y="417830"/>
          <a:ext cx="11612245" cy="513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674100" imgH="2743200" progId="Paint.Picture">
                  <p:embed/>
                </p:oleObj>
              </mc:Choice>
              <mc:Fallback>
                <p:oleObj name="" r:id="rId1" imgW="8674100" imgH="27432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335" y="417830"/>
                        <a:ext cx="11612245" cy="5138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Strings in C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In C programs, a string is declared as an array of multiple characters ending with a null character.</a:t>
            </a:r>
            <a:endParaRPr lang="zh-CN" altLang="en-US"/>
          </a:p>
          <a:p>
            <a:pPr lvl="1"/>
            <a:r>
              <a:rPr lang="zh-CN" altLang="en-US"/>
              <a:t>Program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characters.c</a:t>
            </a:r>
            <a:r>
              <a:rPr lang="zh-CN" altLang="en-US"/>
              <a:t> manipulates a string and prints out the original and new string. </a:t>
            </a:r>
            <a:endParaRPr lang="zh-CN" altLang="en-US"/>
          </a:p>
          <a:p>
            <a:pPr lvl="1"/>
            <a:r>
              <a:rPr lang="zh-CN" altLang="en-US"/>
              <a:t>Line 4 declares string as an array of 10 characters and assign the initial values as ABC. </a:t>
            </a:r>
            <a:endParaRPr lang="zh-CN" altLang="en-US"/>
          </a:p>
          <a:p>
            <a:pPr lvl="1"/>
            <a:r>
              <a:rPr lang="zh-CN" altLang="en-US"/>
              <a:t>Line 6 outputs the original string. Lines 7 through 13, change the contents of string.</a:t>
            </a:r>
            <a:endParaRPr lang="zh-CN" altLang="en-US"/>
          </a:p>
          <a:p>
            <a:pPr lvl="1"/>
            <a:r>
              <a:rPr lang="en-US" altLang="zh-CN"/>
              <a:t>Octal number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131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/>
              <a:t> is the ASCII code of character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‘Y’</a:t>
            </a:r>
            <a:r>
              <a:rPr lang="en-US" altLang="zh-CN"/>
              <a:t> and hexadecimal number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5A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altLang="zh-CN"/>
              <a:t> is the ASCII code of character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‘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Z’</a:t>
            </a:r>
            <a:r>
              <a:rPr lang="en-US" altLang="zh-CN"/>
              <a:t>. </a:t>
            </a:r>
            <a:endParaRPr lang="en-US" altLang="zh-CN"/>
          </a:p>
          <a:p>
            <a:pPr lvl="1"/>
            <a:r>
              <a:rPr lang="en-US" altLang="zh-CN"/>
              <a:t>The content of character array string is shown below: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4836160"/>
            <a:ext cx="9475200" cy="100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360000" y="276960"/>
            <a:ext cx="14274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characters.c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1"/>
          <p:cNvSpPr txBox="1"/>
          <p:nvPr/>
        </p:nvSpPr>
        <p:spPr>
          <a:xfrm>
            <a:off x="6903040" y="658160"/>
            <a:ext cx="4378960" cy="645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original string: ABC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string: ABC   \"XYZ</a:t>
            </a:r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03040" y="276960"/>
            <a:ext cx="168148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characters.exe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0000" y="655320"/>
            <a:ext cx="6206490" cy="4799330"/>
            <a:chOff x="709" y="1032"/>
            <a:chExt cx="9774" cy="7558"/>
          </a:xfrm>
        </p:grpSpPr>
        <p:sp>
          <p:nvSpPr>
            <p:cNvPr id="2" name="文字方塊 1"/>
            <p:cNvSpPr txBox="1"/>
            <p:nvPr/>
          </p:nvSpPr>
          <p:spPr>
            <a:xfrm>
              <a:off x="1559" y="1032"/>
              <a:ext cx="8924" cy="7559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char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string[10] = {'A', 'B', 'C', '\0'};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printf("The original string: %s\n", string);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string[3] = '\t';   // horizontal tab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string[4] = '\\';   // backslash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string[5] = '\"';   // double quote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string[6] = 'X';    // character X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string[7] = '\131'; // character Y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string[8] = '\x5A'; // character Z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string[9] = '\0';   // null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printf("The new string: %s\n", string);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" y="1032"/>
              <a:ext cx="850" cy="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Integer Type in C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Program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integer_max_min.c</a:t>
            </a:r>
            <a:r>
              <a:rPr lang="zh-CN" altLang="en-US"/>
              <a:t> shows the maximum and minimum values of type 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zh-CN"/>
              <a:t>P</a:t>
            </a:r>
            <a:r>
              <a:rPr lang="zh-CN" altLang="en-US"/>
              <a:t>rogram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integer_short_long.c</a:t>
            </a:r>
            <a:r>
              <a:rPr lang="zh-CN" altLang="en-US"/>
              <a:t> shows that assigning a variable of the normal integer type to a variable of the short integer type (Line 10) may cause the overflow problem. But, it is not a problem of assigning a variable of the normal integer type to a variable of the long integer type (Line 12) is allowed.</a:t>
            </a:r>
            <a:endParaRPr lang="zh-CN" altLang="en-US"/>
          </a:p>
        </p:txBody>
      </p:sp>
      <p:sp>
        <p:nvSpPr>
          <p:cNvPr id="11" name="動作按鈕: 下一項 3">
            <a:hlinkClick r:id="" action="ppaction://noaction"/>
          </p:cNvPr>
          <p:cNvSpPr>
            <a:spLocks noChangeAspect="1"/>
          </p:cNvSpPr>
          <p:nvPr/>
        </p:nvSpPr>
        <p:spPr>
          <a:xfrm>
            <a:off x="1798955" y="1869440"/>
            <a:ext cx="216000" cy="216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動作按鈕: 下一項 3">
            <a:hlinkClick r:id="rId1" action="ppaction://hlinksldjump"/>
          </p:cNvPr>
          <p:cNvSpPr>
            <a:spLocks noChangeAspect="1"/>
          </p:cNvSpPr>
          <p:nvPr/>
        </p:nvSpPr>
        <p:spPr>
          <a:xfrm>
            <a:off x="9911715" y="3408680"/>
            <a:ext cx="216000" cy="216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360000" y="276960"/>
            <a:ext cx="21132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integer_max_min.c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1"/>
          <p:cNvSpPr txBox="1"/>
          <p:nvPr/>
        </p:nvSpPr>
        <p:spPr>
          <a:xfrm>
            <a:off x="6903040" y="668320"/>
            <a:ext cx="4538980" cy="1198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integer value: 2147483647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overflow: -2147483648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integer value: -2147483648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underflow: 2147483647</a:t>
            </a:r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03040" y="276960"/>
            <a:ext cx="236728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integer_max_min.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0000" y="655320"/>
            <a:ext cx="6003290" cy="4523105"/>
            <a:chOff x="709" y="1032"/>
            <a:chExt cx="9454" cy="7123"/>
          </a:xfrm>
        </p:grpSpPr>
        <p:sp>
          <p:nvSpPr>
            <p:cNvPr id="2" name="文字方塊 1"/>
            <p:cNvSpPr txBox="1"/>
            <p:nvPr/>
          </p:nvSpPr>
          <p:spPr>
            <a:xfrm>
              <a:off x="1559" y="1032"/>
              <a:ext cx="8604" cy="7123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 = 2147483647;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printf("maximum integer value: %d\n", i);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 = 2147483648;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printf("integer overflow: %d\n", i);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 = -2147483648;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printf("minimum integer value: %d\n", i);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 = -2147483649;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printf("integer underflow: %d\n", i);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" y="1032"/>
              <a:ext cx="850" cy="71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動作按鈕: 下一項 3">
            <a:hlinkClick r:id="" action="ppaction://hlinkshowjump?jump=previousslide"/>
          </p:cNvPr>
          <p:cNvSpPr>
            <a:spLocks noChangeAspect="1"/>
          </p:cNvSpPr>
          <p:nvPr/>
        </p:nvSpPr>
        <p:spPr>
          <a:xfrm>
            <a:off x="11171555" y="2059940"/>
            <a:ext cx="216000" cy="216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360000" y="276960"/>
            <a:ext cx="22529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integer_short_long.c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1"/>
          <p:cNvSpPr txBox="1"/>
          <p:nvPr/>
        </p:nvSpPr>
        <p:spPr>
          <a:xfrm>
            <a:off x="6903040" y="668320"/>
            <a:ext cx="4678680" cy="922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integer: 158423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integer (overflow): 27351</a:t>
            </a:r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integer: 158423</a:t>
            </a:r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03040" y="276960"/>
            <a:ext cx="250698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integer_short_long.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60000" y="655320"/>
            <a:ext cx="6168390" cy="4523105"/>
            <a:chOff x="709" y="1032"/>
            <a:chExt cx="9714" cy="7123"/>
          </a:xfrm>
        </p:grpSpPr>
        <p:sp>
          <p:nvSpPr>
            <p:cNvPr id="2" name="文字方塊 1"/>
            <p:cNvSpPr txBox="1"/>
            <p:nvPr/>
          </p:nvSpPr>
          <p:spPr>
            <a:xfrm>
              <a:off x="1559" y="1032"/>
              <a:ext cx="8864" cy="7123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short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j;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long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k;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 = 158423;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printf("normal integer: %d\n", i);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j = i;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printf("short integer (overflow): %d\n", j);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k = i;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printf("long integer: %d\n", k);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" y="1032"/>
              <a:ext cx="850" cy="71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Floating Type in C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t>Program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float_format.c</a:t>
            </a:r>
            <a:r>
              <a:t> shows the output of 134.56789 in fixed-point format and floating-point format. </a:t>
            </a:r>
          </a:p>
          <a:p>
            <a:pPr lvl="1"/>
            <a:r>
              <a:rPr lang="en-US"/>
              <a:t>N</a:t>
            </a:r>
            <a:r>
              <a:t>ote that the output values are not exactly 134.5678 since floating-point representation is only an approximation.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979760" y="276960"/>
            <a:ext cx="15671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float_format.c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1"/>
          <p:cNvSpPr txBox="1"/>
          <p:nvPr/>
        </p:nvSpPr>
        <p:spPr>
          <a:xfrm>
            <a:off x="6405200" y="668320"/>
            <a:ext cx="4773930" cy="645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fixed-point format: 134.567886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floating-point format: 1.345679E+002</a:t>
            </a:r>
            <a:r>
              <a:rPr lang="en-US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405200" y="276960"/>
            <a:ext cx="182118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float_format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9760" y="655320"/>
            <a:ext cx="4504690" cy="3138170"/>
            <a:chOff x="709" y="1032"/>
            <a:chExt cx="7094" cy="4942"/>
          </a:xfrm>
        </p:grpSpPr>
        <p:sp>
          <p:nvSpPr>
            <p:cNvPr id="2" name="文字方塊 1"/>
            <p:cNvSpPr txBox="1"/>
            <p:nvPr/>
          </p:nvSpPr>
          <p:spPr>
            <a:xfrm>
              <a:off x="1559" y="1032"/>
              <a:ext cx="6244" cy="4942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float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r;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r = 134.56789;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printf("fixed-point format: %f\n", r);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printf("floating-point format: %E\n", r);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" y="1032"/>
              <a:ext cx="850" cy="4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More Format Specification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t>Additional format specification can be added to an integer specifier or a floating-point specifier to make the output more friendly. </a:t>
            </a:r>
          </a:p>
          <a:p>
            <a:pPr lvl="1"/>
            <a:r>
              <a:rPr>
                <a:sym typeface="+mn-ea"/>
              </a:rPr>
              <a:t>Program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specifier.c</a:t>
            </a:r>
            <a:r>
              <a:rPr>
                <a:sym typeface="+mn-ea"/>
              </a:rPr>
              <a:t> shows some examples of length and precision format.</a:t>
            </a:r>
            <a:endParaRPr lang="en-US"/>
          </a:p>
          <a:p>
            <a:pPr lvl="1"/>
            <a:r>
              <a:rPr lang="en-US"/>
              <a:t>Integer specifier </a:t>
            </a:r>
            <a:r>
              <a:t>%4d will output an integer occupying at least four character positions by filling spaces at the </a:t>
            </a:r>
            <a:r>
              <a:rPr lang="en-US"/>
              <a:t>left</a:t>
            </a:r>
            <a:r>
              <a:t>-hand-side</a:t>
            </a:r>
            <a:r>
              <a:rPr lang="en-US"/>
              <a:t> (right alignment)</a:t>
            </a:r>
            <a:r>
              <a:t>, if the length of the integer (including sign symbol) is less than 4; </a:t>
            </a:r>
          </a:p>
          <a:p>
            <a:pPr lvl="1"/>
            <a:r>
              <a:rPr lang="en-US">
                <a:sym typeface="+mn-ea"/>
              </a:rPr>
              <a:t>Integer specifier </a:t>
            </a:r>
            <a:r>
              <a:rPr>
                <a:sym typeface="+mn-ea"/>
              </a:rPr>
              <a:t>%</a:t>
            </a:r>
            <a:r>
              <a:rPr lang="en-US">
                <a:sym typeface="+mn-ea"/>
              </a:rPr>
              <a:t>-</a:t>
            </a:r>
            <a:r>
              <a:rPr>
                <a:sym typeface="+mn-ea"/>
              </a:rPr>
              <a:t>4d will output an integer occupying at least four character positions by filling spaces at the </a:t>
            </a:r>
            <a:r>
              <a:rPr lang="en-US">
                <a:sym typeface="+mn-ea"/>
              </a:rPr>
              <a:t>right</a:t>
            </a:r>
            <a:r>
              <a:rPr>
                <a:sym typeface="+mn-ea"/>
              </a:rPr>
              <a:t>-hand-side</a:t>
            </a:r>
            <a:r>
              <a:rPr lang="en-US">
                <a:sym typeface="+mn-ea"/>
              </a:rPr>
              <a:t> (left alignment)</a:t>
            </a:r>
            <a:r>
              <a:rPr>
                <a:sym typeface="+mn-ea"/>
              </a:rPr>
              <a:t>, if the length of the integer (including sign symbol) is less than 4; </a:t>
            </a:r>
            <a:endParaRPr>
              <a:sym typeface="+mn-ea"/>
            </a:endParaRPr>
          </a:p>
          <a:p>
            <a:pPr lvl="1"/>
            <a:r>
              <a:t>the output will occupy whatever the length of the integer, if this length is greater than or equal to four. </a:t>
            </a:r>
          </a:p>
          <a:p>
            <a:pPr lvl="1"/>
            <a:r>
              <a:t>Specifier %6.2f will print a floating point number of minimum width six positions such that at least three integer digits, the decimal point, and two fractional digits (two-digit precision).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979760" y="276960"/>
            <a:ext cx="12115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specifier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.c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1"/>
          <p:cNvSpPr txBox="1"/>
          <p:nvPr/>
        </p:nvSpPr>
        <p:spPr>
          <a:xfrm>
            <a:off x="6405200" y="668320"/>
            <a:ext cx="4373880" cy="2584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12.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-8.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12345.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12  .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-8  .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12345.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2.50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32.53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3232.53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405200" y="276960"/>
            <a:ext cx="146558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specifier</a:t>
            </a:r>
            <a:r>
              <a:rPr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exe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9760" y="655320"/>
            <a:ext cx="4987290" cy="4523105"/>
            <a:chOff x="709" y="1032"/>
            <a:chExt cx="7854" cy="7123"/>
          </a:xfrm>
        </p:grpSpPr>
        <p:sp>
          <p:nvSpPr>
            <p:cNvPr id="2" name="文字方塊 1"/>
            <p:cNvSpPr txBox="1"/>
            <p:nvPr/>
          </p:nvSpPr>
          <p:spPr>
            <a:xfrm>
              <a:off x="1559" y="1032"/>
              <a:ext cx="7004" cy="7123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int main(void)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printf("%4d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\n", 12);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printf("%4d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\n", -8);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printf("%4d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\n", 12345);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printf("%-4d.\n", 12);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printf("%-4d.\n", -8);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printf("%-4d.\n", 12345);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printf("%6.2f\n", 2.5);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printf("%6.2f\n", 32.533);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printf("%6.2f\n", 3232.533);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                   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return 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" y="1032"/>
              <a:ext cx="850" cy="71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Integrated Development Environment--Dev-C</a:t>
            </a:r>
            <a:r>
              <a:rPr lang="en-US" altLang="zh-CN" baseline="30000"/>
              <a:t>++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When we develop a software program, we must write the program using a software tool. Usually, there are two important tools are needed.</a:t>
            </a:r>
            <a:endParaRPr lang="zh-CN" altLang="en-US"/>
          </a:p>
          <a:p>
            <a:pPr lvl="1"/>
            <a:r>
              <a:rPr lang="zh-CN" altLang="en-US"/>
              <a:t>The first tool is an </a:t>
            </a:r>
            <a:r>
              <a:rPr lang="zh-CN" altLang="en-US" b="1"/>
              <a:t>editor</a:t>
            </a:r>
            <a:r>
              <a:rPr lang="zh-CN" altLang="en-US"/>
              <a:t> on which we can enter the program text. </a:t>
            </a:r>
            <a:endParaRPr lang="zh-CN" altLang="en-US"/>
          </a:p>
          <a:p>
            <a:pPr lvl="2"/>
            <a:r>
              <a:rPr lang="zh-CN" altLang="en-US"/>
              <a:t>Basically, any text editor, e.g., Microsoft Note and Ultra Editor will do the job. The program text is usually an English text which is not understood by a CPU. 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nother tool is a </a:t>
            </a:r>
            <a:r>
              <a:rPr lang="zh-CN" altLang="en-US" b="1"/>
              <a:t>compiler</a:t>
            </a:r>
            <a:r>
              <a:rPr lang="zh-CN" altLang="en-US"/>
              <a:t> which will be translated the programming text into a sequence of codes that a CPU can understand, i.e., can execute. </a:t>
            </a:r>
            <a:endParaRPr lang="zh-CN" altLang="en-US"/>
          </a:p>
          <a:p>
            <a:pPr lvl="2"/>
            <a:r>
              <a:rPr lang="zh-CN" altLang="en-US"/>
              <a:t>Examples of compilers for C programming language are GNU C, Microsoft Visual C++, Turbo C++. </a:t>
            </a:r>
            <a:endParaRPr lang="zh-CN" altLang="en-US"/>
          </a:p>
          <a:p>
            <a:pPr lvl="2"/>
            <a:r>
              <a:rPr lang="zh-CN" altLang="en-US"/>
              <a:t>In fact, a tool like Microsoft Visual C++ is a combination of an editor and a compiler</a:t>
            </a:r>
            <a:r>
              <a:rPr lang="en-US" altLang="zh-CN"/>
              <a:t>, also known as </a:t>
            </a:r>
            <a:r>
              <a:rPr lang="en-US" altLang="zh-CN" b="1">
                <a:sym typeface="+mn-ea"/>
              </a:rPr>
              <a:t>integrated development environment</a:t>
            </a:r>
            <a:r>
              <a:rPr lang="zh-CN" altLang="en-US"/>
              <a:t>. </a:t>
            </a:r>
            <a:endParaRPr lang="zh-CN" altLang="en-US"/>
          </a:p>
          <a:p>
            <a:pPr lvl="2"/>
            <a:r>
              <a:rPr lang="zh-CN" altLang="en-US"/>
              <a:t>In this course we will use a free software tool called Dev-C++ by </a:t>
            </a:r>
            <a:r>
              <a:rPr lang="zh-CN" altLang="en-US" b="1">
                <a:solidFill>
                  <a:schemeClr val="accent1">
                    <a:lumMod val="60000"/>
                    <a:lumOff val="40000"/>
                  </a:schemeClr>
                </a:solidFill>
                <a:hlinkClick r:id="rId1"/>
              </a:rPr>
              <a:t>Bloodshed Software</a:t>
            </a:r>
            <a:r>
              <a:rPr lang="zh-CN" altLang="en-US"/>
              <a:t>. Dev-C++ is also a tool consisted of an editor and a compiler, GNU C/C++ compiler.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Strongly Typed Programming Language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lvl="0">
              <a:lnSpc>
                <a:spcPct val="110000"/>
              </a:lnSpc>
            </a:pPr>
            <a:r>
              <a:t>In the theory of programming languages, a </a:t>
            </a:r>
            <a:r>
              <a:rPr b="1"/>
              <a:t>strongly typed language</a:t>
            </a:r>
            <a:r>
              <a:t> allows a compiler to check type errors during compile time. </a:t>
            </a:r>
          </a:p>
          <a:p>
            <a:pPr lvl="1">
              <a:lnSpc>
                <a:spcPct val="110000"/>
              </a:lnSpc>
            </a:pPr>
            <a:r>
              <a:t>However, C programming language is not strictly confined to strongly type checking for it allows assignment of variables of different type to each other. </a:t>
            </a:r>
          </a:p>
          <a:p>
            <a:pPr lvl="1">
              <a:lnSpc>
                <a:spcPct val="110000"/>
              </a:lnSpc>
            </a:pPr>
            <a:r>
              <a:t>Program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primitve_type_not_casting.c</a:t>
            </a:r>
            <a:r>
              <a:t> tries to print variables of character type, integer type, and floating-point type. The program goes through compilation without any error, but the output shows some of the values have</a:t>
            </a:r>
            <a:r>
              <a:rPr i="1"/>
              <a:t> incorrect</a:t>
            </a:r>
            <a:r>
              <a:t> results.</a:t>
            </a:r>
          </a:p>
          <a:p>
            <a:pPr lvl="0">
              <a:lnSpc>
                <a:spcPct val="110000"/>
              </a:lnSpc>
            </a:pPr>
            <a:r>
              <a:t>To ensure program correctness, proper </a:t>
            </a:r>
            <a:r>
              <a:rPr b="1"/>
              <a:t>type casting</a:t>
            </a:r>
            <a:r>
              <a:t> must be added in front of a variable. </a:t>
            </a:r>
          </a:p>
          <a:p>
            <a:pPr lvl="1">
              <a:lnSpc>
                <a:spcPct val="110000"/>
              </a:lnSpc>
            </a:pPr>
            <a:r>
              <a:t>Type casting is explicitly to add the name of the intentional type in front of a variable or an expression that it will converted to. </a:t>
            </a:r>
          </a:p>
          <a:p>
            <a:pPr lvl="1">
              <a:lnSpc>
                <a:spcPct val="110000"/>
              </a:lnSpc>
            </a:pPr>
            <a:r>
              <a:rPr lang="en-US"/>
              <a:t>P</a:t>
            </a:r>
            <a:r>
              <a:t>rogram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primitve_type_casting.c</a:t>
            </a:r>
            <a:r>
              <a:rPr lang="en-US"/>
              <a:t> shows </a:t>
            </a:r>
            <a:r>
              <a:t>explicitly </a:t>
            </a:r>
            <a:r>
              <a:rPr lang="en-US"/>
              <a:t>type casting.</a:t>
            </a:r>
            <a:endParaRPr lang="zh-CN" altLang="en-US"/>
          </a:p>
        </p:txBody>
      </p:sp>
      <p:sp>
        <p:nvSpPr>
          <p:cNvPr id="11" name="動作按鈕: 下一項 3">
            <a:hlinkClick r:id="" action="ppaction://noaction"/>
          </p:cNvPr>
          <p:cNvSpPr>
            <a:spLocks noChangeAspect="1"/>
          </p:cNvSpPr>
          <p:nvPr/>
        </p:nvSpPr>
        <p:spPr>
          <a:xfrm>
            <a:off x="6499225" y="3738880"/>
            <a:ext cx="216000" cy="216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4" name="動作按鈕: 下一項 3">
            <a:hlinkClick r:id="rId1" action="ppaction://hlinksldjump"/>
          </p:cNvPr>
          <p:cNvSpPr>
            <a:spLocks noChangeAspect="1"/>
          </p:cNvSpPr>
          <p:nvPr/>
        </p:nvSpPr>
        <p:spPr>
          <a:xfrm>
            <a:off x="8244205" y="5363845"/>
            <a:ext cx="216000" cy="216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644480" y="276960"/>
            <a:ext cx="30149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primitve_type_not_casting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.c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1"/>
          <p:cNvSpPr txBox="1"/>
          <p:nvPr/>
        </p:nvSpPr>
        <p:spPr>
          <a:xfrm>
            <a:off x="7085965" y="668020"/>
            <a:ext cx="4756785" cy="1753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as integer: 65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as floating-point: 5.284007E-308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as character: 1, 31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as floating-point: 1.039778E-312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Floating-point as character: , 405860C4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Floating-point as integer:  -1610612736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85920" y="276960"/>
            <a:ext cx="326898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primitve_type_not_casting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exe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4480" y="655320"/>
            <a:ext cx="5952490" cy="5354320"/>
            <a:chOff x="709" y="1032"/>
            <a:chExt cx="9374" cy="8432"/>
          </a:xfrm>
        </p:grpSpPr>
        <p:sp>
          <p:nvSpPr>
            <p:cNvPr id="2" name="文字方塊 1"/>
            <p:cNvSpPr txBox="1"/>
            <p:nvPr/>
          </p:nvSpPr>
          <p:spPr>
            <a:xfrm>
              <a:off x="1559" y="1032"/>
              <a:ext cx="8524" cy="8432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char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float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r;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c = 'A';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printf("Character as integer: %d\n", c);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printf("Character as floating-point: %E\n", c);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 = 49;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printf("Integer as character: %c, %X\n", i, i);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printf("Integer as floating-point: %E\n", i);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r = 97.512;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printf("Floating-point as character: %c, %X\n", r, r);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printf("Floating-point as integer: %d\n", r);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" y="1032"/>
              <a:ext cx="850" cy="84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710045" y="2948305"/>
            <a:ext cx="484632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output shows printing a character as an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integer (Line 9) or an integer as a character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(Line 12) yields a correct answer.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However, printing a character or an integer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as a floating-point number (Lines 10 and 13)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or printing a floating-point number as a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character or an integer (Lines 15 and 16) will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yield incorrect answer.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動作按鈕: 下一項 3">
            <a:hlinkClick r:id="" action="ppaction://hlinkshowjump?jump=previousslide"/>
          </p:cNvPr>
          <p:cNvSpPr>
            <a:spLocks noChangeAspect="1"/>
          </p:cNvSpPr>
          <p:nvPr/>
        </p:nvSpPr>
        <p:spPr>
          <a:xfrm>
            <a:off x="11156950" y="5793740"/>
            <a:ext cx="216000" cy="216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227920" y="276960"/>
            <a:ext cx="2570480" cy="3683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primitve_type_casting.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7920" y="655320"/>
            <a:ext cx="7349490" cy="5354320"/>
            <a:chOff x="709" y="1032"/>
            <a:chExt cx="11574" cy="8432"/>
          </a:xfrm>
        </p:grpSpPr>
        <p:sp>
          <p:nvSpPr>
            <p:cNvPr id="2" name="文字方塊 1"/>
            <p:cNvSpPr txBox="1"/>
            <p:nvPr/>
          </p:nvSpPr>
          <p:spPr>
            <a:xfrm>
              <a:off x="1559" y="1032"/>
              <a:ext cx="10724" cy="8432"/>
            </a:xfrm>
            <a:prstGeom prst="rect">
              <a:avLst/>
            </a:prstGeom>
            <a:solidFill>
              <a:srgbClr val="F7FC7E"/>
            </a:solidFill>
          </p:spPr>
          <p:txBody>
            <a:bodyPr wrap="none" rtlCol="0">
              <a:spAutoFit/>
            </a:bodyPr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#include &lt;stdio.h&gt;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main(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{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char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c;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i;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float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r;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c = 'A';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printf("Character as integer: %d\n", c);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printf("Character as floating-point: %E\n", 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float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c);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i = 49;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printf("Integer as character: %c, %X\n", i, i);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printf("Integer as floating-point: %E\n", 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float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i);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r = 97.512;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printf("Floating-point as character: %c, %X\n", 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char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r, 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char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r);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printf("Floating-point as integer: %d\n", (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) r);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b="1">
                  <a:latin typeface="Arial" panose="020B0604020202020204" pitchFamily="34" charset="0"/>
                  <a:cs typeface="Arial" panose="020B0604020202020204" pitchFamily="34" charset="0"/>
                </a:rPr>
                <a:t>return </a:t>
              </a: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0;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defTabSz="914400">
                <a:lnSpc>
                  <a:spcPct val="100000"/>
                </a:lnSpc>
                <a:tabLst>
                  <a:tab pos="179070" algn="l"/>
                  <a:tab pos="358140" algn="l"/>
                  <a:tab pos="537210" algn="l"/>
                  <a:tab pos="716280" algn="l"/>
                </a:tabLst>
              </a:pPr>
              <a:r>
                <a:rPr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" y="1032"/>
              <a:ext cx="850" cy="84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082790" y="3076575"/>
            <a:ext cx="510921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10000"/>
              </a:lnSpc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Lines 10 and 1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program, character variable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integer variable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are explicitly casted to type </a:t>
            </a: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float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10000"/>
              </a:lnSpc>
            </a:pPr>
            <a:endParaRPr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Lines 15 and 16, float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ing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-point variable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casted to type </a:t>
            </a: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char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</a:t>
            </a: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</a:t>
            </a:r>
            <a:r>
              <a:rPr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字方塊 1"/>
          <p:cNvSpPr txBox="1"/>
          <p:nvPr/>
        </p:nvSpPr>
        <p:spPr>
          <a:xfrm>
            <a:off x="339725" y="668020"/>
            <a:ext cx="4756785" cy="1753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as integer: 65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as floating-point: 6.500000E+001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as character: 1, 31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as floating-point: 4.900000E+001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Floating-point as character: a, 61</a:t>
            </a:r>
            <a:endParaRPr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  <a:tabLst>
                <a:tab pos="179070" algn="l"/>
                <a:tab pos="358140" algn="l"/>
                <a:tab pos="537210" algn="l"/>
                <a:tab pos="716280" algn="l"/>
              </a:tabLst>
            </a:pPr>
            <a:r>
              <a:rPr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Floating-point as integer: 97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9680" y="276960"/>
            <a:ext cx="2824480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primitve_type_casting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exe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95925" y="596900"/>
            <a:ext cx="54070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With proper castings, the output gives correct values. Character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converted to floating-point number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6.500000E+001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and integer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is converted to floating-point number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4.900000E+001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When a floating-point number is casted to </a:t>
            </a:r>
            <a:r>
              <a:rPr lang="zh-C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or </a:t>
            </a:r>
            <a:r>
              <a:rPr lang="zh-C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, its fractional part is simply removed. Integer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97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is exactly the decimal value of ASCII code of character 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3720" y="815340"/>
            <a:ext cx="10558800" cy="594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3720" y="403225"/>
            <a:ext cx="1046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The </a:t>
            </a:r>
            <a:r>
              <a:rPr lang="zh-CN" altLang="en-US" sz="2000"/>
              <a:t>main window of Dev-C++</a:t>
            </a:r>
            <a:r>
              <a:rPr lang="en-US" altLang="zh-CN" sz="2000"/>
              <a:t>. The sub-window "Untitled1" is the editor area to enter program text. 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devCEditorMen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763905"/>
            <a:ext cx="10560000" cy="594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9275" y="369570"/>
            <a:ext cx="8567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This window can be customized by clicking "Tools" and selecting "Editor Options".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5150" y="145415"/>
            <a:ext cx="104120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The Dev-C++ will pop up a window allows you to customize the editor window. In the "Fonts" page, </a:t>
            </a:r>
            <a:endParaRPr lang="zh-CN" altLang="en-US" sz="2000"/>
          </a:p>
          <a:p>
            <a:pPr algn="l"/>
            <a:r>
              <a:rPr lang="zh-CN" altLang="en-US" sz="2000"/>
              <a:t>we can modify the font size and enable the line numbers of the editor.</a:t>
            </a:r>
            <a:endParaRPr lang="zh-CN" altLang="en-US" sz="2000"/>
          </a:p>
        </p:txBody>
      </p:sp>
      <p:pic>
        <p:nvPicPr>
          <p:cNvPr id="4" name="图片 3" descr="devCEditorWindow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791210"/>
            <a:ext cx="10560000" cy="59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59740" y="145415"/>
            <a:ext cx="103060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In the "Colors" page, we can modify foreground and background presentation of various elements </a:t>
            </a:r>
            <a:endParaRPr lang="zh-CN" altLang="en-US" sz="2000"/>
          </a:p>
          <a:p>
            <a:pPr algn="l"/>
            <a:r>
              <a:rPr lang="zh-CN" altLang="en-US" sz="2000"/>
              <a:t>in the program text.</a:t>
            </a:r>
            <a:endParaRPr lang="zh-CN" altLang="en-US" sz="2000"/>
          </a:p>
        </p:txBody>
      </p:sp>
      <p:pic>
        <p:nvPicPr>
          <p:cNvPr id="2" name="图片 1" descr="devCEditorWindow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796290"/>
            <a:ext cx="10560000" cy="594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23445c3-089c-4f70-bf51-37a271125019}"/>
  <p:tag name="TABLE_ENDDRAG_ORIGIN_RECT" val="519*330"/>
  <p:tag name="TABLE_ENDDRAG_RECT" val="123*147*519*330"/>
</p:tagLst>
</file>

<file path=ppt/tags/tag2.xml><?xml version="1.0" encoding="utf-8"?>
<p:tagLst xmlns:p="http://schemas.openxmlformats.org/presentationml/2006/main">
  <p:tag name="KSO_WM_UNIT_TABLE_BEAUTIFY" val="smartTable{605c5bdb-d43c-4fcc-ba43-941d0fb7c11b}"/>
</p:tagLst>
</file>

<file path=ppt/tags/tag3.xml><?xml version="1.0" encoding="utf-8"?>
<p:tagLst xmlns:p="http://schemas.openxmlformats.org/presentationml/2006/main">
  <p:tag name="KSO_WM_UNIT_TABLE_BEAUTIFY" val="smartTable{9a62c2af-d172-488f-9a58-330df328568f}"/>
</p:tagLst>
</file>

<file path=ppt/tags/tag4.xml><?xml version="1.0" encoding="utf-8"?>
<p:tagLst xmlns:p="http://schemas.openxmlformats.org/presentationml/2006/main">
  <p:tag name="KSO_WM_UNIT_TABLE_BEAUTIFY" val="smartTable{5698cd39-c705-4419-bb13-11702868554a}"/>
</p:tagLst>
</file>

<file path=ppt/tags/tag5.xml><?xml version="1.0" encoding="utf-8"?>
<p:tagLst xmlns:p="http://schemas.openxmlformats.org/presentationml/2006/main">
  <p:tag name="KSO_WM_UNIT_TABLE_BEAUTIFY" val="smartTable{9a62c2af-d172-488f-9a58-330df328568f}"/>
</p:tagLst>
</file>

<file path=ppt/tags/tag6.xml><?xml version="1.0" encoding="utf-8"?>
<p:tagLst xmlns:p="http://schemas.openxmlformats.org/presentationml/2006/main">
  <p:tag name="KSO_WM_UNIT_TABLE_BEAUTIFY" val="smartTable{9a62c2af-d172-488f-9a58-330df328568f}"/>
</p:tagLst>
</file>

<file path=ppt/tags/tag7.xml><?xml version="1.0" encoding="utf-8"?>
<p:tagLst xmlns:p="http://schemas.openxmlformats.org/presentationml/2006/main">
  <p:tag name="KSO_WM_UNIT_TABLE_BEAUTIFY" val="smartTable{9a62c2af-d172-488f-9a58-330df328568f}"/>
</p:tagLst>
</file>

<file path=ppt/tags/tag8.xml><?xml version="1.0" encoding="utf-8"?>
<p:tagLst xmlns:p="http://schemas.openxmlformats.org/presentationml/2006/main">
  <p:tag name="KSO_WM_UNIT_TABLE_BEAUTIFY" val="smartTable{19bf859b-9654-4659-a2ab-51f552cf946f}"/>
</p:tagLst>
</file>

<file path=ppt/tags/tag9.xml><?xml version="1.0" encoding="utf-8"?>
<p:tagLst xmlns:p="http://schemas.openxmlformats.org/presentationml/2006/main">
  <p:tag name="COMMONDATA" val="eyJoZGlkIjoiZWM1YmFhYzMxZTRkMDkyNjkwZWI1NzE2ZWUwMmIyNW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25725</Words>
  <Application>WPS 演示</Application>
  <PresentationFormat>宽屏</PresentationFormat>
  <Paragraphs>1060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Arial</vt:lpstr>
      <vt:lpstr>宋体</vt:lpstr>
      <vt:lpstr>Wingdings</vt:lpstr>
      <vt:lpstr>Wingdings</vt:lpstr>
      <vt:lpstr>Times New Roman</vt:lpstr>
      <vt:lpstr>Calibri</vt:lpstr>
      <vt:lpstr>微软雅黑</vt:lpstr>
      <vt:lpstr>Arial Unicode MS</vt:lpstr>
      <vt:lpstr>Symbol</vt:lpstr>
      <vt:lpstr>PMingLiU</vt:lpstr>
      <vt:lpstr>Office 主题</vt:lpstr>
      <vt:lpstr>Paint.Picture</vt:lpstr>
      <vt:lpstr>Paint.Picture</vt:lpstr>
      <vt:lpstr>Problem Solving with C Programming Language</vt:lpstr>
      <vt:lpstr>A Brief History of C Programming Language</vt:lpstr>
      <vt:lpstr>How to Develop a Software Program?</vt:lpstr>
      <vt:lpstr>How to Develop a Software Program? (cont’d)</vt:lpstr>
      <vt:lpstr>Integrated Development Environment--Dev-C++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 Simple C Program Example (cont’d)</vt:lpstr>
      <vt:lpstr>A Simple C Program Example</vt:lpstr>
      <vt:lpstr>A Simple C Program Example (cont’d)</vt:lpstr>
      <vt:lpstr>Format Specifiers</vt:lpstr>
      <vt:lpstr>Binary, Octal, and Hexadecimal Numerals</vt:lpstr>
      <vt:lpstr>Binary, Octal, and Hexadecimal Numerals (cont’d)</vt:lpstr>
      <vt:lpstr>Binary, Octal, and Hexadecimal Numerals (cont’d)</vt:lpstr>
      <vt:lpstr>Binary, Octal, and Hexadecimal Numerals (cont’d)</vt:lpstr>
      <vt:lpstr>Binary, Octal, and Hexadecimal Numerals (cont’d)</vt:lpstr>
      <vt:lpstr>Binary, Octal, and Hexadecimal Numerals (cont’d)</vt:lpstr>
      <vt:lpstr>Binary, Octal, and Hexadecimal Numerals (cont’d)</vt:lpstr>
      <vt:lpstr>Binary, Octal, and Hexadecimal Numerals (cont’d)</vt:lpstr>
      <vt:lpstr>Binary, Octal, and Hexadecimal Numerals (cont’d)</vt:lpstr>
      <vt:lpstr>Binary, Octal, and Hexadecimal Numerals (cont’d)</vt:lpstr>
      <vt:lpstr>Binary, Octal, and Hexadecimal Numerals (cont’d)</vt:lpstr>
      <vt:lpstr>Binary, Octal, and Hexadecimal Numerals (cont’d)</vt:lpstr>
      <vt:lpstr>Binary, Octal, and Hexadecimal Numerals (cont’d)</vt:lpstr>
      <vt:lpstr>Negative Binary Numbers</vt:lpstr>
      <vt:lpstr>Negative Binary Numbers (cont’d)</vt:lpstr>
      <vt:lpstr>Characters</vt:lpstr>
      <vt:lpstr>Characters (cont’d)</vt:lpstr>
      <vt:lpstr>PowerPoint 演示文稿</vt:lpstr>
      <vt:lpstr>Primitive Data Types in C</vt:lpstr>
      <vt:lpstr>PowerPoint 演示文稿</vt:lpstr>
      <vt:lpstr>Function sizeof()</vt:lpstr>
      <vt:lpstr>PowerPoint 演示文稿</vt:lpstr>
      <vt:lpstr>Character Data Type in C</vt:lpstr>
      <vt:lpstr>PowerPoint 演示文稿</vt:lpstr>
      <vt:lpstr>Strings in C</vt:lpstr>
      <vt:lpstr>PowerPoint 演示文稿</vt:lpstr>
      <vt:lpstr>Integer Type in C</vt:lpstr>
      <vt:lpstr>PowerPoint 演示文稿</vt:lpstr>
      <vt:lpstr>PowerPoint 演示文稿</vt:lpstr>
      <vt:lpstr>Floating Type in C</vt:lpstr>
      <vt:lpstr>PowerPoint 演示文稿</vt:lpstr>
      <vt:lpstr>More Format Specification</vt:lpstr>
      <vt:lpstr>PowerPoint 演示文稿</vt:lpstr>
      <vt:lpstr>Strongly Typed Programming Language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黃秋煌</cp:lastModifiedBy>
  <cp:revision>106</cp:revision>
  <dcterms:created xsi:type="dcterms:W3CDTF">2019-07-22T05:15:00Z</dcterms:created>
  <dcterms:modified xsi:type="dcterms:W3CDTF">2023-09-18T02:08:32Z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2052-12.1.0.15404</vt:lpwstr>
  </property>
  <property fmtid="{D5CDD505-2E9C-101B-9397-08002B2CF9AE}" pid="3" name="ICV">
    <vt:lpwstr>A9EF821EF4FE47F891E5A47C81A63DA5</vt:lpwstr>
  </property>
</Properties>
</file>