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9" r:id="rId3"/>
    <p:sldId id="405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5" r:id="rId13"/>
    <p:sldId id="416" r:id="rId14"/>
    <p:sldId id="417" r:id="rId15"/>
    <p:sldId id="418" r:id="rId16"/>
    <p:sldId id="419" r:id="rId17"/>
    <p:sldId id="420" r:id="rId18"/>
    <p:sldId id="421" r:id="rId19"/>
    <p:sldId id="422" r:id="rId20"/>
    <p:sldId id="423" r:id="rId21"/>
    <p:sldId id="424" r:id="rId22"/>
    <p:sldId id="425" r:id="rId23"/>
    <p:sldId id="426" r:id="rId24"/>
    <p:sldId id="427" r:id="rId25"/>
    <p:sldId id="428" r:id="rId26"/>
    <p:sldId id="429" r:id="rId27"/>
    <p:sldId id="430" r:id="rId28"/>
  </p:sldIdLst>
  <p:sldSz cx="12192000" cy="6858000"/>
  <p:notesSz cx="7103745" cy="10234295"/>
  <p:custDataLst>
    <p:tags r:id="rId34"/>
  </p:custData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9B"/>
    <a:srgbClr val="F5F7F9"/>
    <a:srgbClr val="FFFE7D"/>
    <a:srgbClr val="FFE19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gs" Target="tags/tag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575310"/>
            <a:ext cx="9144000" cy="965835"/>
          </a:xfrm>
          <a:ln w="76200">
            <a:solidFill>
              <a:schemeClr val="accent5"/>
            </a:solidFill>
          </a:ln>
        </p:spPr>
        <p:txBody>
          <a:bodyPr anchor="ctr" anchorCtr="0"/>
          <a:lstStyle>
            <a:lvl1pPr algn="ctr">
              <a:defRPr sz="4800" b="1">
                <a:latin typeface="Times New Roman" panose="0202060305040502030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65580" y="2966403"/>
            <a:ext cx="9144000" cy="1655762"/>
          </a:xfrm>
          <a:ln w="38100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None/>
              <a:defRPr sz="3600" b="1">
                <a:latin typeface="Times New Roman" panose="020206030504050203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2650"/>
          </a:xfrm>
          <a:ln w="57150">
            <a:solidFill>
              <a:schemeClr val="accent5"/>
            </a:solidFill>
          </a:ln>
        </p:spPr>
        <p:txBody>
          <a:bodyPr/>
          <a:lstStyle>
            <a:lvl1pPr>
              <a:defRPr>
                <a:latin typeface="Times New Roman" panose="02020603050405020304" charset="0"/>
                <a:ea typeface="宋体" panose="02010600030101010101" pitchFamily="2" charset="-122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808855"/>
          </a:xfrm>
          <a:ln w="12700">
            <a:solidFill>
              <a:schemeClr val="accent5"/>
            </a:solidFill>
          </a:ln>
        </p:spPr>
        <p:txBody>
          <a:bodyPr/>
          <a:lstStyle>
            <a:lvl1pPr marL="289560" indent="-289560" eaLnBrk="1" fontAlgn="auto" latinLnBrk="0" hangingPunct="1">
              <a:buFont typeface="Wingdings" panose="05000000000000000000" charset="0"/>
              <a:buChar char="l"/>
              <a:defRPr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544830" indent="-347980" eaLnBrk="1" fontAlgn="auto" latinLnBrk="0" hangingPunct="1">
              <a:buClrTx/>
              <a:buFont typeface="Wingdings" panose="05000000000000000000" charset="0"/>
              <a:buChar char="u"/>
              <a:defRPr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752475" indent="-391795" defTabSz="914400" eaLnBrk="1" fontAlgn="auto" latinLnBrk="0" hangingPunct="1">
              <a:buFont typeface="Wingdings" panose="05000000000000000000" charset="0"/>
              <a:buChar char="n"/>
              <a:defRPr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818515" indent="-253365" defTabSz="914400" eaLnBrk="1" fontAlgn="auto" latinLnBrk="0" hangingPunct="1">
              <a:buFont typeface="Wingdings" panose="05000000000000000000" charset="0"/>
              <a:buChar char="Ø"/>
              <a:defRPr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1026795" indent="-329565" eaLnBrk="1" fontAlgn="auto" latinLnBrk="0" hangingPunct="1">
              <a:buFont typeface="Wingdings" panose="05000000000000000000" charset="0"/>
              <a:buChar char="p"/>
              <a:defRPr>
                <a:latin typeface="Times New Roman" panose="0202060305040502030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marL="657860" lvl="2" indent="-296545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8855" y="6405880"/>
            <a:ext cx="2743200" cy="365125"/>
          </a:xfrm>
        </p:spPr>
        <p:txBody>
          <a:bodyPr/>
          <a:lstStyle/>
          <a:p>
            <a:br>
              <a:rPr lang="zh-TW" altLang="en-US" smtClean="0"/>
            </a:br>
            <a:fld id="{9A0DB2DC-4C9A-4742-B13C-FB6460FD3503}" type="slidenum">
              <a:rPr lang="zh-TW" altLang="en-US" b="1" smtClean="0"/>
            </a:fld>
            <a:endParaRPr lang="zh-TW" altLang="en-US" b="1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charset="0"/>
                <a:ea typeface="宋体" panose="02010600030101010101" pitchFamily="2" charset="-122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 marL="374650" indent="-374650">
              <a:defRPr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535305" indent="-349250">
              <a:defRPr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638810" indent="-291465" defTabSz="914400">
              <a:defRPr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808990" indent="-272415">
              <a:defRPr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1007745" indent="-245110">
              <a:defRPr>
                <a:latin typeface="Times New Roman" panose="0202060305040502030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marL="723900" lvl="2" indent="-377190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7885"/>
          </a:xfrm>
          <a:prstGeom prst="rect">
            <a:avLst/>
          </a:prstGeom>
          <a:ln w="76200"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402080"/>
            <a:ext cx="10515600" cy="4954905"/>
          </a:xfrm>
          <a:prstGeom prst="rect">
            <a:avLst/>
          </a:prstGeom>
          <a:ln w="28575">
            <a:solidFill>
              <a:schemeClr val="accent5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9915525" y="6478270"/>
            <a:ext cx="143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fld id="{9A0DB2DC-4C9A-4742-B13C-FB6460FD3503}" type="slidenum">
              <a:rPr lang="zh-TW" altLang="en-US">
                <a:solidFill>
                  <a:schemeClr val="accent5"/>
                </a:solidFill>
              </a:rPr>
            </a:fld>
            <a:endParaRPr lang="zh-TW" altLang="en-US">
              <a:solidFill>
                <a:schemeClr val="accent5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393065" indent="-393065" algn="l" defTabSz="914400" rtl="0" eaLnBrk="1" fontAlgn="auto" latinLnBrk="0" hangingPunct="1">
        <a:lnSpc>
          <a:spcPct val="100000"/>
        </a:lnSpc>
        <a:spcBef>
          <a:spcPts val="600"/>
        </a:spcBef>
        <a:buFont typeface="Wingdings" panose="05000000000000000000" charset="0"/>
        <a:buChar char="l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35305" indent="-349250" algn="l" defTabSz="914400" rtl="0" eaLnBrk="1" fontAlgn="auto" latinLnBrk="0" hangingPunct="1">
        <a:lnSpc>
          <a:spcPct val="100000"/>
        </a:lnSpc>
        <a:spcBef>
          <a:spcPts val="600"/>
        </a:spcBef>
        <a:buFont typeface="Wingdings" panose="05000000000000000000" charset="0"/>
        <a:buChar char="u"/>
        <a:defRPr sz="2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648335" indent="-300990" algn="l" defTabSz="914400" rtl="0" eaLnBrk="1" fontAlgn="auto" latinLnBrk="0" hangingPunct="1">
        <a:lnSpc>
          <a:spcPct val="100000"/>
        </a:lnSpc>
        <a:spcBef>
          <a:spcPts val="600"/>
        </a:spcBef>
        <a:buFont typeface="Wingdings" panose="05000000000000000000" charset="0"/>
        <a:buChar char="n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818515" indent="-281940" algn="l" defTabSz="914400" rtl="0" eaLnBrk="1" fontAlgn="auto" latinLnBrk="0" hangingPunct="1">
        <a:lnSpc>
          <a:spcPct val="100000"/>
        </a:lnSpc>
        <a:spcBef>
          <a:spcPts val="600"/>
        </a:spcBef>
        <a:buFont typeface="Wingdings" panose="05000000000000000000" charset="0"/>
        <a:buChar char="Ø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988695" indent="-292100" algn="l" defTabSz="914400" rtl="0" eaLnBrk="1" fontAlgn="auto" latinLnBrk="0" hangingPunct="1">
        <a:lnSpc>
          <a:spcPct val="100000"/>
        </a:lnSpc>
        <a:spcBef>
          <a:spcPts val="600"/>
        </a:spcBef>
        <a:buFont typeface="Wingdings" panose="05000000000000000000" charset="0"/>
        <a:buChar char="p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18.xml"/><Relationship Id="rId1" Type="http://schemas.openxmlformats.org/officeDocument/2006/relationships/slide" Target="slide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676910"/>
            <a:ext cx="9144000" cy="1264920"/>
          </a:xfrm>
        </p:spPr>
        <p:txBody>
          <a:bodyPr>
            <a:normAutofit fontScale="90000"/>
          </a:bodyPr>
          <a:p>
            <a:r>
              <a:rPr 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Problem Solving with C Programming Language</a:t>
            </a:r>
            <a:endParaRPr 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TW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Unit 3 Conditional Statements in C Programming Language</a:t>
            </a:r>
            <a:endParaRPr lang="en-US" altLang="zh-TW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Conditional Statements in C</a:t>
            </a:r>
            <a:r>
              <a:rPr lang="en-US" altLang="zh-CN">
                <a:sym typeface="+mn-ea"/>
              </a:rPr>
              <a:t> (</a:t>
            </a:r>
            <a:r>
              <a:rPr lang="en-US" altLang="zh-CN">
                <a:sym typeface="+mn-ea"/>
              </a:rPr>
              <a:t>cont’d)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zh-CN" altLang="en-US"/>
              <a:t>When execution of either the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zh-CN" altLang="en-US"/>
              <a:t>clause or the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else </a:t>
            </a:r>
            <a:r>
              <a:rPr lang="zh-CN" altLang="en-US"/>
              <a:t>clause is completed, program execution continues to the </a:t>
            </a:r>
            <a:r>
              <a:rPr lang="zh-CN" altLang="en-US" i="1"/>
              <a:t>next </a:t>
            </a:r>
            <a:r>
              <a:rPr lang="zh-CN" altLang="en-US"/>
              <a:t>statement following the conditional statement.</a:t>
            </a:r>
            <a:endParaRPr lang="zh-CN" altLang="en-US"/>
          </a:p>
          <a:p>
            <a:pPr lvl="1"/>
            <a:r>
              <a:rPr lang="en-US" altLang="zh-CN"/>
              <a:t>Example, assign the absolute value of variable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  <a:r>
              <a:rPr lang="en-US" altLang="zh-CN"/>
              <a:t> to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y</a:t>
            </a:r>
            <a:r>
              <a:rPr lang="en-US" altLang="zh-CN"/>
              <a:t>: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Example, assign the maximum value of variables of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CN"/>
              <a:t> and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CN"/>
              <a:t> to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altLang="zh-CN"/>
              <a:t>:</a:t>
            </a:r>
            <a:endParaRPr lang="en-US" altLang="zh-CN"/>
          </a:p>
          <a:p>
            <a:pPr lvl="0"/>
            <a:r>
              <a:rPr lang="zh-CN" altLang="en-US">
                <a:sym typeface="+mn-ea"/>
              </a:rPr>
              <a:t>C programming language provides a </a:t>
            </a:r>
            <a:r>
              <a:rPr lang="zh-CN" altLang="en-US" b="1">
                <a:sym typeface="+mn-ea"/>
              </a:rPr>
              <a:t>ternary</a:t>
            </a:r>
            <a:r>
              <a:rPr lang="zh-CN" altLang="en-US">
                <a:sym typeface="+mn-ea"/>
              </a:rPr>
              <a:t> operation (an operation with three operands)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?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</a:t>
            </a:r>
            <a:r>
              <a:rPr lang="zh-CN" altLang="en-US">
                <a:sym typeface="+mn-ea"/>
              </a:rPr>
              <a:t> to write a conditional statement in a brief way.</a:t>
            </a:r>
            <a:endParaRPr lang="zh-CN" altLang="en-US">
              <a:sym typeface="+mn-ea"/>
            </a:endParaRPr>
          </a:p>
          <a:p>
            <a:pPr marL="196850" lvl="1" indent="0">
              <a:buNone/>
            </a:pPr>
            <a:r>
              <a:rPr lang="en-US" altLang="zh-CN">
                <a:sym typeface="+mn-ea"/>
              </a:rPr>
              <a:t>Syntax: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condition ? expression1 : expression2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1"/>
            <a:r>
              <a:rPr lang="en-US" altLang="zh-CN">
                <a:cs typeface="Times New Roman" panose="02020603050405020304" charset="0"/>
                <a:sym typeface="+mn-ea"/>
              </a:rPr>
              <a:t>The semantics of the ternary expression is that if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condition </a:t>
            </a:r>
            <a:r>
              <a:rPr lang="en-US" altLang="zh-CN">
                <a:cs typeface="Times New Roman" panose="02020603050405020304" charset="0"/>
                <a:sym typeface="+mn-ea"/>
              </a:rPr>
              <a:t>is evaluated to </a:t>
            </a:r>
            <a:r>
              <a:rPr lang="en-US" altLang="zh-CN" b="1">
                <a:cs typeface="Times New Roman" panose="02020603050405020304" charset="0"/>
                <a:sym typeface="+mn-ea"/>
              </a:rPr>
              <a:t>true </a:t>
            </a:r>
            <a:r>
              <a:rPr lang="en-US" altLang="zh-CN">
                <a:cs typeface="Times New Roman" panose="02020603050405020304" charset="0"/>
                <a:sym typeface="+mn-ea"/>
              </a:rPr>
              <a:t>(values other than 0) then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expression1 </a:t>
            </a:r>
            <a:r>
              <a:rPr lang="en-US" altLang="zh-CN">
                <a:cs typeface="Times New Roman" panose="02020603050405020304" charset="0"/>
                <a:sym typeface="+mn-ea"/>
              </a:rPr>
              <a:t>is executed; otherwise,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expression2  </a:t>
            </a:r>
            <a:r>
              <a:rPr lang="en-US" altLang="zh-CN">
                <a:cs typeface="Times New Roman" panose="02020603050405020304" charset="0"/>
                <a:sym typeface="+mn-ea"/>
              </a:rPr>
              <a:t>is executed. </a:t>
            </a:r>
            <a:endParaRPr lang="en-US" altLang="zh-CN">
              <a:cs typeface="Times New Roman" panose="02020603050405020304" charset="0"/>
            </a:endParaRPr>
          </a:p>
          <a:p>
            <a:pPr lvl="1"/>
            <a:r>
              <a:rPr lang="en-US" altLang="zh-CN">
                <a:cs typeface="Times New Roman" panose="02020603050405020304" charset="0"/>
                <a:sym typeface="+mn-ea"/>
              </a:rPr>
              <a:t>With this ternary operation, we can rewrite the program computing maximum value to: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6850" lvl="1" indent="0">
              <a:buNone/>
            </a:pPr>
            <a:endParaRPr lang="zh-CN" altLang="en-US"/>
          </a:p>
          <a:p>
            <a:pPr lvl="1"/>
            <a:endParaRPr lang="en-US" altLang="zh-CN"/>
          </a:p>
        </p:txBody>
      </p:sp>
      <p:sp>
        <p:nvSpPr>
          <p:cNvPr id="8" name="文字方塊 1"/>
          <p:cNvSpPr txBox="1"/>
          <p:nvPr/>
        </p:nvSpPr>
        <p:spPr>
          <a:xfrm>
            <a:off x="7591425" y="2110105"/>
            <a:ext cx="1605280" cy="645160"/>
          </a:xfrm>
          <a:prstGeom prst="rect">
            <a:avLst/>
          </a:prstGeom>
          <a:solidFill>
            <a:srgbClr val="F7FC7E"/>
          </a:solidFill>
        </p:spPr>
        <p:txBody>
          <a:bodyPr wrap="none" rtlCol="0">
            <a:spAutoFit/>
          </a:bodyPr>
          <a:p>
            <a:pPr algn="l" defTabSz="914400">
              <a:lnSpc>
                <a:spcPct val="100000"/>
              </a:lnSpc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(x&lt;0) y = -x;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lnSpc>
                <a:spcPct val="100000"/>
              </a:lnSpc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else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y = x;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1"/>
          <p:cNvSpPr txBox="1"/>
          <p:nvPr/>
        </p:nvSpPr>
        <p:spPr>
          <a:xfrm>
            <a:off x="9025890" y="2818765"/>
            <a:ext cx="1649730" cy="645160"/>
          </a:xfrm>
          <a:prstGeom prst="rect">
            <a:avLst/>
          </a:prstGeom>
          <a:solidFill>
            <a:srgbClr val="F7FC7E"/>
          </a:solidFill>
        </p:spPr>
        <p:txBody>
          <a:bodyPr wrap="none" rtlCol="0">
            <a:spAutoFit/>
          </a:bodyPr>
          <a:p>
            <a:pPr algn="l" defTabSz="914400">
              <a:lnSpc>
                <a:spcPct val="100000"/>
              </a:lnSpc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(x&gt;=y)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 = x;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lnSpc>
                <a:spcPct val="100000"/>
              </a:lnSpc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else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 = y;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1"/>
          <p:cNvSpPr txBox="1"/>
          <p:nvPr/>
        </p:nvSpPr>
        <p:spPr>
          <a:xfrm>
            <a:off x="1520190" y="5737225"/>
            <a:ext cx="1941830" cy="368300"/>
          </a:xfrm>
          <a:prstGeom prst="rect">
            <a:avLst/>
          </a:prstGeom>
          <a:solidFill>
            <a:srgbClr val="F7FC7E"/>
          </a:solidFill>
        </p:spPr>
        <p:txBody>
          <a:bodyPr wrap="none" rtlCol="0">
            <a:spAutoFit/>
          </a:bodyPr>
          <a:p>
            <a:pPr algn="l" defTabSz="914400">
              <a:lnSpc>
                <a:spcPct val="100000"/>
              </a:lnSpc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 = (x&gt;=y) ? x : y;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Nested 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onditional 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tatements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Conditional statements can be </a:t>
            </a:r>
            <a:r>
              <a:rPr lang="zh-CN" altLang="en-US" i="1"/>
              <a:t>enclosed </a:t>
            </a:r>
            <a:r>
              <a:rPr lang="zh-CN" altLang="en-US"/>
              <a:t>in another conditional statements, i.e., they can be written as a </a:t>
            </a:r>
            <a:r>
              <a:rPr lang="zh-CN" altLang="en-US" b="1"/>
              <a:t>nested conditional statements</a:t>
            </a:r>
            <a:r>
              <a:rPr lang="zh-CN" altLang="en-US"/>
              <a:t>. </a:t>
            </a:r>
            <a:endParaRPr lang="zh-CN" altLang="en-US"/>
          </a:p>
          <a:p>
            <a:pPr lvl="1"/>
            <a:r>
              <a:rPr lang="zh-CN" altLang="en-US"/>
              <a:t>For example, a possible form is to enclose two </a:t>
            </a:r>
            <a:r>
              <a:rPr lang="zh-CN" altLang="en-US" i="1"/>
              <a:t>inner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if-then-else</a:t>
            </a:r>
            <a:r>
              <a:rPr lang="zh-CN" altLang="en-US"/>
              <a:t> statements in the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zh-CN" altLang="en-US"/>
              <a:t>clause and the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else </a:t>
            </a:r>
            <a:r>
              <a:rPr lang="zh-CN" altLang="en-US"/>
              <a:t>clause of the </a:t>
            </a:r>
            <a:r>
              <a:rPr lang="zh-CN" altLang="en-US" i="1"/>
              <a:t>outer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if-then-else</a:t>
            </a:r>
            <a:r>
              <a:rPr lang="zh-CN" altLang="en-US"/>
              <a:t> statement: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en-US" altLang="zh-CN"/>
              <a:t>Assign </a:t>
            </a:r>
            <a:r>
              <a:rPr lang="zh-CN" altLang="en-US"/>
              <a:t>the maximum value of three variables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zh-CN" altLang="en-US"/>
              <a:t>,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zh-CN" altLang="en-US"/>
              <a:t>, and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altLang="zh-CN"/>
              <a:t> to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ans</a:t>
            </a:r>
            <a:r>
              <a:rPr lang="zh-CN" altLang="en-US"/>
              <a:t>：</a:t>
            </a:r>
            <a:endParaRPr lang="zh-CN" altLang="en-US"/>
          </a:p>
          <a:p>
            <a:pPr marL="196850" lvl="1" indent="0">
              <a:buNone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4505" y="2931795"/>
            <a:ext cx="5784623" cy="2412000"/>
          </a:xfrm>
          <a:prstGeom prst="rect">
            <a:avLst/>
          </a:prstGeom>
        </p:spPr>
      </p:pic>
      <p:sp>
        <p:nvSpPr>
          <p:cNvPr id="6" name="文字方塊 1"/>
          <p:cNvSpPr txBox="1"/>
          <p:nvPr/>
        </p:nvSpPr>
        <p:spPr>
          <a:xfrm>
            <a:off x="8860155" y="4358005"/>
            <a:ext cx="2056130" cy="1753235"/>
          </a:xfrm>
          <a:prstGeom prst="rect">
            <a:avLst/>
          </a:prstGeom>
          <a:solidFill>
            <a:srgbClr val="F7FC7E"/>
          </a:solidFill>
        </p:spPr>
        <p:txBody>
          <a:bodyPr wrap="none" rtlCol="0">
            <a:spAutoFit/>
          </a:bodyPr>
          <a:p>
            <a:pPr algn="l" defTabSz="914400">
              <a:lnSpc>
                <a:spcPct val="100000"/>
              </a:lnSpc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(x&gt;=y) 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lnSpc>
                <a:spcPct val="100000"/>
              </a:lnSpc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(x&gt;=z)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ans = x;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lnSpc>
                <a:spcPct val="100000"/>
              </a:lnSpc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else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ans = z;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lnSpc>
                <a:spcPct val="100000"/>
              </a:lnSpc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else 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lnSpc>
                <a:spcPct val="100000"/>
              </a:lnSpc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(y&gt;=z) ans = y;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lnSpc>
                <a:spcPct val="100000"/>
              </a:lnSpc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else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 = z;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Nested </a:t>
            </a:r>
            <a:r>
              <a:rPr lang="en-US" altLang="zh-CN"/>
              <a:t>C</a:t>
            </a:r>
            <a:r>
              <a:rPr lang="zh-CN" altLang="en-US"/>
              <a:t>onditional </a:t>
            </a:r>
            <a:r>
              <a:rPr lang="en-US" altLang="zh-CN"/>
              <a:t>S</a:t>
            </a:r>
            <a:r>
              <a:rPr lang="zh-CN" altLang="en-US"/>
              <a:t>tatements</a:t>
            </a:r>
            <a:r>
              <a:rPr lang="en-US" altLang="zh-CN"/>
              <a:t> (cont’d)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zh-CN" altLang="en-US"/>
              <a:t>Another form of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if-then-else</a:t>
            </a:r>
            <a:r>
              <a:rPr lang="zh-CN" altLang="en-US"/>
              <a:t> statements which is frequently used in C programs is called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else-if</a:t>
            </a:r>
            <a:r>
              <a:rPr lang="zh-CN" altLang="en-US"/>
              <a:t> construct:</a:t>
            </a:r>
            <a:r>
              <a:rPr lang="en-US" altLang="zh-CN"/>
              <a:t> (left-hand-side figure)</a:t>
            </a:r>
            <a:endParaRPr lang="zh-CN" altLang="en-US"/>
          </a:p>
          <a:p>
            <a:pPr lvl="1"/>
            <a:r>
              <a:rPr lang="zh-CN" altLang="en-US"/>
              <a:t>If we rewrite the </a:t>
            </a:r>
            <a:r>
              <a:rPr lang="zh-CN" altLang="en-US" sz="2200">
                <a:latin typeface="Arial" panose="020B0604020202020204" pitchFamily="34" charset="0"/>
                <a:cs typeface="Arial" panose="020B0604020202020204" pitchFamily="34" charset="0"/>
              </a:rPr>
              <a:t>else-if</a:t>
            </a:r>
            <a:r>
              <a:rPr lang="zh-CN" altLang="en-US"/>
              <a:t> construct with proper indentation, the exact syntax is: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(right-hand-side figure)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0350" y="2944495"/>
            <a:ext cx="3960000" cy="219290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695" y="2944495"/>
            <a:ext cx="3960000" cy="315097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Nested 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onditional 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tatements</a:t>
            </a:r>
            <a:r>
              <a:rPr lang="en-US" altLang="zh-CN">
                <a:sym typeface="+mn-ea"/>
              </a:rPr>
              <a:t> (cont’d)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Rewrie assignment of </a:t>
            </a:r>
            <a:r>
              <a:rPr lang="zh-CN" altLang="en-US">
                <a:sym typeface="+mn-ea"/>
              </a:rPr>
              <a:t>the maximum value of three variables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</a:t>
            </a:r>
            <a:r>
              <a:rPr lang="zh-CN" altLang="en-US">
                <a:sym typeface="+mn-ea"/>
              </a:rPr>
              <a:t>,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y</a:t>
            </a:r>
            <a:r>
              <a:rPr lang="zh-CN" altLang="en-US">
                <a:sym typeface="+mn-ea"/>
              </a:rPr>
              <a:t>, and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z</a:t>
            </a:r>
            <a:r>
              <a:rPr lang="en-US" altLang="zh-CN">
                <a:sym typeface="+mn-ea"/>
              </a:rPr>
              <a:t> to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ans</a:t>
            </a:r>
            <a:r>
              <a:rPr lang="zh-CN" altLang="en-US">
                <a:sym typeface="+mn-ea"/>
              </a:rPr>
              <a:t>：</a:t>
            </a:r>
            <a:endParaRPr lang="zh-CN" altLang="en-US"/>
          </a:p>
        </p:txBody>
      </p:sp>
      <p:sp>
        <p:nvSpPr>
          <p:cNvPr id="6" name="文字方塊 1"/>
          <p:cNvSpPr txBox="1"/>
          <p:nvPr/>
        </p:nvSpPr>
        <p:spPr>
          <a:xfrm>
            <a:off x="1216660" y="1899920"/>
            <a:ext cx="3205480" cy="922020"/>
          </a:xfrm>
          <a:prstGeom prst="rect">
            <a:avLst/>
          </a:prstGeom>
          <a:solidFill>
            <a:srgbClr val="F7FC7E"/>
          </a:solidFill>
        </p:spPr>
        <p:txBody>
          <a:bodyPr wrap="none" rtlCol="0">
            <a:spAutoFit/>
          </a:bodyPr>
          <a:p>
            <a:pPr algn="l" defTabSz="914400">
              <a:lnSpc>
                <a:spcPct val="100000"/>
              </a:lnSpc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(x&gt;=y &amp;&amp; x&gt;=z) ans = x;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lnSpc>
                <a:spcPct val="100000"/>
              </a:lnSpc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else if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(x&lt;y &amp;&amp; y&gt;=z) ans = y;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lnSpc>
                <a:spcPct val="100000"/>
              </a:lnSpc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else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ans = z;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switch-case</a:t>
            </a:r>
            <a:r>
              <a:rPr lang="zh-CN" altLang="en-US"/>
              <a:t> </a:t>
            </a:r>
            <a:r>
              <a:rPr lang="en-US" altLang="zh-CN"/>
              <a:t>S</a:t>
            </a:r>
            <a:r>
              <a:rPr lang="zh-CN" altLang="en-US"/>
              <a:t>tatements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In C programming language,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switch-case</a:t>
            </a:r>
            <a:r>
              <a:rPr lang="zh-CN" altLang="en-US"/>
              <a:t> statements are used to implement a special form of the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else-if</a:t>
            </a:r>
            <a:r>
              <a:rPr lang="zh-CN" altLang="en-US"/>
              <a:t> construct when all of the conditions are equality tests of a given variable on a finite cases (usually a small number of cases) of discrete values.</a:t>
            </a:r>
            <a:endParaRPr lang="zh-CN" altLang="en-US"/>
          </a:p>
          <a:p>
            <a:pPr marL="196850" lvl="1" indent="0" defTabSz="914400">
              <a:buNone/>
              <a:tabLst>
                <a:tab pos="1163955" algn="l"/>
              </a:tabLst>
            </a:pPr>
            <a:r>
              <a:rPr lang="en-US" altLang="zh-CN"/>
              <a:t>Syntax: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switch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(variable) {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6850" lvl="1" indent="0" defTabSz="914400">
              <a:buNone/>
              <a:tabLst>
                <a:tab pos="1163955" algn="l"/>
              </a:tabLst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	  </a:t>
            </a:r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case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value1: statement1;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6850" lvl="1" indent="0" defTabSz="914400">
              <a:buNone/>
              <a:tabLst>
                <a:tab pos="1163955" algn="l"/>
              </a:tabLst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	  </a:t>
            </a:r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case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value2: statement2;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6850" lvl="1" indent="0" defTabSz="914400">
              <a:buNone/>
              <a:tabLst>
                <a:tab pos="1163955" algn="l"/>
              </a:tabLst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	  </a:t>
            </a:r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case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value3: statement3;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6850" lvl="1" indent="0" defTabSz="914400">
              <a:buNone/>
              <a:tabLst>
                <a:tab pos="1163955" algn="l"/>
              </a:tabLst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	  </a:t>
            </a:r>
            <a:r>
              <a:rPr lang="en-US" altLang="zh-CN" sz="2200" b="1">
                <a:latin typeface="Arial" panose="020B0604020202020204" pitchFamily="34" charset="0"/>
                <a:cs typeface="Arial" panose="020B0604020202020204" pitchFamily="34" charset="0"/>
              </a:rPr>
              <a:t>case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value4: statement4;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6850" lvl="1" indent="0" defTabSz="914400">
              <a:buNone/>
              <a:tabLst>
                <a:tab pos="1163955" algn="l"/>
              </a:tabLst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	  </a:t>
            </a:r>
            <a:r>
              <a:rPr lang="en-US" altLang="zh-CN" sz="2200" b="1"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: statement5;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11250" lvl="3" indent="0" defTabSz="914400">
              <a:buNone/>
              <a:tabLst>
                <a:tab pos="1163955" algn="l"/>
              </a:tabLst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80075" y="2687955"/>
            <a:ext cx="560578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The number of </a:t>
            </a:r>
            <a:r>
              <a:rPr lang="zh-CN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case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lines can be </a:t>
            </a:r>
            <a:r>
              <a:rPr lang="zh-CN" altLang="en-US" sz="2000" i="1">
                <a:latin typeface="Times New Roman" panose="02020603050405020304" charset="0"/>
                <a:cs typeface="Times New Roman" panose="02020603050405020304" charset="0"/>
              </a:rPr>
              <a:t>as many as needed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and the </a:t>
            </a:r>
            <a:r>
              <a:rPr lang="zh-CN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default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line is optional. 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The semantics of a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switch-case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statement is the value of variable is compared with values from the first to the last case in the specified order. Once one value of the case clause is </a:t>
            </a:r>
            <a:r>
              <a:rPr lang="zh-CN" altLang="en-US" sz="2000" i="1">
                <a:latin typeface="Times New Roman" panose="02020603050405020304" charset="0"/>
                <a:cs typeface="Times New Roman" panose="02020603050405020304" charset="0"/>
              </a:rPr>
              <a:t>matched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zh-CN" altLang="en-US" sz="2000" i="1">
                <a:latin typeface="Times New Roman" panose="02020603050405020304" charset="0"/>
                <a:cs typeface="Times New Roman" panose="02020603050405020304" charset="0"/>
              </a:rPr>
              <a:t>all statements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following the case clause are executed unless a </a:t>
            </a:r>
            <a:r>
              <a:rPr lang="zh-CN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break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statement is encountered. 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A switch-case statement is complete if the execution reaches a </a:t>
            </a:r>
            <a:r>
              <a:rPr lang="zh-CN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break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statement or the last statement.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switch-case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tatements</a:t>
            </a:r>
            <a:r>
              <a:rPr lang="en-US" altLang="zh-CN">
                <a:sym typeface="+mn-ea"/>
              </a:rPr>
              <a:t> (cont’d)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en-US"/>
              <a:t>P</a:t>
            </a:r>
            <a:r>
              <a:rPr lang="zh-CN" altLang="en-US"/>
              <a:t>rogram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print_numbers_no_break.c</a:t>
            </a:r>
            <a:r>
              <a:rPr lang="zh-CN" altLang="en-US"/>
              <a:t> uses a switch-case statement to print numbers of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zh-CN" altLang="en-US"/>
              <a:t>,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zh-CN" altLang="en-US"/>
              <a:t>,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zh-CN" altLang="en-US"/>
              <a:t>, and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four</a:t>
            </a:r>
            <a:r>
              <a:rPr lang="zh-CN" altLang="en-US"/>
              <a:t>.</a:t>
            </a:r>
            <a:endParaRPr lang="zh-CN" altLang="en-US"/>
          </a:p>
          <a:p>
            <a:pPr lvl="1"/>
            <a:r>
              <a:rPr lang="en-US" altLang="zh-CN"/>
              <a:t>If only one number is going to be output, a </a:t>
            </a:r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break </a:t>
            </a:r>
            <a:r>
              <a:rPr lang="en-US" altLang="zh-CN"/>
              <a:t>statement must be added after every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printf() </a:t>
            </a:r>
            <a:r>
              <a:rPr lang="en-US" altLang="zh-CN"/>
              <a:t>as in program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print_number_with_break.c</a:t>
            </a:r>
            <a:r>
              <a:rPr lang="en-US" altLang="zh-CN"/>
              <a:t>.</a:t>
            </a:r>
            <a:endParaRPr lang="en-US" altLang="zh-CN"/>
          </a:p>
          <a:p>
            <a:pPr lvl="1"/>
            <a:r>
              <a:rPr lang="en-US" altLang="zh-CN"/>
              <a:t>In a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switch-case</a:t>
            </a:r>
            <a:r>
              <a:rPr lang="en-US" altLang="zh-CN"/>
              <a:t> statement, multiple values can be placed in consecutive case clauses without specific order.</a:t>
            </a:r>
            <a:endParaRPr lang="en-US" altLang="zh-CN"/>
          </a:p>
        </p:txBody>
      </p:sp>
      <p:sp>
        <p:nvSpPr>
          <p:cNvPr id="10" name="動作按鈕: 下一項 3">
            <a:hlinkClick r:id="" action="ppaction://hlinkshowjump?jump=nextslide"/>
          </p:cNvPr>
          <p:cNvSpPr>
            <a:spLocks noChangeAspect="1"/>
          </p:cNvSpPr>
          <p:nvPr/>
        </p:nvSpPr>
        <p:spPr>
          <a:xfrm>
            <a:off x="4803775" y="1843405"/>
            <a:ext cx="216000" cy="216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2" name="動作按鈕: 下一項 3">
            <a:hlinkClick r:id="rId1" action="ppaction://hlinksldjump"/>
          </p:cNvPr>
          <p:cNvSpPr>
            <a:spLocks noChangeAspect="1"/>
          </p:cNvSpPr>
          <p:nvPr/>
        </p:nvSpPr>
        <p:spPr>
          <a:xfrm>
            <a:off x="7493000" y="2589530"/>
            <a:ext cx="216000" cy="216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3" name="動作按鈕: 下一項 3">
            <a:hlinkClick r:id="rId2" action="ppaction://hlinksldjump"/>
          </p:cNvPr>
          <p:cNvSpPr>
            <a:spLocks noChangeAspect="1"/>
          </p:cNvSpPr>
          <p:nvPr/>
        </p:nvSpPr>
        <p:spPr>
          <a:xfrm>
            <a:off x="4067175" y="3326130"/>
            <a:ext cx="216000" cy="216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字方塊 2"/>
          <p:cNvSpPr txBox="1"/>
          <p:nvPr/>
        </p:nvSpPr>
        <p:spPr>
          <a:xfrm>
            <a:off x="616540" y="199490"/>
            <a:ext cx="2964180" cy="3683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print_numbers_no_break</a:t>
            </a:r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.c </a:t>
            </a:r>
            <a:endParaRPr lang="en-US" altLang="zh-TW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1"/>
          <p:cNvSpPr txBox="1"/>
          <p:nvPr/>
        </p:nvSpPr>
        <p:spPr>
          <a:xfrm>
            <a:off x="7901260" y="580690"/>
            <a:ext cx="3332480" cy="14763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p>
            <a:pPr algn="l"/>
            <a:r>
              <a: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an integer: </a:t>
            </a:r>
            <a:r>
              <a:rPr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  <a:endParaRPr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endParaRPr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endParaRPr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</a:t>
            </a:r>
            <a:endParaRPr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others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901260" y="199490"/>
            <a:ext cx="3154680" cy="368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print_numbers_no_break</a:t>
            </a:r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.exe</a:t>
            </a:r>
            <a:endParaRPr lang="en-US" altLang="zh-TW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16540" y="577850"/>
            <a:ext cx="4707890" cy="4799965"/>
            <a:chOff x="709" y="1032"/>
            <a:chExt cx="7414" cy="7559"/>
          </a:xfrm>
        </p:grpSpPr>
        <p:sp>
          <p:nvSpPr>
            <p:cNvPr id="8" name="文字方塊 1"/>
            <p:cNvSpPr txBox="1"/>
            <p:nvPr/>
          </p:nvSpPr>
          <p:spPr>
            <a:xfrm>
              <a:off x="1559" y="1032"/>
              <a:ext cx="6564" cy="7559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#include &lt;stdio.h&gt;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main(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void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x;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printf("Enter an integer: ");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scanf("%d", &amp;x);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switch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(x)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case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1: printf("one\n");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case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2: printf("two\n");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case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3: printf("three\n");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case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4: printf("four\n");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default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: printf("others\n");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              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0;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09" y="1032"/>
              <a:ext cx="850" cy="75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mpd="sng">
              <a:noFill/>
              <a:prstDash val="solid"/>
            </a:ln>
          </p:spPr>
          <p:txBody>
            <a:bodyPr wrap="square" rtlCol="0">
              <a:spAutoFit/>
            </a:bodyPr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732780" y="2401570"/>
            <a:ext cx="564197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Lines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to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15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make up a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 switch-case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statement. 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Since the value of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is set to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, statements starting from case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2: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are executed. 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Hence,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four,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and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others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are output because there is not </a:t>
            </a:r>
            <a:r>
              <a:rPr lang="en-US" altLang="zh-CN" sz="2000" b="1">
                <a:latin typeface="Arial" panose="020B0604020202020204" pitchFamily="34" charset="0"/>
                <a:cs typeface="Arial" panose="020B0604020202020204" pitchFamily="34" charset="0"/>
              </a:rPr>
              <a:t>break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statement after any case.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動作按鈕: 下一項 3">
            <a:hlinkClick r:id="" action="ppaction://hlinkshowjump?jump=previousslide"/>
          </p:cNvPr>
          <p:cNvSpPr>
            <a:spLocks noChangeAspect="1"/>
          </p:cNvSpPr>
          <p:nvPr/>
        </p:nvSpPr>
        <p:spPr>
          <a:xfrm>
            <a:off x="10775950" y="4015105"/>
            <a:ext cx="216000" cy="216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字方塊 2"/>
          <p:cNvSpPr txBox="1"/>
          <p:nvPr/>
        </p:nvSpPr>
        <p:spPr>
          <a:xfrm>
            <a:off x="616540" y="199490"/>
            <a:ext cx="3002280" cy="3683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print_number_with_break</a:t>
            </a:r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.c </a:t>
            </a:r>
            <a:endParaRPr lang="en-US" altLang="zh-TW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1"/>
          <p:cNvSpPr txBox="1"/>
          <p:nvPr/>
        </p:nvSpPr>
        <p:spPr>
          <a:xfrm>
            <a:off x="7901260" y="580690"/>
            <a:ext cx="3332480" cy="645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p>
            <a:pPr algn="l"/>
            <a:r>
              <a: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an integer: </a:t>
            </a:r>
            <a:r>
              <a:rPr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  <a:endParaRPr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901260" y="199490"/>
            <a:ext cx="3192780" cy="368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print_number_with_break</a:t>
            </a:r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.exe</a:t>
            </a:r>
            <a:endParaRPr lang="en-US" altLang="zh-TW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16540" y="577850"/>
            <a:ext cx="4707890" cy="4799965"/>
            <a:chOff x="709" y="1032"/>
            <a:chExt cx="7414" cy="7559"/>
          </a:xfrm>
        </p:grpSpPr>
        <p:sp>
          <p:nvSpPr>
            <p:cNvPr id="8" name="文字方塊 1"/>
            <p:cNvSpPr txBox="1"/>
            <p:nvPr/>
          </p:nvSpPr>
          <p:spPr>
            <a:xfrm>
              <a:off x="1559" y="1032"/>
              <a:ext cx="6564" cy="7559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#include &lt;stdio.h&gt;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main(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void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x;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printf("Enter an integer: ");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scanf("%d", &amp;x);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switch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(x)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case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1: 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{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printf("one\n");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break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; 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case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2: 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{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printf("two\n");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break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; 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case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3: 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{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printf("three\n");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break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; 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case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4: 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{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printf("four\n");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break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; 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default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: printf("others\n");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              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0;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09" y="1032"/>
              <a:ext cx="850" cy="75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mpd="sng">
              <a:noFill/>
              <a:prstDash val="solid"/>
            </a:ln>
          </p:spPr>
          <p:txBody>
            <a:bodyPr wrap="square" rtlCol="0">
              <a:spAutoFit/>
            </a:bodyPr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732780" y="2401570"/>
            <a:ext cx="56419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In fact, the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switch-case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statement from Line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to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17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can be written with the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following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else-if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construct: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884625" y="3208020"/>
            <a:ext cx="3215640" cy="1476375"/>
          </a:xfrm>
          <a:prstGeom prst="rect">
            <a:avLst/>
          </a:prstGeom>
          <a:solidFill>
            <a:srgbClr val="F7FC7E"/>
          </a:solidFill>
        </p:spPr>
        <p:txBody>
          <a:bodyPr wrap="none" rtlCol="0">
            <a:spAutoFit/>
          </a:bodyPr>
          <a:p>
            <a:pPr algn="l" defTabSz="914400">
              <a:lnSpc>
                <a:spcPct val="100000"/>
              </a:lnSpc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(x==1) printf("one\n");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lnSpc>
                <a:spcPct val="100000"/>
              </a:lnSpc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else if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(x==2) printf("two\n");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lnSpc>
                <a:spcPct val="100000"/>
              </a:lnSpc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else if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(x==3) printf("three\n");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lnSpc>
                <a:spcPct val="100000"/>
              </a:lnSpc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else if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(x==4) printf("four\n");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lnSpc>
                <a:spcPct val="100000"/>
              </a:lnSpc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else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printf("others\n");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動作按鈕: 下一項 3">
            <a:hlinkClick r:id="rId1" action="ppaction://hlinksldjump"/>
          </p:cNvPr>
          <p:cNvSpPr>
            <a:spLocks noChangeAspect="1"/>
          </p:cNvSpPr>
          <p:nvPr/>
        </p:nvSpPr>
        <p:spPr>
          <a:xfrm>
            <a:off x="10616565" y="4468495"/>
            <a:ext cx="216000" cy="216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616540" y="273050"/>
            <a:ext cx="4707890" cy="5631180"/>
            <a:chOff x="709" y="1032"/>
            <a:chExt cx="7414" cy="8868"/>
          </a:xfrm>
        </p:grpSpPr>
        <p:sp>
          <p:nvSpPr>
            <p:cNvPr id="8" name="文字方塊 1"/>
            <p:cNvSpPr txBox="1"/>
            <p:nvPr/>
          </p:nvSpPr>
          <p:spPr>
            <a:xfrm>
              <a:off x="1559" y="1032"/>
              <a:ext cx="6564" cy="8868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#include &lt;stdio.h&gt;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main(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void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x;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printf("Enter an integer: ");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scanf("%d", &amp;x);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switch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(x)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   </a:t>
              </a:r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case 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11: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case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1: 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{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printf("one\n");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break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; 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case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2: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   </a:t>
              </a:r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case 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12: 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{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printf("two\n");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break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; }</a:t>
              </a:r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   </a:t>
              </a:r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case 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13: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case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3: 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{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printf("three\n");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break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; 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case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4: 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{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printf("four\n");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break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; 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default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: printf("others\n");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              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0;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09" y="1032"/>
              <a:ext cx="850" cy="8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mpd="sng">
              <a:noFill/>
              <a:prstDash val="solid"/>
            </a:ln>
          </p:spPr>
          <p:txBody>
            <a:bodyPr wrap="square" rtlCol="0">
              <a:spAutoFit/>
            </a:bodyPr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文字方塊 1"/>
          <p:cNvSpPr txBox="1"/>
          <p:nvPr/>
        </p:nvSpPr>
        <p:spPr>
          <a:xfrm>
            <a:off x="7033850" y="273350"/>
            <a:ext cx="3459480" cy="645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p>
            <a:pPr algn="l"/>
            <a:r>
              <a: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an integer: 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  <a:endParaRPr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33895" y="1145540"/>
            <a:ext cx="46348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f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is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entered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as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, the  output value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is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80820" y="2790825"/>
            <a:ext cx="971550" cy="1405890"/>
            <a:chOff x="2332" y="4395"/>
            <a:chExt cx="1530" cy="2214"/>
          </a:xfrm>
        </p:grpSpPr>
        <p:sp>
          <p:nvSpPr>
            <p:cNvPr id="7" name="矩形 6"/>
            <p:cNvSpPr/>
            <p:nvPr/>
          </p:nvSpPr>
          <p:spPr>
            <a:xfrm>
              <a:off x="2332" y="4395"/>
              <a:ext cx="1531" cy="423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332" y="5715"/>
              <a:ext cx="1531" cy="423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332" y="6187"/>
              <a:ext cx="1531" cy="423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Bitwise Operations in C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Another type of logical expressions in C is </a:t>
            </a:r>
            <a:r>
              <a:rPr lang="zh-CN" altLang="en-US" b="1"/>
              <a:t>bitwise operations</a:t>
            </a:r>
            <a:r>
              <a:rPr lang="zh-CN" altLang="en-US"/>
              <a:t>. </a:t>
            </a:r>
            <a:endParaRPr lang="zh-CN" altLang="en-US"/>
          </a:p>
          <a:p>
            <a:pPr lvl="1"/>
            <a:r>
              <a:rPr lang="zh-CN" altLang="en-US"/>
              <a:t>A bitwise operator is a binary operator applying to corresponding bits of two expressions of the same </a:t>
            </a:r>
            <a:r>
              <a:rPr lang="en-US" altLang="zh-CN"/>
              <a:t>data </a:t>
            </a:r>
            <a:r>
              <a:rPr lang="zh-CN" altLang="en-US"/>
              <a:t>length or applying to an expression and an integer. </a:t>
            </a:r>
            <a:endParaRPr lang="zh-CN" altLang="en-US"/>
          </a:p>
          <a:p>
            <a:pPr lvl="1">
              <a:spcAft>
                <a:spcPts val="17500"/>
              </a:spcAft>
            </a:pPr>
            <a:r>
              <a:rPr lang="zh-CN" altLang="en-US"/>
              <a:t>There are six bitwise operations defined in C programming language</a:t>
            </a:r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5440" y="2972435"/>
            <a:ext cx="6840000" cy="21782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roposition</a:t>
            </a:r>
            <a:r>
              <a:rPr lang="en-US" altLang="zh-CN">
                <a:sym typeface="+mn-ea"/>
              </a:rPr>
              <a:t>al </a:t>
            </a:r>
            <a:r>
              <a:rPr lang="zh-CN" altLang="en-US">
                <a:sym typeface="+mn-ea"/>
              </a:rPr>
              <a:t>Logic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ALU of a computer CPU is responsible arithmetic operations and logical operations. Logical operators are connectors such as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/>
              <a:t>,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zh-CN" altLang="en-US"/>
              <a:t>, and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zh-CN" altLang="en-US"/>
              <a:t>that connect statements. </a:t>
            </a:r>
            <a:endParaRPr lang="zh-CN" altLang="en-US"/>
          </a:p>
          <a:p>
            <a:r>
              <a:rPr lang="zh-CN" altLang="en-US"/>
              <a:t>In the mathematical theory of a logical system, a </a:t>
            </a:r>
            <a:r>
              <a:rPr lang="zh-CN" altLang="en-US" b="1"/>
              <a:t>proposition</a:t>
            </a:r>
            <a:r>
              <a:rPr lang="zh-CN" altLang="en-US"/>
              <a:t> is in one of three forms: </a:t>
            </a:r>
            <a:r>
              <a:rPr lang="zh-CN" altLang="en-US" i="1"/>
              <a:t>a primitive statement</a:t>
            </a:r>
            <a:r>
              <a:rPr lang="zh-CN" altLang="en-US"/>
              <a:t>, </a:t>
            </a:r>
            <a:r>
              <a:rPr lang="zh-CN" altLang="en-US" i="1"/>
              <a:t>a unary connector</a:t>
            </a:r>
            <a:r>
              <a:rPr lang="zh-CN" altLang="en-US"/>
              <a:t>, and </a:t>
            </a:r>
            <a:r>
              <a:rPr lang="zh-CN" altLang="en-US" i="1"/>
              <a:t>a number of binary connectors</a:t>
            </a:r>
            <a:r>
              <a:rPr lang="zh-CN" altLang="en-US"/>
              <a:t>. </a:t>
            </a:r>
            <a:endParaRPr lang="zh-CN" altLang="en-US"/>
          </a:p>
          <a:p>
            <a:pPr lvl="1"/>
            <a:r>
              <a:rPr lang="zh-CN" altLang="en-US"/>
              <a:t>A </a:t>
            </a:r>
            <a:r>
              <a:rPr lang="zh-CN" altLang="en-US" b="1"/>
              <a:t>primitive statement</a:t>
            </a:r>
            <a:r>
              <a:rPr lang="zh-CN" altLang="en-US"/>
              <a:t> is a statement describing a </a:t>
            </a:r>
            <a:r>
              <a:rPr lang="zh-CN" altLang="en-US" i="1"/>
              <a:t>fact</a:t>
            </a:r>
            <a:r>
              <a:rPr lang="zh-CN" altLang="en-US"/>
              <a:t> and is denoted by an English letter. For example,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4495" y="4466590"/>
            <a:ext cx="6932747" cy="1656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7560" cy="882650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Bitwise Operations in C</a:t>
            </a:r>
            <a:r>
              <a:rPr lang="en-US" altLang="zh-CN">
                <a:sym typeface="+mn-ea"/>
              </a:rPr>
              <a:t> (cont’d)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8425"/>
            <a:ext cx="10957560" cy="5176520"/>
          </a:xfrm>
        </p:spPr>
        <p:txBody>
          <a:bodyPr/>
          <a:p>
            <a:pPr lvl="1">
              <a:lnSpc>
                <a:spcPct val="90000"/>
              </a:lnSpc>
            </a:pPr>
            <a:r>
              <a:rPr lang="en-US" altLang="zh-CN" sz="2200">
                <a:sym typeface="+mn-ea"/>
              </a:rPr>
              <a:t>The expressions in bitwise operations must be of fixed length.</a:t>
            </a:r>
            <a:endParaRPr lang="en-US" altLang="zh-CN" sz="2200"/>
          </a:p>
          <a:p>
            <a:pPr lvl="2">
              <a:lnSpc>
                <a:spcPct val="90000"/>
              </a:lnSpc>
            </a:pPr>
            <a:r>
              <a:rPr lang="en-US" altLang="zh-CN" sz="2200">
                <a:sym typeface="+mn-ea"/>
              </a:rPr>
              <a:t>For example, 8-bit long for the characters, 16-bit long for short integers, and 32-bit long for integers. </a:t>
            </a:r>
            <a:endParaRPr lang="en-US" altLang="zh-CN" sz="2200"/>
          </a:p>
          <a:p>
            <a:pPr lvl="2">
              <a:lnSpc>
                <a:spcPct val="90000"/>
              </a:lnSpc>
            </a:pPr>
            <a:r>
              <a:rPr lang="en-US" altLang="zh-CN" sz="2200">
                <a:sym typeface="+mn-ea"/>
              </a:rPr>
              <a:t>In addition, for bitwise </a:t>
            </a:r>
            <a:r>
              <a:rPr lang="en-US" altLang="zh-CN" sz="22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AND</a:t>
            </a:r>
            <a:r>
              <a:rPr lang="en-US" altLang="zh-CN" sz="2200">
                <a:sym typeface="+mn-ea"/>
              </a:rPr>
              <a:t>, bitwise </a:t>
            </a:r>
            <a:r>
              <a:rPr lang="en-US" altLang="zh-CN" sz="22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OR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</a:t>
            </a:r>
            <a:r>
              <a:rPr lang="en-US" altLang="zh-CN" sz="2200">
                <a:sym typeface="+mn-ea"/>
              </a:rPr>
              <a:t>and bitwise </a:t>
            </a:r>
            <a:r>
              <a:rPr lang="en-US" altLang="zh-CN" sz="22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XOR</a:t>
            </a:r>
            <a:r>
              <a:rPr lang="en-US" altLang="zh-CN" sz="2200">
                <a:sym typeface="+mn-ea"/>
              </a:rPr>
              <a:t>, the two expressions must have identical bit length. </a:t>
            </a:r>
            <a:endParaRPr lang="en-US" altLang="zh-CN" sz="2200">
              <a:sym typeface="+mn-ea"/>
            </a:endParaRPr>
          </a:p>
          <a:p>
            <a:pPr lvl="2">
              <a:lnSpc>
                <a:spcPct val="90000"/>
              </a:lnSpc>
            </a:pPr>
            <a:r>
              <a:rPr lang="en-US" altLang="zh-CN" sz="2200">
                <a:sym typeface="+mn-ea"/>
              </a:rPr>
              <a:t>For right shift and left shift operations, the shift value is an integer value.</a:t>
            </a:r>
            <a:endParaRPr lang="en-US" altLang="zh-CN" sz="2200"/>
          </a:p>
          <a:p>
            <a:pPr lvl="2" algn="l">
              <a:lnSpc>
                <a:spcPct val="90000"/>
              </a:lnSpc>
              <a:buClrTx/>
              <a:buSzTx/>
            </a:pPr>
            <a:endParaRPr lang="en-US" altLang="zh-CN" sz="2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023485" y="3582035"/>
            <a:ext cx="2024380" cy="749300"/>
            <a:chOff x="12443" y="314"/>
            <a:chExt cx="3188" cy="1180"/>
          </a:xfrm>
        </p:grpSpPr>
        <p:sp>
          <p:nvSpPr>
            <p:cNvPr id="5" name="文字方塊 1"/>
            <p:cNvSpPr txBox="1"/>
            <p:nvPr/>
          </p:nvSpPr>
          <p:spPr>
            <a:xfrm>
              <a:off x="12443" y="914"/>
              <a:ext cx="3188" cy="5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p>
              <a:pPr algn="l"/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x: 46, y: B9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         </a:t>
              </a: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2443" y="314"/>
              <a:ext cx="2628" cy="5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bitwiseNot</a:t>
              </a:r>
              <a:r>
                <a:rPr lang="en-US" altLang="zh-TW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.exe</a:t>
              </a:r>
              <a:endParaRPr lang="en-US" altLang="zh-TW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28985" y="3488055"/>
            <a:ext cx="3729990" cy="3239770"/>
            <a:chOff x="971" y="314"/>
            <a:chExt cx="5874" cy="5102"/>
          </a:xfrm>
        </p:grpSpPr>
        <p:sp>
          <p:nvSpPr>
            <p:cNvPr id="4" name="文字方塊 2"/>
            <p:cNvSpPr txBox="1"/>
            <p:nvPr/>
          </p:nvSpPr>
          <p:spPr>
            <a:xfrm>
              <a:off x="971" y="314"/>
              <a:ext cx="2328" cy="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bitwiseNot.c</a:t>
              </a:r>
              <a:r>
                <a:rPr lang="en-US" altLang="zh-TW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altLang="zh-TW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971" y="910"/>
              <a:ext cx="5874" cy="4506"/>
              <a:chOff x="709" y="1032"/>
              <a:chExt cx="5874" cy="4506"/>
            </a:xfrm>
          </p:grpSpPr>
          <p:sp>
            <p:nvSpPr>
              <p:cNvPr id="8" name="文字方塊 1"/>
              <p:cNvSpPr txBox="1"/>
              <p:nvPr/>
            </p:nvSpPr>
            <p:spPr>
              <a:xfrm>
                <a:off x="1559" y="1032"/>
                <a:ext cx="5024" cy="4506"/>
              </a:xfrm>
              <a:prstGeom prst="rect">
                <a:avLst/>
              </a:prstGeom>
              <a:solidFill>
                <a:srgbClr val="F7FC7E"/>
              </a:solidFill>
            </p:spPr>
            <p:txBody>
              <a:bodyPr wrap="none" rtlCol="0">
                <a:spAutoFit/>
              </a:bodyPr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#include &lt;stdio.h&gt;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b="1">
                    <a:latin typeface="Arial" panose="020B0604020202020204" pitchFamily="34" charset="0"/>
                    <a:cs typeface="Arial" panose="020B0604020202020204" pitchFamily="34" charset="0"/>
                  </a:rPr>
                  <a:t>int </a:t>
                </a: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main(</a:t>
                </a:r>
                <a:r>
                  <a:rPr b="1">
                    <a:latin typeface="Arial" panose="020B0604020202020204" pitchFamily="34" charset="0"/>
                    <a:cs typeface="Arial" panose="020B0604020202020204" pitchFamily="34" charset="0"/>
                  </a:rPr>
                  <a:t>void</a:t>
                </a: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) {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b="1">
                    <a:latin typeface="Arial" panose="020B0604020202020204" pitchFamily="34" charset="0"/>
                    <a:cs typeface="Arial" panose="020B0604020202020204" pitchFamily="34" charset="0"/>
                  </a:rPr>
                  <a:t>unsigned char </a:t>
                </a: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x = 0x46, y;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y = ~x;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printf("x: %X, y: %X\n", x, y);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b="1">
                    <a:latin typeface="Arial" panose="020B0604020202020204" pitchFamily="34" charset="0"/>
                    <a:cs typeface="Arial" panose="020B0604020202020204" pitchFamily="34" charset="0"/>
                  </a:rPr>
                  <a:t>return </a:t>
                </a: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0;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709" y="1032"/>
                <a:ext cx="850" cy="45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mpd="sng">
                <a:noFill/>
                <a:prstDash val="solid"/>
              </a:ln>
            </p:spPr>
            <p:txBody>
              <a:bodyPr wrap="square" rtlCol="0">
                <a:spAutoFit/>
              </a:bodyPr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2" name="文本框 11"/>
          <p:cNvSpPr txBox="1"/>
          <p:nvPr/>
        </p:nvSpPr>
        <p:spPr>
          <a:xfrm>
            <a:off x="7414260" y="3545205"/>
            <a:ext cx="361124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Bitwise </a:t>
            </a:r>
            <a:r>
              <a:rPr lang="zh-CN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reverses the value of each individual bit of its operand, i.e., it performs </a:t>
            </a:r>
            <a:r>
              <a:rPr lang="zh-CN" altLang="en-US" sz="2000" i="1">
                <a:latin typeface="Times New Roman" panose="02020603050405020304" charset="0"/>
                <a:cs typeface="Times New Roman" panose="02020603050405020304" charset="0"/>
              </a:rPr>
              <a:t>one's complement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of the operand. 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890770" y="4951095"/>
            <a:ext cx="6430645" cy="1322070"/>
            <a:chOff x="7702" y="8709"/>
            <a:chExt cx="11194" cy="2082"/>
          </a:xfrm>
        </p:grpSpPr>
        <p:sp>
          <p:nvSpPr>
            <p:cNvPr id="14" name="文本框 13"/>
            <p:cNvSpPr txBox="1"/>
            <p:nvPr/>
          </p:nvSpPr>
          <p:spPr>
            <a:xfrm>
              <a:off x="7702" y="8709"/>
              <a:ext cx="11194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  <a:cs typeface="Times New Roman" panose="02020603050405020304" charset="0"/>
                </a:rPr>
                <a:t>Variable </a:t>
              </a: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altLang="zh-CN" sz="2000">
                  <a:latin typeface="Times New Roman" panose="02020603050405020304" charset="0"/>
                  <a:cs typeface="Times New Roman" panose="02020603050405020304" charset="0"/>
                </a:rPr>
                <a:t> is set to 8-bit hexadecimal value </a:t>
              </a: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46</a:t>
              </a:r>
              <a:r>
                <a:rPr lang="en-US" altLang="zh-CN" sz="2000" baseline="-25000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=01000110</a:t>
              </a:r>
              <a:r>
                <a:rPr lang="en-US" altLang="zh-CN" sz="2000" baseline="-250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altLang="zh-CN" sz="2000">
                  <a:latin typeface="Times New Roman" panose="02020603050405020304" charset="0"/>
                  <a:cs typeface="Times New Roman" panose="02020603050405020304" charset="0"/>
                </a:rPr>
                <a:t>, and then its negation is assigned to variable </a:t>
              </a: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y </a:t>
              </a:r>
              <a:r>
                <a:rPr lang="en-US" altLang="zh-CN" sz="2000">
                  <a:latin typeface="Times New Roman" panose="02020603050405020304" charset="0"/>
                  <a:cs typeface="Times New Roman" panose="02020603050405020304" charset="0"/>
                </a:rPr>
                <a:t>in Line 6. We obtain the value of </a:t>
              </a: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altLang="zh-CN" sz="2000">
                  <a:latin typeface="Times New Roman" panose="02020603050405020304" charset="0"/>
                  <a:cs typeface="Times New Roman" panose="02020603050405020304" charset="0"/>
                </a:rPr>
                <a:t> to be </a:t>
              </a: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46</a:t>
              </a:r>
              <a:r>
                <a:rPr lang="en-US" altLang="zh-CN" sz="2000" baseline="-25000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=0100 0110</a:t>
              </a:r>
              <a:r>
                <a:rPr lang="en-US" altLang="zh-CN" sz="2000" baseline="-250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=1011 1001</a:t>
              </a:r>
              <a:r>
                <a:rPr lang="en-US" altLang="zh-CN" sz="2000" baseline="-250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=B9</a:t>
              </a:r>
              <a:r>
                <a:rPr lang="en-US" altLang="zh-CN" sz="2000" baseline="-25000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r>
                <a:rPr lang="en-US" altLang="zh-CN" sz="2000">
                  <a:latin typeface="Times New Roman" panose="02020603050405020304" charset="0"/>
                  <a:cs typeface="Times New Roman" panose="02020603050405020304" charset="0"/>
                </a:rPr>
                <a:t>.</a:t>
              </a:r>
              <a:endParaRPr lang="en-US" altLang="zh-CN" sz="2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V="1">
              <a:off x="7919" y="10231"/>
              <a:ext cx="4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8995" y="10239"/>
              <a:ext cx="19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Bitwise Operations in C</a:t>
            </a:r>
            <a:r>
              <a:rPr lang="en-US" altLang="zh-CN">
                <a:sym typeface="+mn-ea"/>
              </a:rPr>
              <a:t> (cont’d)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zh-CN" altLang="en-US"/>
              <a:t>Bitwise </a:t>
            </a:r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/>
              <a:t>, </a:t>
            </a:r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zh-CN" altLang="en-US"/>
              <a:t>, and </a:t>
            </a:r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XOR </a:t>
            </a:r>
            <a:r>
              <a:rPr lang="zh-CN" altLang="en-US"/>
              <a:t>perform </a:t>
            </a:r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/>
              <a:t>, </a:t>
            </a:r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zh-CN" altLang="en-US"/>
              <a:t>, and </a:t>
            </a:r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XOR </a:t>
            </a:r>
            <a:r>
              <a:rPr lang="zh-CN" altLang="en-US"/>
              <a:t>operations on individual bits of the two operands.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7004640" y="2149475"/>
            <a:ext cx="3116580" cy="1303230"/>
            <a:chOff x="12443" y="314"/>
            <a:chExt cx="4908" cy="2052"/>
          </a:xfrm>
        </p:grpSpPr>
        <p:sp>
          <p:nvSpPr>
            <p:cNvPr id="5" name="文字方塊 1"/>
            <p:cNvSpPr txBox="1"/>
            <p:nvPr/>
          </p:nvSpPr>
          <p:spPr>
            <a:xfrm>
              <a:off x="12443" y="914"/>
              <a:ext cx="4908" cy="14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Bitwise AND  x: 46, y: 00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Bitwise OR   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x: 46, y: FF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Bitwise XOR  x: 46, y: B9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endParaRPr lang="en-US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2443" y="314"/>
              <a:ext cx="3668" cy="5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bitwiseAndOrXor</a:t>
              </a:r>
              <a:r>
                <a:rPr lang="en-US" altLang="zh-TW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.exe</a:t>
              </a:r>
              <a:endParaRPr lang="en-US" altLang="zh-TW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28985" y="2055495"/>
            <a:ext cx="5647690" cy="4624705"/>
            <a:chOff x="971" y="314"/>
            <a:chExt cx="8894" cy="7283"/>
          </a:xfrm>
        </p:grpSpPr>
        <p:sp>
          <p:nvSpPr>
            <p:cNvPr id="4" name="文字方塊 2"/>
            <p:cNvSpPr txBox="1"/>
            <p:nvPr/>
          </p:nvSpPr>
          <p:spPr>
            <a:xfrm>
              <a:off x="971" y="314"/>
              <a:ext cx="3348" cy="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bitwiseAndOrXor.c</a:t>
              </a:r>
              <a:r>
                <a:rPr lang="en-US" altLang="zh-TW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altLang="zh-TW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971" y="910"/>
              <a:ext cx="8894" cy="6687"/>
              <a:chOff x="709" y="1032"/>
              <a:chExt cx="8894" cy="6687"/>
            </a:xfrm>
          </p:grpSpPr>
          <p:sp>
            <p:nvSpPr>
              <p:cNvPr id="8" name="文字方塊 1"/>
              <p:cNvSpPr txBox="1"/>
              <p:nvPr/>
            </p:nvSpPr>
            <p:spPr>
              <a:xfrm>
                <a:off x="1559" y="1032"/>
                <a:ext cx="8044" cy="6687"/>
              </a:xfrm>
              <a:prstGeom prst="rect">
                <a:avLst/>
              </a:prstGeom>
              <a:solidFill>
                <a:srgbClr val="F7FC7E"/>
              </a:solidFill>
            </p:spPr>
            <p:txBody>
              <a:bodyPr wrap="none" rtlCol="0">
                <a:spAutoFit/>
              </a:bodyPr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#include &lt;stdio.h&gt;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 b="1">
                    <a:latin typeface="Arial" panose="020B0604020202020204" pitchFamily="34" charset="0"/>
                    <a:cs typeface="Arial" panose="020B0604020202020204" pitchFamily="34" charset="0"/>
                  </a:rPr>
                  <a:t>int </a:t>
                </a: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main(</a:t>
                </a:r>
                <a:r>
                  <a:rPr b="1">
                    <a:latin typeface="Arial" panose="020B0604020202020204" pitchFamily="34" charset="0"/>
                    <a:cs typeface="Arial" panose="020B0604020202020204" pitchFamily="34" charset="0"/>
                  </a:rPr>
                  <a:t>void</a:t>
                </a: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) {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b="1">
                    <a:latin typeface="Arial" panose="020B0604020202020204" pitchFamily="34" charset="0"/>
                    <a:cs typeface="Arial" panose="020B0604020202020204" pitchFamily="34" charset="0"/>
                  </a:rPr>
                  <a:t>unsigned char </a:t>
                </a: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x = 0x46, y;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buClrTx/>
                  <a:buSzTx/>
                  <a:buFontTx/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endParaRPr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y = x &amp; 0x00;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printf("Bitwise AND\tx: %02X, y: %02X\n", x, y);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y = x | 0xFF;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printf("Bitwise  OR\tx: %02X, y: %02X\n", x, y);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y = x ^ 0xFF;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printf("Bitwise XOR\tx: %02X, y: %02X\n", x, y);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b="1">
                    <a:latin typeface="Arial" panose="020B0604020202020204" pitchFamily="34" charset="0"/>
                    <a:cs typeface="Arial" panose="020B0604020202020204" pitchFamily="34" charset="0"/>
                  </a:rPr>
                  <a:t>return </a:t>
                </a: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0;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709" y="1032"/>
                <a:ext cx="850" cy="66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mpd="sng">
                <a:noFill/>
                <a:prstDash val="solid"/>
              </a:ln>
            </p:spPr>
            <p:txBody>
              <a:bodyPr wrap="square" rtlCol="0">
                <a:spAutoFit/>
              </a:bodyPr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11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13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15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2" name="文本框 11"/>
          <p:cNvSpPr txBox="1"/>
          <p:nvPr/>
        </p:nvSpPr>
        <p:spPr>
          <a:xfrm>
            <a:off x="6909435" y="3691890"/>
            <a:ext cx="422529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Variable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is initialized to hexadecimal value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46</a:t>
            </a:r>
            <a:r>
              <a:rPr lang="zh-CN" altLang="en-US" sz="2000" baseline="-2500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. In Line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5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, the value of variable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is set to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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that sets all bits of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to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's. In Line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8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, the value of variable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is set to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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that sets all bits of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to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1's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. In line 1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, the value of variable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is set to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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that reverses all bits of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as bitwise </a:t>
            </a:r>
            <a:r>
              <a:rPr lang="zh-CN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does.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Bitwise Operations in C</a:t>
            </a:r>
            <a:r>
              <a:rPr lang="en-US" altLang="zh-CN">
                <a:sym typeface="+mn-ea"/>
              </a:rPr>
              <a:t> (cont’d)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5086985"/>
          </a:xfrm>
        </p:spPr>
        <p:txBody>
          <a:bodyPr/>
          <a:p>
            <a:pPr lvl="1"/>
            <a:r>
              <a:rPr lang="zh-CN" altLang="en-US"/>
              <a:t>Bitwise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shift </a:t>
            </a:r>
            <a:r>
              <a:rPr lang="zh-CN" altLang="en-US"/>
              <a:t>is to shift the bits of its first operand to the right-hand-side or the left-hand-side a number of positions specified by its second operand.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7299280" y="2149475"/>
            <a:ext cx="3510280" cy="1026325"/>
            <a:chOff x="12443" y="314"/>
            <a:chExt cx="5528" cy="1616"/>
          </a:xfrm>
        </p:grpSpPr>
        <p:sp>
          <p:nvSpPr>
            <p:cNvPr id="5" name="文字方塊 1"/>
            <p:cNvSpPr txBox="1"/>
            <p:nvPr/>
          </p:nvSpPr>
          <p:spPr>
            <a:xfrm>
              <a:off x="12443" y="914"/>
              <a:ext cx="5528" cy="10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Bitwise right shift   x: 46, y: 04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Bitwise left shift     x: 46, y: 60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</a:t>
              </a:r>
              <a:endParaRPr lang="en-US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2443" y="314"/>
              <a:ext cx="2788" cy="5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bitwiseShift</a:t>
              </a:r>
              <a:r>
                <a:rPr lang="en-US" altLang="zh-TW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.exe</a:t>
              </a:r>
              <a:endParaRPr lang="en-US" altLang="zh-TW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28985" y="2055495"/>
            <a:ext cx="6079490" cy="3793490"/>
            <a:chOff x="971" y="314"/>
            <a:chExt cx="9574" cy="5974"/>
          </a:xfrm>
        </p:grpSpPr>
        <p:sp>
          <p:nvSpPr>
            <p:cNvPr id="4" name="文字方塊 2"/>
            <p:cNvSpPr txBox="1"/>
            <p:nvPr/>
          </p:nvSpPr>
          <p:spPr>
            <a:xfrm>
              <a:off x="971" y="314"/>
              <a:ext cx="2488" cy="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bitwiseShift.c</a:t>
              </a:r>
              <a:r>
                <a:rPr lang="en-US" altLang="zh-TW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altLang="zh-TW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971" y="910"/>
              <a:ext cx="9574" cy="5378"/>
              <a:chOff x="709" y="1032"/>
              <a:chExt cx="9574" cy="5378"/>
            </a:xfrm>
          </p:grpSpPr>
          <p:sp>
            <p:nvSpPr>
              <p:cNvPr id="8" name="文字方塊 1"/>
              <p:cNvSpPr txBox="1"/>
              <p:nvPr/>
            </p:nvSpPr>
            <p:spPr>
              <a:xfrm>
                <a:off x="1559" y="1032"/>
                <a:ext cx="8724" cy="5378"/>
              </a:xfrm>
              <a:prstGeom prst="rect">
                <a:avLst/>
              </a:prstGeom>
              <a:solidFill>
                <a:srgbClr val="F7FC7E"/>
              </a:solidFill>
            </p:spPr>
            <p:txBody>
              <a:bodyPr wrap="none" rtlCol="0">
                <a:spAutoFit/>
              </a:bodyPr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#include &lt;stdio.h&gt;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 b="1">
                    <a:latin typeface="Arial" panose="020B0604020202020204" pitchFamily="34" charset="0"/>
                    <a:cs typeface="Arial" panose="020B0604020202020204" pitchFamily="34" charset="0"/>
                  </a:rPr>
                  <a:t>int </a:t>
                </a: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main(</a:t>
                </a:r>
                <a:r>
                  <a:rPr b="1">
                    <a:latin typeface="Arial" panose="020B0604020202020204" pitchFamily="34" charset="0"/>
                    <a:cs typeface="Arial" panose="020B0604020202020204" pitchFamily="34" charset="0"/>
                  </a:rPr>
                  <a:t>void</a:t>
                </a: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) {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b="1">
                    <a:latin typeface="Arial" panose="020B0604020202020204" pitchFamily="34" charset="0"/>
                    <a:cs typeface="Arial" panose="020B0604020202020204" pitchFamily="34" charset="0"/>
                  </a:rPr>
                  <a:t>unsigned char </a:t>
                </a: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x = 0x46, y;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y = x &gt;&gt; 4;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printf("Bitwise right shift\tx: %02X, y: %02X\n", x, y);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y = x &lt;&lt; 4;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printf("Bitwise left shift\tx: %02X, y: %02X\n", x, y);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b="1">
                    <a:latin typeface="Arial" panose="020B0604020202020204" pitchFamily="34" charset="0"/>
                    <a:cs typeface="Arial" panose="020B0604020202020204" pitchFamily="34" charset="0"/>
                  </a:rPr>
                  <a:t>return </a:t>
                </a: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0;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709" y="1032"/>
                <a:ext cx="850" cy="53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mpd="sng">
                <a:noFill/>
                <a:prstDash val="solid"/>
              </a:ln>
            </p:spPr>
            <p:txBody>
              <a:bodyPr wrap="square" rtlCol="0">
                <a:spAutoFit/>
              </a:bodyPr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11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2" name="文本框 11"/>
          <p:cNvSpPr txBox="1"/>
          <p:nvPr/>
        </p:nvSpPr>
        <p:spPr>
          <a:xfrm>
            <a:off x="7208520" y="3285490"/>
            <a:ext cx="418211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Variable</a:t>
            </a:r>
            <a:r>
              <a:rPr sz="2000"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 is initialized to hexadecimal value </a:t>
            </a:r>
            <a:r>
              <a:rPr sz="2000">
                <a:latin typeface="Arial" panose="020B0604020202020204" pitchFamily="34" charset="0"/>
                <a:cs typeface="Arial" panose="020B0604020202020204" pitchFamily="34" charset="0"/>
              </a:rPr>
              <a:t>46</a:t>
            </a:r>
            <a:r>
              <a:rPr sz="2000" baseline="-2500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In Line 6, the value of variable </a:t>
            </a:r>
            <a:r>
              <a:rPr sz="200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 is set to </a:t>
            </a:r>
            <a:r>
              <a:rPr sz="200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 after shifting to the </a:t>
            </a:r>
            <a:r>
              <a:rPr sz="2000" i="1">
                <a:latin typeface="Times New Roman" panose="02020603050405020304" charset="0"/>
                <a:cs typeface="Times New Roman" panose="02020603050405020304" charset="0"/>
              </a:rPr>
              <a:t>right-hand-side four positions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 and the four bits on the left-hand-side are filled in with </a:t>
            </a:r>
            <a:r>
              <a:rPr sz="2000">
                <a:latin typeface="Arial" panose="020B0604020202020204" pitchFamily="34" charset="0"/>
                <a:cs typeface="Arial" panose="020B0604020202020204" pitchFamily="34" charset="0"/>
              </a:rPr>
              <a:t>0'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s. In Line 9, the value of variable </a:t>
            </a:r>
            <a:r>
              <a:rPr sz="200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 is set to </a:t>
            </a:r>
            <a:r>
              <a:rPr sz="2000" b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 after shifting to the </a:t>
            </a:r>
            <a:r>
              <a:rPr sz="2000" i="1">
                <a:latin typeface="Times New Roman" panose="02020603050405020304" charset="0"/>
                <a:cs typeface="Times New Roman" panose="02020603050405020304" charset="0"/>
              </a:rPr>
              <a:t>left-hand-side four positions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 and </a:t>
            </a:r>
            <a:r>
              <a:rPr sz="2000" i="1">
                <a:latin typeface="Times New Roman" panose="02020603050405020304" charset="0"/>
                <a:cs typeface="Times New Roman" panose="02020603050405020304" charset="0"/>
              </a:rPr>
              <a:t>the four bits on the right-hand-side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 are filled in with </a:t>
            </a:r>
            <a:r>
              <a:rPr sz="2000">
                <a:latin typeface="Arial" panose="020B0604020202020204" pitchFamily="34" charset="0"/>
                <a:cs typeface="Arial" panose="020B0604020202020204" pitchFamily="34" charset="0"/>
              </a:rPr>
              <a:t>0'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s.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Bitwise Operations in C</a:t>
            </a:r>
            <a:r>
              <a:rPr lang="en-US" altLang="zh-CN">
                <a:sym typeface="+mn-ea"/>
              </a:rPr>
              <a:t> (cont’d)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Bitwise logical operations are often used in programs to efficiently perform certain arithmetic operations. </a:t>
            </a:r>
            <a:endParaRPr lang="zh-CN" altLang="en-US"/>
          </a:p>
          <a:p>
            <a:pPr lvl="1"/>
            <a:r>
              <a:rPr lang="en-US" altLang="zh-CN"/>
              <a:t>L</a:t>
            </a:r>
            <a:r>
              <a:rPr lang="zh-CN" altLang="en-US"/>
              <a:t>eft shift an integer one position is equivalent to the product of multiplying this integer by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/>
              <a:t>.</a:t>
            </a:r>
            <a:endParaRPr lang="zh-CN" altLang="en-US"/>
          </a:p>
          <a:p>
            <a:pPr lvl="1"/>
            <a:r>
              <a:rPr lang="en-US" altLang="zh-CN"/>
              <a:t>R</a:t>
            </a:r>
            <a:r>
              <a:rPr lang="zh-CN" altLang="en-US"/>
              <a:t>ight shift an integer one position is equivalent to the quotient of dividing this integer by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/>
              <a:t>.</a:t>
            </a:r>
            <a:endParaRPr lang="zh-CN" altLang="en-US"/>
          </a:p>
          <a:p>
            <a:pPr lvl="1"/>
            <a:r>
              <a:rPr lang="zh-CN" altLang="en-US"/>
              <a:t>Conjunction operation of an integer with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/>
              <a:t> is equivalent to the remainder of dividing this integer by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/>
              <a:t>. </a:t>
            </a:r>
            <a:endParaRPr lang="zh-CN" altLang="en-US"/>
          </a:p>
          <a:p>
            <a:pPr lvl="0"/>
            <a:r>
              <a:rPr lang="zh-CN" altLang="en-US"/>
              <a:t>The general rules are:</a:t>
            </a:r>
            <a:endParaRPr lang="zh-CN" altLang="en-US"/>
          </a:p>
          <a:p>
            <a:pPr lvl="1"/>
            <a:r>
              <a:rPr lang="zh-CN" altLang="en-US"/>
              <a:t>Left shift an integer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zh-CN" altLang="en-US"/>
              <a:t> positions is equivalent to the product of multiplying this integer by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baseline="3000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zh-CN" altLang="en-US">
                <a:sym typeface="+mn-ea"/>
              </a:rPr>
              <a:t>. 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/>
              <a:t>Right shift an integer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zh-CN" altLang="en-US"/>
              <a:t> positions is equivalent to the quotient of dividing this integer by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baseline="3000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zh-CN" altLang="en-US"/>
              <a:t>.</a:t>
            </a:r>
            <a:endParaRPr lang="zh-CN" altLang="en-US"/>
          </a:p>
          <a:p>
            <a:pPr lvl="1" algn="l">
              <a:buSzTx/>
            </a:pPr>
            <a:r>
              <a:rPr lang="zh-CN" altLang="en-US"/>
              <a:t>Conjunction operation of an integer with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baseline="3000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zh-CN" altLang="en-US"/>
              <a:t> is equivalent to the remainder of dividing this integer by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baseline="3000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zh-CN" altLang="en-US"/>
              <a:t>.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Bitwise Operations in C</a:t>
            </a:r>
            <a:r>
              <a:rPr lang="en-US" altLang="zh-CN">
                <a:sym typeface="+mn-ea"/>
              </a:rPr>
              <a:t> (cont’d)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en-US" altLang="zh-CN"/>
              <a:t>Variable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x=3455 </a:t>
            </a:r>
            <a:r>
              <a:rPr lang="en-US" altLang="zh-CN"/>
              <a:t>and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k=6</a:t>
            </a:r>
            <a:r>
              <a:rPr lang="en-US" altLang="zh-CN"/>
              <a:t>, i.e.,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baseline="3000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=64.</a:t>
            </a:r>
            <a:r>
              <a:rPr lang="en-US" altLang="zh-CN"/>
              <a:t> </a:t>
            </a:r>
            <a:endParaRPr lang="en-US" altLang="zh-CN"/>
          </a:p>
        </p:txBody>
      </p:sp>
      <p:grpSp>
        <p:nvGrpSpPr>
          <p:cNvPr id="11" name="组合 10"/>
          <p:cNvGrpSpPr/>
          <p:nvPr/>
        </p:nvGrpSpPr>
        <p:grpSpPr>
          <a:xfrm>
            <a:off x="7472000" y="1864995"/>
            <a:ext cx="3914140" cy="1303230"/>
            <a:chOff x="12443" y="314"/>
            <a:chExt cx="6164" cy="2052"/>
          </a:xfrm>
        </p:grpSpPr>
        <p:sp>
          <p:nvSpPr>
            <p:cNvPr id="5" name="文字方塊 1"/>
            <p:cNvSpPr txBox="1"/>
            <p:nvPr/>
          </p:nvSpPr>
          <p:spPr>
            <a:xfrm>
              <a:off x="12443" y="914"/>
              <a:ext cx="6164" cy="14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x=3455, x&lt;&lt;6=221120, x*64=221120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x=3455, x&gt;&gt;6=53, x/64=53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x=3455, x&amp;63=63, x%64=63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</a:t>
              </a:r>
              <a:endParaRPr lang="en-US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2443" y="314"/>
              <a:ext cx="3668" cy="5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bitwiseArithmetic</a:t>
              </a:r>
              <a:r>
                <a:rPr lang="en-US" altLang="zh-TW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.exe</a:t>
              </a:r>
              <a:endParaRPr lang="en-US" altLang="zh-TW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44505" y="1771015"/>
            <a:ext cx="6568440" cy="4070985"/>
            <a:chOff x="971" y="314"/>
            <a:chExt cx="10344" cy="6411"/>
          </a:xfrm>
        </p:grpSpPr>
        <p:sp>
          <p:nvSpPr>
            <p:cNvPr id="4" name="文字方塊 2"/>
            <p:cNvSpPr txBox="1"/>
            <p:nvPr/>
          </p:nvSpPr>
          <p:spPr>
            <a:xfrm>
              <a:off x="971" y="314"/>
              <a:ext cx="3368" cy="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bitwiseArithmetic.c</a:t>
              </a:r>
              <a:r>
                <a:rPr lang="en-US" altLang="zh-TW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altLang="zh-TW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971" y="910"/>
              <a:ext cx="10344" cy="5815"/>
              <a:chOff x="709" y="1032"/>
              <a:chExt cx="10344" cy="5815"/>
            </a:xfrm>
          </p:grpSpPr>
          <p:sp>
            <p:nvSpPr>
              <p:cNvPr id="8" name="文字方塊 1"/>
              <p:cNvSpPr txBox="1"/>
              <p:nvPr/>
            </p:nvSpPr>
            <p:spPr>
              <a:xfrm>
                <a:off x="1559" y="1032"/>
                <a:ext cx="9494" cy="5815"/>
              </a:xfrm>
              <a:prstGeom prst="rect">
                <a:avLst/>
              </a:prstGeom>
              <a:solidFill>
                <a:srgbClr val="F7FC7E"/>
              </a:solidFill>
            </p:spPr>
            <p:txBody>
              <a:bodyPr wrap="none" rtlCol="0">
                <a:spAutoFit/>
              </a:bodyPr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#include &lt;stdio.h&gt;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 b="1">
                    <a:latin typeface="Arial" panose="020B0604020202020204" pitchFamily="34" charset="0"/>
                    <a:cs typeface="Arial" panose="020B0604020202020204" pitchFamily="34" charset="0"/>
                  </a:rPr>
                  <a:t>int </a:t>
                </a: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main(</a:t>
                </a:r>
                <a:r>
                  <a:rPr b="1">
                    <a:latin typeface="Arial" panose="020B0604020202020204" pitchFamily="34" charset="0"/>
                    <a:cs typeface="Arial" panose="020B0604020202020204" pitchFamily="34" charset="0"/>
                  </a:rPr>
                  <a:t>void</a:t>
                </a: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) {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b="1">
                    <a:latin typeface="Arial" panose="020B0604020202020204" pitchFamily="34" charset="0"/>
                    <a:cs typeface="Arial" panose="020B0604020202020204" pitchFamily="34" charset="0"/>
                  </a:rPr>
                  <a:t>unsigned int </a:t>
                </a: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x = 3455;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printf("x=%d, x&lt;&lt;6=%d, x*64=%d\n", x, x&lt;&lt;6, x*64);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printf("x=%d, x&gt;&gt;6=%d, x/64=%d\n", x, x&gt;&gt;6, x/64);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printf("x=%d, x&amp;63=%d, x%%64=%d\n", x, x&amp;63, x%64);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b="1">
                    <a:latin typeface="Arial" panose="020B0604020202020204" pitchFamily="34" charset="0"/>
                    <a:cs typeface="Arial" panose="020B0604020202020204" pitchFamily="34" charset="0"/>
                  </a:rPr>
                  <a:t>return </a:t>
                </a: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0;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709" y="1032"/>
                <a:ext cx="850" cy="58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mpd="sng">
                <a:noFill/>
                <a:prstDash val="solid"/>
              </a:ln>
            </p:spPr>
            <p:txBody>
              <a:bodyPr wrap="square" rtlCol="0">
                <a:spAutoFit/>
              </a:bodyPr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11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13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2" name="文本框 11"/>
          <p:cNvSpPr txBox="1"/>
          <p:nvPr/>
        </p:nvSpPr>
        <p:spPr>
          <a:xfrm>
            <a:off x="7545070" y="3390265"/>
            <a:ext cx="380873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Line 6 show sthat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 x&lt;&lt;6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and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x*64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have the same computational result. 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Line 8 shows that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x&gt;&gt;6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and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x/64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have the same computational result. 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Line 10 show that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x&amp;63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and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x%64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have the same computational result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Bitwise Operations in C</a:t>
            </a:r>
            <a:r>
              <a:rPr lang="en-US" altLang="zh-CN">
                <a:sym typeface="+mn-ea"/>
              </a:rPr>
              <a:t> (cont’d)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zh-CN" altLang="en-US"/>
              <a:t>For two positive integers, if the non-zero bits of binary representation of these two integers</a:t>
            </a:r>
            <a:r>
              <a:rPr lang="zh-CN" altLang="en-US" i="1"/>
              <a:t> do not overlap</a:t>
            </a:r>
            <a:r>
              <a:rPr lang="zh-CN" altLang="en-US"/>
              <a:t>, their </a:t>
            </a:r>
            <a:r>
              <a:rPr lang="zh-CN" altLang="en-US" i="1"/>
              <a:t>sum </a:t>
            </a:r>
            <a:r>
              <a:rPr lang="zh-CN" altLang="en-US"/>
              <a:t>can be implemented as a bitwise </a:t>
            </a:r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zh-CN" altLang="en-US"/>
              <a:t>operation of the two integers.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7278960" y="2616835"/>
            <a:ext cx="3148330" cy="1026325"/>
            <a:chOff x="12443" y="314"/>
            <a:chExt cx="4958" cy="1616"/>
          </a:xfrm>
        </p:grpSpPr>
        <p:sp>
          <p:nvSpPr>
            <p:cNvPr id="6" name="文字方塊 1"/>
            <p:cNvSpPr txBox="1"/>
            <p:nvPr/>
          </p:nvSpPr>
          <p:spPr>
            <a:xfrm>
              <a:off x="12443" y="914"/>
              <a:ext cx="4958" cy="10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p>
              <a:pPr algn="l" defTabSz="914400">
                <a:buClrTx/>
                <a:buSzTx/>
                <a:buFontTx/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x=50432, y=125, sum=50557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buClrTx/>
                <a:buSzTx/>
                <a:buFontTx/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x+y=50557</a:t>
              </a:r>
              <a:r>
                <a:rPr lang="en-US" b="1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endParaRPr lang="en-US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文字方塊 6"/>
            <p:cNvSpPr txBox="1"/>
            <p:nvPr/>
          </p:nvSpPr>
          <p:spPr>
            <a:xfrm>
              <a:off x="12443" y="314"/>
              <a:ext cx="2808" cy="5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bitwiseSum</a:t>
              </a:r>
              <a:r>
                <a:rPr lang="en-US" altLang="zh-TW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.exe</a:t>
              </a:r>
              <a:endParaRPr lang="en-US" altLang="zh-TW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11865" y="2522855"/>
            <a:ext cx="5255895" cy="4070985"/>
            <a:chOff x="971" y="314"/>
            <a:chExt cx="8277" cy="6411"/>
          </a:xfrm>
        </p:grpSpPr>
        <p:sp>
          <p:nvSpPr>
            <p:cNvPr id="9" name="文字方塊 2"/>
            <p:cNvSpPr txBox="1"/>
            <p:nvPr/>
          </p:nvSpPr>
          <p:spPr>
            <a:xfrm>
              <a:off x="971" y="314"/>
              <a:ext cx="2508" cy="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bitwiseSum.c</a:t>
              </a:r>
              <a:r>
                <a:rPr lang="en-US" altLang="zh-TW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altLang="zh-TW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971" y="910"/>
              <a:ext cx="8277" cy="5815"/>
              <a:chOff x="709" y="1032"/>
              <a:chExt cx="8277" cy="5815"/>
            </a:xfrm>
          </p:grpSpPr>
          <p:sp>
            <p:nvSpPr>
              <p:cNvPr id="13" name="文字方塊 1"/>
              <p:cNvSpPr txBox="1"/>
              <p:nvPr/>
            </p:nvSpPr>
            <p:spPr>
              <a:xfrm>
                <a:off x="1559" y="1032"/>
                <a:ext cx="7427" cy="5815"/>
              </a:xfrm>
              <a:prstGeom prst="rect">
                <a:avLst/>
              </a:prstGeom>
              <a:solidFill>
                <a:srgbClr val="F7FC7E"/>
              </a:solidFill>
            </p:spPr>
            <p:txBody>
              <a:bodyPr wrap="none" rtlCol="0">
                <a:spAutoFit/>
              </a:bodyPr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#include &lt;stdio.h&gt;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 b="1">
                    <a:latin typeface="Arial" panose="020B0604020202020204" pitchFamily="34" charset="0"/>
                    <a:cs typeface="Arial" panose="020B0604020202020204" pitchFamily="34" charset="0"/>
                  </a:rPr>
                  <a:t>int </a:t>
                </a: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main(</a:t>
                </a:r>
                <a:r>
                  <a:rPr b="1">
                    <a:latin typeface="Arial" panose="020B0604020202020204" pitchFamily="34" charset="0"/>
                    <a:cs typeface="Arial" panose="020B0604020202020204" pitchFamily="34" charset="0"/>
                  </a:rPr>
                  <a:t>void</a:t>
                </a: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) {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b="1">
                    <a:latin typeface="Arial" panose="020B0604020202020204" pitchFamily="34" charset="0"/>
                    <a:cs typeface="Arial" panose="020B0604020202020204" pitchFamily="34" charset="0"/>
                  </a:rPr>
                  <a:t>int </a:t>
                </a: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x=50432, y=125;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b="1">
                    <a:latin typeface="Arial" panose="020B0604020202020204" pitchFamily="34" charset="0"/>
                    <a:cs typeface="Arial" panose="020B0604020202020204" pitchFamily="34" charset="0"/>
                  </a:rPr>
                  <a:t>int </a:t>
                </a: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sum;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sum = x | y;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printf("x=%d, y=%d, sum=%d\n", x, y, sum);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printf("x+y=%d\n", x+y);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b="1">
                    <a:latin typeface="Arial" panose="020B0604020202020204" pitchFamily="34" charset="0"/>
                    <a:cs typeface="Arial" panose="020B0604020202020204" pitchFamily="34" charset="0"/>
                  </a:rPr>
                  <a:t>return </a:t>
                </a: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0;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709" y="1032"/>
                <a:ext cx="850" cy="58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mpd="sng">
                <a:noFill/>
                <a:prstDash val="solid"/>
              </a:ln>
            </p:spPr>
            <p:txBody>
              <a:bodyPr wrap="square" rtlCol="0">
                <a:spAutoFit/>
              </a:bodyPr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11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13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>
            <a:off x="6696075" y="3932555"/>
            <a:ext cx="437769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Variable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is set to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50432</a:t>
            </a:r>
            <a:r>
              <a:rPr lang="zh-CN" altLang="en-US" sz="2000" baseline="-2500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=C500</a:t>
            </a:r>
            <a:r>
              <a:rPr lang="zh-CN" altLang="en-US" sz="2000" baseline="-2500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and variable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is set to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  <a:r>
              <a:rPr lang="zh-CN" altLang="en-US" sz="2000" baseline="-2500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=7D</a:t>
            </a:r>
            <a:r>
              <a:rPr lang="zh-CN" altLang="en-US" sz="2000" baseline="-2500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Since the non-zero bits of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and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 y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do not overlap, bitwise </a:t>
            </a:r>
            <a:r>
              <a:rPr lang="zh-CN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of the two numbers is equivalent to an addition.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recedence </a:t>
            </a:r>
            <a:r>
              <a:rPr lang="en-US" altLang="zh-CN">
                <a:sym typeface="+mn-ea"/>
              </a:rPr>
              <a:t>R</a:t>
            </a:r>
            <a:r>
              <a:rPr lang="zh-CN" altLang="en-US">
                <a:sym typeface="+mn-ea"/>
              </a:rPr>
              <a:t>ules and 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ssociativity </a:t>
            </a:r>
            <a:r>
              <a:rPr lang="en-US" altLang="zh-CN">
                <a:sym typeface="+mn-ea"/>
              </a:rPr>
              <a:t>R</a:t>
            </a:r>
            <a:r>
              <a:rPr lang="zh-CN" altLang="en-US">
                <a:sym typeface="+mn-ea"/>
              </a:rPr>
              <a:t>ules</a:t>
            </a:r>
            <a:r>
              <a:rPr lang="en-US" altLang="zh-CN">
                <a:sym typeface="+mn-ea"/>
              </a:rPr>
              <a:t>: Summary</a:t>
            </a:r>
            <a:endParaRPr lang="en-US" altLang="zh-CN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6800" y="1376680"/>
            <a:ext cx="7920000" cy="51265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roposition</a:t>
            </a:r>
            <a:r>
              <a:rPr lang="en-US" altLang="zh-CN">
                <a:sym typeface="+mn-ea"/>
              </a:rPr>
              <a:t>al </a:t>
            </a:r>
            <a:r>
              <a:rPr lang="zh-CN" altLang="en-US">
                <a:sym typeface="+mn-ea"/>
              </a:rPr>
              <a:t>Logic</a:t>
            </a:r>
            <a:r>
              <a:rPr lang="en-US" altLang="zh-CN">
                <a:sym typeface="+mn-ea"/>
              </a:rPr>
              <a:t> (cont’d)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1">
              <a:spcBef>
                <a:spcPts val="9600"/>
              </a:spcBef>
              <a:spcAft>
                <a:spcPts val="9600"/>
              </a:spcAft>
            </a:pPr>
            <a:r>
              <a:rPr lang="zh-CN" altLang="en-US"/>
              <a:t>However, a question, an exclamation, or a command is not a logical primitive statement. For example</a:t>
            </a:r>
            <a:r>
              <a:rPr lang="en-US" altLang="zh-CN"/>
              <a:t>,</a:t>
            </a:r>
            <a:endParaRPr lang="en-US" altLang="zh-CN"/>
          </a:p>
          <a:p>
            <a:pPr lvl="1">
              <a:spcBef>
                <a:spcPts val="600"/>
              </a:spcBef>
            </a:pPr>
            <a:r>
              <a:rPr lang="en-US" altLang="zh-CN"/>
              <a:t>The </a:t>
            </a:r>
            <a:r>
              <a:rPr lang="en-US" altLang="zh-CN" b="1"/>
              <a:t>unary</a:t>
            </a:r>
            <a:r>
              <a:rPr lang="en-US" altLang="zh-CN"/>
              <a:t> connector is the </a:t>
            </a:r>
            <a:r>
              <a:rPr lang="en-US" altLang="zh-CN" i="1"/>
              <a:t>negation </a:t>
            </a:r>
            <a:r>
              <a:rPr lang="en-US" altLang="zh-CN"/>
              <a:t>operator that transforms a statement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/>
              <a:t> into </a:t>
            </a:r>
            <a:endParaRPr lang="en-US" altLang="zh-CN"/>
          </a:p>
          <a:p>
            <a:pPr lvl="2">
              <a:spcBef>
                <a:spcPts val="600"/>
              </a:spcBef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¬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/>
              <a:t> (</a:t>
            </a:r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/>
              <a:t>). </a:t>
            </a:r>
            <a:endParaRPr lang="en-US" altLang="zh-CN"/>
          </a:p>
          <a:p>
            <a:pPr lvl="1">
              <a:spcBef>
                <a:spcPts val="600"/>
              </a:spcBef>
            </a:pPr>
            <a:r>
              <a:rPr lang="en-US" altLang="zh-CN"/>
              <a:t>The </a:t>
            </a:r>
            <a:r>
              <a:rPr lang="en-US" altLang="zh-CN" b="1"/>
              <a:t>binary </a:t>
            </a:r>
            <a:r>
              <a:rPr lang="en-US" altLang="zh-CN"/>
              <a:t>connectors are </a:t>
            </a:r>
            <a:endParaRPr lang="en-US" altLang="zh-CN"/>
          </a:p>
          <a:p>
            <a:pPr lvl="2">
              <a:spcBef>
                <a:spcPts val="600"/>
              </a:spcBef>
            </a:pPr>
            <a:r>
              <a:rPr lang="en-US" altLang="zh-CN" i="1"/>
              <a:t>conjunction</a:t>
            </a:r>
            <a:r>
              <a:rPr lang="en-US" altLang="zh-CN"/>
              <a:t>,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>
                <a:sym typeface="Symbol" panose="05050102010706020507" charset="0"/>
              </a:rPr>
              <a:t>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altLang="zh-CN"/>
              <a:t> (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altLang="zh-CN"/>
              <a:t>), </a:t>
            </a:r>
            <a:endParaRPr lang="en-US" altLang="zh-CN"/>
          </a:p>
          <a:p>
            <a:pPr lvl="2">
              <a:spcBef>
                <a:spcPts val="600"/>
              </a:spcBef>
            </a:pPr>
            <a:r>
              <a:rPr lang="en-US" altLang="zh-CN" i="1"/>
              <a:t>disjunction</a:t>
            </a:r>
            <a:r>
              <a:rPr lang="en-US" altLang="zh-CN"/>
              <a:t>,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>
                <a:sym typeface="Symbol" panose="05050102010706020507" charset="0"/>
              </a:rPr>
              <a:t>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altLang="zh-CN"/>
              <a:t> (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altLang="zh-CN"/>
              <a:t>), </a:t>
            </a:r>
            <a:endParaRPr lang="en-US" altLang="zh-CN"/>
          </a:p>
          <a:p>
            <a:pPr lvl="2">
              <a:spcBef>
                <a:spcPts val="600"/>
              </a:spcBef>
            </a:pPr>
            <a:r>
              <a:rPr lang="en-US" altLang="zh-CN" i="1"/>
              <a:t>exclusive or</a:t>
            </a:r>
            <a:r>
              <a:rPr lang="en-US" altLang="zh-CN"/>
              <a:t>,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⊕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altLang="zh-CN"/>
              <a:t> (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XOR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altLang="zh-CN"/>
              <a:t>),  </a:t>
            </a:r>
            <a:endParaRPr lang="en-US" altLang="zh-CN"/>
          </a:p>
          <a:p>
            <a:pPr lvl="2">
              <a:spcBef>
                <a:spcPts val="600"/>
              </a:spcBef>
            </a:pPr>
            <a:r>
              <a:rPr lang="en-US" altLang="zh-CN" i="1"/>
              <a:t>implication</a:t>
            </a:r>
            <a:r>
              <a:rPr lang="en-US" altLang="zh-CN"/>
              <a:t>,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⇒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altLang="zh-CN"/>
              <a:t> (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implies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altLang="zh-CN"/>
              <a:t>), and</a:t>
            </a:r>
            <a:endParaRPr lang="en-US" altLang="zh-CN"/>
          </a:p>
          <a:p>
            <a:pPr lvl="2">
              <a:spcBef>
                <a:spcPts val="600"/>
              </a:spcBef>
            </a:pPr>
            <a:r>
              <a:rPr lang="en-US" altLang="zh-CN" i="1"/>
              <a:t>equivalence</a:t>
            </a:r>
            <a:r>
              <a:rPr lang="en-US" altLang="zh-CN"/>
              <a:t>,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⇔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altLang="zh-CN"/>
              <a:t> (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if and only if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q</a:t>
            </a:r>
            <a:r>
              <a:rPr lang="en-US" altLang="zh-CN"/>
              <a:t>).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8880" y="2111375"/>
            <a:ext cx="7254001" cy="111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roposition</a:t>
            </a:r>
            <a:r>
              <a:rPr lang="en-US" altLang="zh-CN">
                <a:sym typeface="+mn-ea"/>
              </a:rPr>
              <a:t>al </a:t>
            </a:r>
            <a:r>
              <a:rPr lang="zh-CN" altLang="en-US">
                <a:sym typeface="+mn-ea"/>
              </a:rPr>
              <a:t>Logic</a:t>
            </a:r>
            <a:r>
              <a:rPr lang="en-US" altLang="zh-CN">
                <a:sym typeface="+mn-ea"/>
              </a:rPr>
              <a:t> (cont’d)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5077460"/>
          </a:xfrm>
        </p:spPr>
        <p:txBody>
          <a:bodyPr/>
          <a:p>
            <a:r>
              <a:rPr lang="zh-CN" altLang="en-US"/>
              <a:t>A primitive statement has a </a:t>
            </a:r>
            <a:r>
              <a:rPr lang="zh-CN" altLang="en-US" b="1"/>
              <a:t>truth value </a:t>
            </a:r>
            <a:r>
              <a:rPr lang="zh-CN" altLang="en-US"/>
              <a:t>of </a:t>
            </a:r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true </a:t>
            </a:r>
            <a:r>
              <a:rPr lang="zh-CN" altLang="en-US"/>
              <a:t>or </a:t>
            </a:r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zh-CN" altLang="en-US"/>
              <a:t>, that is denoted as </a:t>
            </a:r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en-US"/>
              <a:t> or </a:t>
            </a:r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zh-CN" altLang="en-US"/>
              <a:t>, or as </a:t>
            </a:r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/>
              <a:t> or </a:t>
            </a:r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en-US"/>
              <a:t>, respectively. </a:t>
            </a:r>
            <a:endParaRPr lang="zh-CN" altLang="en-US"/>
          </a:p>
          <a:p>
            <a:pPr lvl="1"/>
            <a:r>
              <a:rPr lang="zh-CN" altLang="en-US"/>
              <a:t>The truth and falsity of the negation and other operations is given as the following truth tables: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Among these logical operators, negation (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¬</a:t>
            </a:r>
            <a:r>
              <a:rPr lang="zh-CN" altLang="en-US"/>
              <a:t>) and disjunction (</a:t>
            </a:r>
            <a:r>
              <a:rPr lang="en-US" altLang="zh-CN">
                <a:sym typeface="Symbol" panose="05050102010706020507" charset="0"/>
              </a:rPr>
              <a:t></a:t>
            </a:r>
            <a:r>
              <a:rPr lang="zh-CN" altLang="en-US"/>
              <a:t>) are sufficient to construct the other operators.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8935" y="2907030"/>
            <a:ext cx="1800000" cy="806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20" y="2907030"/>
            <a:ext cx="6905827" cy="1296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980" y="4915535"/>
            <a:ext cx="7489999" cy="144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roposition</a:t>
            </a:r>
            <a:r>
              <a:rPr lang="en-US" altLang="zh-CN">
                <a:sym typeface="+mn-ea"/>
              </a:rPr>
              <a:t>al </a:t>
            </a:r>
            <a:r>
              <a:rPr lang="zh-CN" altLang="en-US">
                <a:sym typeface="+mn-ea"/>
              </a:rPr>
              <a:t>Logic</a:t>
            </a:r>
            <a:r>
              <a:rPr lang="en-US" altLang="zh-CN">
                <a:sym typeface="+mn-ea"/>
              </a:rPr>
              <a:t> (cont’d)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The above equivalent formulas can be proved by constructing the truth table of the expressions. </a:t>
            </a:r>
            <a:endParaRPr lang="zh-CN" altLang="en-US"/>
          </a:p>
          <a:p>
            <a:pPr lvl="1"/>
            <a:r>
              <a:rPr lang="zh-CN" altLang="en-US"/>
              <a:t>We show verification of p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⊕</a:t>
            </a:r>
            <a:r>
              <a:rPr lang="zh-CN" altLang="en-US"/>
              <a:t>q </a:t>
            </a:r>
            <a:r>
              <a:rPr lang="zh-CN" altLang="en-US">
                <a:sym typeface="Symbol" panose="05050102010706020507" charset="0"/>
              </a:rPr>
              <a:t></a:t>
            </a:r>
            <a:r>
              <a:rPr lang="zh-CN" altLang="en-US"/>
              <a:t>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¬</a:t>
            </a:r>
            <a:r>
              <a:rPr lang="zh-CN" altLang="en-US"/>
              <a:t>(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¬</a:t>
            </a:r>
            <a:r>
              <a:rPr lang="zh-CN" altLang="en-US"/>
              <a:t>p</a:t>
            </a:r>
            <a:r>
              <a:rPr lang="en-US" altLang="zh-CN">
                <a:sym typeface="Symbol" panose="05050102010706020507" charset="0"/>
              </a:rPr>
              <a:t></a:t>
            </a:r>
            <a:r>
              <a:rPr lang="zh-CN" altLang="en-US"/>
              <a:t>q)</a:t>
            </a:r>
            <a:r>
              <a:rPr lang="en-US" altLang="zh-CN">
                <a:sym typeface="Symbol" panose="05050102010706020507" charset="0"/>
              </a:rPr>
              <a:t>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¬</a:t>
            </a:r>
            <a:r>
              <a:rPr lang="zh-CN" altLang="en-US"/>
              <a:t>(p</a:t>
            </a:r>
            <a:r>
              <a:rPr lang="en-US" altLang="zh-CN">
                <a:sym typeface="Symbol" panose="05050102010706020507" charset="0"/>
              </a:rPr>
              <a:t>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¬</a:t>
            </a:r>
            <a:r>
              <a:rPr lang="zh-CN" altLang="en-US"/>
              <a:t>q) and leave the other equivalent formulas </a:t>
            </a:r>
            <a:r>
              <a:rPr lang="en-US" altLang="zh-CN"/>
              <a:t>for your own practice</a:t>
            </a:r>
            <a:r>
              <a:rPr lang="zh-CN" altLang="en-US"/>
              <a:t>.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6065" y="2943225"/>
            <a:ext cx="9119998" cy="136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roposition</a:t>
            </a:r>
            <a:r>
              <a:rPr lang="en-US" altLang="zh-CN">
                <a:sym typeface="+mn-ea"/>
              </a:rPr>
              <a:t>al </a:t>
            </a:r>
            <a:r>
              <a:rPr lang="zh-CN" altLang="en-US">
                <a:sym typeface="+mn-ea"/>
              </a:rPr>
              <a:t>Logic</a:t>
            </a:r>
            <a:r>
              <a:rPr lang="en-US" altLang="zh-CN">
                <a:sym typeface="+mn-ea"/>
              </a:rPr>
              <a:t> (cont’d)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To express an English statement into logical expressions, a statement is split into a number of </a:t>
            </a:r>
            <a:r>
              <a:rPr lang="zh-CN" altLang="en-US" i="1"/>
              <a:t>primitive statements</a:t>
            </a:r>
            <a:r>
              <a:rPr lang="zh-CN" altLang="en-US"/>
              <a:t> and is denoted as an English letter. </a:t>
            </a:r>
            <a:endParaRPr lang="zh-CN" altLang="en-US"/>
          </a:p>
          <a:p>
            <a:pPr lvl="1"/>
            <a:r>
              <a:rPr lang="zh-CN" altLang="en-US"/>
              <a:t>The followings are examples of primitive statements: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We show examples of translating English sentences to logical expression as below: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395" y="2727960"/>
            <a:ext cx="7621714" cy="1224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0" y="4728845"/>
            <a:ext cx="9630402" cy="936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Relations and Logical Expressions in C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5147310"/>
          </a:xfrm>
        </p:spPr>
        <p:txBody>
          <a:bodyPr/>
          <a:p>
            <a:pPr>
              <a:spcBef>
                <a:spcPts val="0"/>
              </a:spcBef>
            </a:pPr>
            <a:r>
              <a:rPr lang="zh-CN" altLang="en-US"/>
              <a:t>Predicates in C programming language are called </a:t>
            </a:r>
            <a:r>
              <a:rPr lang="zh-CN" altLang="en-US" b="1"/>
              <a:t>logical expressions</a:t>
            </a:r>
            <a:r>
              <a:rPr lang="zh-CN" altLang="en-US"/>
              <a:t> or </a:t>
            </a:r>
            <a:r>
              <a:rPr lang="zh-CN" altLang="en-US" b="1"/>
              <a:t>conditions</a:t>
            </a:r>
            <a:r>
              <a:rPr lang="zh-CN" altLang="en-US"/>
              <a:t>. </a:t>
            </a:r>
            <a:endParaRPr lang="zh-CN" altLang="en-US"/>
          </a:p>
          <a:p>
            <a:pPr lvl="1">
              <a:spcBef>
                <a:spcPts val="0"/>
              </a:spcBef>
            </a:pPr>
            <a:r>
              <a:rPr lang="zh-CN" altLang="en-US"/>
              <a:t>The primitive statements of conditions are either </a:t>
            </a:r>
            <a:r>
              <a:rPr lang="zh-CN" altLang="en-US" i="1"/>
              <a:t>relations </a:t>
            </a:r>
            <a:r>
              <a:rPr lang="zh-CN" altLang="en-US"/>
              <a:t>or </a:t>
            </a:r>
            <a:r>
              <a:rPr lang="zh-CN" altLang="en-US" i="1"/>
              <a:t>Boolean functions</a:t>
            </a:r>
            <a:r>
              <a:rPr lang="zh-CN" altLang="en-US"/>
              <a:t>. </a:t>
            </a:r>
            <a:endParaRPr lang="zh-CN" altLang="en-US"/>
          </a:p>
          <a:p>
            <a:pPr lvl="1">
              <a:spcBef>
                <a:spcPts val="0"/>
              </a:spcBef>
            </a:pPr>
            <a:r>
              <a:rPr lang="zh-CN" altLang="en-US"/>
              <a:t>A </a:t>
            </a:r>
            <a:r>
              <a:rPr lang="zh-CN" altLang="en-US" b="1"/>
              <a:t>relation </a:t>
            </a:r>
            <a:r>
              <a:rPr lang="zh-CN" altLang="en-US"/>
              <a:t>is a </a:t>
            </a:r>
            <a:r>
              <a:rPr lang="zh-CN" altLang="en-US" i="1"/>
              <a:t>comparison </a:t>
            </a:r>
            <a:r>
              <a:rPr lang="zh-CN" altLang="en-US"/>
              <a:t>of two arithmetic expressions of the following syntax:</a:t>
            </a:r>
            <a:endParaRPr lang="zh-CN" altLang="en-US"/>
          </a:p>
          <a:p>
            <a:pPr lvl="1">
              <a:spcBef>
                <a:spcPts val="0"/>
              </a:spcBef>
            </a:pPr>
            <a:endParaRPr lang="zh-CN" altLang="en-US"/>
          </a:p>
          <a:p>
            <a:pPr lvl="1">
              <a:spcBef>
                <a:spcPts val="0"/>
              </a:spcBef>
            </a:pPr>
            <a:endParaRPr lang="zh-CN" altLang="en-US"/>
          </a:p>
          <a:p>
            <a:pPr lvl="1">
              <a:spcBef>
                <a:spcPts val="0"/>
              </a:spcBef>
            </a:pPr>
            <a:endParaRPr lang="zh-CN" altLang="en-US"/>
          </a:p>
          <a:p>
            <a:pPr lvl="1">
              <a:spcBef>
                <a:spcPts val="0"/>
              </a:spcBef>
            </a:pPr>
            <a:endParaRPr lang="zh-CN" altLang="en-US"/>
          </a:p>
          <a:p>
            <a:pPr lvl="1">
              <a:spcBef>
                <a:spcPts val="0"/>
              </a:spcBef>
            </a:pPr>
            <a:endParaRPr lang="zh-CN" altLang="en-US"/>
          </a:p>
          <a:p>
            <a:pPr lvl="1">
              <a:spcBef>
                <a:spcPts val="0"/>
              </a:spcBef>
            </a:pPr>
            <a:endParaRPr lang="zh-CN" altLang="en-US"/>
          </a:p>
          <a:p>
            <a:pPr lvl="1">
              <a:spcBef>
                <a:spcPts val="0"/>
              </a:spcBef>
            </a:pPr>
            <a:r>
              <a:rPr lang="zh-CN" altLang="en-US"/>
              <a:t>In C programming language, conditions are connected by operators </a:t>
            </a:r>
            <a:r>
              <a:rPr lang="zh-CN" altLang="en-US" b="1"/>
              <a:t>negation</a:t>
            </a:r>
            <a:r>
              <a:rPr lang="zh-CN" altLang="en-US"/>
              <a:t> (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zh-CN" altLang="en-US"/>
              <a:t>), </a:t>
            </a:r>
            <a:r>
              <a:rPr lang="zh-CN" altLang="en-US" b="1"/>
              <a:t>conjunction </a:t>
            </a:r>
            <a:r>
              <a:rPr lang="zh-CN" altLang="en-US"/>
              <a:t>(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&amp;&amp;</a:t>
            </a:r>
            <a:r>
              <a:rPr lang="zh-CN" altLang="en-US"/>
              <a:t>), and </a:t>
            </a:r>
            <a:r>
              <a:rPr lang="zh-CN" altLang="en-US" b="1"/>
              <a:t>disjunction </a:t>
            </a:r>
            <a:r>
              <a:rPr lang="zh-CN" altLang="en-US"/>
              <a:t>(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||</a:t>
            </a:r>
            <a:r>
              <a:rPr lang="zh-CN" altLang="en-US"/>
              <a:t>). 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0040" y="2842260"/>
            <a:ext cx="8860799" cy="2016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35" y="5508625"/>
            <a:ext cx="6624000" cy="12108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Relations and Logical Expressions in C</a:t>
            </a:r>
            <a:r>
              <a:rPr lang="en-US">
                <a:sym typeface="+mn-ea"/>
              </a:rPr>
              <a:t> (cont’d)</a:t>
            </a:r>
            <a:endParaRPr 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5067300"/>
          </a:xfrm>
        </p:spPr>
        <p:txBody>
          <a:bodyPr/>
          <a:p>
            <a:r>
              <a:rPr lang="zh-CN" altLang="en-US"/>
              <a:t>The truth values are represented as a</a:t>
            </a:r>
            <a:r>
              <a:rPr lang="zh-CN" altLang="en-US" i="1"/>
              <a:t> </a:t>
            </a:r>
            <a:r>
              <a:rPr lang="zh-CN" altLang="en-US" i="1"/>
              <a:t>number of any type</a:t>
            </a:r>
            <a:r>
              <a:rPr lang="zh-CN" altLang="en-US"/>
              <a:t>. </a:t>
            </a:r>
            <a:endParaRPr lang="zh-CN" altLang="en-US"/>
          </a:p>
          <a:p>
            <a:pPr lvl="1"/>
            <a:r>
              <a:rPr lang="zh-CN" altLang="en-US"/>
              <a:t>Value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 0 </a:t>
            </a:r>
            <a:r>
              <a:rPr lang="zh-CN" altLang="en-US"/>
              <a:t>is used to represent </a:t>
            </a:r>
            <a:r>
              <a:rPr lang="zh-CN" altLang="en-US" b="1"/>
              <a:t>false </a:t>
            </a:r>
            <a:r>
              <a:rPr lang="zh-CN" altLang="en-US"/>
              <a:t>and any </a:t>
            </a:r>
            <a:r>
              <a:rPr lang="zh-CN" altLang="en-US" i="1"/>
              <a:t>value other than</a:t>
            </a:r>
            <a:r>
              <a:rPr lang="zh-CN" altLang="en-US"/>
              <a:t>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en-US"/>
              <a:t> is used to represent </a:t>
            </a:r>
            <a:r>
              <a:rPr lang="zh-CN" altLang="en-US" b="1"/>
              <a:t>true</a:t>
            </a:r>
            <a:r>
              <a:rPr lang="zh-CN" altLang="en-US"/>
              <a:t>. </a:t>
            </a:r>
            <a:endParaRPr lang="zh-CN" altLang="en-US"/>
          </a:p>
          <a:p>
            <a:pPr lvl="1"/>
            <a:r>
              <a:rPr lang="zh-CN" altLang="en-US"/>
              <a:t>Often, value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/>
              <a:t> is returned when a relation is evaluated to </a:t>
            </a:r>
            <a:r>
              <a:rPr lang="zh-CN" altLang="en-US" b="1"/>
              <a:t>true</a:t>
            </a:r>
            <a:r>
              <a:rPr lang="zh-CN" altLang="en-US"/>
              <a:t>. </a:t>
            </a:r>
            <a:endParaRPr lang="zh-CN" altLang="en-US"/>
          </a:p>
          <a:p>
            <a:pPr lvl="1"/>
            <a:r>
              <a:rPr lang="zh-CN" altLang="en-US"/>
              <a:t>Program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truthValues.c</a:t>
            </a:r>
            <a:r>
              <a:rPr lang="zh-CN" altLang="en-US"/>
              <a:t> shows examples of conditions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4" name="文字方塊 2"/>
          <p:cNvSpPr txBox="1"/>
          <p:nvPr/>
        </p:nvSpPr>
        <p:spPr>
          <a:xfrm>
            <a:off x="1368380" y="3054450"/>
            <a:ext cx="1562735" cy="3683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truthValues</a:t>
            </a:r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.c </a:t>
            </a:r>
            <a:endParaRPr lang="en-US" altLang="zh-TW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1"/>
          <p:cNvSpPr txBox="1"/>
          <p:nvPr/>
        </p:nvSpPr>
        <p:spPr>
          <a:xfrm>
            <a:off x="7210380" y="3435650"/>
            <a:ext cx="2062480" cy="14763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p>
            <a:pPr algn="l"/>
            <a:r>
              <a: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Truth: 1</a:t>
            </a:r>
            <a:endParaRPr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False: 0</a:t>
            </a:r>
            <a:endParaRPr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Negation: 0</a:t>
            </a:r>
            <a:endParaRPr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Conjunction: 1</a:t>
            </a:r>
            <a:endParaRPr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Disjunction: 1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210380" y="3054450"/>
            <a:ext cx="1753235" cy="368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truthValues</a:t>
            </a:r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.exe</a:t>
            </a:r>
            <a:endParaRPr lang="en-US" altLang="zh-TW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68380" y="3432810"/>
            <a:ext cx="5057140" cy="2861310"/>
            <a:chOff x="709" y="1032"/>
            <a:chExt cx="7964" cy="4506"/>
          </a:xfrm>
        </p:grpSpPr>
        <p:sp>
          <p:nvSpPr>
            <p:cNvPr id="8" name="文字方塊 1"/>
            <p:cNvSpPr txBox="1"/>
            <p:nvPr/>
          </p:nvSpPr>
          <p:spPr>
            <a:xfrm>
              <a:off x="1559" y="1032"/>
              <a:ext cx="7114" cy="4506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#include &lt;stdio.h&gt;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main(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void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printf("Truth: %d", 1==1);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printf("False: %d", 1!=1);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printf("Negation: %d\n", !(1==1));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printf("Conjunction: %d\n", 1==1 &amp;&amp; 1&gt;0);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printf("Disjunction: %d\n", 1!=1 || 1&gt;0);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0;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09" y="1032"/>
              <a:ext cx="850" cy="4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mpd="sng">
              <a:noFill/>
              <a:prstDash val="solid"/>
            </a:ln>
          </p:spPr>
          <p:txBody>
            <a:bodyPr wrap="square" rtlCol="0">
              <a:spAutoFit/>
            </a:bodyPr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Conditional Statements in C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C programming language supports two kinds of </a:t>
            </a:r>
            <a:r>
              <a:rPr lang="zh-CN" altLang="en-US" b="1"/>
              <a:t>conditional statements</a:t>
            </a:r>
            <a:r>
              <a:rPr lang="zh-CN" altLang="en-US"/>
              <a:t>: </a:t>
            </a:r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if-then-else</a:t>
            </a:r>
            <a:r>
              <a:rPr lang="zh-CN" altLang="en-US"/>
              <a:t> statements and </a:t>
            </a:r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switch-case</a:t>
            </a:r>
            <a:r>
              <a:rPr lang="zh-CN" altLang="en-US"/>
              <a:t> statements.</a:t>
            </a:r>
            <a:endParaRPr lang="zh-CN" altLang="en-US"/>
          </a:p>
          <a:p>
            <a:pPr lvl="0"/>
            <a:r>
              <a:rPr lang="zh-CN" altLang="en-US" sz="2615" b="1">
                <a:latin typeface="Arial" panose="020B0604020202020204" pitchFamily="34" charset="0"/>
                <a:cs typeface="Arial" panose="020B0604020202020204" pitchFamily="34" charset="0"/>
              </a:rPr>
              <a:t>if-then-else</a:t>
            </a:r>
            <a:r>
              <a:rPr lang="zh-CN" altLang="en-US"/>
              <a:t> statements</a:t>
            </a:r>
            <a:r>
              <a:rPr lang="en-US" altLang="zh-CN"/>
              <a:t>:</a:t>
            </a:r>
            <a:endParaRPr lang="en-US" altLang="zh-CN"/>
          </a:p>
          <a:p>
            <a:pPr marL="196850" lvl="1" indent="0" defTabSz="914400">
              <a:buNone/>
              <a:tabLst>
                <a:tab pos="1163955" algn="l"/>
              </a:tabLst>
            </a:pPr>
            <a:r>
              <a:rPr lang="en-US" altLang="zh-CN"/>
              <a:t>Syntax:	</a:t>
            </a:r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(condition) statement;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6850" lvl="1" indent="0" defTabSz="914400">
              <a:buNone/>
              <a:tabLst>
                <a:tab pos="1163955" algn="l"/>
              </a:tabLst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(condition) statement1; </a:t>
            </a:r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else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statement2;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914400">
              <a:tabLst>
                <a:tab pos="1163955" algn="l"/>
              </a:tabLst>
            </a:pPr>
            <a:r>
              <a:rPr lang="en-US" altLang="zh-CN">
                <a:cs typeface="Times New Roman" panose="02020603050405020304" charset="0"/>
              </a:rPr>
              <a:t>A statement in the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en-US" altLang="zh-CN">
                <a:cs typeface="Times New Roman" panose="02020603050405020304" charset="0"/>
              </a:rPr>
              <a:t>clause and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else </a:t>
            </a:r>
            <a:r>
              <a:rPr lang="en-US" altLang="zh-CN">
                <a:cs typeface="Times New Roman" panose="02020603050405020304" charset="0"/>
              </a:rPr>
              <a:t>clause can be a </a:t>
            </a:r>
            <a:r>
              <a:rPr lang="en-US" altLang="zh-CN" i="1">
                <a:cs typeface="Times New Roman" panose="02020603050405020304" charset="0"/>
              </a:rPr>
              <a:t>block statement</a:t>
            </a:r>
            <a:r>
              <a:rPr lang="en-US" altLang="zh-CN">
                <a:cs typeface="Times New Roman" panose="02020603050405020304" charset="0"/>
              </a:rPr>
              <a:t>, i.e., a sequence of statements enclosed by a pair of curly brackets { }. </a:t>
            </a:r>
            <a:endParaRPr lang="en-US" altLang="zh-CN">
              <a:cs typeface="Times New Roman" panose="02020603050405020304" charset="0"/>
            </a:endParaRPr>
          </a:p>
          <a:p>
            <a:pPr lvl="2" defTabSz="914400">
              <a:tabLst>
                <a:tab pos="1163955" algn="l"/>
              </a:tabLst>
            </a:pPr>
            <a:r>
              <a:rPr lang="en-US" altLang="zh-CN">
                <a:cs typeface="Times New Roman" panose="02020603050405020304" charset="0"/>
              </a:rPr>
              <a:t>The first syntactic form is also called an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if-then</a:t>
            </a:r>
            <a:r>
              <a:rPr lang="en-US" altLang="zh-CN">
                <a:cs typeface="Times New Roman" panose="02020603050405020304" charset="0"/>
              </a:rPr>
              <a:t> statement. That is, the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else </a:t>
            </a:r>
            <a:r>
              <a:rPr lang="en-US" altLang="zh-CN">
                <a:cs typeface="Times New Roman" panose="02020603050405020304" charset="0"/>
              </a:rPr>
              <a:t>clause in this case is the </a:t>
            </a:r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null </a:t>
            </a:r>
            <a:r>
              <a:rPr lang="en-US" altLang="zh-CN">
                <a:cs typeface="Times New Roman" panose="02020603050405020304" charset="0"/>
              </a:rPr>
              <a:t>statement. </a:t>
            </a:r>
            <a:endParaRPr lang="en-US" altLang="zh-CN">
              <a:cs typeface="Times New Roman" panose="02020603050405020304" charset="0"/>
            </a:endParaRPr>
          </a:p>
          <a:p>
            <a:pPr lvl="0" defTabSz="914400">
              <a:tabLst>
                <a:tab pos="1163955" algn="l"/>
              </a:tabLst>
            </a:pPr>
            <a:r>
              <a:rPr lang="en-US" altLang="zh-CN">
                <a:cs typeface="Times New Roman" panose="02020603050405020304" charset="0"/>
              </a:rPr>
              <a:t>The semantics of 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if-then </a:t>
            </a:r>
            <a:r>
              <a:rPr lang="en-US" altLang="zh-CN">
                <a:cs typeface="Times New Roman" panose="02020603050405020304" charset="0"/>
              </a:rPr>
              <a:t>statement and 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if-then-else</a:t>
            </a:r>
            <a:r>
              <a:rPr lang="en-US" altLang="zh-CN">
                <a:cs typeface="Times New Roman" panose="02020603050405020304" charset="0"/>
              </a:rPr>
              <a:t> statement is:</a:t>
            </a:r>
            <a:endParaRPr lang="en-US" altLang="zh-CN">
              <a:cs typeface="Times New Roman" panose="02020603050405020304" charset="0"/>
            </a:endParaRPr>
          </a:p>
          <a:p>
            <a:pPr lvl="1" defTabSz="914400">
              <a:tabLst>
                <a:tab pos="1163955" algn="l"/>
              </a:tabLst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if-then</a:t>
            </a:r>
            <a:r>
              <a:rPr lang="en-US" altLang="zh-CN">
                <a:cs typeface="Times New Roman" panose="02020603050405020304" charset="0"/>
              </a:rPr>
              <a:t> statement: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zh-CN">
                <a:cs typeface="Times New Roman" panose="02020603050405020304" charset="0"/>
              </a:rPr>
              <a:t>condition is evaluated to </a:t>
            </a:r>
            <a:r>
              <a:rPr lang="en-US" altLang="zh-CN" b="1">
                <a:cs typeface="Times New Roman" panose="02020603050405020304" charset="0"/>
              </a:rPr>
              <a:t>true </a:t>
            </a:r>
            <a:r>
              <a:rPr lang="en-US" altLang="zh-CN">
                <a:cs typeface="Times New Roman" panose="02020603050405020304" charset="0"/>
              </a:rPr>
              <a:t>(i.e., to a value other than 0), then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statement </a:t>
            </a:r>
            <a:r>
              <a:rPr lang="en-US" altLang="zh-CN">
                <a:cs typeface="Times New Roman" panose="02020603050405020304" charset="0"/>
              </a:rPr>
              <a:t>in the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en-US" altLang="zh-CN">
                <a:cs typeface="Times New Roman" panose="02020603050405020304" charset="0"/>
              </a:rPr>
              <a:t>clause is executed; otherwise the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if-then</a:t>
            </a:r>
            <a:r>
              <a:rPr lang="en-US" altLang="zh-CN">
                <a:cs typeface="Times New Roman" panose="02020603050405020304" charset="0"/>
              </a:rPr>
              <a:t> statement does </a:t>
            </a:r>
            <a:r>
              <a:rPr lang="en-US" altLang="zh-CN" i="1">
                <a:cs typeface="Times New Roman" panose="02020603050405020304" charset="0"/>
              </a:rPr>
              <a:t>nothing</a:t>
            </a:r>
            <a:r>
              <a:rPr lang="en-US" altLang="zh-CN">
                <a:cs typeface="Times New Roman" panose="02020603050405020304" charset="0"/>
              </a:rPr>
              <a:t>.</a:t>
            </a:r>
            <a:endParaRPr lang="en-US" altLang="zh-CN">
              <a:cs typeface="Times New Roman" panose="02020603050405020304" charset="0"/>
            </a:endParaRPr>
          </a:p>
          <a:p>
            <a:pPr lvl="1" defTabSz="914400">
              <a:tabLst>
                <a:tab pos="1163955" algn="l"/>
              </a:tabLst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if-then-else</a:t>
            </a:r>
            <a:r>
              <a:rPr lang="en-US" altLang="zh-CN">
                <a:cs typeface="Times New Roman" panose="02020603050405020304" charset="0"/>
              </a:rPr>
              <a:t> statement: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zh-CN">
                <a:cs typeface="Times New Roman" panose="02020603050405020304" charset="0"/>
              </a:rPr>
              <a:t>condition is evaluated to </a:t>
            </a:r>
            <a:r>
              <a:rPr lang="en-US" altLang="zh-CN" b="1">
                <a:cs typeface="Times New Roman" panose="02020603050405020304" charset="0"/>
              </a:rPr>
              <a:t>true </a:t>
            </a:r>
            <a:r>
              <a:rPr lang="en-US" altLang="zh-CN">
                <a:cs typeface="Times New Roman" panose="02020603050405020304" charset="0"/>
              </a:rPr>
              <a:t>(i.e., to a value other than 0), then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statement1 </a:t>
            </a:r>
            <a:r>
              <a:rPr lang="en-US" altLang="zh-CN">
                <a:cs typeface="Times New Roman" panose="02020603050405020304" charset="0"/>
              </a:rPr>
              <a:t>in the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en-US" altLang="zh-CN">
                <a:cs typeface="Times New Roman" panose="02020603050405020304" charset="0"/>
              </a:rPr>
              <a:t>clause is executed; otherwise,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statement2 </a:t>
            </a:r>
            <a:r>
              <a:rPr lang="en-US" altLang="zh-CN">
                <a:cs typeface="Times New Roman" panose="02020603050405020304" charset="0"/>
              </a:rPr>
              <a:t>in the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else </a:t>
            </a:r>
            <a:r>
              <a:rPr lang="en-US" altLang="zh-CN">
                <a:cs typeface="Times New Roman" panose="02020603050405020304" charset="0"/>
              </a:rPr>
              <a:t>clause is executed.</a:t>
            </a:r>
            <a:endParaRPr lang="en-US" altLang="zh-CN"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WM1YmFhYzMxZTRkMDkyNjkwZWI1NzE2ZWUwMmIyNW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13760</Words>
  <Application>WPS 演示</Application>
  <PresentationFormat>宽屏</PresentationFormat>
  <Paragraphs>564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Arial</vt:lpstr>
      <vt:lpstr>宋体</vt:lpstr>
      <vt:lpstr>Wingdings</vt:lpstr>
      <vt:lpstr>Wingdings</vt:lpstr>
      <vt:lpstr>Times New Roman</vt:lpstr>
      <vt:lpstr>微软雅黑</vt:lpstr>
      <vt:lpstr>Symbol</vt:lpstr>
      <vt:lpstr>Calibri</vt:lpstr>
      <vt:lpstr>Arial Unicode MS</vt:lpstr>
      <vt:lpstr>PMingLiU</vt:lpstr>
      <vt:lpstr>Office 主题</vt:lpstr>
      <vt:lpstr>Problem Solving with C Programming Language</vt:lpstr>
      <vt:lpstr>Propositional Logic</vt:lpstr>
      <vt:lpstr>Propositional Logic (cont’d)</vt:lpstr>
      <vt:lpstr>Propositional Logic (cont’d)</vt:lpstr>
      <vt:lpstr>Propositional Logic (cont’d)</vt:lpstr>
      <vt:lpstr>Propositional Logic (cont’d)</vt:lpstr>
      <vt:lpstr>Relations and Logical Expressions in C</vt:lpstr>
      <vt:lpstr>Relations and Logical Expressions in C (cont’d)</vt:lpstr>
      <vt:lpstr>Conditional Statements in C</vt:lpstr>
      <vt:lpstr>Conditional Statements in C (cont’d)</vt:lpstr>
      <vt:lpstr>Nested Conditional Statements</vt:lpstr>
      <vt:lpstr>Nested Conditional Statements (cont’d)</vt:lpstr>
      <vt:lpstr>Nested Conditional Statements (cont’d)</vt:lpstr>
      <vt:lpstr>switch-case Statements</vt:lpstr>
      <vt:lpstr>switch-case Statements (cont’d)</vt:lpstr>
      <vt:lpstr>PowerPoint 演示文稿</vt:lpstr>
      <vt:lpstr>PowerPoint 演示文稿</vt:lpstr>
      <vt:lpstr>PowerPoint 演示文稿</vt:lpstr>
      <vt:lpstr>Bitwise Operations in C</vt:lpstr>
      <vt:lpstr>Bitwise Operations in C (cont’d)</vt:lpstr>
      <vt:lpstr>Bitwise Operations in C (cont’d)</vt:lpstr>
      <vt:lpstr>Bitwise Operations in C (cont’d)</vt:lpstr>
      <vt:lpstr>Bitwise Operations in C (cont’d)</vt:lpstr>
      <vt:lpstr>Bitwise Operations in C (cont’d)</vt:lpstr>
      <vt:lpstr>Bitwise Operations in C (cont’d)</vt:lpstr>
      <vt:lpstr>Precedence Rules and Associativity Rules: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黃秋煌</cp:lastModifiedBy>
  <cp:revision>147</cp:revision>
  <dcterms:created xsi:type="dcterms:W3CDTF">2019-07-22T05:15:00Z</dcterms:created>
  <dcterms:modified xsi:type="dcterms:W3CDTF">2022-10-12T03:09:34Z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A9EF821EF4FE47F891E5A47C81A63DA5</vt:lpwstr>
  </property>
</Properties>
</file>