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7" r:id="rId2"/>
    <p:sldId id="287" r:id="rId3"/>
    <p:sldId id="259" r:id="rId4"/>
    <p:sldId id="258" r:id="rId5"/>
    <p:sldId id="260" r:id="rId6"/>
    <p:sldId id="261" r:id="rId7"/>
    <p:sldId id="262" r:id="rId8"/>
    <p:sldId id="289" r:id="rId9"/>
    <p:sldId id="264" r:id="rId10"/>
    <p:sldId id="266" r:id="rId11"/>
    <p:sldId id="290" r:id="rId12"/>
    <p:sldId id="291" r:id="rId13"/>
    <p:sldId id="292" r:id="rId14"/>
    <p:sldId id="265" r:id="rId15"/>
    <p:sldId id="293" r:id="rId16"/>
    <p:sldId id="294" r:id="rId17"/>
    <p:sldId id="267" r:id="rId18"/>
    <p:sldId id="269" r:id="rId19"/>
    <p:sldId id="271" r:id="rId20"/>
    <p:sldId id="295" r:id="rId21"/>
    <p:sldId id="296" r:id="rId22"/>
    <p:sldId id="297" r:id="rId23"/>
    <p:sldId id="298" r:id="rId24"/>
    <p:sldId id="270" r:id="rId25"/>
    <p:sldId id="283" r:id="rId26"/>
    <p:sldId id="299" r:id="rId27"/>
    <p:sldId id="300" r:id="rId28"/>
    <p:sldId id="272" r:id="rId29"/>
    <p:sldId id="301" r:id="rId30"/>
    <p:sldId id="302" r:id="rId31"/>
    <p:sldId id="273" r:id="rId32"/>
    <p:sldId id="303" r:id="rId33"/>
    <p:sldId id="274" r:id="rId34"/>
    <p:sldId id="304" r:id="rId35"/>
    <p:sldId id="305" r:id="rId36"/>
    <p:sldId id="3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0929"/>
  </p:normalViewPr>
  <p:slideViewPr>
    <p:cSldViewPr>
      <p:cViewPr varScale="1">
        <p:scale>
          <a:sx n="70" d="100"/>
          <a:sy n="70" d="100"/>
        </p:scale>
        <p:origin x="1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13" Type="http://schemas.openxmlformats.org/officeDocument/2006/relationships/slide" Target="slides/slide35.xml"/><Relationship Id="rId3" Type="http://schemas.openxmlformats.org/officeDocument/2006/relationships/slide" Target="slides/slide20.xml"/><Relationship Id="rId7" Type="http://schemas.openxmlformats.org/officeDocument/2006/relationships/slide" Target="slides/slide26.xml"/><Relationship Id="rId12" Type="http://schemas.openxmlformats.org/officeDocument/2006/relationships/slide" Target="slides/slide34.xml"/><Relationship Id="rId2" Type="http://schemas.openxmlformats.org/officeDocument/2006/relationships/slide" Target="slides/slide15.xml"/><Relationship Id="rId1" Type="http://schemas.openxmlformats.org/officeDocument/2006/relationships/slide" Target="slides/slide8.xml"/><Relationship Id="rId6" Type="http://schemas.openxmlformats.org/officeDocument/2006/relationships/slide" Target="slides/slide23.xml"/><Relationship Id="rId11" Type="http://schemas.openxmlformats.org/officeDocument/2006/relationships/slide" Target="slides/slide32.xml"/><Relationship Id="rId5" Type="http://schemas.openxmlformats.org/officeDocument/2006/relationships/slide" Target="slides/slide22.xml"/><Relationship Id="rId10" Type="http://schemas.openxmlformats.org/officeDocument/2006/relationships/slide" Target="slides/slide30.xml"/><Relationship Id="rId4" Type="http://schemas.openxmlformats.org/officeDocument/2006/relationships/slide" Target="slides/slide21.xml"/><Relationship Id="rId9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EBC033-E987-48C4-B479-A556933C4715}" type="datetimeFigureOut">
              <a:rPr lang="zh-TW" altLang="en-US"/>
              <a:pPr>
                <a:defRPr/>
              </a:pPr>
              <a:t>2017/4/21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6E37002-2DFB-4FC1-8D82-A31A3D2ACB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74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TW" sz="2000" u="sng" smtClean="0">
                <a:latin typeface="Arial" panose="020B0604020202020204" pitchFamily="34" charset="0"/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4" name="AutoShape 1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5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TW" altLang="zh-TW" sz="1400" b="1" smtClean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7083425" y="839788"/>
            <a:ext cx="2057400" cy="4799012"/>
          </a:xfrm>
          <a:solidFill>
            <a:schemeClr val="bg1"/>
          </a:solidFill>
        </p:spPr>
        <p:txBody>
          <a:bodyPr anchor="t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defRPr/>
            </a:lvl1pPr>
          </a:lstStyle>
          <a:p>
            <a:pPr>
              <a:defRPr/>
            </a:pPr>
            <a:fld id="{DB13C57C-DDF3-4176-92FE-30138AB3A5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148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C391C-831E-4D9B-8487-84B3D46663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98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AB4C5-FA15-4F94-BA34-4AC4FA2D45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82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161F9-54E9-4BB8-8807-8CDE11A11E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16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10588" y="6427788"/>
            <a:ext cx="55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67EB3-360F-47B8-9302-E1C74EA2E3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0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08E01-00B0-45C0-9371-5D0A01BFB2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647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4563-7C3D-4990-8A7C-1B8C1AA4A9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01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E0CD-55A3-4514-94DA-CC2D58CB2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86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BE87A-4B7F-4117-807B-69C0DD2809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1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3311A-64D5-462D-9E89-49778569F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6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5674-7C33-48DE-8B74-61D86E56D4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63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389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5729414-7DAF-4082-BC6B-4323DA282F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Chapter 15 - C++ As A </a:t>
            </a:r>
            <a:b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"Better C"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85800" y="1600200"/>
            <a:ext cx="6172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Outline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15.1	Introduction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15.2	C++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15.3	A Simple Program: Adding Two Integers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15.4	C++ Standard Library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15.5	Header Files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15.6	Inline Functions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15.7	References and Reference Parameters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15.8	Default Arguments and Empty Parameter Lists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15.9	Unary Scope Resolution Operator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15.10	Function Overloading</a:t>
            </a:r>
            <a:endParaRPr lang="en-US" altLang="zh-TW" sz="18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15.11	Function Templates</a:t>
            </a:r>
            <a:r>
              <a:rPr lang="en-US" altLang="zh-TW" sz="180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70A31-2673-420C-BA23-3D168063C88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15.5	Header Files</a:t>
            </a:r>
            <a:endParaRPr lang="en-US" altLang="zh-TW" sz="2800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Header files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Each standard library has header files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Contain function prototypes, data type definitions, and constants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Files ending with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.h</a:t>
            </a:r>
            <a:r>
              <a:rPr lang="en-US" altLang="zh-TW" smtClean="0">
                <a:ea typeface="新細明體" panose="02020500000000000000" pitchFamily="18" charset="-120"/>
              </a:rPr>
              <a:t> are "old-style" headers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User defined header files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Create your own header file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End it with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.h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Use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#include "myFile.h"</a:t>
            </a:r>
            <a:r>
              <a:rPr lang="en-US" altLang="zh-TW" smtClean="0">
                <a:ea typeface="新細明體" panose="02020500000000000000" pitchFamily="18" charset="-120"/>
              </a:rPr>
              <a:t> in other files to load your header</a:t>
            </a:r>
          </a:p>
        </p:txBody>
      </p:sp>
      <p:sp>
        <p:nvSpPr>
          <p:cNvPr id="1434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AA673-4FC1-42B6-8F7B-A4643D47B45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15.5	Header Files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381125" y="833438"/>
          <a:ext cx="60134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6156960" imgH="5811012" progId="Word.Document.8">
                  <p:embed/>
                </p:oleObj>
              </mc:Choice>
              <mc:Fallback>
                <p:oleObj name="Document" r:id="rId3" imgW="6156960" imgH="58110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833438"/>
                        <a:ext cx="6013450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4C11A2-7F08-4B6F-8BEA-B2042D85C46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15.5	Header Files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24000" y="1143000"/>
          <a:ext cx="5929313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6153912" imgH="4625340" progId="Word.Document.8">
                  <p:embed/>
                </p:oleObj>
              </mc:Choice>
              <mc:Fallback>
                <p:oleObj name="Document" r:id="rId3" imgW="6153912" imgH="46253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5929313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D4B8E6-F915-4022-8246-67038844692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15.5	Header Files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28750" y="1350963"/>
          <a:ext cx="6010275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6106668" imgH="4064508" progId="Word.Document.8">
                  <p:embed/>
                </p:oleObj>
              </mc:Choice>
              <mc:Fallback>
                <p:oleObj name="Document" r:id="rId3" imgW="6106668" imgH="40645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350963"/>
                        <a:ext cx="6010275" cy="400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299C2-9E63-414A-8390-5147AFF2C9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15.6	Inline Functions</a:t>
            </a:r>
            <a:endParaRPr lang="en-US" altLang="zh-TW" sz="2800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562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Function calls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Cause execution-time overhead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Qualifier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inline</a:t>
            </a:r>
            <a:r>
              <a:rPr lang="en-US" altLang="zh-TW" smtClean="0">
                <a:ea typeface="新細明體" panose="02020500000000000000" pitchFamily="18" charset="-120"/>
              </a:rPr>
              <a:t> before function return type "advises" a function to be inlined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Puts copy of function's code in place of function call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Speeds up performance but increases file size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Compiler can ignore the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inline</a:t>
            </a:r>
            <a:r>
              <a:rPr lang="en-US" altLang="zh-TW" smtClean="0">
                <a:ea typeface="新細明體" panose="02020500000000000000" pitchFamily="18" charset="-120"/>
              </a:rPr>
              <a:t> qualifier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Ignores all but the smallest functions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inline double cube( const double s ) 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{ return s * s * s; }</a:t>
            </a:r>
            <a:endParaRPr lang="en-US" altLang="zh-TW" sz="1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Using statements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By writing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using std::cout;</a:t>
            </a:r>
            <a:r>
              <a:rPr lang="en-US" altLang="zh-TW" smtClean="0">
                <a:ea typeface="新細明體" panose="02020500000000000000" pitchFamily="18" charset="-120"/>
              </a:rPr>
              <a:t> we can write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cout</a:t>
            </a:r>
            <a:r>
              <a:rPr lang="en-US" altLang="zh-TW" smtClean="0">
                <a:ea typeface="新細明體" panose="02020500000000000000" pitchFamily="18" charset="-120"/>
              </a:rPr>
              <a:t> instead of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std::cout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in the program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Same applies for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std::cin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std::endl</a:t>
            </a:r>
          </a:p>
        </p:txBody>
      </p:sp>
      <p:sp>
        <p:nvSpPr>
          <p:cNvPr id="1843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E5A1B-102C-4582-9C2A-180283ED99C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fig15_03.cpp</a:t>
            </a:r>
          </a:p>
        </p:txBody>
      </p:sp>
      <p:graphicFrame>
        <p:nvGraphicFramePr>
          <p:cNvPr id="19459" name="Object 5"/>
          <p:cNvGraphicFramePr>
            <a:graphicFrameLocks/>
          </p:cNvGraphicFramePr>
          <p:nvPr/>
        </p:nvGraphicFramePr>
        <p:xfrm>
          <a:off x="0" y="0"/>
          <a:ext cx="6918325" cy="5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095744" imgH="6036564" progId="Word.Document.8">
                  <p:embed/>
                </p:oleObj>
              </mc:Choice>
              <mc:Fallback>
                <p:oleObj name="Document" r:id="rId3" imgW="7095744" imgH="60365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88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7D7F051-E66F-4134-98B5-BC381A7A8F28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15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20483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0" y="0"/>
            <a:ext cx="7010400" cy="1524000"/>
          </a:xfrm>
          <a:solidFill>
            <a:schemeClr val="hlink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Enter the side length of your cube:  1.0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Volume of cube with side 1 is 1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Enter the side length of your cube:  2.3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Volume of cube with side 2.3 is 12.167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Enter the side length of your cube:  5.4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Volume of cube with side 5.4 is 157.464</a:t>
            </a:r>
            <a:endParaRPr lang="en-US" altLang="zh-TW" sz="1200" b="1" smtClean="0"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8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0154A88-2793-4F49-B589-5F5D571F7C21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16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15.6	Keywords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bool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Boolean - new data type, can either be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true</a:t>
            </a:r>
            <a:r>
              <a:rPr lang="en-US" altLang="zh-TW" smtClean="0">
                <a:ea typeface="新細明體" panose="02020500000000000000" pitchFamily="18" charset="-120"/>
              </a:rPr>
              <a:t> or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false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04875" y="2132013"/>
          <a:ext cx="740568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491984" imgH="4244340" progId="Word.Document.8">
                  <p:embed/>
                </p:oleObj>
              </mc:Choice>
              <mc:Fallback>
                <p:oleObj name="Document" r:id="rId3" imgW="7491984" imgH="42443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2013"/>
                        <a:ext cx="740568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F56C0-D7FD-41AE-8EDB-0670E1B2B91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15.7	References and Reference Parameters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Call by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Copy of data passed to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Changes to copy do not change original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Call by reference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Function can directly access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Changes affect original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Reference parameter alias for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Use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&amp;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void change(int &amp;variable)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	variable += 3;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Adds 3 to the original variable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 y = &amp;x</a:t>
            </a:r>
            <a:endParaRPr lang="en-US" altLang="zh-TW" sz="1800" smtClean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Changing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changes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as well</a:t>
            </a: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85E41-128F-4729-8FB9-54189A0EA70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15.7	References and Reference Parameters (II)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Dangling references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Make sure to assign references to variables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If a function returns a reference to a variable, make sure the variable is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static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Otherwise, it is automatic and destroyed after function ends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Multiple references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Like pointers, each reference needs an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&amp;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 &amp;a, &amp;b, &amp;c;</a:t>
            </a:r>
          </a:p>
        </p:txBody>
      </p:sp>
      <p:sp>
        <p:nvSpPr>
          <p:cNvPr id="2355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C9690-E187-4AF0-9A97-A46725302D1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 this chapter, you will learn: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become familiar with the C++ enhancements to C.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become familiar with the C++ standard library.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concept of </a:t>
            </a:r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inline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functions.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 able to create and manipulate references.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concept of default arguments.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role the unary scope resolution operator has in scoping.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 able to overload functions.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 able to define functions that can perform similar operations on different types of data.</a:t>
            </a:r>
          </a:p>
        </p:txBody>
      </p:sp>
      <p:sp>
        <p:nvSpPr>
          <p:cNvPr id="6148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5903A-BD6F-4DED-A64E-E64BE3A595B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fig15_05.cpp (Part 1 of 2)</a:t>
            </a:r>
          </a:p>
        </p:txBody>
      </p:sp>
      <p:graphicFrame>
        <p:nvGraphicFramePr>
          <p:cNvPr id="24579" name="Object 5"/>
          <p:cNvGraphicFramePr>
            <a:graphicFrameLocks/>
          </p:cNvGraphicFramePr>
          <p:nvPr/>
        </p:nvGraphicFramePr>
        <p:xfrm>
          <a:off x="0" y="0"/>
          <a:ext cx="6918325" cy="494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095744" imgH="5073396" progId="Word.Document.8">
                  <p:embed/>
                </p:oleObj>
              </mc:Choice>
              <mc:Fallback>
                <p:oleObj name="Document" r:id="rId3" imgW="7095744" imgH="507339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94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B7E3A26-5EF8-499E-89F9-E5AE3421D981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20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fig15_05.cpp (Part 2 of 2)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3849688"/>
            <a:ext cx="6919913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x = 2 before squareByValue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Value returned by squareByValue: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x = 2 after squareByValue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z = 4 before squareByReference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z = 16 after squareByReference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25604" name="Object 6"/>
          <p:cNvGraphicFramePr>
            <a:graphicFrameLocks/>
          </p:cNvGraphicFramePr>
          <p:nvPr/>
        </p:nvGraphicFramePr>
        <p:xfrm>
          <a:off x="0" y="0"/>
          <a:ext cx="69183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095744" imgH="4511040" progId="Word.Document.8">
                  <p:embed/>
                </p:oleObj>
              </mc:Choice>
              <mc:Fallback>
                <p:oleObj name="Document" r:id="rId3" imgW="7095744" imgH="451104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6663A12-E2E5-4C56-A7C9-1107CD4327D4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21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fig15_06.cpp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4038600"/>
            <a:ext cx="69199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x =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y =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x =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y = 7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26628" name="Object 6"/>
          <p:cNvGraphicFramePr>
            <a:graphicFrameLocks/>
          </p:cNvGraphicFramePr>
          <p:nvPr/>
        </p:nvGraphicFramePr>
        <p:xfrm>
          <a:off x="0" y="0"/>
          <a:ext cx="691991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095744" imgH="4349496" progId="Word.Document.8">
                  <p:embed/>
                </p:oleObj>
              </mc:Choice>
              <mc:Fallback>
                <p:oleObj name="Document" r:id="rId3" imgW="7095744" imgH="434949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E2EBA37-2D98-44C2-9F61-3E89EC664D2F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22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fig15_.07.cpp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4191000"/>
            <a:ext cx="69199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Error E2304 Fig15_07.cpp 10: Reference variable 'y' must be initialized in function main()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4648200"/>
            <a:ext cx="6919913" cy="27463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100" b="1" i="1">
                <a:latin typeface="Lucida Console" panose="020B0609040504020204" pitchFamily="49" charset="0"/>
                <a:ea typeface="新細明體" panose="02020500000000000000" pitchFamily="18" charset="-120"/>
              </a:rPr>
              <a:t>Microsoft Visual C++ compiler error message</a:t>
            </a:r>
            <a:r>
              <a:rPr lang="en-US" altLang="zh-TW" sz="11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48768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Fig15_07.cpp(10) : error C2530: 'y' : references must be initialized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27654" name="Object 8"/>
          <p:cNvGraphicFramePr>
            <a:graphicFrameLocks/>
          </p:cNvGraphicFramePr>
          <p:nvPr/>
        </p:nvGraphicFramePr>
        <p:xfrm>
          <a:off x="0" y="0"/>
          <a:ext cx="6919913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7095744" imgH="4559808" progId="Word.Document.8">
                  <p:embed/>
                </p:oleObj>
              </mc:Choice>
              <mc:Fallback>
                <p:oleObj name="Document" r:id="rId3" imgW="7095744" imgH="4559808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45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1539171-ABD5-4C12-9FFB-947D2F2C143C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23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15.8	Default Arguments and Empty Parameter 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If function parameter omitted, gets default value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Can be constants, global variables, or function calls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If not enough parameters specified, rightmost go to their defaults</a:t>
            </a:r>
            <a:endParaRPr lang="en-US" altLang="zh-TW" sz="180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Set defaults in function prototype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 myFunction( int x = 1, int y = 2, int z = 3 );</a:t>
            </a:r>
          </a:p>
        </p:txBody>
      </p:sp>
      <p:sp>
        <p:nvSpPr>
          <p:cNvPr id="2867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8C5900-0299-42D4-8AFB-B54F6645DFC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15.8	Default Arguments and Empty Parameter Lists (II)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Empty parameter lists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In C, empty parameter list means function takes any argument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In C++ it means function takes no arguments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To declare that a function takes no parameters: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Write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mtClean="0">
                <a:ea typeface="新細明體" panose="02020500000000000000" pitchFamily="18" charset="-120"/>
              </a:rPr>
              <a:t> or nothing in parentheses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Prototypes:</a:t>
            </a:r>
            <a:endParaRPr lang="en-US" altLang="zh-TW" sz="1800" b="1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void print1( void );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void print2();</a:t>
            </a:r>
          </a:p>
        </p:txBody>
      </p:sp>
      <p:sp>
        <p:nvSpPr>
          <p:cNvPr id="2970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B8EEE-8501-4FDF-AB9F-55C6CD77EF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fig15_08.cpp (Part 1 of 2)</a:t>
            </a:r>
          </a:p>
        </p:txBody>
      </p:sp>
      <p:graphicFrame>
        <p:nvGraphicFramePr>
          <p:cNvPr id="30723" name="Object 5"/>
          <p:cNvGraphicFramePr>
            <a:graphicFrameLocks/>
          </p:cNvGraphicFramePr>
          <p:nvPr/>
        </p:nvGraphicFramePr>
        <p:xfrm>
          <a:off x="0" y="0"/>
          <a:ext cx="6918325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095744" imgH="5795772" progId="Word.Document.8">
                  <p:embed/>
                </p:oleObj>
              </mc:Choice>
              <mc:Fallback>
                <p:oleObj name="Document" r:id="rId3" imgW="7095744" imgH="57957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64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4C3C5C4-9FAD-486C-9B7C-E032D39A257D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26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fig15_08.cpp (Part 2 of 2)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1219200"/>
            <a:ext cx="6919913" cy="21002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default box volume is: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volume of a box with length 10,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width 1 and height 1 is: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volume of a box with length 10,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width 5 and height 1 is: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volume of a box with length 10,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width 5 and height 2 is: 100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31748" name="Object 6"/>
          <p:cNvGraphicFramePr>
            <a:graphicFrameLocks/>
          </p:cNvGraphicFramePr>
          <p:nvPr/>
        </p:nvGraphicFramePr>
        <p:xfrm>
          <a:off x="0" y="0"/>
          <a:ext cx="6918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7095744" imgH="1446276" progId="Word.Document.8">
                  <p:embed/>
                </p:oleObj>
              </mc:Choice>
              <mc:Fallback>
                <p:oleObj name="Document" r:id="rId3" imgW="7095744" imgH="144627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A28C1B9-CDAB-4E20-8F02-606F24CF3F3E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27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15.9	Unary Scope Resolution Operator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Unary scope resolution operator (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::</a:t>
            </a:r>
            <a:r>
              <a:rPr lang="en-US" altLang="zh-TW" smtClean="0">
                <a:ea typeface="新細明體" panose="02020500000000000000" pitchFamily="18" charset="-120"/>
              </a:rPr>
              <a:t>) 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Access global variables if a local variable has same name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Instead of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variable</a:t>
            </a:r>
            <a:r>
              <a:rPr lang="en-US" altLang="zh-TW" smtClean="0">
                <a:ea typeface="新細明體" panose="02020500000000000000" pitchFamily="18" charset="-120"/>
              </a:rPr>
              <a:t> use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::variable</a:t>
            </a: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static_cast&lt;newType&gt; (variable)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Creates a copy of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variable</a:t>
            </a:r>
            <a:r>
              <a:rPr lang="en-US" altLang="zh-TW" smtClean="0">
                <a:ea typeface="新細明體" panose="02020500000000000000" pitchFamily="18" charset="-120"/>
              </a:rPr>
              <a:t> of type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newType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Convert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ea typeface="新細明體" panose="02020500000000000000" pitchFamily="18" charset="-120"/>
              </a:rPr>
              <a:t>s to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float</a:t>
            </a:r>
            <a:r>
              <a:rPr lang="en-US" altLang="zh-TW" smtClean="0">
                <a:ea typeface="新細明體" panose="02020500000000000000" pitchFamily="18" charset="-120"/>
              </a:rPr>
              <a:t>s, etc.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Stream manipulators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Can change how output is formatted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setprecision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- set precision for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float</a:t>
            </a:r>
            <a:r>
              <a:rPr lang="en-US" altLang="zh-TW" smtClean="0">
                <a:ea typeface="新細明體" panose="02020500000000000000" pitchFamily="18" charset="-120"/>
              </a:rPr>
              <a:t>s (default 6 digits)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setiosflags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- formats output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setwidth</a:t>
            </a:r>
            <a:r>
              <a:rPr lang="en-US" altLang="zh-TW" smtClean="0">
                <a:ea typeface="新細明體" panose="02020500000000000000" pitchFamily="18" charset="-120"/>
              </a:rPr>
              <a:t> - set field width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Discussed in depth in Chapter 21</a:t>
            </a:r>
          </a:p>
          <a:p>
            <a:pPr lvl="1"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2772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873A4-855F-4B30-B986-F54426ECA3B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fig15_09.cpp (Part 1 of 2)</a:t>
            </a:r>
          </a:p>
        </p:txBody>
      </p:sp>
      <p:graphicFrame>
        <p:nvGraphicFramePr>
          <p:cNvPr id="33795" name="Object 5"/>
          <p:cNvGraphicFramePr>
            <a:graphicFrameLocks/>
          </p:cNvGraphicFramePr>
          <p:nvPr/>
        </p:nvGraphicFramePr>
        <p:xfrm>
          <a:off x="0" y="0"/>
          <a:ext cx="6918325" cy="5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095744" imgH="6036564" progId="Word.Document.8">
                  <p:embed/>
                </p:oleObj>
              </mc:Choice>
              <mc:Fallback>
                <p:oleObj name="Document" r:id="rId3" imgW="7095744" imgH="6036564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88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1791153-F7E5-4CD4-B7CF-434996E42C3B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29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15.1	Introduction</a:t>
            </a:r>
            <a:endParaRPr lang="en-US" altLang="zh-TW" sz="2800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First 14 Chapters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Procedural programming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Top-down program design with C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Chapters 15 to 23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C++ portion of book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Object based programming (classes, objects, encapsulation)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Object oriented programming (inheritance, polymorphism)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Generic programming (class and function templates)</a:t>
            </a:r>
          </a:p>
        </p:txBody>
      </p:sp>
      <p:sp>
        <p:nvSpPr>
          <p:cNvPr id="7172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4EBBD-67D6-468F-B3FA-616959035CE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fig15_09.cpp (Part 2 of 2)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1398588"/>
            <a:ext cx="6919913" cy="6397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Local float value of PI = 3.141592741012573242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Global double value of PI = 3.141592653589790007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Local float value of PI = 3.1415927410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2008188"/>
            <a:ext cx="6919913" cy="274637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i="1">
                <a:latin typeface="Lucida Console" panose="020B0609040504020204" pitchFamily="49" charset="0"/>
                <a:ea typeface="新細明體" panose="02020500000000000000" pitchFamily="18" charset="-120"/>
              </a:rPr>
              <a:t>Microsoft Visual C++ compiler output</a:t>
            </a: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2286000"/>
            <a:ext cx="6919913" cy="639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Local float value of PI = 3.1415927410125732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Global double value of PI = 3.14159265358979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Local float value of PI = 3.1415927410</a:t>
            </a: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34822" name="Object 8"/>
          <p:cNvGraphicFramePr>
            <a:graphicFrameLocks/>
          </p:cNvGraphicFramePr>
          <p:nvPr/>
        </p:nvGraphicFramePr>
        <p:xfrm>
          <a:off x="0" y="0"/>
          <a:ext cx="69199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3" imgW="7095744" imgH="1655064" progId="Word.Document.8">
                  <p:embed/>
                </p:oleObj>
              </mc:Choice>
              <mc:Fallback>
                <p:oleObj name="Document" r:id="rId3" imgW="7095744" imgH="1655064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5DDE33C-5243-4614-938B-18676EC6D98D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30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15.10 	Function Overloading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Function overloading: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Functions with same name and different parameters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Overloaded functions should perform similar tasks 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Function to square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ea typeface="新細明體" panose="02020500000000000000" pitchFamily="18" charset="-120"/>
              </a:rPr>
              <a:t>s and function to square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float</a:t>
            </a:r>
            <a:r>
              <a:rPr lang="en-US" altLang="zh-TW" smtClean="0">
                <a:ea typeface="新細明體" panose="02020500000000000000" pitchFamily="18" charset="-12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 square( int x) {return x * x;}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float square(float x) { return x * x; }</a:t>
            </a:r>
            <a:endParaRPr lang="en-US" altLang="zh-TW" sz="18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Program chooses function by signature 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Signature determined by function name and parameter types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Type safe linkage - ensures proper overloaded function called</a:t>
            </a:r>
          </a:p>
          <a:p>
            <a:pPr eaLnBrk="1" hangingPunct="1"/>
            <a:endParaRPr lang="en-US" altLang="zh-TW" sz="1800" smtClean="0">
              <a:ea typeface="新細明體" panose="02020500000000000000" pitchFamily="18" charset="-120"/>
            </a:endParaRPr>
          </a:p>
        </p:txBody>
      </p:sp>
      <p:sp>
        <p:nvSpPr>
          <p:cNvPr id="3584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9C140-9553-4CA6-B8AE-EDC013F7779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fig15_10.cpp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4343400"/>
            <a:ext cx="69199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square of integer 7 is 49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 square of double 7.5 is 56.25</a:t>
            </a: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36868" name="Object 6"/>
          <p:cNvGraphicFramePr>
            <a:graphicFrameLocks/>
          </p:cNvGraphicFramePr>
          <p:nvPr/>
        </p:nvGraphicFramePr>
        <p:xfrm>
          <a:off x="0" y="0"/>
          <a:ext cx="69183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3" imgW="7095744" imgH="4832604" progId="Word.Document.8">
                  <p:embed/>
                </p:oleObj>
              </mc:Choice>
              <mc:Fallback>
                <p:oleObj name="Document" r:id="rId3" imgW="7095744" imgH="483260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3DB18EE-972E-4AA7-899D-5FA829BE110D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32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15.11 	Function Templates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Function templates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Compact way to make overloaded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Keyword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template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Keyword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</a:t>
            </a:r>
            <a:r>
              <a:rPr lang="en-US" altLang="zh-TW" sz="2000" smtClean="0">
                <a:ea typeface="新細明體" panose="02020500000000000000" pitchFamily="18" charset="-12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typename</a:t>
            </a:r>
            <a:r>
              <a:rPr lang="en-US" altLang="zh-TW" sz="2000" smtClean="0">
                <a:ea typeface="新細明體" panose="02020500000000000000" pitchFamily="18" charset="-120"/>
              </a:rPr>
              <a:t> before every formal type parameter (built in or user defined)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template &lt; class T &gt;  //or template&lt; typename T &gt;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 square( T value1)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return value1 * value1;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replaced by type parameter in function call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 x;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 y = square(x);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If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400" smtClean="0">
                <a:ea typeface="新細明體" panose="02020500000000000000" pitchFamily="18" charset="-120"/>
              </a:rPr>
              <a:t> parameter, all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</a:rPr>
              <a:t>'s become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400" smtClean="0">
                <a:ea typeface="新細明體" panose="02020500000000000000" pitchFamily="18" charset="-120"/>
              </a:rPr>
              <a:t>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Can use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float</a:t>
            </a:r>
            <a:r>
              <a:rPr lang="en-US" altLang="zh-TW" sz="2200" smtClean="0">
                <a:ea typeface="新細明體" panose="02020500000000000000" pitchFamily="18" charset="-120"/>
              </a:rPr>
              <a:t>,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2200" smtClean="0">
                <a:ea typeface="新細明體" panose="02020500000000000000" pitchFamily="18" charset="-120"/>
              </a:rPr>
              <a:t>,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long</a:t>
            </a:r>
            <a:r>
              <a:rPr lang="en-US" altLang="zh-TW" sz="2400" smtClean="0">
                <a:ea typeface="新細明體" panose="02020500000000000000" pitchFamily="18" charset="-120"/>
              </a:rPr>
              <a:t>...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7892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D06C9F-9375-4548-9C6D-7C7FD2E7C87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fig15_11.cpp (Part 1 of 2)</a:t>
            </a:r>
          </a:p>
        </p:txBody>
      </p:sp>
      <p:graphicFrame>
        <p:nvGraphicFramePr>
          <p:cNvPr id="38915" name="Object 5"/>
          <p:cNvGraphicFramePr>
            <a:graphicFrameLocks/>
          </p:cNvGraphicFramePr>
          <p:nvPr/>
        </p:nvGraphicFramePr>
        <p:xfrm>
          <a:off x="0" y="0"/>
          <a:ext cx="6918325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095744" imgH="5554980" progId="Word.Document.8">
                  <p:embed/>
                </p:oleObj>
              </mc:Choice>
              <mc:Fallback>
                <p:oleObj name="Document" r:id="rId3" imgW="7095744" imgH="555498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429B4E1-7882-40DE-BB89-2CB982407E85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34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fig15_11.cpp (Part 2 of 2)</a:t>
            </a:r>
          </a:p>
        </p:txBody>
      </p:sp>
      <p:graphicFrame>
        <p:nvGraphicFramePr>
          <p:cNvPr id="39939" name="Object 5"/>
          <p:cNvGraphicFramePr>
            <a:graphicFrameLocks/>
          </p:cNvGraphicFramePr>
          <p:nvPr/>
        </p:nvGraphicFramePr>
        <p:xfrm>
          <a:off x="0" y="0"/>
          <a:ext cx="6918325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095744" imgH="6505956" progId="Word.Document.8">
                  <p:embed/>
                </p:oleObj>
              </mc:Choice>
              <mc:Fallback>
                <p:oleObj name="Document" r:id="rId3" imgW="7095744" imgH="650595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33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42D1A73-C9D8-4FD7-A383-3ED9E5C9E424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35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40963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0" y="0"/>
            <a:ext cx="7010400" cy="1524000"/>
          </a:xfrm>
          <a:solidFill>
            <a:schemeClr val="hlink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three integer values: 1 2 3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maximum integer value is: 3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three double values: 3.3 2.2 1.1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maximum double value is: 3.3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three characters: A C B</a:t>
            </a:r>
            <a:endParaRPr lang="en-US" altLang="zh-TW" sz="1200" b="1" smtClean="0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1200" b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maximum character value is: C</a:t>
            </a:r>
            <a:endParaRPr lang="en-US" altLang="zh-TW" sz="1200" b="1" smtClean="0"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96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EE37360-78BA-41A9-B313-ADB5C604F5FC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36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15.2	C++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C++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Improves on many of C's features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Has object-oriented capabilities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Increases software quality and reusability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Developed by Bjarne Stroustrup at Bell Labs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Called "C with classes"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C++ (increment operator) - enhanced version of C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Superset of C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Can use a C++ compiler to compile C programs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Gradually evolve the C programs to C++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ANSI C++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Final version at </a:t>
            </a:r>
            <a:r>
              <a:rPr lang="en-US" altLang="zh-TW" smtClean="0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http://www.ansi.org/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Free, older version at </a:t>
            </a:r>
            <a:r>
              <a:rPr lang="en-US" altLang="zh-TW" smtClean="0">
                <a:solidFill>
                  <a:schemeClr val="accent2"/>
                </a:solidFill>
                <a:ea typeface="新細明體" panose="02020500000000000000" pitchFamily="18" charset="-120"/>
              </a:rPr>
              <a:t>http://www.cygnus.com/misc/wp/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19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BCA9D-E125-4C89-A84A-61C00C2CB32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15.3	A Simple Program: Adding Two Integers</a:t>
            </a:r>
            <a:endParaRPr lang="en-US" altLang="zh-TW" sz="2800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extensions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 files: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.c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C++ files: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.cpp</a:t>
            </a:r>
            <a:r>
              <a:rPr lang="en-US" altLang="zh-TW" smtClean="0">
                <a:ea typeface="新細明體" panose="02020500000000000000" pitchFamily="18" charset="-120"/>
              </a:rPr>
              <a:t> (which we use),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.cxx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.C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(uppercase)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Differences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C++ allows you to "comment out" a line by preceding it with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//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	For example: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// text to ignore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&lt;iostream&gt;</a:t>
            </a:r>
            <a:r>
              <a:rPr lang="en-US" altLang="zh-TW" smtClean="0">
                <a:ea typeface="新細明體" panose="02020500000000000000" pitchFamily="18" charset="-120"/>
              </a:rPr>
              <a:t> - input/output stream header file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Return types - all functions must declare their return type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C does not require it, but C++ does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Variables in C++ can be defined almost anywhere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In C, required to defined variables in a block, before any executable statements</a:t>
            </a:r>
            <a:endParaRPr lang="en-US" altLang="zh-TW" b="1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922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9D273-94B5-435A-97EE-5EEC7D44B06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15.3	A Simple Program: Adding Two Integers (II)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Input/Output in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Performed with streams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Streams sent to input/output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Output</a:t>
            </a:r>
            <a:endParaRPr lang="en-US" altLang="zh-TW" b="1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std::cout</a:t>
            </a:r>
            <a:r>
              <a:rPr lang="en-US" altLang="zh-TW" smtClean="0">
                <a:ea typeface="新細明體" panose="02020500000000000000" pitchFamily="18" charset="-120"/>
              </a:rPr>
              <a:t> - standard output stream (connected to screen)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&lt;&lt;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stream insertion operator ("put to")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std::cout &lt;&lt; "hi";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Puts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"hi"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std::cout</a:t>
            </a:r>
            <a:r>
              <a:rPr lang="en-US" altLang="zh-TW" smtClean="0">
                <a:ea typeface="新細明體" panose="02020500000000000000" pitchFamily="18" charset="-120"/>
              </a:rPr>
              <a:t>, which prints it on the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std::cin</a:t>
            </a:r>
            <a:r>
              <a:rPr lang="en-US" altLang="zh-TW" smtClean="0">
                <a:ea typeface="新細明體" panose="02020500000000000000" pitchFamily="18" charset="-120"/>
              </a:rPr>
              <a:t> - standard input object (connected to keyboard)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&gt;&gt;</a:t>
            </a:r>
            <a:r>
              <a:rPr lang="en-US" altLang="zh-TW" smtClean="0">
                <a:ea typeface="新細明體" panose="02020500000000000000" pitchFamily="18" charset="-120"/>
              </a:rPr>
              <a:t> stream extraction operator ("get from")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std::cin &gt;&gt; myVariable;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Gets stream from keyboard and puts it into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myVariable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 smtClean="0">
              <a:ea typeface="新細明體" panose="02020500000000000000" pitchFamily="18" charset="-120"/>
            </a:endParaRPr>
          </a:p>
        </p:txBody>
      </p:sp>
      <p:sp>
        <p:nvSpPr>
          <p:cNvPr id="1024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983BC-220E-435E-B102-1992F9C7E55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15.3	A Simple Program: Adding Two Integers (III)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std::endl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"end line"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Stream manipulator - prints a newline and flushes output buffer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Some systems do not display output until "there is enough text to be worthwhile"</a:t>
            </a: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std::endl</a:t>
            </a:r>
            <a:r>
              <a:rPr lang="en-US" altLang="zh-TW" smtClean="0">
                <a:ea typeface="新細明體" panose="02020500000000000000" pitchFamily="18" charset="-120"/>
              </a:rPr>
              <a:t> forces text to be displayed</a:t>
            </a: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using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statements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Allow us to remove the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</a:t>
            </a:r>
            <a:r>
              <a:rPr lang="en-US" altLang="zh-TW" smtClean="0">
                <a:ea typeface="新細明體" panose="02020500000000000000" pitchFamily="18" charset="-120"/>
              </a:rPr>
              <a:t> prefix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Discussed later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Cascading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Can have multiple 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&lt;&lt;</a:t>
            </a:r>
            <a:r>
              <a:rPr lang="en-US" altLang="zh-TW" smtClean="0">
                <a:ea typeface="新細明體" panose="02020500000000000000" pitchFamily="18" charset="-120"/>
              </a:rPr>
              <a:t> or </a:t>
            </a:r>
            <a:r>
              <a:rPr lang="en-US" altLang="zh-TW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&gt;&gt;</a:t>
            </a:r>
            <a:r>
              <a:rPr lang="en-US" altLang="zh-TW" smtClean="0">
                <a:ea typeface="新細明體" panose="02020500000000000000" pitchFamily="18" charset="-120"/>
              </a:rPr>
              <a:t> operators in a single statement</a:t>
            </a: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std::cout &lt;&lt; "Hello " &lt;&lt; "there" &lt;&lt; std::endl;</a:t>
            </a:r>
          </a:p>
        </p:txBody>
      </p:sp>
      <p:sp>
        <p:nvSpPr>
          <p:cNvPr id="11268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44F5FE-2A47-4AEE-9E3B-9D0C0F2ADDA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fig15_01.cpp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4572000"/>
            <a:ext cx="6919913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first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Enter second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Sum is 117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12292" name="Object 6"/>
          <p:cNvGraphicFramePr>
            <a:graphicFrameLocks/>
          </p:cNvGraphicFramePr>
          <p:nvPr/>
        </p:nvGraphicFramePr>
        <p:xfrm>
          <a:off x="0" y="0"/>
          <a:ext cx="69183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095744" imgH="5073396" progId="Word.Document.8">
                  <p:embed/>
                </p:oleObj>
              </mc:Choice>
              <mc:Fallback>
                <p:oleObj name="Document" r:id="rId3" imgW="7095744" imgH="507339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7357BF0-10A2-4255-B543-067A70D223FB}" type="slidenum">
              <a:rPr lang="en-US" altLang="zh-TW" sz="1400" smtClean="0"/>
              <a:pPr>
                <a:spcBef>
                  <a:spcPct val="50000"/>
                </a:spcBef>
                <a:buFontTx/>
                <a:buNone/>
              </a:pPr>
              <a:t>8</a:t>
            </a:fld>
            <a:endParaRPr lang="en-US" altLang="zh-TW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15.4	C++ Standard Library</a:t>
            </a:r>
            <a:endParaRPr lang="en-US" altLang="zh-TW" sz="2800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C++ programs built from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Functions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Classes</a:t>
            </a:r>
          </a:p>
          <a:p>
            <a:pPr lvl="2" eaLnBrk="1" hangingPunct="1"/>
            <a:r>
              <a:rPr lang="en-US" altLang="zh-TW" smtClean="0">
                <a:ea typeface="新細明體" panose="02020500000000000000" pitchFamily="18" charset="-120"/>
              </a:rPr>
              <a:t>Most programmers use library functions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 parts to learning C++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Learn the language itself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Learn the library functions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Making your own functions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Advantage: you know exactly how they work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Disadvantage: time consuming, difficult to maintain efficiency and design well</a:t>
            </a:r>
          </a:p>
        </p:txBody>
      </p:sp>
      <p:sp>
        <p:nvSpPr>
          <p:cNvPr id="1331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C2E5A-D066-4EFA-9AE2-1F5F09437AC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dTemplate">
  <a:themeElements>
    <a:clrScheme name="Good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ood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Good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d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C:\WINNT\Profiles\kalid\Application Data\Microsoft\Templates\GoodTemplate.pot</Template>
  <TotalTime>383</TotalTime>
  <Words>1281</Words>
  <Application>Microsoft Office PowerPoint</Application>
  <PresentationFormat>如螢幕大小 (4:3)</PresentationFormat>
  <Paragraphs>298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Times New Roman</vt:lpstr>
      <vt:lpstr>Arial</vt:lpstr>
      <vt:lpstr>Calibri</vt:lpstr>
      <vt:lpstr>新細明體</vt:lpstr>
      <vt:lpstr>AvantGarde</vt:lpstr>
      <vt:lpstr>Lucida Console</vt:lpstr>
      <vt:lpstr>LucidaSansTypewriter</vt:lpstr>
      <vt:lpstr>GoodTemplate</vt:lpstr>
      <vt:lpstr>Microsoft Word 97 - 2003 文件</vt:lpstr>
      <vt:lpstr>Chapter 15 - C++ As A  "Better C"</vt:lpstr>
      <vt:lpstr>Objectives</vt:lpstr>
      <vt:lpstr>15.1 Introduction</vt:lpstr>
      <vt:lpstr>15.2 C++</vt:lpstr>
      <vt:lpstr>15.3 A Simple Program: Adding Two Integers</vt:lpstr>
      <vt:lpstr>15.3 A Simple Program: Adding Two Integers (II)</vt:lpstr>
      <vt:lpstr>15.3 A Simple Program: Adding Two Integers (III)</vt:lpstr>
      <vt:lpstr>fig15_01.cpp</vt:lpstr>
      <vt:lpstr>15.4 C++ Standard Library</vt:lpstr>
      <vt:lpstr>15.5 Header Files</vt:lpstr>
      <vt:lpstr>15.5 Header Files</vt:lpstr>
      <vt:lpstr>15.5 Header Files</vt:lpstr>
      <vt:lpstr>15.5 Header Files</vt:lpstr>
      <vt:lpstr>15.6 Inline Functions</vt:lpstr>
      <vt:lpstr>fig15_03.cpp</vt:lpstr>
      <vt:lpstr>Program Output</vt:lpstr>
      <vt:lpstr>15.6 Keywords</vt:lpstr>
      <vt:lpstr>15.7 References and Reference Parameters</vt:lpstr>
      <vt:lpstr>15.7 References and Reference Parameters (II)</vt:lpstr>
      <vt:lpstr>fig15_05.cpp (Part 1 of 2)</vt:lpstr>
      <vt:lpstr>fig15_05.cpp (Part 2 of 2)           Program Output</vt:lpstr>
      <vt:lpstr>fig15_06.cpp</vt:lpstr>
      <vt:lpstr>fig15_.07.cpp</vt:lpstr>
      <vt:lpstr>15.8 Default Arguments and Empty Parameter Lists</vt:lpstr>
      <vt:lpstr>15.8 Default Arguments and Empty Parameter Lists (II)</vt:lpstr>
      <vt:lpstr>fig15_08.cpp (Part 1 of 2)</vt:lpstr>
      <vt:lpstr>fig15_08.cpp (Part 2 of 2)</vt:lpstr>
      <vt:lpstr>15.9 Unary Scope Resolution Operator</vt:lpstr>
      <vt:lpstr>fig15_09.cpp (Part 1 of 2)</vt:lpstr>
      <vt:lpstr>fig15_09.cpp (Part 2 of 2)</vt:lpstr>
      <vt:lpstr>15.10  Function Overloading</vt:lpstr>
      <vt:lpstr>fig15_10.cpp</vt:lpstr>
      <vt:lpstr>15.11  Function Templates</vt:lpstr>
      <vt:lpstr>fig15_11.cpp (Part 1 of 2)</vt:lpstr>
      <vt:lpstr>fig15_11.cpp (Part 2 of 2)</vt:lpstr>
      <vt:lpstr>Program Output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Chua-Huang Huang</cp:lastModifiedBy>
  <cp:revision>161</cp:revision>
  <dcterms:created xsi:type="dcterms:W3CDTF">2000-07-07T19:42:36Z</dcterms:created>
  <dcterms:modified xsi:type="dcterms:W3CDTF">2017-04-20T21:39:03Z</dcterms:modified>
</cp:coreProperties>
</file>