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2" r:id="rId4"/>
    <p:sldId id="293" r:id="rId5"/>
    <p:sldId id="297" r:id="rId6"/>
    <p:sldId id="287" r:id="rId7"/>
    <p:sldId id="288" r:id="rId8"/>
    <p:sldId id="289" r:id="rId9"/>
    <p:sldId id="294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7" r:id="rId19"/>
    <p:sldId id="268" r:id="rId20"/>
    <p:sldId id="265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8" r:id="rId30"/>
    <p:sldId id="277" r:id="rId31"/>
    <p:sldId id="279" r:id="rId32"/>
    <p:sldId id="280" r:id="rId33"/>
    <p:sldId id="281" r:id="rId34"/>
    <p:sldId id="282" r:id="rId35"/>
    <p:sldId id="286" r:id="rId36"/>
    <p:sldId id="283" r:id="rId37"/>
    <p:sldId id="284" r:id="rId38"/>
    <p:sldId id="285" r:id="rId39"/>
    <p:sldId id="290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0697-125E-4E75-B181-80BCEA335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CED35-EEF9-4630-96E1-6394CCF3D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32E7-49B4-4EB8-9435-F1749381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CBBD-D49E-487D-9BDA-F0F2B7F8B43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8A4EE-11CC-4CDF-8915-F2E0F11C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F086-2FB5-4141-8782-64C4F446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7B67-11F9-45C3-97F1-5E89FC84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98A2-499B-4F05-98E8-989C23F0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80E3E-C0EB-44E8-B88C-0237411B4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4C96-D07E-4059-B293-AEF151F1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CBBD-D49E-487D-9BDA-F0F2B7F8B43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FC05-D2AC-420E-B7B9-4A9798FE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CE409-1852-472B-86DB-BEA864D3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7B67-11F9-45C3-97F1-5E89FC84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8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32A8C-F81D-48DB-805F-E12A26E6B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53F8E-DC98-41E0-A10D-1B2CA2FDB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B58B-FC44-4577-8CC8-B9A27CB0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CBBD-D49E-487D-9BDA-F0F2B7F8B43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4B38-8FA5-428E-8786-406BB169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11A4-1480-4F58-861C-8694A821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7B67-11F9-45C3-97F1-5E89FC84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E5EE-F028-407A-A033-F612DF9C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A4A7-82B3-4E7A-95C8-09A447E0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1B678-B0F8-4230-A4E1-910C9DD1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CBBD-D49E-487D-9BDA-F0F2B7F8B43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BD-745D-4837-A0CA-066FE922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8EE3-07E6-4974-A936-DBEE4A1B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7B67-11F9-45C3-97F1-5E89FC84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3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F58C-EC7F-46CE-9031-13D89D15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5EE72-823F-4E20-939C-3402ED85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4E90-9240-43CF-988E-B0368ADE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CBBD-D49E-487D-9BDA-F0F2B7F8B43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55B63-4D10-4A6D-A5EE-54C04973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91D12-70B6-4D12-8C9D-D62B70E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7B67-11F9-45C3-97F1-5E89FC84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82F6-A7BE-4B6F-BF91-18ACEB1A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7547-8CD5-4DB9-BE49-C4527FF8A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B4F18-7FD2-430C-A13C-AD1EC86FB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DFE28-3092-47A3-AD2D-677FD7D9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CBBD-D49E-487D-9BDA-F0F2B7F8B43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556B9-CEFF-4081-829B-69C5AFF6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BDC4D-DF03-4AD2-A9FF-D79AD874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7B67-11F9-45C3-97F1-5E89FC84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26E5-2B04-44ED-8854-804E95BA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17C5-978A-491D-96C8-E5207D41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58A0A-8712-4250-A537-423B294CC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D6E8F-70D4-44D9-85E0-66B4D6AA2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4D6A-D6F4-4D6E-A8FF-09EB7AA08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20C1C-46FE-4815-9E25-EC80C01E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CBBD-D49E-487D-9BDA-F0F2B7F8B43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48A5E-7ECD-4BF1-B9BD-787F558E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595E-313C-4E7D-9F80-015AB05F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7B67-11F9-45C3-97F1-5E89FC84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613B-5D29-4F62-A065-C221338E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25930-B27E-49E8-A6F7-98B59445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CBBD-D49E-487D-9BDA-F0F2B7F8B43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68055-A7F4-4499-A269-D7ACB7F7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57735-51C3-4EC0-A579-3024772D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7B67-11F9-45C3-97F1-5E89FC84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3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E5150-2E1C-4E12-A589-0F016C21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CBBD-D49E-487D-9BDA-F0F2B7F8B43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C78C3-48CD-4BC8-A253-379D898C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56298-F1CE-4A44-B5C2-E681FF6F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7B67-11F9-45C3-97F1-5E89FC84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8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6463-932E-4059-86F8-DC89BE8C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AC98-847B-4D3D-9100-6C9FF6EA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1D1F7-2000-40AA-8158-2AB2F532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5241-E8A0-44F4-ACFE-CE7B35C9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CBBD-D49E-487D-9BDA-F0F2B7F8B43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88E7E-F51B-4F73-A8A6-450FCC88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B5433-09FD-4908-956F-4FEA1E34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7B67-11F9-45C3-97F1-5E89FC84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3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56A4-9E3F-4EF6-B8A2-3DCC55C3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4D378-9C62-4DCF-BE93-362E7A159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6FCD8-8307-4DB4-B4BB-0258172C4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A1E7D-AC9B-41D8-850B-011B4661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CBBD-D49E-487D-9BDA-F0F2B7F8B43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1CC9B-080D-4C7C-9573-E82EE88A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97348-38BE-4CCC-989D-8649E89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7B67-11F9-45C3-97F1-5E89FC84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18577-588C-4D76-9B40-000E3F62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4C7E0-2F5F-4DFD-B67F-727BB394E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5A4C-AD8B-49B1-BA21-7FE9EB78F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CBBD-D49E-487D-9BDA-F0F2B7F8B43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E4E7-E447-45EB-8968-71566625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FC6E-DF3C-4B58-95D3-7DF6713A6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7B67-11F9-45C3-97F1-5E89FC84B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5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F992-AC81-4463-BEC7-312BFCB21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217826"/>
            <a:ext cx="6858000" cy="2271897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English Writing</a:t>
            </a:r>
            <a:r>
              <a:rPr lang="en-GB" sz="3975" b="1" dirty="0"/>
              <a:t>(IELTS preparation course) Fall Semester 2022-2023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290C4-D97C-4C03-A515-1F451CE65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700" b="1" dirty="0"/>
              <a:t>Class dates: Oct 24  and 28/ Week 7</a:t>
            </a:r>
            <a:br>
              <a:rPr lang="en-US" sz="2700" dirty="0"/>
            </a:br>
            <a:r>
              <a:rPr lang="en-US" sz="2700" b="1" dirty="0"/>
              <a:t>Instructor</a:t>
            </a:r>
            <a:r>
              <a:rPr lang="en-US" sz="2700" dirty="0"/>
              <a:t>: Mark Custance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6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IELTS Academic Writing Task 2 Activity Student’s Worksheet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/>
              <a:t>Answer the questions individually or with a partner(s)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/>
              <a:t>1. Is the text in normal print simply advice, or do candidates have to follow it?</a:t>
            </a:r>
            <a:br>
              <a:rPr lang="en-US" sz="5100" dirty="0"/>
            </a:br>
            <a:r>
              <a:rPr lang="en-US" sz="5100" dirty="0"/>
              <a:t>2. Are there two sentences that give candidates instructions here?</a:t>
            </a:r>
            <a:br>
              <a:rPr lang="en-US" sz="5100" dirty="0"/>
            </a:br>
            <a:r>
              <a:rPr lang="en-US" sz="5100" dirty="0"/>
              <a:t>3. Is the writing in bold italics the question candidates have to answer?</a:t>
            </a:r>
            <a:br>
              <a:rPr lang="en-US" sz="5100" dirty="0"/>
            </a:br>
            <a:r>
              <a:rPr lang="en-US" sz="5100" dirty="0"/>
              <a:t>4. Do candidates only have to answer the question ‘To what extent do you agree or disagree ’?</a:t>
            </a:r>
            <a:br>
              <a:rPr lang="en-US" sz="5100" dirty="0"/>
            </a:br>
            <a:r>
              <a:rPr lang="en-US" sz="5100" dirty="0"/>
              <a:t>5. Is it enough for candidates to just give their own opinion about this topic?</a:t>
            </a:r>
            <a:br>
              <a:rPr lang="en-US" sz="5100" dirty="0"/>
            </a:br>
            <a:r>
              <a:rPr lang="en-US" sz="5100" dirty="0"/>
              <a:t>6. Do candidates have to pretend to be a specialist when they are writing their answer?</a:t>
            </a:r>
            <a:br>
              <a:rPr lang="en-US" sz="5100" dirty="0"/>
            </a:b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146134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1. Is the text in normal print simply advice, or do candidates have to follow it?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instructions appear on each Academic Writing Question Paper and </a:t>
            </a:r>
            <a:r>
              <a:rPr lang="en-US" b="1" dirty="0"/>
              <a:t>candidates need to follow them </a:t>
            </a:r>
            <a:r>
              <a:rPr lang="en-US" dirty="0"/>
              <a:t>so that they answer the questions correctly.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9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dirty="0">
                <a:ea typeface="PMingLiU"/>
                <a:cs typeface="Times New Roman"/>
              </a:rPr>
            </a:br>
            <a:r>
              <a:rPr lang="en-US" sz="4000" dirty="0">
                <a:ea typeface="PMingLiU"/>
                <a:cs typeface="Times New Roman"/>
              </a:rPr>
              <a:t>2. Are there two sentences that give candidates instructions here?</a:t>
            </a:r>
            <a:br>
              <a:rPr lang="en-US" dirty="0">
                <a:ea typeface="PMingLiU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No. There </a:t>
            </a:r>
            <a:r>
              <a:rPr lang="en-US" b="1" dirty="0"/>
              <a:t>are four separate instructions </a:t>
            </a:r>
            <a:r>
              <a:rPr lang="en-US" dirty="0"/>
              <a:t>in this question:</a:t>
            </a:r>
            <a:br>
              <a:rPr lang="en-US" dirty="0"/>
            </a:br>
            <a:r>
              <a:rPr lang="en-US" b="1" dirty="0"/>
              <a:t>1. Spend about 40 minutes on this task</a:t>
            </a:r>
            <a:br>
              <a:rPr lang="en-US" b="1" dirty="0"/>
            </a:br>
            <a:r>
              <a:rPr lang="en-US" b="1" dirty="0"/>
              <a:t>2. Write about the following topic.</a:t>
            </a:r>
            <a:br>
              <a:rPr lang="en-US" b="1" dirty="0"/>
            </a:br>
            <a:r>
              <a:rPr lang="en-US" b="1" dirty="0"/>
              <a:t>3. Give reasons for your answer and include any relevant examples from your own knowledge and</a:t>
            </a:r>
            <a:br>
              <a:rPr lang="en-US" b="1" dirty="0"/>
            </a:br>
            <a:r>
              <a:rPr lang="en-US" b="1" dirty="0"/>
              <a:t>experience.</a:t>
            </a:r>
            <a:br>
              <a:rPr lang="en-US" b="1" dirty="0"/>
            </a:br>
            <a:r>
              <a:rPr lang="en-US" b="1" dirty="0"/>
              <a:t>4. Write at least 250 words. </a:t>
            </a:r>
          </a:p>
          <a:p>
            <a:pPr marL="0" indent="0">
              <a:buNone/>
            </a:pPr>
            <a:r>
              <a:rPr lang="en-US" dirty="0"/>
              <a:t>These instructions will appear with each Writing Task 2 and there may be other specific instructions in the question itself. Candidates should always make sure to read all of the printed information carefully.</a:t>
            </a:r>
          </a:p>
        </p:txBody>
      </p:sp>
    </p:spTree>
    <p:extLst>
      <p:ext uri="{BB962C8B-B14F-4D97-AF65-F5344CB8AC3E}">
        <p14:creationId xmlns:p14="http://schemas.microsoft.com/office/powerpoint/2010/main" val="413810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3. Is the writing in bold italics the question candidates have to answer?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Yes. For each Academic Writing Question Paper, the Task 2 question itself is printed in </a:t>
            </a:r>
            <a:r>
              <a:rPr lang="en-US" b="1" i="1" dirty="0"/>
              <a:t>bold italics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800" b="1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The threat of nuclear weapons maintains world peace. Nuclear power provides cheap and</a:t>
            </a:r>
            <a:br>
              <a:rPr lang="en-US" sz="1800" b="1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800" b="1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clean energy.</a:t>
            </a:r>
            <a:br>
              <a:rPr lang="en-US" sz="1800" b="1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800" b="1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The benefits of nuclear technology far outweigh the disadvantages.</a:t>
            </a:r>
            <a:br>
              <a:rPr lang="en-US" sz="1800" b="1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800" b="1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To what extent do you agree or disagree?</a:t>
            </a:r>
            <a:br>
              <a:rPr lang="en-US" sz="1800" b="1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2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Do candidates only have to answer the question ‘To what extent do you agree or disagree 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No. </a:t>
            </a:r>
            <a:r>
              <a:rPr lang="en-US" dirty="0"/>
              <a:t>The three sentences before this contain information which tells the candidates the exact </a:t>
            </a:r>
            <a:r>
              <a:rPr lang="en-US" b="1" dirty="0"/>
              <a:t>topic that they need to discuss</a:t>
            </a:r>
            <a:r>
              <a:rPr lang="en-US" dirty="0"/>
              <a:t>. </a:t>
            </a:r>
            <a:r>
              <a:rPr lang="en-US" b="1" dirty="0"/>
              <a:t>The task is </a:t>
            </a:r>
            <a:r>
              <a:rPr lang="en-US" dirty="0"/>
              <a:t>to present information which is relevant to the topic, in this particular case, the </a:t>
            </a:r>
            <a:r>
              <a:rPr lang="en-US" b="1" dirty="0"/>
              <a:t>advantages and disadvantages associated with nuclear weapons and nuclear power</a:t>
            </a:r>
            <a:r>
              <a:rPr lang="en-US" dirty="0"/>
              <a:t>. Any views expressed will need to be supported using </a:t>
            </a:r>
            <a:r>
              <a:rPr lang="en-US" b="1" dirty="0"/>
              <a:t>examples or evidence</a:t>
            </a:r>
            <a:r>
              <a:rPr lang="en-US" dirty="0"/>
              <a:t>. Students need to answer the question ‘To what extent do you </a:t>
            </a:r>
            <a:r>
              <a:rPr lang="en-US" b="1" dirty="0"/>
              <a:t>agree or disagree’ by giving their opinion, </a:t>
            </a:r>
            <a:r>
              <a:rPr lang="en-US" dirty="0"/>
              <a:t>having evaluated the </a:t>
            </a:r>
            <a:r>
              <a:rPr lang="en-US" b="1" dirty="0"/>
              <a:t>relevant pros and cons.</a:t>
            </a:r>
          </a:p>
        </p:txBody>
      </p:sp>
    </p:spTree>
    <p:extLst>
      <p:ext uri="{BB962C8B-B14F-4D97-AF65-F5344CB8AC3E}">
        <p14:creationId xmlns:p14="http://schemas.microsoft.com/office/powerpoint/2010/main" val="318434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5. Is it enough for candidates to just give their own opinion about this topic?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No. In this case candidates have to say how much they agree or disagree with the use of nuclear technology, and for each Writing Task 2 they must be sure to follow the instruction which says ‘</a:t>
            </a:r>
            <a:r>
              <a:rPr lang="en-US" b="1" dirty="0"/>
              <a:t>Give reasons for your answer and include any relevant examples from your own knowledge or experience </a:t>
            </a:r>
            <a:r>
              <a:rPr lang="en-US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03928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6. Do candidates have to pretend to be a specialist when they are writing their answer?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No. </a:t>
            </a:r>
            <a:r>
              <a:rPr lang="en-US" dirty="0"/>
              <a:t>Candidates’ answers should be formal and academic.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reinforced by the instruction to ‘</a:t>
            </a:r>
            <a:r>
              <a:rPr lang="en-US" b="1" dirty="0"/>
              <a:t>include any relevant examples</a:t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u="sng" dirty="0"/>
              <a:t>your own knowledge or experience </a:t>
            </a:r>
            <a:r>
              <a:rPr lang="en-US" dirty="0"/>
              <a:t>’.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6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IELTS Academic Writing Task 2 Activity</a:t>
            </a:r>
            <a:br>
              <a:rPr lang="en-US" b="1" dirty="0"/>
            </a:br>
            <a:r>
              <a:rPr lang="en-US" b="1" dirty="0"/>
              <a:t>Sample task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should spend about 40 minutes on this task.</a:t>
            </a:r>
            <a:br>
              <a:rPr lang="en-US" dirty="0"/>
            </a:br>
            <a:r>
              <a:rPr lang="en-US" dirty="0"/>
              <a:t>Write about the following topic.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1" dirty="0"/>
              <a:t>The threat of nuclear weapons maintains world peace. Nuclear power provides cheap and</a:t>
            </a:r>
            <a:br>
              <a:rPr lang="en-US" b="1" i="1" dirty="0"/>
            </a:br>
            <a:r>
              <a:rPr lang="en-US" b="1" i="1" dirty="0"/>
              <a:t>clean energy.</a:t>
            </a:r>
            <a:br>
              <a:rPr lang="en-US" b="1" i="1" dirty="0"/>
            </a:br>
            <a:r>
              <a:rPr lang="en-US" b="1" i="1" dirty="0"/>
              <a:t>The benefits of nuclear technology far outweigh the disadvantages.</a:t>
            </a:r>
            <a:br>
              <a:rPr lang="en-US" b="1" i="1" dirty="0"/>
            </a:br>
            <a:r>
              <a:rPr lang="en-US" b="1" i="1" dirty="0"/>
              <a:t>To what extent do you agree or disagree?</a:t>
            </a:r>
          </a:p>
          <a:p>
            <a:pPr marL="0" indent="0">
              <a:buNone/>
            </a:pPr>
            <a:br>
              <a:rPr lang="en-US" b="1" i="1" dirty="0"/>
            </a:br>
            <a:r>
              <a:rPr lang="en-US" dirty="0"/>
              <a:t>Give reasons for your answer and include any relevant examples from your knowledge or experience.</a:t>
            </a:r>
          </a:p>
        </p:txBody>
      </p:sp>
    </p:spTree>
    <p:extLst>
      <p:ext uri="{BB962C8B-B14F-4D97-AF65-F5344CB8AC3E}">
        <p14:creationId xmlns:p14="http://schemas.microsoft.com/office/powerpoint/2010/main" val="86315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sides are there to this question?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they?</a:t>
            </a:r>
          </a:p>
        </p:txBody>
      </p:sp>
    </p:spTree>
    <p:extLst>
      <p:ext uri="{BB962C8B-B14F-4D97-AF65-F5344CB8AC3E}">
        <p14:creationId xmlns:p14="http://schemas.microsoft.com/office/powerpoint/2010/main" val="280921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four sides.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Nuclear Power </a:t>
            </a:r>
          </a:p>
          <a:p>
            <a:r>
              <a:rPr lang="en-US" dirty="0"/>
              <a:t>Advantages of Nuclear Weapons</a:t>
            </a:r>
          </a:p>
          <a:p>
            <a:r>
              <a:rPr lang="en-US" dirty="0"/>
              <a:t>Disadvantages of Nuclear Power</a:t>
            </a:r>
          </a:p>
          <a:p>
            <a:r>
              <a:rPr lang="en-US" dirty="0"/>
              <a:t>Disadvantages of Nuclear Weapons</a:t>
            </a:r>
          </a:p>
        </p:txBody>
      </p:sp>
    </p:spTree>
    <p:extLst>
      <p:ext uri="{BB962C8B-B14F-4D97-AF65-F5344CB8AC3E}">
        <p14:creationId xmlns:p14="http://schemas.microsoft.com/office/powerpoint/2010/main" val="30340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7834D-FEBB-41FD-AD47-0CAB850C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EE8DD-2147-4C16-9E98-B104524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TW" dirty="0"/>
              <a:t>be taken</a:t>
            </a:r>
          </a:p>
          <a:p>
            <a:pPr marL="514350" indent="-514350">
              <a:buAutoNum type="arabicPeriod"/>
            </a:pPr>
            <a:r>
              <a:rPr lang="en-US" altLang="zh-TW" dirty="0"/>
              <a:t>collected</a:t>
            </a:r>
          </a:p>
          <a:p>
            <a:pPr marL="514350" indent="-514350">
              <a:buAutoNum type="arabicPeriod"/>
            </a:pPr>
            <a:r>
              <a:rPr lang="en-US" altLang="zh-TW" dirty="0"/>
              <a:t>cleaned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shredded</a:t>
            </a:r>
          </a:p>
          <a:p>
            <a:pPr marL="514350" indent="-514350">
              <a:buAutoNum type="arabicPeriod"/>
            </a:pPr>
            <a:r>
              <a:rPr lang="en-US" altLang="zh-TW" dirty="0"/>
              <a:t>heated</a:t>
            </a:r>
          </a:p>
          <a:p>
            <a:pPr marL="514350" indent="-514350">
              <a:buAutoNum type="arabicPeriod"/>
            </a:pPr>
            <a:r>
              <a:rPr lang="en-US" altLang="zh-TW" dirty="0"/>
              <a:t>thickness</a:t>
            </a:r>
          </a:p>
          <a:p>
            <a:pPr marL="514350" indent="-514350">
              <a:buAutoNum type="arabicPeriod"/>
            </a:pPr>
            <a:r>
              <a:rPr lang="en-US" altLang="zh-TW" dirty="0"/>
              <a:t>depending</a:t>
            </a:r>
          </a:p>
          <a:p>
            <a:pPr marL="514350" indent="-514350">
              <a:buAutoNum type="arabicPeriod"/>
            </a:pPr>
            <a:r>
              <a:rPr lang="en-US" altLang="zh-TW" dirty="0"/>
              <a:t>recycled</a:t>
            </a:r>
          </a:p>
          <a:p>
            <a:pPr marL="514350" indent="-514350">
              <a:buAutoNum type="arabicPeriod"/>
            </a:pPr>
            <a:r>
              <a:rPr lang="en-US" altLang="zh-TW" dirty="0"/>
              <a:t>delivered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65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8229600" cy="1143000"/>
          </a:xfrm>
        </p:spPr>
        <p:txBody>
          <a:bodyPr>
            <a:noAutofit/>
          </a:bodyPr>
          <a:lstStyle/>
          <a:p>
            <a:br>
              <a:rPr lang="en-US" sz="3200" b="1" dirty="0"/>
            </a:br>
            <a:r>
              <a:rPr lang="en-US" sz="2800" b="1" dirty="0"/>
              <a:t>IELTS Academic Writing Task 2 Activity  Student’s Worksheet 2</a:t>
            </a:r>
            <a:br>
              <a:rPr lang="en-US" sz="2800" b="1" dirty="0"/>
            </a:br>
            <a:r>
              <a:rPr lang="en-US" sz="2800" b="1" dirty="0"/>
              <a:t>In pairs, brainstorm some ideas.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09800" y="1371600"/>
          <a:ext cx="7620000" cy="5029200"/>
        </p:xfrm>
        <a:graphic>
          <a:graphicData uri="http://schemas.openxmlformats.org/drawingml/2006/table">
            <a:tbl>
              <a:tblPr firstRow="1" firstCol="1" bandRow="1"/>
              <a:tblGrid>
                <a:gridCol w="3802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Advantages of Nuclear Power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Advantages of Nuclear Weapons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PMingLiU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4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PMingLiU"/>
                          <a:cs typeface="Times New Roman"/>
                        </a:rPr>
                        <a:t>Disadvantages of Nuclear Power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Disadvantages of Nuclear Weapons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3426" y="1552145"/>
            <a:ext cx="184731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100" dirty="0">
              <a:latin typeface="Calibri" pitchFamily="34" charset="0"/>
              <a:ea typeface="PMingLiU" pitchFamily="18" charset="-12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zh-TW" sz="1100" dirty="0">
                <a:latin typeface="Calibri" pitchFamily="34" charset="0"/>
                <a:ea typeface="PMingLiU" pitchFamily="18" charset="-120"/>
                <a:cs typeface="Calibri" pitchFamily="34" charset="0"/>
              </a:rPr>
            </a:br>
            <a:br>
              <a:rPr lang="en-US" altLang="zh-TW" sz="1100" dirty="0">
                <a:latin typeface="Calibri" pitchFamily="34" charset="0"/>
                <a:ea typeface="PMingLiU" pitchFamily="18" charset="-120"/>
                <a:cs typeface="Calibri" pitchFamily="34" charset="0"/>
              </a:rPr>
            </a:br>
            <a:endParaRPr lang="en-US" altLang="zh-TW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43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Nuclear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Compared to fossil fuels, nuclear power</a:t>
            </a:r>
            <a:br>
              <a:rPr lang="en-US" dirty="0"/>
            </a:br>
            <a:r>
              <a:rPr lang="en-US" dirty="0"/>
              <a:t>is:</a:t>
            </a:r>
            <a:br>
              <a:rPr lang="en-US" dirty="0"/>
            </a:br>
            <a:r>
              <a:rPr lang="en-US" dirty="0"/>
              <a:t>- cheaper to produce</a:t>
            </a:r>
            <a:br>
              <a:rPr lang="en-US" dirty="0"/>
            </a:br>
            <a:r>
              <a:rPr lang="en-US" dirty="0"/>
              <a:t>- quicker to produce</a:t>
            </a:r>
            <a:br>
              <a:rPr lang="en-US" dirty="0"/>
            </a:br>
            <a:r>
              <a:rPr lang="en-US" dirty="0"/>
              <a:t>- cleaner to produce (e.g. no smoke as</a:t>
            </a:r>
            <a:br>
              <a:rPr lang="en-US" dirty="0"/>
            </a:br>
            <a:r>
              <a:rPr lang="en-US" dirty="0"/>
              <a:t>there is from coal)</a:t>
            </a:r>
            <a:br>
              <a:rPr lang="en-US" dirty="0"/>
            </a:br>
            <a:r>
              <a:rPr lang="en-US" dirty="0"/>
              <a:t>It cannot run out (compared to e.g. oil –</a:t>
            </a:r>
            <a:br>
              <a:rPr lang="en-US" dirty="0"/>
            </a:br>
            <a:r>
              <a:rPr lang="en-US" dirty="0"/>
              <a:t>rising prices as it is running low)</a:t>
            </a:r>
          </a:p>
        </p:txBody>
      </p:sp>
    </p:spTree>
    <p:extLst>
      <p:ext uri="{BB962C8B-B14F-4D97-AF65-F5344CB8AC3E}">
        <p14:creationId xmlns:p14="http://schemas.microsoft.com/office/powerpoint/2010/main" val="182253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Nuclear Weapons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threat of them is enough to stop war</a:t>
            </a:r>
            <a:br>
              <a:rPr lang="en-US" dirty="0"/>
            </a:br>
            <a:r>
              <a:rPr lang="en-US" dirty="0"/>
              <a:t>breaking out </a:t>
            </a:r>
          </a:p>
          <a:p>
            <a:pPr marL="0" indent="0">
              <a:buNone/>
            </a:pPr>
            <a:r>
              <a:rPr lang="en-US" dirty="0"/>
              <a:t>(e.g. USA and former Soviet</a:t>
            </a:r>
            <a:br>
              <a:rPr lang="en-US" dirty="0"/>
            </a:br>
            <a:r>
              <a:rPr lang="en-US" dirty="0"/>
              <a:t>Union during the Cold War)</a:t>
            </a:r>
          </a:p>
        </p:txBody>
      </p:sp>
    </p:spTree>
    <p:extLst>
      <p:ext uri="{BB962C8B-B14F-4D97-AF65-F5344CB8AC3E}">
        <p14:creationId xmlns:p14="http://schemas.microsoft.com/office/powerpoint/2010/main" val="350380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Nuclear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Possibility of serious health risks if not</a:t>
            </a:r>
            <a:br>
              <a:rPr lang="en-US" dirty="0"/>
            </a:br>
            <a:r>
              <a:rPr lang="en-US" dirty="0"/>
              <a:t>handled carefully (e.g. The Fukushima </a:t>
            </a:r>
            <a:r>
              <a:rPr lang="en-US" b="1" dirty="0"/>
              <a:t>nuclear disaster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Expensive to set up initially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Poor image</a:t>
            </a:r>
          </a:p>
        </p:txBody>
      </p:sp>
    </p:spTree>
    <p:extLst>
      <p:ext uri="{BB962C8B-B14F-4D97-AF65-F5344CB8AC3E}">
        <p14:creationId xmlns:p14="http://schemas.microsoft.com/office/powerpoint/2010/main" val="3201981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Nuclear Weapons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Only rich countries can afford them, leading</a:t>
            </a:r>
            <a:br>
              <a:rPr lang="en-US" dirty="0"/>
            </a:br>
            <a:r>
              <a:rPr lang="en-US" dirty="0"/>
              <a:t>to an imbalance of power (e.g. America)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Incredibly destructive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Creates a climate of distrust e.g. North Korea</a:t>
            </a:r>
          </a:p>
        </p:txBody>
      </p:sp>
    </p:spTree>
    <p:extLst>
      <p:ext uri="{BB962C8B-B14F-4D97-AF65-F5344CB8AC3E}">
        <p14:creationId xmlns:p14="http://schemas.microsoft.com/office/powerpoint/2010/main" val="301558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IELTS Academic Writing Task 2 Activity – Student’s Worksheet 3</a:t>
            </a:r>
          </a:p>
          <a:p>
            <a:pPr marL="0" indent="0">
              <a:buNone/>
            </a:pPr>
            <a:endParaRPr lang="en-US" b="1" dirty="0"/>
          </a:p>
          <a:p>
            <a:pPr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a typeface="PMingLiU"/>
                <a:cs typeface="Times New Roman"/>
              </a:rPr>
              <a:t>The development of weapons through history</a:t>
            </a:r>
          </a:p>
          <a:p>
            <a:pPr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a typeface="PMingLiU"/>
                <a:cs typeface="Times New Roman"/>
              </a:rPr>
              <a:t>Suggestions for achieving world peace</a:t>
            </a:r>
          </a:p>
          <a:p>
            <a:pPr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a typeface="PMingLiU"/>
                <a:cs typeface="Times New Roman"/>
              </a:rPr>
              <a:t>Our increasing reliance on modern technology</a:t>
            </a:r>
          </a:p>
          <a:p>
            <a:pPr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a typeface="PMingLiU"/>
                <a:cs typeface="Times New Roman"/>
              </a:rPr>
              <a:t>The depletion of natural resources</a:t>
            </a:r>
          </a:p>
          <a:p>
            <a:pPr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a typeface="PMingLiU"/>
                <a:cs typeface="Times New Roman"/>
              </a:rPr>
              <a:t>The high cost of fuel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dirty="0"/>
              <a:t>Which of these ideas could be included in this essay? 2 are relevant, 3 are irrelevant.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46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development of weapons through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Irrelevant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Although weapons are referred to here, it is only in the context of nuclear technology, so a </a:t>
            </a:r>
            <a:r>
              <a:rPr lang="en-US" b="1" dirty="0"/>
              <a:t>discussion of weapons in general would be irrelevant </a:t>
            </a: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776526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Suggestions for achieving world peace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Irrelevant</a:t>
            </a:r>
          </a:p>
          <a:p>
            <a:pPr marL="0" indent="0">
              <a:buNone/>
            </a:pPr>
            <a:r>
              <a:rPr lang="en-US" dirty="0"/>
              <a:t>Although world peace is referred to, it</a:t>
            </a:r>
            <a:br>
              <a:rPr lang="en-US" dirty="0"/>
            </a:br>
            <a:r>
              <a:rPr lang="en-US" dirty="0"/>
              <a:t>would be a mistake to concentrate on this</a:t>
            </a:r>
            <a:br>
              <a:rPr lang="en-US" dirty="0"/>
            </a:br>
            <a:r>
              <a:rPr lang="en-US" dirty="0"/>
              <a:t>too much as it will inevitably lead the writer</a:t>
            </a:r>
            <a:br>
              <a:rPr lang="en-US" dirty="0"/>
            </a:br>
            <a:r>
              <a:rPr lang="en-US" b="1" dirty="0"/>
              <a:t>away from the topic of nuclear technology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019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Our increasing reliance on modern</a:t>
            </a:r>
            <a:br>
              <a:rPr lang="en-US" b="1" dirty="0"/>
            </a:br>
            <a:r>
              <a:rPr lang="en-US" b="1" dirty="0"/>
              <a:t>technology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Irrelevant</a:t>
            </a:r>
          </a:p>
          <a:p>
            <a:pPr marL="0" indent="0">
              <a:buNone/>
            </a:pPr>
            <a:r>
              <a:rPr lang="en-US" dirty="0"/>
              <a:t>Modern technology is not</a:t>
            </a:r>
            <a:br>
              <a:rPr lang="en-US" dirty="0"/>
            </a:br>
            <a:r>
              <a:rPr lang="en-US" dirty="0"/>
              <a:t>linked to the theme of nuclear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5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depletion of natural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Relevant</a:t>
            </a:r>
          </a:p>
          <a:p>
            <a:pPr marL="0" indent="0">
              <a:buNone/>
            </a:pPr>
            <a:r>
              <a:rPr lang="en-US" dirty="0"/>
              <a:t>This is one possible reason why more</a:t>
            </a:r>
            <a:br>
              <a:rPr lang="en-US" dirty="0"/>
            </a:br>
            <a:r>
              <a:rPr lang="en-US" dirty="0"/>
              <a:t>countries are considering nuclear power</a:t>
            </a:r>
            <a:br>
              <a:rPr lang="en-US" dirty="0"/>
            </a:br>
            <a:r>
              <a:rPr lang="en-US" dirty="0"/>
              <a:t>and so is relevant.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536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Sentence Clauses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Look carefully for the subjects and verbs. This will help you identify the clauses.</a:t>
            </a:r>
            <a:endParaRPr lang="en-US" dirty="0"/>
          </a:p>
          <a:p>
            <a:r>
              <a:rPr lang="en-GB" dirty="0"/>
              <a:t>1. I'm going out tonight so I must get ready soon. </a:t>
            </a:r>
            <a:r>
              <a:rPr lang="en-GB" b="1" dirty="0"/>
              <a:t>2</a:t>
            </a:r>
            <a:endParaRPr lang="en-US" b="1" dirty="0"/>
          </a:p>
          <a:p>
            <a:r>
              <a:rPr lang="en-GB" dirty="0"/>
              <a:t>2. Global warming is a major problem, but it can be solved if we take action now. </a:t>
            </a:r>
            <a:r>
              <a:rPr lang="en-GB" b="1" dirty="0"/>
              <a:t>3</a:t>
            </a:r>
            <a:endParaRPr lang="en-US" b="1" dirty="0"/>
          </a:p>
          <a:p>
            <a:r>
              <a:rPr lang="en-GB" dirty="0"/>
              <a:t>3. Obesity is getting worse now in developing countries. </a:t>
            </a:r>
            <a:r>
              <a:rPr lang="en-GB" b="1" dirty="0"/>
              <a:t>1</a:t>
            </a:r>
            <a:endParaRPr lang="en-US" b="1" dirty="0"/>
          </a:p>
          <a:p>
            <a:r>
              <a:rPr lang="en-GB" dirty="0"/>
              <a:t>4. I don't know when I will be able to stop studying because I have many more exams. </a:t>
            </a:r>
            <a:r>
              <a:rPr lang="en-GB" b="1" dirty="0"/>
              <a:t>3</a:t>
            </a:r>
            <a:endParaRPr lang="en-US" b="1" dirty="0"/>
          </a:p>
          <a:p>
            <a:r>
              <a:rPr lang="en-GB" dirty="0"/>
              <a:t>5. It's cold outside so I'm going to stay in. </a:t>
            </a:r>
            <a:r>
              <a:rPr lang="en-GB" b="1" dirty="0"/>
              <a:t>2</a:t>
            </a:r>
            <a:endParaRPr lang="en-US" b="1" dirty="0"/>
          </a:p>
          <a:p>
            <a:r>
              <a:rPr lang="en-GB" dirty="0"/>
              <a:t>6. Although cars are essential, they cause a lot of pollution, so governments must take action soon, and individuals also need to play a role. </a:t>
            </a:r>
            <a:r>
              <a:rPr lang="en-GB" b="1" dirty="0"/>
              <a:t>4</a:t>
            </a:r>
            <a:endParaRPr lang="en-US" b="1" dirty="0"/>
          </a:p>
          <a:p>
            <a:r>
              <a:rPr lang="en-GB" dirty="0"/>
              <a:t>7. Why were you so late</a:t>
            </a:r>
            <a:r>
              <a:rPr lang="en-GB" b="1" dirty="0"/>
              <a:t>? 1</a:t>
            </a:r>
            <a:endParaRPr lang="en-US" b="1" dirty="0"/>
          </a:p>
          <a:p>
            <a:r>
              <a:rPr lang="en-GB" dirty="0"/>
              <a:t>8. He said that he will come to see me tomorrow. </a:t>
            </a:r>
            <a:r>
              <a:rPr lang="en-GB" b="1" dirty="0"/>
              <a:t>2</a:t>
            </a:r>
            <a:endParaRPr lang="en-US" b="1" dirty="0"/>
          </a:p>
          <a:p>
            <a:r>
              <a:rPr lang="en-GB" dirty="0"/>
              <a:t>9. It is important to be on time, but it is ok to be late when you have an emergency. </a:t>
            </a:r>
            <a:r>
              <a:rPr lang="en-GB" b="1" dirty="0"/>
              <a:t>3</a:t>
            </a:r>
            <a:endParaRPr lang="en-US" b="1" dirty="0"/>
          </a:p>
          <a:p>
            <a:r>
              <a:rPr lang="en-GB" dirty="0"/>
              <a:t>10. I felt unwell when I ate the food, so I'll probably not eat at the restaurant again, but I think my friend will. </a:t>
            </a:r>
            <a:r>
              <a:rPr lang="en-GB" b="1" dirty="0"/>
              <a:t>4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63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high cost of fuel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Relevant</a:t>
            </a:r>
          </a:p>
          <a:p>
            <a:pPr marL="0" indent="0">
              <a:buNone/>
            </a:pPr>
            <a:r>
              <a:rPr lang="en-US" dirty="0"/>
              <a:t>This can be argued as a reason why cheaper power sources need to be found.</a:t>
            </a:r>
          </a:p>
        </p:txBody>
      </p:sp>
    </p:spTree>
    <p:extLst>
      <p:ext uri="{BB962C8B-B14F-4D97-AF65-F5344CB8AC3E}">
        <p14:creationId xmlns:p14="http://schemas.microsoft.com/office/powerpoint/2010/main" val="904042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/>
            </a:br>
            <a:r>
              <a:rPr lang="en-US" sz="4000" b="1" dirty="0"/>
              <a:t>IELTS Academic Writing Task 2 Activity – Student’s Worksheet 4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In pairs, add as many words/phrases to the boxes as you can.</a:t>
            </a:r>
          </a:p>
        </p:txBody>
      </p:sp>
    </p:spTree>
    <p:extLst>
      <p:ext uri="{BB962C8B-B14F-4D97-AF65-F5344CB8AC3E}">
        <p14:creationId xmlns:p14="http://schemas.microsoft.com/office/powerpoint/2010/main" val="195454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90799" y="1371599"/>
          <a:ext cx="7086600" cy="3962400"/>
        </p:xfrm>
        <a:graphic>
          <a:graphicData uri="http://schemas.openxmlformats.org/drawingml/2006/table">
            <a:tbl>
              <a:tblPr firstRow="1" firstCol="1" bandRow="1"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4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PMingLiU"/>
                          <a:cs typeface="Times New Roman"/>
                        </a:rPr>
                        <a:t>Introduction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PMingLiU"/>
                          <a:cs typeface="Times New Roman"/>
                        </a:rPr>
                        <a:t>Cause and effect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PMingLiU"/>
                          <a:cs typeface="Times New Roman"/>
                        </a:rPr>
                        <a:t>Conclusion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PMingLiU"/>
                          <a:cs typeface="Times New Roman"/>
                        </a:rPr>
                        <a:t>Today…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PMingLiU"/>
                          <a:cs typeface="Times New Roman"/>
                        </a:rPr>
                        <a:t>As a result…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PMingLiU"/>
                          <a:cs typeface="Times New Roman"/>
                        </a:rPr>
                        <a:t>In conclusion…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PMingLiU"/>
                          <a:cs typeface="Times New Roman"/>
                        </a:rPr>
                        <a:t>And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PMingLiU"/>
                          <a:cs typeface="Times New Roman"/>
                        </a:rPr>
                        <a:t>But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PMingLiU"/>
                          <a:cs typeface="Times New Roman"/>
                        </a:rPr>
                        <a:t>For example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4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PMingLiU"/>
                          <a:cs typeface="Times New Roman"/>
                        </a:rPr>
                        <a:t>Also…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PMingLiU"/>
                          <a:cs typeface="Times New Roman"/>
                        </a:rPr>
                        <a:t>However…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PMingLiU"/>
                          <a:cs typeface="Times New Roman"/>
                        </a:rPr>
                        <a:t>Such as…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209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Today…</a:t>
            </a:r>
            <a:br>
              <a:rPr lang="en-US" dirty="0"/>
            </a:br>
            <a:r>
              <a:rPr lang="en-US" dirty="0"/>
              <a:t>This issue/problem…</a:t>
            </a:r>
            <a:br>
              <a:rPr lang="en-US" dirty="0"/>
            </a:br>
            <a:r>
              <a:rPr lang="en-US" dirty="0"/>
              <a:t>Generally speaking…</a:t>
            </a:r>
          </a:p>
        </p:txBody>
      </p:sp>
    </p:spTree>
    <p:extLst>
      <p:ext uri="{BB962C8B-B14F-4D97-AF65-F5344CB8AC3E}">
        <p14:creationId xmlns:p14="http://schemas.microsoft.com/office/powerpoint/2010/main" val="2210244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result…</a:t>
            </a:r>
            <a:br>
              <a:rPr lang="en-US" dirty="0"/>
            </a:br>
            <a:r>
              <a:rPr lang="en-US" dirty="0"/>
              <a:t>Because of…</a:t>
            </a:r>
            <a:br>
              <a:rPr lang="en-US" dirty="0"/>
            </a:br>
            <a:r>
              <a:rPr lang="en-US" dirty="0"/>
              <a:t>Owing to…</a:t>
            </a:r>
            <a:br>
              <a:rPr lang="en-US" dirty="0"/>
            </a:br>
            <a:r>
              <a:rPr lang="en-US" dirty="0"/>
              <a:t>So…</a:t>
            </a:r>
            <a:br>
              <a:rPr lang="en-US" dirty="0"/>
            </a:br>
            <a:r>
              <a:rPr lang="en-US" dirty="0"/>
              <a:t>Since…</a:t>
            </a:r>
            <a:br>
              <a:rPr lang="en-US" dirty="0"/>
            </a:br>
            <a:r>
              <a:rPr lang="en-US" dirty="0"/>
              <a:t>Given that…</a:t>
            </a:r>
          </a:p>
        </p:txBody>
      </p:sp>
    </p:spTree>
    <p:extLst>
      <p:ext uri="{BB962C8B-B14F-4D97-AF65-F5344CB8AC3E}">
        <p14:creationId xmlns:p14="http://schemas.microsoft.com/office/powerpoint/2010/main" val="1663270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conclusion…</a:t>
            </a:r>
            <a:br>
              <a:rPr lang="en-US"/>
            </a:br>
            <a:r>
              <a:rPr lang="en-US"/>
              <a:t>Finally…</a:t>
            </a:r>
            <a:br>
              <a:rPr lang="en-US"/>
            </a:br>
            <a:r>
              <a:rPr lang="en-US"/>
              <a:t>In summary…</a:t>
            </a:r>
            <a:br>
              <a:rPr lang="en-US"/>
            </a:br>
            <a:r>
              <a:rPr lang="en-US"/>
              <a:t>To sum up…</a:t>
            </a:r>
            <a:br>
              <a:rPr lang="en-US"/>
            </a:br>
            <a:r>
              <a:rPr lang="en-US"/>
              <a:t>Therefore…</a:t>
            </a:r>
            <a:br>
              <a:rPr lang="en-US"/>
            </a:br>
            <a:r>
              <a:rPr lang="en-US"/>
              <a:t>There seems to be little</a:t>
            </a:r>
            <a:br>
              <a:rPr lang="en-US"/>
            </a:br>
            <a:r>
              <a:rPr lang="en-US"/>
              <a:t>doubt that…</a:t>
            </a:r>
          </a:p>
        </p:txBody>
      </p:sp>
    </p:spTree>
    <p:extLst>
      <p:ext uri="{BB962C8B-B14F-4D97-AF65-F5344CB8AC3E}">
        <p14:creationId xmlns:p14="http://schemas.microsoft.com/office/powerpoint/2010/main" val="3146689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</a:t>
            </a:r>
            <a:br>
              <a:rPr lang="en-US" dirty="0"/>
            </a:br>
            <a:r>
              <a:rPr lang="en-US" dirty="0"/>
              <a:t>In addition</a:t>
            </a:r>
            <a:br>
              <a:rPr lang="en-US" dirty="0"/>
            </a:br>
            <a:r>
              <a:rPr lang="en-US" dirty="0"/>
              <a:t>Furthermore</a:t>
            </a:r>
            <a:br>
              <a:rPr lang="en-US" dirty="0"/>
            </a:br>
            <a:r>
              <a:rPr lang="en-US" dirty="0"/>
              <a:t>Moreover</a:t>
            </a:r>
            <a:br>
              <a:rPr lang="en-US" dirty="0"/>
            </a:br>
            <a:r>
              <a:rPr lang="en-US" dirty="0"/>
              <a:t>What is more</a:t>
            </a:r>
            <a:br>
              <a:rPr lang="en-US" dirty="0"/>
            </a:br>
            <a:r>
              <a:rPr lang="en-US" dirty="0"/>
              <a:t>Not only</a:t>
            </a:r>
            <a:br>
              <a:rPr lang="en-US" dirty="0"/>
            </a:br>
            <a:r>
              <a:rPr lang="en-US" dirty="0"/>
              <a:t>...but also...</a:t>
            </a:r>
            <a:br>
              <a:rPr lang="en-US" dirty="0"/>
            </a:br>
            <a:r>
              <a:rPr lang="en-US" dirty="0"/>
              <a:t>Firstly...</a:t>
            </a:r>
            <a:br>
              <a:rPr lang="en-US" dirty="0"/>
            </a:br>
            <a:r>
              <a:rPr lang="en-US" dirty="0"/>
              <a:t>Secondly...</a:t>
            </a:r>
            <a:br>
              <a:rPr lang="en-US" dirty="0"/>
            </a:br>
            <a:r>
              <a:rPr lang="en-US" dirty="0"/>
              <a:t>Finally...</a:t>
            </a:r>
          </a:p>
        </p:txBody>
      </p:sp>
    </p:spTree>
    <p:extLst>
      <p:ext uri="{BB962C8B-B14F-4D97-AF65-F5344CB8AC3E}">
        <p14:creationId xmlns:p14="http://schemas.microsoft.com/office/powerpoint/2010/main" val="91035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</a:t>
            </a:r>
            <a:br>
              <a:rPr lang="en-US" dirty="0"/>
            </a:br>
            <a:r>
              <a:rPr lang="en-US" dirty="0"/>
              <a:t>Although</a:t>
            </a:r>
            <a:br>
              <a:rPr lang="en-US" dirty="0"/>
            </a:br>
            <a:r>
              <a:rPr lang="en-US" dirty="0"/>
              <a:t>Despite</a:t>
            </a:r>
            <a:br>
              <a:rPr lang="en-US" dirty="0"/>
            </a:br>
            <a:r>
              <a:rPr lang="en-US" dirty="0"/>
              <a:t>In spite of</a:t>
            </a:r>
            <a:br>
              <a:rPr lang="en-US" dirty="0"/>
            </a:br>
            <a:r>
              <a:rPr lang="en-US" dirty="0"/>
              <a:t>In contrast</a:t>
            </a:r>
            <a:br>
              <a:rPr lang="en-US" dirty="0"/>
            </a:br>
            <a:r>
              <a:rPr lang="en-US" dirty="0"/>
              <a:t>Nevertheless</a:t>
            </a:r>
          </a:p>
        </p:txBody>
      </p:sp>
    </p:spTree>
    <p:extLst>
      <p:ext uri="{BB962C8B-B14F-4D97-AF65-F5344CB8AC3E}">
        <p14:creationId xmlns:p14="http://schemas.microsoft.com/office/powerpoint/2010/main" val="1125954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Such as</a:t>
            </a:r>
            <a:br>
              <a:rPr lang="en-US" dirty="0"/>
            </a:br>
            <a:r>
              <a:rPr lang="en-US" dirty="0"/>
              <a:t>For instance</a:t>
            </a:r>
            <a:br>
              <a:rPr lang="en-US" dirty="0"/>
            </a:br>
            <a:r>
              <a:rPr lang="en-US" dirty="0"/>
              <a:t>A case in point</a:t>
            </a:r>
            <a:br>
              <a:rPr lang="en-US" dirty="0"/>
            </a:br>
            <a:r>
              <a:rPr lang="en-US" dirty="0"/>
              <a:t>One example of this</a:t>
            </a:r>
            <a:br>
              <a:rPr lang="en-US" dirty="0"/>
            </a:br>
            <a:r>
              <a:rPr lang="en-US" dirty="0"/>
              <a:t>In this way</a:t>
            </a:r>
          </a:p>
        </p:txBody>
      </p:sp>
    </p:spTree>
    <p:extLst>
      <p:ext uri="{BB962C8B-B14F-4D97-AF65-F5344CB8AC3E}">
        <p14:creationId xmlns:p14="http://schemas.microsoft.com/office/powerpoint/2010/main" val="2696403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Now write the essay under timed conditions (30 minutes, plus 5 minutes self- checking at the</a:t>
            </a:r>
            <a:br>
              <a:rPr lang="en-US" b="1" dirty="0"/>
            </a:br>
            <a:r>
              <a:rPr lang="en-US" b="1" dirty="0"/>
              <a:t>end).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5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Sentence Structure Quiz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5082"/>
            <a:ext cx="8229600" cy="563431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1. I was late for work.</a:t>
            </a:r>
          </a:p>
          <a:p>
            <a:pPr marL="0" indent="0">
              <a:buNone/>
            </a:pPr>
            <a:r>
              <a:rPr lang="en-US" sz="8000" dirty="0"/>
              <a:t>A </a:t>
            </a:r>
            <a:r>
              <a:rPr lang="en-US" sz="8000" b="1" dirty="0"/>
              <a:t>Simple</a:t>
            </a:r>
          </a:p>
          <a:p>
            <a:pPr marL="0" indent="0">
              <a:buNone/>
            </a:pPr>
            <a:r>
              <a:rPr lang="en-US" sz="8000" dirty="0"/>
              <a:t>B Compound</a:t>
            </a:r>
          </a:p>
          <a:p>
            <a:pPr marL="0" indent="0">
              <a:buNone/>
            </a:pPr>
            <a:r>
              <a:rPr lang="en-US" sz="8000" dirty="0"/>
              <a:t>C Complex</a:t>
            </a:r>
          </a:p>
          <a:p>
            <a:pPr marL="0" indent="0">
              <a:buNone/>
            </a:pPr>
            <a:r>
              <a:rPr lang="en-US" sz="8000" dirty="0"/>
              <a:t>D Compound-complex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2. He failed the test because he did not study hard enough.</a:t>
            </a:r>
          </a:p>
          <a:p>
            <a:pPr marL="0" indent="0">
              <a:buNone/>
            </a:pPr>
            <a:r>
              <a:rPr lang="en-US" sz="8000" dirty="0"/>
              <a:t>A Simple</a:t>
            </a:r>
          </a:p>
          <a:p>
            <a:pPr marL="0" indent="0">
              <a:buNone/>
            </a:pPr>
            <a:r>
              <a:rPr lang="en-US" sz="8000" dirty="0"/>
              <a:t>B Compound</a:t>
            </a:r>
          </a:p>
          <a:p>
            <a:pPr marL="0" indent="0">
              <a:buNone/>
            </a:pPr>
            <a:r>
              <a:rPr lang="en-US" sz="8000" dirty="0"/>
              <a:t>C </a:t>
            </a:r>
            <a:r>
              <a:rPr lang="en-US" sz="8000" b="1" dirty="0"/>
              <a:t>Complex</a:t>
            </a:r>
          </a:p>
          <a:p>
            <a:pPr marL="0" indent="0">
              <a:buNone/>
            </a:pPr>
            <a:r>
              <a:rPr lang="en-US" sz="8000" dirty="0"/>
              <a:t>D Compound-Complex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3. Even though pollution is widespread, people are doing little to prevent it.</a:t>
            </a:r>
          </a:p>
          <a:p>
            <a:pPr marL="0" indent="0">
              <a:buNone/>
            </a:pPr>
            <a:r>
              <a:rPr lang="en-US" sz="8000" dirty="0"/>
              <a:t>A Simple</a:t>
            </a:r>
          </a:p>
          <a:p>
            <a:pPr marL="0" indent="0">
              <a:buNone/>
            </a:pPr>
            <a:r>
              <a:rPr lang="en-US" sz="8000" dirty="0"/>
              <a:t>B Compound</a:t>
            </a:r>
          </a:p>
          <a:p>
            <a:pPr marL="0" indent="0">
              <a:buNone/>
            </a:pPr>
            <a:r>
              <a:rPr lang="en-US" sz="8000" dirty="0"/>
              <a:t>C </a:t>
            </a:r>
            <a:r>
              <a:rPr lang="en-US" sz="8000" b="1" dirty="0"/>
              <a:t>Complex</a:t>
            </a:r>
          </a:p>
          <a:p>
            <a:pPr marL="0" indent="0">
              <a:buNone/>
            </a:pPr>
            <a:r>
              <a:rPr lang="en-US" sz="8000" dirty="0"/>
              <a:t>D Compound-Complex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24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Check for homework/links on the iLearn site.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0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ECE62-A26A-451C-8336-BB7B425F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4BC4D7-2B3E-4C6C-B347-2D084661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2800" dirty="0"/>
              <a:t>4. Animals should not be killed for their fur, but this is still occurring, so action must be taken.</a:t>
            </a:r>
          </a:p>
          <a:p>
            <a:pPr marL="0" indent="0">
              <a:buNone/>
            </a:pPr>
            <a:r>
              <a:rPr lang="en-US" altLang="zh-TW" sz="2800" dirty="0"/>
              <a:t>A Simple</a:t>
            </a:r>
          </a:p>
          <a:p>
            <a:pPr marL="0" indent="0">
              <a:buNone/>
            </a:pPr>
            <a:r>
              <a:rPr lang="en-US" altLang="zh-TW" sz="2800" b="1" dirty="0"/>
              <a:t>B Compound</a:t>
            </a:r>
          </a:p>
          <a:p>
            <a:pPr marL="0" indent="0">
              <a:buNone/>
            </a:pPr>
            <a:r>
              <a:rPr lang="en-US" altLang="zh-TW" sz="2800" dirty="0"/>
              <a:t>C Complex</a:t>
            </a:r>
          </a:p>
          <a:p>
            <a:pPr marL="0" indent="0">
              <a:buNone/>
            </a:pPr>
            <a:r>
              <a:rPr lang="en-US" altLang="zh-TW" sz="2800" dirty="0"/>
              <a:t>D Compound-Complex</a:t>
            </a:r>
          </a:p>
          <a:p>
            <a:pPr marL="0" indent="0">
              <a:buNone/>
            </a:pPr>
            <a:r>
              <a:rPr lang="en-US" altLang="zh-TW" sz="2800" dirty="0"/>
              <a:t>5. I came to study in the UK because I wanted to improve my English, so I talk to as many English people as possible.</a:t>
            </a:r>
          </a:p>
          <a:p>
            <a:pPr marL="0" indent="0">
              <a:buNone/>
            </a:pPr>
            <a:r>
              <a:rPr lang="en-US" altLang="zh-TW" sz="2800" dirty="0"/>
              <a:t>A Simple</a:t>
            </a:r>
          </a:p>
          <a:p>
            <a:pPr marL="0" indent="0">
              <a:buNone/>
            </a:pPr>
            <a:r>
              <a:rPr lang="en-US" altLang="zh-TW" sz="2800" dirty="0"/>
              <a:t>B Compound</a:t>
            </a:r>
          </a:p>
          <a:p>
            <a:pPr marL="0" indent="0">
              <a:buNone/>
            </a:pPr>
            <a:r>
              <a:rPr lang="en-US" altLang="zh-TW" sz="2800" dirty="0"/>
              <a:t>C Complex</a:t>
            </a:r>
          </a:p>
          <a:p>
            <a:pPr marL="0" indent="0">
              <a:buNone/>
            </a:pPr>
            <a:r>
              <a:rPr lang="en-US" altLang="zh-TW" sz="2800" b="1" dirty="0"/>
              <a:t>D Compound-Complex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53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IELTS Writing Task 1: how to describe future years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at </a:t>
            </a:r>
            <a:r>
              <a:rPr lang="en-US"/>
              <a:t>page 7 </a:t>
            </a:r>
            <a:r>
              <a:rPr lang="en-US" dirty="0"/>
              <a:t>and do the exercise.</a:t>
            </a:r>
          </a:p>
        </p:txBody>
      </p:sp>
    </p:spTree>
    <p:extLst>
      <p:ext uri="{BB962C8B-B14F-4D97-AF65-F5344CB8AC3E}">
        <p14:creationId xmlns:p14="http://schemas.microsoft.com/office/powerpoint/2010/main" val="306850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should reach/will rise to/ is expected to be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are likely to be  	 	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predicted that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should reach/will rise to/ is expected to be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should reach/will rise to/ is expected to be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7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line graph on page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Details:</a:t>
            </a:r>
            <a:r>
              <a:rPr lang="en-US" dirty="0"/>
              <a:t> describe the dramatic increase predicted for Japan, and compare all 3 countries in 2040. </a:t>
            </a:r>
            <a:r>
              <a:rPr lang="en-US" b="1" dirty="0"/>
              <a:t>Use future tenses.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IELTS Academic Writing Task 2 Activity</a:t>
            </a:r>
            <a:br>
              <a:rPr lang="en-US" b="1" dirty="0"/>
            </a:br>
            <a:r>
              <a:rPr lang="en-US" b="1" dirty="0"/>
              <a:t>Sample task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should spend about 40 minutes on this task.</a:t>
            </a:r>
            <a:br>
              <a:rPr lang="en-US" dirty="0"/>
            </a:br>
            <a:r>
              <a:rPr lang="en-US" dirty="0"/>
              <a:t>Write about the following topic.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1" dirty="0"/>
              <a:t>The threat of nuclear weapons maintains world peace. Nuclear power provides cheap and</a:t>
            </a:r>
            <a:br>
              <a:rPr lang="en-US" b="1" i="1" dirty="0"/>
            </a:br>
            <a:r>
              <a:rPr lang="en-US" b="1" i="1" dirty="0"/>
              <a:t>clean energy.</a:t>
            </a:r>
            <a:br>
              <a:rPr lang="en-US" b="1" i="1" dirty="0"/>
            </a:br>
            <a:r>
              <a:rPr lang="en-US" b="1" i="1" dirty="0"/>
              <a:t>The benefits of nuclear technology far outweigh the disadvantages.</a:t>
            </a:r>
            <a:br>
              <a:rPr lang="en-US" b="1" i="1" dirty="0"/>
            </a:br>
            <a:r>
              <a:rPr lang="en-US" b="1" i="1" dirty="0"/>
              <a:t>To what extent do you agree or disagree?</a:t>
            </a:r>
          </a:p>
          <a:p>
            <a:pPr marL="0" indent="0">
              <a:buNone/>
            </a:pPr>
            <a:br>
              <a:rPr lang="en-US" b="1" i="1" dirty="0"/>
            </a:br>
            <a:r>
              <a:rPr lang="en-US" dirty="0"/>
              <a:t>Give reasons for your answer and include any relevant examples from your knowledge or experience.</a:t>
            </a:r>
          </a:p>
        </p:txBody>
      </p:sp>
    </p:spTree>
    <p:extLst>
      <p:ext uri="{BB962C8B-B14F-4D97-AF65-F5344CB8AC3E}">
        <p14:creationId xmlns:p14="http://schemas.microsoft.com/office/powerpoint/2010/main" val="22487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1927</Words>
  <Application>Microsoft Office PowerPoint</Application>
  <PresentationFormat>寬螢幕</PresentationFormat>
  <Paragraphs>183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        English Writing(IELTS preparation course) Fall Semester 2022-2023 </vt:lpstr>
      <vt:lpstr>PowerPoint 簡報</vt:lpstr>
      <vt:lpstr> Sentence Clauses Practice </vt:lpstr>
      <vt:lpstr>Sentence Structure Quiz </vt:lpstr>
      <vt:lpstr>PowerPoint 簡報</vt:lpstr>
      <vt:lpstr> IELTS Writing Task 1: how to describe future years </vt:lpstr>
      <vt:lpstr>Answers</vt:lpstr>
      <vt:lpstr>Look at the line graph on page 2</vt:lpstr>
      <vt:lpstr> IELTS Academic Writing Task 2 Activity Sample task </vt:lpstr>
      <vt:lpstr>IELTS Academic Writing Task 2 Activity Student’s Worksheet 1</vt:lpstr>
      <vt:lpstr> 1. Is the text in normal print simply advice, or do candidates have to follow it? </vt:lpstr>
      <vt:lpstr> 2. Are there two sentences that give candidates instructions here? </vt:lpstr>
      <vt:lpstr> 3. Is the writing in bold italics the question candidates have to answer? </vt:lpstr>
      <vt:lpstr>4. Do candidates only have to answer the question ‘To what extent do you agree or disagree ’?</vt:lpstr>
      <vt:lpstr>5. Is it enough for candidates to just give their own opinion about this topic?</vt:lpstr>
      <vt:lpstr>6. Do candidates have to pretend to be a specialist when they are writing their answer?</vt:lpstr>
      <vt:lpstr> IELTS Academic Writing Task 2 Activity Sample task </vt:lpstr>
      <vt:lpstr>How many sides are there to this question?</vt:lpstr>
      <vt:lpstr>There are four sides.</vt:lpstr>
      <vt:lpstr> IELTS Academic Writing Task 2 Activity  Student’s Worksheet 2 In pairs, brainstorm some ideas. </vt:lpstr>
      <vt:lpstr>Advantages of Nuclear Power</vt:lpstr>
      <vt:lpstr>Advantages of Nuclear Weapons</vt:lpstr>
      <vt:lpstr>Disadvantages of Nuclear Power</vt:lpstr>
      <vt:lpstr>Disadvantages of Nuclear Weapons </vt:lpstr>
      <vt:lpstr>PowerPoint 簡報</vt:lpstr>
      <vt:lpstr>The development of weapons through history</vt:lpstr>
      <vt:lpstr>Suggestions for achieving world peace</vt:lpstr>
      <vt:lpstr>Our increasing reliance on modern technology </vt:lpstr>
      <vt:lpstr>The depletion of natural resources</vt:lpstr>
      <vt:lpstr>The high cost of fuel</vt:lpstr>
      <vt:lpstr> IELTS Academic Writing Task 2 Activity – Student’s Worksheet 4 </vt:lpstr>
      <vt:lpstr>PowerPoint 簡報</vt:lpstr>
      <vt:lpstr>Introduction</vt:lpstr>
      <vt:lpstr>Cause and effect</vt:lpstr>
      <vt:lpstr>Conclusion</vt:lpstr>
      <vt:lpstr>And</vt:lpstr>
      <vt:lpstr>But</vt:lpstr>
      <vt:lpstr>For example</vt:lpstr>
      <vt:lpstr>Exercise 5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College English (IELTS preparation course) Fall Semester 2018-2019 </dc:title>
  <dc:creator>user</dc:creator>
  <cp:lastModifiedBy>柯馬克</cp:lastModifiedBy>
  <cp:revision>6</cp:revision>
  <dcterms:created xsi:type="dcterms:W3CDTF">2018-10-15T02:13:58Z</dcterms:created>
  <dcterms:modified xsi:type="dcterms:W3CDTF">2022-10-28T05:01:02Z</dcterms:modified>
</cp:coreProperties>
</file>