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7" r:id="rId5"/>
    <p:sldId id="274" r:id="rId6"/>
    <p:sldId id="275" r:id="rId7"/>
    <p:sldId id="276" r:id="rId8"/>
    <p:sldId id="265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9F89DC-38B7-4EAF-95FB-8BDA595857BA}">
          <p14:sldIdLst>
            <p14:sldId id="256"/>
            <p14:sldId id="270"/>
            <p14:sldId id="272"/>
            <p14:sldId id="277"/>
            <p14:sldId id="274"/>
            <p14:sldId id="275"/>
            <p14:sldId id="276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_5_25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1A857-96AF-49EA-BB91-4BA3F0EC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image classification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33B6B-2539-421C-901E-15287282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Load image data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Define the network architecture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Specify training options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Train the network</a:t>
            </a:r>
          </a:p>
          <a:p>
            <a:pPr marL="514350" indent="-514350">
              <a:buAutoNum type="arabicPeriod"/>
            </a:pPr>
            <a:r>
              <a:rPr lang="en-US" altLang="zh-TW" dirty="0"/>
              <a:t>Predict the labels of new data and calculate the classification accuracy.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CC5A9B1-B341-472F-98B4-A5CE79C25A94}"/>
              </a:ext>
            </a:extLst>
          </p:cNvPr>
          <p:cNvSpPr txBox="1">
            <a:spLocks/>
          </p:cNvSpPr>
          <p:nvPr/>
        </p:nvSpPr>
        <p:spPr>
          <a:xfrm>
            <a:off x="838200" y="5661442"/>
            <a:ext cx="6870032" cy="65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4000" dirty="0">
                <a:solidFill>
                  <a:schemeClr val="accent1"/>
                </a:solidFill>
              </a:rPr>
              <a:t>Download deep learning tool</a:t>
            </a:r>
            <a:endParaRPr lang="zh-TW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8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1A857-96AF-49EA-BB91-4BA3F0EC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33B6B-2539-421C-901E-15287282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digitDatasetPath</a:t>
            </a:r>
            <a:r>
              <a:rPr lang="en-US" altLang="zh-TW" dirty="0"/>
              <a:t> = </a:t>
            </a:r>
            <a:r>
              <a:rPr lang="en-US" altLang="zh-TW" dirty="0" err="1"/>
              <a:t>fullfile</a:t>
            </a:r>
            <a:r>
              <a:rPr lang="en-US" altLang="zh-TW" dirty="0"/>
              <a:t>(</a:t>
            </a:r>
            <a:r>
              <a:rPr lang="en-US" altLang="zh-TW" dirty="0" err="1"/>
              <a:t>matlabroot</a:t>
            </a:r>
            <a:r>
              <a:rPr lang="en-US" altLang="zh-TW" dirty="0"/>
              <a:t>,'toolbox','</a:t>
            </a:r>
            <a:r>
              <a:rPr lang="en-US" altLang="zh-TW" dirty="0" err="1"/>
              <a:t>nnet</a:t>
            </a:r>
            <a:r>
              <a:rPr lang="en-US" altLang="zh-TW" dirty="0"/>
              <a:t>','</a:t>
            </a:r>
            <a:r>
              <a:rPr lang="en-US" altLang="zh-TW" dirty="0" err="1"/>
              <a:t>nndemos</a:t>
            </a:r>
            <a:r>
              <a:rPr lang="en-US" altLang="zh-TW" dirty="0"/>
              <a:t>', ... 	'</a:t>
            </a:r>
            <a:r>
              <a:rPr lang="en-US" altLang="zh-TW" dirty="0" err="1"/>
              <a:t>nndatasets</a:t>
            </a:r>
            <a:r>
              <a:rPr lang="en-US" altLang="zh-TW" dirty="0"/>
              <a:t>','</a:t>
            </a:r>
            <a:r>
              <a:rPr lang="en-US" altLang="zh-TW" dirty="0" err="1"/>
              <a:t>DigitDataset</a:t>
            </a:r>
            <a:r>
              <a:rPr lang="en-US" altLang="zh-TW" dirty="0"/>
              <a:t>’);</a:t>
            </a:r>
          </a:p>
          <a:p>
            <a:pPr marL="0" indent="0"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fullfile</a:t>
            </a:r>
            <a:r>
              <a:rPr lang="en-US" altLang="zh-TW" dirty="0"/>
              <a:t> function : Builds a full file specification from the specified folder and file names.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imds</a:t>
            </a:r>
            <a:r>
              <a:rPr lang="en-US" altLang="zh-TW" dirty="0"/>
              <a:t> = </a:t>
            </a:r>
            <a:r>
              <a:rPr lang="en-US" altLang="zh-TW" dirty="0" err="1"/>
              <a:t>imageDatastore</a:t>
            </a:r>
            <a:r>
              <a:rPr lang="en-US" altLang="zh-TW" dirty="0"/>
              <a:t>(</a:t>
            </a:r>
            <a:r>
              <a:rPr lang="en-US" altLang="zh-TW" dirty="0" err="1"/>
              <a:t>digitDatasetPath</a:t>
            </a:r>
            <a:r>
              <a:rPr lang="en-US" altLang="zh-TW" dirty="0"/>
              <a:t>, ...</a:t>
            </a:r>
          </a:p>
          <a:p>
            <a:pPr marL="0" indent="0">
              <a:buNone/>
            </a:pPr>
            <a:r>
              <a:rPr lang="en-US" altLang="zh-TW" dirty="0"/>
              <a:t>	 '</a:t>
            </a:r>
            <a:r>
              <a:rPr lang="en-US" altLang="zh-TW" dirty="0" err="1"/>
              <a:t>IncludeSubfolders</a:t>
            </a:r>
            <a:r>
              <a:rPr lang="en-US" altLang="zh-TW" dirty="0"/>
              <a:t>',true, ...</a:t>
            </a:r>
          </a:p>
          <a:p>
            <a:pPr marL="0" indent="0">
              <a:buNone/>
            </a:pPr>
            <a:r>
              <a:rPr lang="en-US" altLang="zh-TW" dirty="0"/>
              <a:t>	 '</a:t>
            </a:r>
            <a:r>
              <a:rPr lang="en-US" altLang="zh-TW" dirty="0" err="1"/>
              <a:t>LabelSource</a:t>
            </a:r>
            <a:r>
              <a:rPr lang="en-US" altLang="zh-TW" dirty="0"/>
              <a:t>','</a:t>
            </a:r>
            <a:r>
              <a:rPr lang="en-US" altLang="zh-TW" dirty="0" err="1"/>
              <a:t>foldernames</a:t>
            </a:r>
            <a:r>
              <a:rPr lang="en-US" altLang="zh-TW" dirty="0"/>
              <a:t>’);</a:t>
            </a:r>
          </a:p>
          <a:p>
            <a:pPr marL="0" indent="0"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imageDatastore</a:t>
            </a:r>
            <a:r>
              <a:rPr lang="en-US" altLang="zh-TW" dirty="0"/>
              <a:t> : to manage a collection of image files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07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6426-A63E-487A-8E8A-C146D685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numTrainFiles</a:t>
            </a:r>
            <a:r>
              <a:rPr lang="en-US" dirty="0"/>
              <a:t> = 750;</a:t>
            </a:r>
          </a:p>
          <a:p>
            <a:pPr marL="0" indent="0">
              <a:buNone/>
            </a:pPr>
            <a:r>
              <a:rPr lang="en-US" dirty="0"/>
              <a:t>% separate the images to 750images in one set to categorize the images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imdsTrain,imdsValidation</a:t>
            </a:r>
            <a:r>
              <a:rPr lang="en-US" dirty="0"/>
              <a:t>] = </a:t>
            </a:r>
            <a:r>
              <a:rPr lang="en-US" dirty="0" err="1"/>
              <a:t>splitEachLabel</a:t>
            </a:r>
            <a:r>
              <a:rPr lang="en-US" dirty="0"/>
              <a:t>(imds,</a:t>
            </a:r>
            <a:r>
              <a:rPr lang="en-US" dirty="0" err="1"/>
              <a:t>numTrainFiles</a:t>
            </a:r>
            <a:r>
              <a:rPr lang="en-US" dirty="0"/>
              <a:t>,'randomized’);</a:t>
            </a:r>
          </a:p>
          <a:p>
            <a:pPr marL="0" indent="0">
              <a:buNone/>
            </a:pPr>
            <a:r>
              <a:rPr lang="en-US" dirty="0"/>
              <a:t>%splits the image datastore into two new </a:t>
            </a:r>
            <a:r>
              <a:rPr lang="en-US" dirty="0" err="1"/>
              <a:t>datasotres</a:t>
            </a:r>
            <a:r>
              <a:rPr lang="en-US" dirty="0"/>
              <a:t> for training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70644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AE82-559D-4B2E-AA5D-D3139A4D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Define network architecture (deep learning layers)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3E1A-AADD-4B84-BA36-559D26ED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inputSize</a:t>
            </a:r>
            <a:r>
              <a:rPr lang="en-US" dirty="0"/>
              <a:t> = [28 28 1]; %28by28by1 pixels </a:t>
            </a:r>
          </a:p>
          <a:p>
            <a:pPr marL="0" indent="0">
              <a:buNone/>
            </a:pPr>
            <a:r>
              <a:rPr lang="en-US" dirty="0" err="1"/>
              <a:t>numClasses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layers = [ </a:t>
            </a:r>
            <a:r>
              <a:rPr lang="en-US" dirty="0" err="1"/>
              <a:t>imageInputLayer</a:t>
            </a:r>
            <a:r>
              <a:rPr lang="en-US" dirty="0"/>
              <a:t>(</a:t>
            </a:r>
            <a:r>
              <a:rPr lang="en-US" dirty="0" err="1"/>
              <a:t>inputSize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convolution2dLayer(5,20)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batchNormalizationLayer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reluLayer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fullyConnectedLayer</a:t>
            </a:r>
            <a:r>
              <a:rPr lang="en-US" dirty="0"/>
              <a:t>(</a:t>
            </a:r>
            <a:r>
              <a:rPr lang="en-US" dirty="0" err="1"/>
              <a:t>numClasses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softmaxLayer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classificationLayer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1875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6A22-7E41-427A-B4D7-0F398DC8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the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5FF9-D32C-40E7-9699-E6A1D302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options = </a:t>
            </a:r>
            <a:r>
              <a:rPr lang="en-US" dirty="0" err="1"/>
              <a:t>trainingOptions</a:t>
            </a:r>
            <a:r>
              <a:rPr lang="en-US" dirty="0"/>
              <a:t>('</a:t>
            </a:r>
            <a:r>
              <a:rPr lang="en-US" dirty="0" err="1"/>
              <a:t>sgdm</a:t>
            </a:r>
            <a:r>
              <a:rPr lang="en-US" dirty="0"/>
              <a:t>', ...</a:t>
            </a:r>
          </a:p>
          <a:p>
            <a:pPr marL="0" indent="0">
              <a:buNone/>
            </a:pPr>
            <a:r>
              <a:rPr lang="en-US" dirty="0"/>
              <a:t>	 'MaxEpochs',4, ...</a:t>
            </a:r>
          </a:p>
          <a:p>
            <a:pPr marL="0" indent="0">
              <a:buNone/>
            </a:pPr>
            <a:r>
              <a:rPr lang="en-US" dirty="0"/>
              <a:t>	 '</a:t>
            </a:r>
            <a:r>
              <a:rPr lang="en-US" dirty="0" err="1"/>
              <a:t>ValidationData</a:t>
            </a:r>
            <a:r>
              <a:rPr lang="en-US" dirty="0"/>
              <a:t>',</a:t>
            </a:r>
            <a:r>
              <a:rPr lang="en-US" dirty="0" err="1"/>
              <a:t>imdsValidation</a:t>
            </a:r>
            <a:r>
              <a:rPr lang="en-US" dirty="0"/>
              <a:t>, ...</a:t>
            </a:r>
          </a:p>
          <a:p>
            <a:pPr marL="0" indent="0">
              <a:buNone/>
            </a:pPr>
            <a:r>
              <a:rPr lang="en-US" dirty="0"/>
              <a:t>	 'ValidationFrequency',30, ...</a:t>
            </a:r>
          </a:p>
          <a:p>
            <a:pPr marL="0" indent="0">
              <a:buNone/>
            </a:pPr>
            <a:r>
              <a:rPr lang="en-US" dirty="0"/>
              <a:t>	 '</a:t>
            </a:r>
            <a:r>
              <a:rPr lang="en-US" dirty="0" err="1"/>
              <a:t>Verbose',false</a:t>
            </a:r>
            <a:r>
              <a:rPr lang="en-US" dirty="0"/>
              <a:t>, ...</a:t>
            </a:r>
          </a:p>
          <a:p>
            <a:pPr marL="0" indent="0">
              <a:buNone/>
            </a:pPr>
            <a:r>
              <a:rPr lang="en-US" dirty="0"/>
              <a:t>	 '</a:t>
            </a:r>
            <a:r>
              <a:rPr lang="en-US" dirty="0" err="1"/>
              <a:t>Plots','training</a:t>
            </a:r>
            <a:r>
              <a:rPr lang="en-US" dirty="0"/>
              <a:t>-progress’);</a:t>
            </a:r>
          </a:p>
          <a:p>
            <a:pPr marL="0" indent="0">
              <a:buNone/>
            </a:pPr>
            <a:r>
              <a:rPr lang="en-US" dirty="0"/>
              <a:t> net = </a:t>
            </a:r>
            <a:r>
              <a:rPr lang="en-US" dirty="0" err="1"/>
              <a:t>trainNetwork</a:t>
            </a:r>
            <a:r>
              <a:rPr lang="en-US" dirty="0"/>
              <a:t>(</a:t>
            </a:r>
            <a:r>
              <a:rPr lang="en-US" dirty="0" err="1"/>
              <a:t>imdsTrain,layers,options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006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6FFB-4D21-4886-9442-14881AC7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FEA9-BA8E-4800-9015-7F77376C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YPred</a:t>
            </a:r>
            <a:r>
              <a:rPr lang="en-US" dirty="0"/>
              <a:t> = classify(</a:t>
            </a:r>
            <a:r>
              <a:rPr lang="en-US" dirty="0" err="1"/>
              <a:t>net,imdsValidation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YValidation</a:t>
            </a:r>
            <a:r>
              <a:rPr lang="en-US" dirty="0"/>
              <a:t> = </a:t>
            </a:r>
            <a:r>
              <a:rPr lang="en-US" dirty="0" err="1"/>
              <a:t>imdsValidation.Labels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accuracy = mean(</a:t>
            </a:r>
            <a:r>
              <a:rPr lang="en-US" dirty="0" err="1"/>
              <a:t>YPred</a:t>
            </a:r>
            <a:r>
              <a:rPr lang="en-US" dirty="0"/>
              <a:t> == </a:t>
            </a:r>
            <a:r>
              <a:rPr lang="en-US" dirty="0" err="1"/>
              <a:t>YValidation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</a:t>
            </a:r>
            <a:r>
              <a:rPr lang="en-US" dirty="0">
                <a:sym typeface="Wingdings" panose="05000000000000000000" pitchFamily="2" charset="2"/>
              </a:rPr>
              <a:t> 0.9888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9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988D-85A2-40F3-AAE5-727A849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069BB-5A44-4023-978E-67CE42256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699" y="0"/>
            <a:ext cx="9372919" cy="59965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A29B39-DA10-4C2F-A03E-A061ECDCEE64}"/>
              </a:ext>
            </a:extLst>
          </p:cNvPr>
          <p:cNvSpPr txBox="1">
            <a:spLocks/>
          </p:cNvSpPr>
          <p:nvPr/>
        </p:nvSpPr>
        <p:spPr>
          <a:xfrm>
            <a:off x="838199" y="5996573"/>
            <a:ext cx="10515600" cy="69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Upload the graphs and explain the process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74359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304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PMingLiU</vt:lpstr>
      <vt:lpstr>맑은 고딕</vt:lpstr>
      <vt:lpstr>Arial</vt:lpstr>
      <vt:lpstr>Calibri</vt:lpstr>
      <vt:lpstr>Calibri Light</vt:lpstr>
      <vt:lpstr>Wingdings</vt:lpstr>
      <vt:lpstr>Office 佈景主題</vt:lpstr>
      <vt:lpstr>Matlab程式設計_5_25 </vt:lpstr>
      <vt:lpstr>Simple image classification network</vt:lpstr>
      <vt:lpstr>Load data</vt:lpstr>
      <vt:lpstr>PowerPoint Presentation</vt:lpstr>
      <vt:lpstr>Define network architecture (deep learning layers)</vt:lpstr>
      <vt:lpstr>Train the network</vt:lpstr>
      <vt:lpstr>Test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金郁善</cp:lastModifiedBy>
  <cp:revision>77</cp:revision>
  <dcterms:created xsi:type="dcterms:W3CDTF">2022-03-29T02:40:46Z</dcterms:created>
  <dcterms:modified xsi:type="dcterms:W3CDTF">2023-05-25T08:37:56Z</dcterms:modified>
</cp:coreProperties>
</file>