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943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0" r:id="rId3"/>
    <p:sldId id="311" r:id="rId4"/>
    <p:sldId id="317" r:id="rId5"/>
    <p:sldId id="319" r:id="rId6"/>
    <p:sldId id="321" r:id="rId7"/>
    <p:sldId id="320" r:id="rId8"/>
    <p:sldId id="322" r:id="rId9"/>
    <p:sldId id="325" r:id="rId10"/>
    <p:sldId id="327" r:id="rId11"/>
    <p:sldId id="313" r:id="rId12"/>
    <p:sldId id="314" r:id="rId13"/>
    <p:sldId id="315" r:id="rId14"/>
    <p:sldId id="326" r:id="rId15"/>
    <p:sldId id="324" r:id="rId16"/>
    <p:sldId id="323" r:id="rId17"/>
  </p:sldIdLst>
  <p:sldSz cx="9144000" cy="6858000" type="screen4x3"/>
  <p:notesSz cx="6858000" cy="9144000"/>
  <p:embeddedFontLst>
    <p:embeddedFont>
      <p:font typeface="標楷體" panose="03000509000000000000" pitchFamily="65" charset="-120"/>
      <p:regular r:id="rId20"/>
    </p:embeddedFont>
    <p:embeddedFont>
      <p:font typeface="Wingdings 2" panose="05020102010507070707" pitchFamily="18" charset="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Schoolbook" panose="02020500000000000000" charset="0"/>
      <p:regular r:id="rId26"/>
      <p:bold r:id="rId27"/>
      <p:italic r:id="rId28"/>
      <p:boldItalic r:id="rId29"/>
    </p:embeddedFont>
  </p:embeddedFont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CC442"/>
    <a:srgbClr val="76046E"/>
    <a:srgbClr val="13672D"/>
    <a:srgbClr val="020278"/>
    <a:srgbClr val="FF0000"/>
    <a:srgbClr val="FFFF00"/>
    <a:srgbClr val="00CC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2" autoAdjust="0"/>
    <p:restoredTop sz="96348" autoAdjust="0"/>
  </p:normalViewPr>
  <p:slideViewPr>
    <p:cSldViewPr>
      <p:cViewPr varScale="1">
        <p:scale>
          <a:sx n="71" d="100"/>
          <a:sy n="71" d="100"/>
        </p:scale>
        <p:origin x="829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逢甲大學資電學院邏輯設計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CC11CB-B3FC-4D26-9C90-32C843815A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逢甲大學資電學院邏輯設計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A1B28E-281A-4456-8BEB-4DD46500A4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294C9C4-1815-4A66-9124-7A3DD6471A68}" type="slidenum">
              <a:rPr lang="zh-TW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4729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22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E4A53-15EA-46ED-9721-436847E7D3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2608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6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9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129588" y="6221413"/>
            <a:ext cx="609600" cy="520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0C47FC-A665-46CE-89BD-63AE305617D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2" name="頁尾版面配置區 9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030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9371A-75DF-4A0E-AF86-384F835B68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622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線接點 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4" name="直線接點 3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5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229BF-E71B-4EF9-8CD1-1D2C299BF4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630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7" name="直線接點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23DF9-0C06-4E95-A05F-AE168E5B48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5257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7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9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11" name="直線接點 1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FA71C-C82C-4B32-B800-0988303F2D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267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8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2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835C5-244C-4A09-A7EE-5477A08BDD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594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8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2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344C6-F763-4D9E-BE43-9CC7F73581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185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7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9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1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E30E0-5470-431D-B038-F446405AB1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361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3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vert="horz" anchor="ctr" anchorCtr="0"/>
          <a:lstStyle>
            <a:lvl1pPr algn="r" eaLnBrk="1" hangingPunct="1">
              <a:defRPr kumimoji="0" sz="12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anchor="ctr" anchorCtr="0"/>
          <a:lstStyle>
            <a:lvl1pPr eaLnBrk="1" hangingPunct="1">
              <a:defRPr kumimoji="0" sz="12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374618-2BB1-4637-9684-6E69F700EB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新細明體" pitchFamily="18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268EA8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ADCEDC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EAABAC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2636838"/>
            <a:ext cx="7377113" cy="10795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</a:pPr>
            <a:r>
              <a:rPr kumimoji="1" lang="en-US" altLang="zh-TW" sz="2800" smtClean="0">
                <a:solidFill>
                  <a:srgbClr val="C00000"/>
                </a:solidFill>
                <a:ea typeface="新細明體" panose="02020500000000000000" pitchFamily="18" charset="-120"/>
              </a:rPr>
              <a:t>Breadboard Techniques and Logic Function Demonstration</a:t>
            </a:r>
            <a:r>
              <a:rPr kumimoji="1" lang="en-US" altLang="zh-TW" sz="2800" b="0" smtClean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  <a:endParaRPr kumimoji="1" lang="zh-TW" altLang="en-US" sz="2800" b="0" smtClean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3315" name="文字方塊 2"/>
          <p:cNvSpPr txBox="1">
            <a:spLocks noChangeArrowheads="1"/>
          </p:cNvSpPr>
          <p:nvPr/>
        </p:nvSpPr>
        <p:spPr bwMode="auto">
          <a:xfrm>
            <a:off x="1692275" y="1773238"/>
            <a:ext cx="5472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4000">
                <a:solidFill>
                  <a:srgbClr val="C00000"/>
                </a:solidFill>
              </a:rPr>
              <a:t>Lab 01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43663" y="6237288"/>
            <a:ext cx="2555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Source: Purdue ECE270 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 bwMode="auto">
          <a:xfrm>
            <a:off x="323850" y="368300"/>
            <a:ext cx="8507413" cy="5397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zh-TW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排阻</a:t>
            </a:r>
            <a:endParaRPr lang="zh-TW" altLang="en-US" sz="2800" b="1" cap="none" dirty="0" smtClean="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387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xfrm>
            <a:off x="8066088" y="6221413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4065E5-33D0-45CB-BBE9-A5545D09A014}" type="slidenum">
              <a:rPr lang="en-US" altLang="zh-TW" sz="1400" smtClean="0">
                <a:solidFill>
                  <a:srgbClr val="0070C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400" smtClean="0">
              <a:solidFill>
                <a:srgbClr val="0070C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0" y="980728"/>
            <a:ext cx="8656510" cy="22682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99592" y="1772816"/>
            <a:ext cx="360040" cy="34205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88024" y="2564904"/>
            <a:ext cx="360040" cy="34205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3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 bwMode="auto">
          <a:xfrm>
            <a:off x="323850" y="368300"/>
            <a:ext cx="8507413" cy="5397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TW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(3): Inverter and LED Test:</a:t>
            </a:r>
            <a:endParaRPr lang="zh-TW" altLang="en-US" sz="2800" b="1" cap="none" dirty="0" smtClean="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411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EDE8F1-F86C-4AE0-AFA1-3F75379D6AC9}" type="slidenum">
              <a:rPr lang="en-US" altLang="zh-TW" sz="1400" smtClean="0">
                <a:solidFill>
                  <a:srgbClr val="0070C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400" smtClean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8313" y="915988"/>
            <a:ext cx="8009565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Locate a </a:t>
            </a:r>
            <a:r>
              <a:rPr lang="en-US" altLang="zh-TW" dirty="0" smtClean="0"/>
              <a:t>7404 </a:t>
            </a:r>
            <a:r>
              <a:rPr lang="en-US" altLang="zh-TW" dirty="0"/>
              <a:t>(hex inverter) IC and insert it into your breadboard. </a:t>
            </a:r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Connect the </a:t>
            </a:r>
            <a:r>
              <a:rPr lang="en-US" altLang="zh-TW" dirty="0" smtClean="0"/>
              <a:t>7404 </a:t>
            </a:r>
            <a:r>
              <a:rPr lang="en-US" altLang="zh-TW" dirty="0"/>
              <a:t>to power (pin 14) and ground (pin 7).</a:t>
            </a:r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Connect one of the inputs (pin 1) to one of the DIP switches, and connect </a:t>
            </a:r>
          </a:p>
          <a:p>
            <a:pPr eaLnBrk="1" hangingPunct="1">
              <a:defRPr/>
            </a:pPr>
            <a:r>
              <a:rPr lang="en-US" altLang="zh-TW" dirty="0"/>
              <a:t>    the corresponding output (pin 2) to the anode of a RED </a:t>
            </a:r>
            <a:r>
              <a:rPr lang="en-US" altLang="zh-TW" dirty="0" smtClean="0"/>
              <a:t>LED </a:t>
            </a:r>
            <a:endParaRPr lang="en-US" altLang="zh-TW" dirty="0"/>
          </a:p>
          <a:p>
            <a:pPr eaLnBrk="1" hangingPunct="1">
              <a:defRPr/>
            </a:pPr>
            <a:r>
              <a:rPr lang="en-US" altLang="zh-TW" dirty="0"/>
              <a:t>    (connect the cathode of the LED to ground).</a:t>
            </a:r>
            <a:endParaRPr lang="zh-TW" altLang="en-US" dirty="0"/>
          </a:p>
        </p:txBody>
      </p:sp>
      <p:pic>
        <p:nvPicPr>
          <p:cNvPr id="17413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92896"/>
            <a:ext cx="8580437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 bwMode="auto">
          <a:xfrm>
            <a:off x="323850" y="368300"/>
            <a:ext cx="8820150" cy="5397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TW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(4): NAND, NOR, AND, and XOR Truth Tables</a:t>
            </a:r>
            <a:endParaRPr lang="zh-TW" altLang="en-US" sz="2800" b="1" cap="none" dirty="0" smtClean="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435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8C1938-0CA8-4391-A151-E6822FC119BF}" type="slidenum">
              <a:rPr lang="en-US" altLang="zh-TW" sz="1400" smtClean="0">
                <a:solidFill>
                  <a:srgbClr val="0070C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400" smtClean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8313" y="915988"/>
            <a:ext cx="7231723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Repeat Step (3), using a </a:t>
            </a:r>
            <a:r>
              <a:rPr lang="en-US" altLang="zh-TW" dirty="0" smtClean="0"/>
              <a:t>7400 </a:t>
            </a:r>
            <a:r>
              <a:rPr lang="en-US" altLang="zh-TW" dirty="0"/>
              <a:t>(quad 2-input NAND), </a:t>
            </a:r>
          </a:p>
          <a:p>
            <a:pPr eaLnBrk="1" hangingPunct="1">
              <a:defRPr/>
            </a:pPr>
            <a:r>
              <a:rPr lang="en-US" altLang="zh-TW" dirty="0"/>
              <a:t>    </a:t>
            </a:r>
            <a:r>
              <a:rPr lang="en-US" altLang="zh-TW" dirty="0" smtClean="0"/>
              <a:t>7402 </a:t>
            </a:r>
            <a:r>
              <a:rPr lang="en-US" altLang="zh-TW" dirty="0"/>
              <a:t>(quad 2-input NOR), </a:t>
            </a:r>
            <a:r>
              <a:rPr lang="en-US" altLang="zh-TW" dirty="0" smtClean="0"/>
              <a:t>7408 </a:t>
            </a:r>
            <a:r>
              <a:rPr lang="en-US" altLang="zh-TW" dirty="0"/>
              <a:t>(quad 2-input AND), and </a:t>
            </a:r>
          </a:p>
          <a:p>
            <a:pPr eaLnBrk="1" hangingPunct="1">
              <a:defRPr/>
            </a:pPr>
            <a:r>
              <a:rPr lang="en-US" altLang="zh-TW" dirty="0"/>
              <a:t>    </a:t>
            </a:r>
            <a:r>
              <a:rPr lang="en-US" altLang="zh-TW" dirty="0" smtClean="0"/>
              <a:t>7486 </a:t>
            </a:r>
            <a:r>
              <a:rPr lang="en-US" altLang="zh-TW" dirty="0"/>
              <a:t>(quad 2-input XOR). </a:t>
            </a:r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To demonstrate each of these functions, </a:t>
            </a:r>
            <a:r>
              <a:rPr lang="en-US" altLang="zh-TW" dirty="0" smtClean="0"/>
              <a:t>you </a:t>
            </a:r>
            <a:r>
              <a:rPr lang="en-US" altLang="zh-TW" dirty="0"/>
              <a:t>will need to test 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i="1" dirty="0"/>
              <a:t> </a:t>
            </a:r>
            <a:r>
              <a:rPr lang="en-US" altLang="zh-TW" i="1" dirty="0" smtClean="0"/>
              <a:t>    all </a:t>
            </a:r>
            <a:r>
              <a:rPr lang="en-US" altLang="zh-TW" i="1" dirty="0"/>
              <a:t>four </a:t>
            </a:r>
            <a:r>
              <a:rPr lang="en-US" altLang="zh-TW" dirty="0"/>
              <a:t>input combinations.</a:t>
            </a:r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Complete the TRUTH TABLE, below, for each of the four functions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515100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 bwMode="auto">
          <a:xfrm>
            <a:off x="323850" y="368300"/>
            <a:ext cx="8820150" cy="5397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TW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(5): Schematic Capture</a:t>
            </a:r>
            <a:endParaRPr lang="zh-TW" altLang="en-US" sz="2800" b="1" cap="none" dirty="0" smtClean="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459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54F5B-4471-4DFA-A9D5-C52953E255BA}" type="slidenum">
              <a:rPr lang="en-US" altLang="zh-TW" sz="1400" smtClean="0">
                <a:solidFill>
                  <a:srgbClr val="0070C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400" smtClean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9512" y="836712"/>
            <a:ext cx="8787727" cy="1354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Draw a complete schematic of the circuit you implemented for Step (4</a:t>
            </a:r>
            <a:r>
              <a:rPr lang="en-US" altLang="zh-TW" dirty="0" smtClean="0"/>
              <a:t>),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 using </a:t>
            </a:r>
            <a:r>
              <a:rPr lang="en-US" altLang="zh-TW" b="1" dirty="0" smtClean="0"/>
              <a:t>paper and pen</a:t>
            </a:r>
            <a:r>
              <a:rPr lang="en-US" altLang="zh-TW" dirty="0" smtClean="0"/>
              <a:t>. </a:t>
            </a:r>
            <a:endParaRPr lang="en-US" altLang="zh-TW" dirty="0"/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Your completed schematic should look similar to the one </a:t>
            </a:r>
            <a:r>
              <a:rPr lang="en-US" altLang="zh-TW" dirty="0" smtClean="0"/>
              <a:t>below, but not the same.</a:t>
            </a:r>
            <a:endParaRPr lang="en-US" altLang="zh-TW" dirty="0"/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Attach a </a:t>
            </a:r>
            <a:r>
              <a:rPr lang="en-US" altLang="zh-TW" dirty="0" smtClean="0"/>
              <a:t>write-up of your </a:t>
            </a:r>
            <a:r>
              <a:rPr lang="en-US" altLang="zh-TW" dirty="0"/>
              <a:t>schematic to your lab report.</a:t>
            </a:r>
          </a:p>
        </p:txBody>
      </p:sp>
      <p:pic>
        <p:nvPicPr>
          <p:cNvPr id="19461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86692"/>
            <a:ext cx="3695843" cy="462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 bwMode="auto">
          <a:xfrm>
            <a:off x="323850" y="368300"/>
            <a:ext cx="8820150" cy="5397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TW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(6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What-If Test</a:t>
            </a:r>
            <a:endParaRPr lang="zh-TW" altLang="en-US" sz="2800" b="1" cap="none" dirty="0" smtClean="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459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54F5B-4471-4DFA-A9D5-C52953E255BA}" type="slidenum">
              <a:rPr lang="en-US" altLang="zh-TW" sz="1400" smtClean="0">
                <a:solidFill>
                  <a:srgbClr val="0070C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400" smtClean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9512" y="836712"/>
            <a:ext cx="8580234" cy="2339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Determine what happens if you try to connect an LED directly to </a:t>
            </a:r>
            <a:endParaRPr lang="en-US" altLang="zh-TW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the </a:t>
            </a:r>
            <a:r>
              <a:rPr lang="en-US" altLang="zh-TW" dirty="0"/>
              <a:t>DIP switch/pull-up resistor circuit. </a:t>
            </a:r>
            <a:endParaRPr lang="en-US" altLang="zh-TW" dirty="0" smtClean="0"/>
          </a:p>
          <a:p>
            <a:pPr marL="7429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First, try connecting the anode of an LED to the switch and </a:t>
            </a:r>
            <a:endParaRPr lang="en-US" altLang="zh-TW" dirty="0" smtClean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 the </a:t>
            </a:r>
            <a:r>
              <a:rPr lang="en-US" altLang="zh-TW" dirty="0"/>
              <a:t>cathode to ground. </a:t>
            </a:r>
            <a:endParaRPr lang="en-US" altLang="zh-TW" dirty="0" smtClean="0"/>
          </a:p>
          <a:p>
            <a:pPr marL="7429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Next, try connecting the LED’s anode to +5 V and its cathode to the switch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TW" dirty="0" smtClean="0"/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</a:rPr>
              <a:t>Describe the results obtained and explain what is happening in each case.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02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投影片編號版面配置區 6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BEB7AE1-1E4E-4D36-8336-D7A9091C791D}" type="slidenum">
              <a:rPr lang="en-US" altLang="zh-TW" sz="140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400">
              <a:solidFill>
                <a:srgbClr val="FFFFFF"/>
              </a:solidFill>
            </a:endParaRPr>
          </a:p>
        </p:txBody>
      </p:sp>
      <p:sp>
        <p:nvSpPr>
          <p:cNvPr id="21510" name="Rectangle 3"/>
          <p:cNvSpPr txBox="1">
            <a:spLocks noChangeArrowheads="1"/>
          </p:cNvSpPr>
          <p:nvPr/>
        </p:nvSpPr>
        <p:spPr bwMode="auto">
          <a:xfrm>
            <a:off x="323850" y="836613"/>
            <a:ext cx="7693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/>
              <a:t>NOT gate</a:t>
            </a:r>
          </a:p>
          <a:p>
            <a:r>
              <a:rPr lang="en-US" altLang="zh-TW"/>
              <a:t>IC : 7404</a:t>
            </a:r>
          </a:p>
        </p:txBody>
      </p:sp>
      <p:sp>
        <p:nvSpPr>
          <p:cNvPr id="21511" name="Rectangle 3"/>
          <p:cNvSpPr txBox="1">
            <a:spLocks noChangeArrowheads="1"/>
          </p:cNvSpPr>
          <p:nvPr/>
        </p:nvSpPr>
        <p:spPr bwMode="auto">
          <a:xfrm>
            <a:off x="330200" y="2636838"/>
            <a:ext cx="7693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/>
              <a:t>AND gate</a:t>
            </a:r>
          </a:p>
          <a:p>
            <a:r>
              <a:rPr lang="en-US" altLang="zh-TW"/>
              <a:t>IC : 7408</a:t>
            </a:r>
          </a:p>
        </p:txBody>
      </p:sp>
      <p:sp>
        <p:nvSpPr>
          <p:cNvPr id="21512" name="Rectangle 3"/>
          <p:cNvSpPr txBox="1">
            <a:spLocks noChangeArrowheads="1"/>
          </p:cNvSpPr>
          <p:nvPr/>
        </p:nvSpPr>
        <p:spPr bwMode="auto">
          <a:xfrm>
            <a:off x="330200" y="4652963"/>
            <a:ext cx="7693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/>
              <a:t>OR gate</a:t>
            </a:r>
          </a:p>
          <a:p>
            <a:r>
              <a:rPr lang="en-US" altLang="zh-TW"/>
              <a:t>IC : 7432</a:t>
            </a:r>
          </a:p>
        </p:txBody>
      </p:sp>
      <p:pic>
        <p:nvPicPr>
          <p:cNvPr id="21514" name="Picture 2" descr="C:\Documents and Settings\Administrator\桌面\邏輯設計實習\IC接腳圖\7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97" y="2472312"/>
            <a:ext cx="2913063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2" descr="C:\Documents and Settings\Administrator\桌面\邏輯設計實習\IC接腳圖\74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4530725"/>
            <a:ext cx="32972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64"/>
          <p:cNvSpPr txBox="1">
            <a:spLocks noChangeArrowheads="1"/>
          </p:cNvSpPr>
          <p:nvPr/>
        </p:nvSpPr>
        <p:spPr>
          <a:xfrm>
            <a:off x="457200" y="274638"/>
            <a:ext cx="7467600" cy="5397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3200" b="1" cap="none" smtClean="0">
                <a:solidFill>
                  <a:srgbClr val="FF0000"/>
                </a:solidFill>
                <a:ea typeface="新細明體" pitchFamily="18" charset="-120"/>
              </a:rPr>
              <a:t>Logic Gates</a:t>
            </a:r>
            <a:endParaRPr kumimoji="0" lang="zh-TW" altLang="en-US" sz="3200" b="1" cap="none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197" y="314015"/>
            <a:ext cx="2874191" cy="21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397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TW" sz="3200" b="1" cap="none" dirty="0" smtClean="0">
                <a:solidFill>
                  <a:srgbClr val="FF0000"/>
                </a:solidFill>
                <a:ea typeface="新細明體" pitchFamily="18" charset="-120"/>
              </a:rPr>
              <a:t>Logic Gates</a:t>
            </a:r>
            <a:endParaRPr lang="zh-TW" altLang="en-US" sz="3200" b="1" cap="none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579" name="投影片編號版面配置區 6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6648CF-012E-424A-90BA-0E6A98C2B9CC}" type="slidenum">
              <a:rPr lang="en-US" altLang="zh-TW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TW" sz="1400" smtClean="0">
              <a:solidFill>
                <a:srgbClr val="FFFFFF"/>
              </a:solidFill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323850" y="955264"/>
            <a:ext cx="7693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dirty="0" smtClean="0"/>
              <a:t>NAND </a:t>
            </a:r>
            <a:r>
              <a:rPr lang="en-US" altLang="zh-TW" dirty="0"/>
              <a:t>gate</a:t>
            </a:r>
          </a:p>
          <a:p>
            <a:r>
              <a:rPr lang="en-US" altLang="zh-TW" dirty="0"/>
              <a:t>IC : </a:t>
            </a:r>
            <a:r>
              <a:rPr lang="en-US" altLang="zh-TW" dirty="0" smtClean="0"/>
              <a:t>7400</a:t>
            </a:r>
            <a:endParaRPr lang="en-US" altLang="zh-TW" dirty="0"/>
          </a:p>
        </p:txBody>
      </p:sp>
      <p:sp>
        <p:nvSpPr>
          <p:cNvPr id="24581" name="Rectangle 3"/>
          <p:cNvSpPr txBox="1">
            <a:spLocks noChangeArrowheads="1"/>
          </p:cNvSpPr>
          <p:nvPr/>
        </p:nvSpPr>
        <p:spPr bwMode="auto">
          <a:xfrm>
            <a:off x="323850" y="2810372"/>
            <a:ext cx="7693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dirty="0" smtClean="0"/>
              <a:t>NOR </a:t>
            </a:r>
            <a:r>
              <a:rPr lang="en-US" altLang="zh-TW" dirty="0"/>
              <a:t>gate</a:t>
            </a:r>
          </a:p>
          <a:p>
            <a:r>
              <a:rPr lang="en-US" altLang="zh-TW" dirty="0"/>
              <a:t>IC : </a:t>
            </a:r>
            <a:r>
              <a:rPr lang="en-US" altLang="zh-TW" dirty="0" smtClean="0"/>
              <a:t>7402</a:t>
            </a:r>
            <a:endParaRPr lang="en-US" altLang="zh-TW" dirty="0"/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auto">
          <a:xfrm>
            <a:off x="328561" y="4732181"/>
            <a:ext cx="7693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dirty="0" smtClean="0"/>
              <a:t>XOR </a:t>
            </a:r>
            <a:r>
              <a:rPr lang="en-US" altLang="zh-TW" dirty="0"/>
              <a:t>gate</a:t>
            </a:r>
          </a:p>
          <a:p>
            <a:r>
              <a:rPr lang="en-US" altLang="zh-TW" dirty="0"/>
              <a:t>IC : </a:t>
            </a:r>
            <a:r>
              <a:rPr lang="en-US" altLang="zh-TW" dirty="0" smtClean="0"/>
              <a:t>7486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973" y="564198"/>
            <a:ext cx="2615291" cy="19805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81" y="2780928"/>
            <a:ext cx="2615291" cy="19512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28" y="4869160"/>
            <a:ext cx="2592044" cy="19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 bwMode="auto">
          <a:xfrm>
            <a:off x="457200" y="368300"/>
            <a:ext cx="7467600" cy="5397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600" b="1" dirty="0">
                <a:solidFill>
                  <a:srgbClr val="0070C0"/>
                </a:solidFill>
              </a:rPr>
              <a:t>Instructional</a:t>
            </a:r>
            <a:r>
              <a:rPr lang="en-US" altLang="zh-TW" b="1" dirty="0">
                <a:solidFill>
                  <a:srgbClr val="0070C0"/>
                </a:solidFill>
              </a:rPr>
              <a:t> Objectives:</a:t>
            </a:r>
            <a:endParaRPr lang="zh-TW" altLang="en-US" sz="2700" b="1" cap="none" dirty="0" smtClean="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684213" y="1057275"/>
            <a:ext cx="6983412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To become familiar with the Digital Tool Kit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To learn how to build and test digital circuits using the Breadboard 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To learn about basic logic functions such as AND, OR, NOT, NAND, NOR, and XOR</a:t>
            </a:r>
            <a:endParaRPr lang="zh-TW" altLang="en-US" sz="2400" dirty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smtClean="0">
                <a:solidFill>
                  <a:srgbClr val="0070C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 bwMode="auto">
          <a:xfrm>
            <a:off x="323850" y="368300"/>
            <a:ext cx="8507413" cy="5397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TW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(1): Power and Ground Jumper Installation:</a:t>
            </a:r>
            <a:endParaRPr lang="zh-TW" altLang="en-US" sz="2800" b="1" cap="none" dirty="0" smtClean="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363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36770-BD7A-4EBC-BB6F-89A284656F6F}" type="slidenum">
              <a:rPr lang="en-US" altLang="zh-TW" sz="1400" smtClean="0">
                <a:solidFill>
                  <a:srgbClr val="0070C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400" smtClean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2504"/>
            <a:ext cx="8931276" cy="5398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 bwMode="auto">
          <a:xfrm>
            <a:off x="323850" y="368300"/>
            <a:ext cx="8507413" cy="5397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TW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(1): Power and Ground Jumper Installation:</a:t>
            </a:r>
            <a:endParaRPr lang="zh-TW" altLang="en-US" sz="2800" b="1" cap="none" dirty="0" smtClean="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363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36770-BD7A-4EBC-BB6F-89A284656F6F}" type="slidenum">
              <a:rPr lang="en-US" altLang="zh-TW" sz="1400" smtClean="0">
                <a:solidFill>
                  <a:srgbClr val="0070C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400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7544" y="980728"/>
            <a:ext cx="8349402" cy="30162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Connect the power </a:t>
            </a:r>
            <a:r>
              <a:rPr lang="en-US" altLang="zh-TW" dirty="0" smtClean="0"/>
              <a:t>supply (+5V) and </a:t>
            </a:r>
            <a:r>
              <a:rPr lang="en-US" altLang="zh-TW" dirty="0"/>
              <a:t>ground </a:t>
            </a:r>
            <a:r>
              <a:rPr lang="en-US" altLang="zh-TW" dirty="0" smtClean="0"/>
              <a:t>to your breadboard.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smtClean="0">
                <a:solidFill>
                  <a:schemeClr val="accent1"/>
                </a:solidFill>
              </a:rPr>
              <a:t>(Make </a:t>
            </a:r>
            <a:r>
              <a:rPr lang="en-US" altLang="zh-TW" dirty="0">
                <a:solidFill>
                  <a:schemeClr val="accent1"/>
                </a:solidFill>
              </a:rPr>
              <a:t>sure </a:t>
            </a:r>
            <a:r>
              <a:rPr lang="en-US" altLang="zh-TW" dirty="0" smtClean="0">
                <a:solidFill>
                  <a:schemeClr val="accent1"/>
                </a:solidFill>
              </a:rPr>
              <a:t>the </a:t>
            </a:r>
            <a:r>
              <a:rPr lang="en-US" altLang="zh-TW" dirty="0">
                <a:solidFill>
                  <a:schemeClr val="accent1"/>
                </a:solidFill>
              </a:rPr>
              <a:t>“red rail” is +5 VDC </a:t>
            </a:r>
            <a:r>
              <a:rPr lang="en-US" altLang="zh-TW" dirty="0" smtClean="0">
                <a:solidFill>
                  <a:schemeClr val="accent1"/>
                </a:solidFill>
              </a:rPr>
              <a:t>and the </a:t>
            </a:r>
            <a:r>
              <a:rPr lang="en-US" altLang="zh-TW" dirty="0">
                <a:solidFill>
                  <a:schemeClr val="accent1"/>
                </a:solidFill>
              </a:rPr>
              <a:t>“blue rail” is ground</a:t>
            </a:r>
            <a:r>
              <a:rPr lang="en-US" altLang="zh-TW" dirty="0" smtClean="0">
                <a:solidFill>
                  <a:schemeClr val="accent1"/>
                </a:solidFill>
              </a:rPr>
              <a:t>.)</a:t>
            </a:r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 smtClean="0"/>
              <a:t>Connect </a:t>
            </a:r>
            <a:r>
              <a:rPr lang="en-US" altLang="zh-TW" dirty="0"/>
              <a:t>a red (resistor) LED between the power and ground rails in the</a:t>
            </a:r>
          </a:p>
          <a:p>
            <a:pPr eaLnBrk="1" hangingPunct="1">
              <a:defRPr/>
            </a:pPr>
            <a:r>
              <a:rPr lang="en-US" altLang="zh-TW" dirty="0" smtClean="0"/>
              <a:t>    “</a:t>
            </a:r>
            <a:r>
              <a:rPr lang="en-US" altLang="zh-TW" dirty="0"/>
              <a:t>upper left hand corner” of your board to serve as a “power on” indicator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>
                <a:solidFill>
                  <a:schemeClr val="accent1"/>
                </a:solidFill>
              </a:rPr>
              <a:t>(NOTE: The “</a:t>
            </a:r>
            <a:r>
              <a:rPr lang="en-US" altLang="zh-TW" dirty="0" smtClean="0">
                <a:solidFill>
                  <a:schemeClr val="accent1"/>
                </a:solidFill>
              </a:rPr>
              <a:t>long” lead </a:t>
            </a:r>
            <a:r>
              <a:rPr lang="en-US" altLang="zh-TW" dirty="0">
                <a:solidFill>
                  <a:schemeClr val="accent1"/>
                </a:solidFill>
              </a:rPr>
              <a:t>of the LED is the anode, which should be connected 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     to </a:t>
            </a:r>
            <a:r>
              <a:rPr lang="en-US" altLang="zh-TW" dirty="0">
                <a:solidFill>
                  <a:schemeClr val="accent1"/>
                </a:solidFill>
              </a:rPr>
              <a:t>“red rail”.)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This will </a:t>
            </a:r>
            <a:r>
              <a:rPr lang="en-US" altLang="zh-TW" dirty="0" smtClean="0"/>
              <a:t>hopefully serve </a:t>
            </a:r>
            <a:r>
              <a:rPr lang="en-US" altLang="zh-TW" dirty="0"/>
              <a:t>as a reminder to </a:t>
            </a:r>
            <a:r>
              <a:rPr lang="en-US" altLang="zh-TW" dirty="0">
                <a:solidFill>
                  <a:schemeClr val="accent1"/>
                </a:solidFill>
              </a:rPr>
              <a:t>ALWAYS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1"/>
                </a:solidFill>
              </a:rPr>
              <a:t>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1"/>
                </a:solidFill>
              </a:rPr>
              <a:t>OFF</a:t>
            </a:r>
            <a:r>
              <a:rPr lang="en-US" altLang="zh-TW" dirty="0"/>
              <a:t> power to your </a:t>
            </a:r>
            <a:endParaRPr lang="en-US" altLang="zh-TW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 board </a:t>
            </a:r>
            <a:r>
              <a:rPr lang="en-US" altLang="zh-TW" dirty="0"/>
              <a:t>BEFORE inserting </a:t>
            </a:r>
            <a:r>
              <a:rPr lang="en-US" altLang="zh-TW" dirty="0" smtClean="0"/>
              <a:t>or removing </a:t>
            </a:r>
            <a:r>
              <a:rPr lang="en-US" altLang="zh-TW" dirty="0"/>
              <a:t>ANY parts or wires.</a:t>
            </a:r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9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251520" y="846038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08000" indent="-5080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508000" indent="-5080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BD0D9"/>
              </a:buClr>
              <a:buSzTx/>
              <a:buFont typeface="Wingdings" panose="05000000000000000000" pitchFamily="2" charset="2"/>
              <a:buChar char="n"/>
            </a:pPr>
            <a:endParaRPr kumimoji="0" lang="en-US" altLang="zh-TW" sz="2600" b="1" dirty="0" smtClean="0">
              <a:solidFill>
                <a:srgbClr val="21B1C9"/>
              </a:solidFill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BD0D9"/>
              </a:buClr>
              <a:buSzTx/>
              <a:buFont typeface="Wingdings" panose="05000000000000000000" pitchFamily="2" charset="2"/>
              <a:buChar char="n"/>
            </a:pPr>
            <a:endParaRPr kumimoji="0" lang="en-US" altLang="zh-TW" sz="2600" b="1" dirty="0">
              <a:solidFill>
                <a:srgbClr val="21B1C9"/>
              </a:solidFill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BD0D9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TW" sz="2600" b="1" dirty="0" smtClean="0">
                <a:solidFill>
                  <a:srgbClr val="21B1C9"/>
                </a:solidFill>
              </a:rPr>
              <a:t>DC Power</a:t>
            </a:r>
            <a:endParaRPr kumimoji="0" lang="en-US" altLang="zh-TW" sz="2600" b="1" dirty="0">
              <a:solidFill>
                <a:srgbClr val="21B1C9"/>
              </a:solidFill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BD0D9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TW" sz="2600" b="1" dirty="0">
                <a:solidFill>
                  <a:srgbClr val="21B1C9"/>
                </a:solidFill>
              </a:rPr>
              <a:t>LED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BD0D9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TW" sz="2600" b="1" dirty="0" smtClean="0">
                <a:solidFill>
                  <a:srgbClr val="21B1C9"/>
                </a:solidFill>
              </a:rPr>
              <a:t>7-segment</a:t>
            </a:r>
            <a:endParaRPr kumimoji="0" lang="zh-TW" altLang="en-US" sz="2600" b="1" dirty="0">
              <a:solidFill>
                <a:srgbClr val="21B1C9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n"/>
            </a:pPr>
            <a:r>
              <a:rPr kumimoji="0" lang="en-US" altLang="zh-TW" b="1" dirty="0" smtClean="0">
                <a:solidFill>
                  <a:srgbClr val="21B1C9"/>
                </a:solidFill>
              </a:rPr>
              <a:t>Switches</a:t>
            </a:r>
            <a:endParaRPr kumimoji="0" lang="en-US" altLang="zh-TW" b="1" dirty="0">
              <a:solidFill>
                <a:srgbClr val="21B1C9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endParaRPr kumimoji="0" lang="en-US" altLang="zh-TW" b="1" dirty="0">
              <a:solidFill>
                <a:srgbClr val="21B1C9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n"/>
            </a:pPr>
            <a:endParaRPr kumimoji="0" lang="zh-TW" altLang="en-US" b="1" dirty="0">
              <a:solidFill>
                <a:srgbClr val="21B1C9"/>
              </a:solidFill>
            </a:endParaRPr>
          </a:p>
        </p:txBody>
      </p:sp>
      <p:pic>
        <p:nvPicPr>
          <p:cNvPr id="14339" name="Picture 2" descr="C:\Documents and Settings\Administrator\桌面\實驗器材\影像3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85" y="1466750"/>
            <a:ext cx="6072187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2411760" y="2619275"/>
            <a:ext cx="500062" cy="28575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517035" y="1988840"/>
            <a:ext cx="500062" cy="28575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520026" y="3933056"/>
            <a:ext cx="500063" cy="28575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635722" y="5570438"/>
            <a:ext cx="500063" cy="28575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404937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Times New Roman" panose="02020603050405020304" pitchFamily="18" charset="0"/>
              </a:rPr>
              <a:t>麵包板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cs typeface="Times New Roman" panose="02020603050405020304" pitchFamily="18" charset="0"/>
              </a:rPr>
              <a:t>Breadboard)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9248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283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cs typeface="Times New Roman" panose="02020603050405020304" pitchFamily="18" charset="0"/>
              </a:rPr>
              <a:t>Breadboard</a:t>
            </a:r>
            <a:endParaRPr lang="zh-TW" altLang="en-US" dirty="0" smtClean="0"/>
          </a:p>
        </p:txBody>
      </p:sp>
      <p:pic>
        <p:nvPicPr>
          <p:cNvPr id="15364" name="Picture 7" descr="IMGP05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666115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Line 8"/>
          <p:cNvSpPr>
            <a:spLocks noChangeShapeType="1"/>
          </p:cNvSpPr>
          <p:nvPr/>
        </p:nvSpPr>
        <p:spPr bwMode="auto">
          <a:xfrm flipH="1">
            <a:off x="2370064" y="3700487"/>
            <a:ext cx="46037" cy="500063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366" name="AutoShape 10"/>
          <p:cNvSpPr>
            <a:spLocks noChangeArrowheads="1"/>
          </p:cNvSpPr>
          <p:nvPr/>
        </p:nvSpPr>
        <p:spPr bwMode="auto">
          <a:xfrm>
            <a:off x="2487539" y="2924944"/>
            <a:ext cx="2357437" cy="624731"/>
          </a:xfrm>
          <a:prstGeom prst="wedgeRoundRectCallout">
            <a:avLst>
              <a:gd name="adj1" fmla="val -51380"/>
              <a:gd name="adj2" fmla="val 106093"/>
              <a:gd name="adj3" fmla="val 16667"/>
            </a:avLst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dirty="0" smtClean="0"/>
              <a:t>These five points are electrical equivalent.</a:t>
            </a:r>
            <a:endParaRPr kumimoji="0" lang="zh-TW" altLang="en-US" sz="1800" dirty="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 flipV="1">
            <a:off x="2347839" y="4629175"/>
            <a:ext cx="4635500" cy="47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368" name="Line 12"/>
          <p:cNvSpPr>
            <a:spLocks noChangeShapeType="1"/>
          </p:cNvSpPr>
          <p:nvPr/>
        </p:nvSpPr>
        <p:spPr bwMode="auto">
          <a:xfrm flipV="1">
            <a:off x="2335139" y="4510112"/>
            <a:ext cx="4578350" cy="47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369" name="AutoShape 13"/>
          <p:cNvSpPr>
            <a:spLocks noChangeArrowheads="1"/>
          </p:cNvSpPr>
          <p:nvPr/>
        </p:nvSpPr>
        <p:spPr bwMode="auto">
          <a:xfrm>
            <a:off x="4844976" y="3843362"/>
            <a:ext cx="996950" cy="349250"/>
          </a:xfrm>
          <a:prstGeom prst="wedgeRoundRectCallout">
            <a:avLst>
              <a:gd name="adj1" fmla="val -55472"/>
              <a:gd name="adj2" fmla="val 125861"/>
              <a:gd name="adj3" fmla="val 16667"/>
            </a:avLst>
          </a:prstGeom>
          <a:solidFill>
            <a:schemeClr val="hlink"/>
          </a:solidFill>
          <a:ln w="12700" algn="ctr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dirty="0" smtClean="0"/>
              <a:t>Ground</a:t>
            </a:r>
            <a:endParaRPr kumimoji="0" lang="zh-TW" altLang="en-US" sz="1800" dirty="0"/>
          </a:p>
        </p:txBody>
      </p:sp>
      <p:sp>
        <p:nvSpPr>
          <p:cNvPr id="15370" name="AutoShape 16"/>
          <p:cNvSpPr>
            <a:spLocks noChangeArrowheads="1"/>
          </p:cNvSpPr>
          <p:nvPr/>
        </p:nvSpPr>
        <p:spPr bwMode="auto">
          <a:xfrm>
            <a:off x="6559476" y="3914800"/>
            <a:ext cx="998538" cy="330200"/>
          </a:xfrm>
          <a:prstGeom prst="wedgeRoundRectCallout">
            <a:avLst>
              <a:gd name="adj1" fmla="val -55347"/>
              <a:gd name="adj2" fmla="val 148782"/>
              <a:gd name="adj3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V</a:t>
            </a:r>
            <a:r>
              <a:rPr kumimoji="0" lang="en-US" altLang="zh-TW" sz="1600">
                <a:ea typeface="新細明體" panose="02020500000000000000" pitchFamily="18" charset="-120"/>
              </a:rPr>
              <a:t>cc</a:t>
            </a:r>
            <a:endParaRPr kumimoji="0" lang="zh-TW" altLang="en-US" sz="18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0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 bwMode="auto">
          <a:xfrm>
            <a:off x="323850" y="368300"/>
            <a:ext cx="8507413" cy="5397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TW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(2): DIP Switch and Pull-up SIP Wiring</a:t>
            </a:r>
            <a:endParaRPr lang="zh-TW" altLang="en-US" sz="2800" b="1" cap="none" dirty="0" smtClean="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387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xfrm>
            <a:off x="8066088" y="6221413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4065E5-33D0-45CB-BBE9-A5545D09A014}" type="slidenum">
              <a:rPr lang="en-US" altLang="zh-TW" sz="1400" smtClean="0">
                <a:solidFill>
                  <a:srgbClr val="0070C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400" smtClean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908720"/>
            <a:ext cx="8879354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Insert the mini-DIP switch into your board, along with the 10K </a:t>
            </a:r>
            <a:r>
              <a:rPr lang="en-US" altLang="zh-TW" dirty="0" smtClean="0"/>
              <a:t>ohm resistors</a:t>
            </a:r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Connect all the “ON” side pins of the mini-DIP switch to the ground rail.</a:t>
            </a:r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Test each switch with the digital </a:t>
            </a:r>
            <a:r>
              <a:rPr lang="en-US" altLang="zh-TW" dirty="0" smtClean="0"/>
              <a:t>multi-meter (DMM) to make </a:t>
            </a:r>
            <a:r>
              <a:rPr lang="en-US" altLang="zh-TW" dirty="0"/>
              <a:t>sure that the </a:t>
            </a:r>
            <a:r>
              <a:rPr lang="en-US" altLang="zh-TW" dirty="0" smtClean="0"/>
              <a:t>switch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/>
              <a:t>outputs “0.0 volts</a:t>
            </a:r>
            <a:r>
              <a:rPr lang="en-US" altLang="zh-TW" dirty="0" smtClean="0"/>
              <a:t>” when </a:t>
            </a:r>
            <a:r>
              <a:rPr lang="en-US" altLang="zh-TW" dirty="0"/>
              <a:t>the </a:t>
            </a:r>
            <a:r>
              <a:rPr lang="en-US" altLang="zh-TW" dirty="0" smtClean="0"/>
              <a:t>switch </a:t>
            </a:r>
            <a:r>
              <a:rPr lang="en-US" altLang="zh-TW" dirty="0"/>
              <a:t>is in </a:t>
            </a:r>
            <a:r>
              <a:rPr lang="en-US" altLang="zh-TW" dirty="0" smtClean="0"/>
              <a:t>the  “</a:t>
            </a:r>
            <a:r>
              <a:rPr lang="en-US" altLang="zh-TW" dirty="0" smtClean="0">
                <a:solidFill>
                  <a:srgbClr val="FF0000"/>
                </a:solidFill>
              </a:rPr>
              <a:t>DOWN</a:t>
            </a:r>
            <a:r>
              <a:rPr lang="en-US" altLang="zh-TW" dirty="0"/>
              <a:t>” (or “ON”) position</a:t>
            </a:r>
            <a:r>
              <a:rPr lang="en-US" altLang="zh-TW" dirty="0" smtClean="0"/>
              <a:t>, and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 outputs </a:t>
            </a:r>
            <a:r>
              <a:rPr lang="en-US" altLang="zh-TW" dirty="0"/>
              <a:t>(approximately) “</a:t>
            </a:r>
            <a:r>
              <a:rPr lang="en-US" altLang="zh-TW" dirty="0" smtClean="0"/>
              <a:t>5.0 volts</a:t>
            </a:r>
            <a:r>
              <a:rPr lang="en-US" altLang="zh-TW" dirty="0"/>
              <a:t>” when </a:t>
            </a:r>
            <a:r>
              <a:rPr lang="en-US" altLang="zh-TW" dirty="0" smtClean="0"/>
              <a:t>the </a:t>
            </a:r>
            <a:r>
              <a:rPr lang="en-US" altLang="zh-TW" dirty="0"/>
              <a:t>switch is the “</a:t>
            </a:r>
            <a:r>
              <a:rPr lang="en-US" altLang="zh-TW" dirty="0">
                <a:solidFill>
                  <a:srgbClr val="FF0000"/>
                </a:solidFill>
              </a:rPr>
              <a:t>UP</a:t>
            </a:r>
            <a:r>
              <a:rPr lang="en-US" altLang="zh-TW" dirty="0"/>
              <a:t>” (or “OFF”) position.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36912"/>
            <a:ext cx="8208912" cy="40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 bwMode="auto">
          <a:xfrm>
            <a:off x="323850" y="368300"/>
            <a:ext cx="8507413" cy="5397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TW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 Switch</a:t>
            </a:r>
            <a:endParaRPr lang="zh-TW" altLang="en-US" sz="2800" b="1" cap="none" dirty="0" smtClean="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387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xfrm>
            <a:off x="8066088" y="6221413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4065E5-33D0-45CB-BBE9-A5545D09A014}" type="slidenum">
              <a:rPr lang="en-US" altLang="zh-TW" sz="1400" smtClean="0">
                <a:solidFill>
                  <a:srgbClr val="0070C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400" smtClean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908720"/>
            <a:ext cx="8757590" cy="30931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A dip switch is a set of small switches in a dual in-line package (DIP) that is used </a:t>
            </a:r>
            <a:endParaRPr lang="en-US" altLang="zh-TW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to </a:t>
            </a:r>
            <a:r>
              <a:rPr lang="en-US" altLang="zh-TW" dirty="0"/>
              <a:t>change the operating mode of a device. </a:t>
            </a:r>
            <a:endParaRPr lang="en-US" altLang="zh-TW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TW" dirty="0" smtClean="0"/>
              <a:t>           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altLang="zh-TW" dirty="0"/>
          </a:p>
          <a:p>
            <a:pPr eaLnBrk="1" hangingPunct="1">
              <a:spcBef>
                <a:spcPts val="0"/>
              </a:spcBef>
              <a:defRPr/>
            </a:pPr>
            <a:endParaRPr lang="en-US" altLang="zh-TW" dirty="0" smtClean="0"/>
          </a:p>
          <a:p>
            <a:pPr eaLnBrk="1" hangingPunct="1">
              <a:spcBef>
                <a:spcPts val="0"/>
              </a:spcBef>
              <a:defRPr/>
            </a:pPr>
            <a:endParaRPr lang="en-US" altLang="zh-TW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TW" dirty="0" smtClean="0"/>
              <a:t>                              </a:t>
            </a:r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 smtClean="0"/>
              <a:t>In our experimental setup, the operation </a:t>
            </a:r>
            <a:r>
              <a:rPr lang="en-US" altLang="zh-TW" dirty="0"/>
              <a:t>of the </a:t>
            </a:r>
            <a:r>
              <a:rPr lang="en-US" altLang="zh-TW" dirty="0" smtClean="0"/>
              <a:t>circuit</a:t>
            </a:r>
            <a:r>
              <a:rPr lang="en-US" altLang="zh-TW" dirty="0"/>
              <a:t> </a:t>
            </a:r>
            <a:r>
              <a:rPr lang="en-US" altLang="zh-TW" dirty="0" smtClean="0"/>
              <a:t>is as follows, </a:t>
            </a:r>
          </a:p>
          <a:p>
            <a:pPr marL="7429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 smtClean="0"/>
              <a:t>When “ON”, the voltage measured at D is 0V.</a:t>
            </a:r>
          </a:p>
          <a:p>
            <a:pPr marL="7429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When “</a:t>
            </a:r>
            <a:r>
              <a:rPr lang="en-US" altLang="zh-TW" dirty="0" smtClean="0"/>
              <a:t>OFF”, </a:t>
            </a:r>
            <a:r>
              <a:rPr lang="en-US" altLang="zh-TW" dirty="0"/>
              <a:t>the voltage measured at D is </a:t>
            </a:r>
            <a:r>
              <a:rPr lang="en-US" altLang="zh-TW" dirty="0" smtClean="0"/>
              <a:t>5V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28859"/>
            <a:ext cx="2376264" cy="8630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15" y="1713975"/>
            <a:ext cx="1789262" cy="8779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083360"/>
            <a:ext cx="2232248" cy="23984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170" y="4083360"/>
            <a:ext cx="2135609" cy="24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4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0_壁窗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10_壁窗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5041</TotalTime>
  <Words>729</Words>
  <Application>Microsoft Office PowerPoint</Application>
  <PresentationFormat>如螢幕大小 (4:3)</PresentationFormat>
  <Paragraphs>99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標楷體</vt:lpstr>
      <vt:lpstr>Wingdings 2</vt:lpstr>
      <vt:lpstr>Calibri</vt:lpstr>
      <vt:lpstr>新細明體</vt:lpstr>
      <vt:lpstr>Arial</vt:lpstr>
      <vt:lpstr>Wingdings</vt:lpstr>
      <vt:lpstr>Times New Roman</vt:lpstr>
      <vt:lpstr>Century Schoolbook</vt:lpstr>
      <vt:lpstr>10_壁窗</vt:lpstr>
      <vt:lpstr>PowerPoint 簡報</vt:lpstr>
      <vt:lpstr>Instructional Objectives:</vt:lpstr>
      <vt:lpstr>Step (1): Power and Ground Jumper Installation:</vt:lpstr>
      <vt:lpstr>Step (1): Power and Ground Jumper Installation:</vt:lpstr>
      <vt:lpstr>PowerPoint 簡報</vt:lpstr>
      <vt:lpstr>麵包板 (Breadboard) </vt:lpstr>
      <vt:lpstr>Breadboard</vt:lpstr>
      <vt:lpstr>Step (2): DIP Switch and Pull-up SIP Wiring</vt:lpstr>
      <vt:lpstr>DIP Switch</vt:lpstr>
      <vt:lpstr>排阻</vt:lpstr>
      <vt:lpstr>Step (3): Inverter and LED Test:</vt:lpstr>
      <vt:lpstr>Step (4): NAND, NOR, AND, and XOR Truth Tables</vt:lpstr>
      <vt:lpstr>Step (5): Schematic Capture</vt:lpstr>
      <vt:lpstr>Step (6): What-If Test</vt:lpstr>
      <vt:lpstr>PowerPoint 簡報</vt:lpstr>
      <vt:lpstr>Logic Gates</vt:lpstr>
    </vt:vector>
  </TitlesOfParts>
  <Company>FCUEE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ShiauMS</dc:creator>
  <cp:lastModifiedBy>user</cp:lastModifiedBy>
  <cp:revision>221</cp:revision>
  <dcterms:created xsi:type="dcterms:W3CDTF">2007-02-15T00:46:15Z</dcterms:created>
  <dcterms:modified xsi:type="dcterms:W3CDTF">2023-09-13T00:09:17Z</dcterms:modified>
</cp:coreProperties>
</file>