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40" r:id="rId11"/>
    <p:sldId id="442" r:id="rId12"/>
    <p:sldId id="443" r:id="rId13"/>
    <p:sldId id="444" r:id="rId14"/>
    <p:sldId id="445" r:id="rId15"/>
    <p:sldId id="447" r:id="rId16"/>
    <p:sldId id="446" r:id="rId17"/>
    <p:sldId id="448" r:id="rId18"/>
    <p:sldId id="449" r:id="rId19"/>
    <p:sldId id="438" r:id="rId20"/>
    <p:sldId id="439" r:id="rId21"/>
    <p:sldId id="441" r:id="rId22"/>
  </p:sldIdLst>
  <p:sldSz cx="12192000" cy="6858000"/>
  <p:notesSz cx="7103745" cy="10234295"/>
  <p:custDataLst>
    <p:tags r:id="rId2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B"/>
    <a:srgbClr val="F5F7F9"/>
    <a:srgbClr val="FFFE7D"/>
    <a:srgbClr val="FFE19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965835"/>
          </a:xfrm>
          <a:ln w="76200">
            <a:solidFill>
              <a:schemeClr val="accent5"/>
            </a:solidFill>
          </a:ln>
        </p:spPr>
        <p:txBody>
          <a:bodyPr anchor="ctr" anchorCtr="0"/>
          <a:lstStyle>
            <a:lvl1pPr algn="ctr">
              <a:defRPr sz="4800" b="1">
                <a:latin typeface="Times New Roman" panose="020206030504050203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580" y="2966403"/>
            <a:ext cx="9144000" cy="1655762"/>
          </a:xfrm>
          <a:ln w="38100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None/>
              <a:defRPr sz="3600" b="1"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ln w="57150"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08855"/>
          </a:xfrm>
          <a:ln w="12700">
            <a:solidFill>
              <a:schemeClr val="accent5"/>
            </a:solidFill>
          </a:ln>
        </p:spPr>
        <p:txBody>
          <a:bodyPr/>
          <a:lstStyle>
            <a:lvl1pPr marL="289560" indent="-289560" eaLnBrk="1" fontAlgn="auto" latinLnBrk="0" hangingPunct="1">
              <a:buFont typeface="Wingdings" panose="05000000000000000000" charset="0"/>
              <a:buChar char="l"/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44830" indent="-347980" eaLnBrk="1" fontAlgn="auto" latinLnBrk="0" hangingPunct="1">
              <a:buClrTx/>
              <a:buFont typeface="Wingdings" panose="05000000000000000000" charset="0"/>
              <a:buChar char="u"/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752475" indent="-391795" defTabSz="914400" eaLnBrk="1" fontAlgn="auto" latinLnBrk="0" hangingPunct="1">
              <a:buFont typeface="Wingdings" panose="05000000000000000000" charset="0"/>
              <a:buChar char="n"/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18515" indent="-253365" defTabSz="914400" eaLnBrk="1" fontAlgn="auto" latinLnBrk="0" hangingPunct="1">
              <a:buFont typeface="Wingdings" panose="05000000000000000000" charset="0"/>
              <a:buChar char="Ø"/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26795" indent="-329565" eaLnBrk="1" fontAlgn="auto" latinLnBrk="0" hangingPunct="1">
              <a:buFont typeface="Wingdings" panose="05000000000000000000" charset="0"/>
              <a:buChar char="p"/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657860" lvl="2" indent="-296545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8855" y="6405880"/>
            <a:ext cx="2743200" cy="365125"/>
          </a:xfrm>
        </p:spPr>
        <p:txBody>
          <a:bodyPr/>
          <a:lstStyle/>
          <a:p>
            <a:br>
              <a:rPr lang="zh-TW" altLang="en-US" smtClean="0"/>
            </a:br>
            <a:fld id="{9A0DB2DC-4C9A-4742-B13C-FB6460FD3503}" type="slidenum">
              <a:rPr lang="zh-TW" altLang="en-US" b="1" smtClean="0"/>
            </a:fld>
            <a:endParaRPr lang="zh-TW" altLang="en-US" b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74650" indent="-374650"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35305" indent="-349250"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638810" indent="-291465" defTabSz="914400"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08990" indent="-272415"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07745" indent="-245110"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723900" lvl="2" indent="-377190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95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915525" y="647827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fld id="{9A0DB2DC-4C9A-4742-B13C-FB6460FD3503}" type="slidenum">
              <a:rPr lang="zh-TW" altLang="en-US">
                <a:solidFill>
                  <a:schemeClr val="accent5"/>
                </a:solidFill>
              </a:rPr>
            </a:fld>
            <a:endParaRPr lang="zh-TW" altLang="en-US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93065" indent="-393065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35305" indent="-34925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u"/>
        <a:defRPr sz="2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48335" indent="-30099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n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18515" indent="-28194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Ø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988695" indent="-29210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p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76910"/>
            <a:ext cx="9144000" cy="126492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Problem Solving with C Programming Language</a:t>
            </a:r>
            <a:endParaRPr 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Unit 4  Iterative Statements in C Programming Language</a:t>
            </a:r>
            <a:endParaRPr lang="en-US" altLang="zh-TW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Definite Loops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for-loop</a:t>
            </a:r>
            <a:r>
              <a:rPr lang="zh-CN" altLang="en-US"/>
              <a:t> can be drawn as the following one-entry-one-exit control structure: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5" y="1746250"/>
            <a:ext cx="2628000" cy="435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7630" y="2957830"/>
            <a:ext cx="4064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the flowchart,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initiator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evaluated before the loop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becomes the loop condition,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make up the loop body.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Definite Loops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average_score.c</a:t>
            </a:r>
            <a:r>
              <a:rPr lang="zh-CN" altLang="en-US"/>
              <a:t> uses a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for-loop</a:t>
            </a:r>
            <a:r>
              <a:rPr lang="zh-CN" altLang="en-US"/>
              <a:t> to accumulate the total score of ten students.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695520" y="2220595"/>
            <a:ext cx="2731135" cy="749421"/>
            <a:chOff x="12443" y="314"/>
            <a:chExt cx="4301" cy="1180"/>
          </a:xfrm>
        </p:grpSpPr>
        <p:sp>
          <p:nvSpPr>
            <p:cNvPr id="6" name="文字方塊 1"/>
            <p:cNvSpPr txBox="1"/>
            <p:nvPr/>
          </p:nvSpPr>
          <p:spPr>
            <a:xfrm>
              <a:off x="12443" y="914"/>
              <a:ext cx="4301" cy="5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score: 73.10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334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average_score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2136775"/>
            <a:ext cx="6291580" cy="3793490"/>
            <a:chOff x="971" y="314"/>
            <a:chExt cx="9908" cy="5974"/>
          </a:xfrm>
        </p:grpSpPr>
        <p:sp>
          <p:nvSpPr>
            <p:cNvPr id="8" name="文字方塊 2"/>
            <p:cNvSpPr txBox="1"/>
            <p:nvPr/>
          </p:nvSpPr>
          <p:spPr>
            <a:xfrm>
              <a:off x="971" y="314"/>
              <a:ext cx="304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average_score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1" y="910"/>
              <a:ext cx="9908" cy="5378"/>
              <a:chOff x="709" y="1032"/>
              <a:chExt cx="9908" cy="5378"/>
            </a:xfrm>
          </p:grpSpPr>
          <p:sp>
            <p:nvSpPr>
              <p:cNvPr id="12" name="文字方塊 1"/>
              <p:cNvSpPr txBox="1"/>
              <p:nvPr/>
            </p:nvSpPr>
            <p:spPr>
              <a:xfrm>
                <a:off x="1559" y="1032"/>
                <a:ext cx="9058" cy="5378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score[10] = {78, 65, 90, 55, 82, 70, 49, 92, 82, 68};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i;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float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total = 0.0;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(i=0; i&lt;10; i++) total += score[i];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printf("Average score: %4.2f\n", total / 10.0);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09" y="1032"/>
                <a:ext cx="850" cy="5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7555865" y="3190875"/>
            <a:ext cx="36652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Using loop construct, it is easy to write a program to compute the average score of 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students or larger. We simply change the loop condition according to the number of students.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Definite Loops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</a:t>
            </a:r>
            <a:r>
              <a:t>rogram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highest_score.c</a:t>
            </a:r>
            <a:r>
              <a:t> that reads the scores of ten students and set the highest score to variable max. The first for-loop reads the scores and the second for-loop set the highest score.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57485" y="2533015"/>
            <a:ext cx="11106195" cy="3516630"/>
            <a:chOff x="1778" y="3365"/>
            <a:chExt cx="17490" cy="5538"/>
          </a:xfrm>
        </p:grpSpPr>
        <p:grpSp>
          <p:nvGrpSpPr>
            <p:cNvPr id="10" name="组合 9"/>
            <p:cNvGrpSpPr/>
            <p:nvPr/>
          </p:nvGrpSpPr>
          <p:grpSpPr>
            <a:xfrm>
              <a:off x="1778" y="3365"/>
              <a:ext cx="9224" cy="5538"/>
              <a:chOff x="971" y="314"/>
              <a:chExt cx="9224" cy="5538"/>
            </a:xfrm>
          </p:grpSpPr>
          <p:sp>
            <p:nvSpPr>
              <p:cNvPr id="8" name="文字方塊 2"/>
              <p:cNvSpPr txBox="1"/>
              <p:nvPr/>
            </p:nvSpPr>
            <p:spPr>
              <a:xfrm>
                <a:off x="971" y="314"/>
                <a:ext cx="2908" cy="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p>
                <a:pPr algn="l"/>
                <a:r>
                  <a:rPr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highest_score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.c</a:t>
                </a:r>
                <a:r>
                  <a:rPr lang="en-US" altLang="zh-TW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TW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71" y="910"/>
                <a:ext cx="9224" cy="4942"/>
                <a:chOff x="709" y="1032"/>
                <a:chExt cx="9224" cy="4942"/>
              </a:xfrm>
            </p:grpSpPr>
            <p:sp>
              <p:nvSpPr>
                <p:cNvPr id="12" name="文字方塊 1"/>
                <p:cNvSpPr txBox="1"/>
                <p:nvPr/>
              </p:nvSpPr>
              <p:spPr>
                <a:xfrm>
                  <a:off x="1559" y="1032"/>
                  <a:ext cx="8374" cy="4942"/>
                </a:xfrm>
                <a:prstGeom prst="rect">
                  <a:avLst/>
                </a:prstGeom>
                <a:solidFill>
                  <a:srgbClr val="F7FC7E"/>
                </a:solidFill>
              </p:spPr>
              <p:txBody>
                <a:bodyPr wrap="none" rtlCol="0">
                  <a:spAutoFit/>
                </a:bodyPr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#include &lt;stdio.h&gt;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main(</a:t>
                  </a: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void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) {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score[10];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max, i;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for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(i=0; i&lt;10; i++) {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  printf("Enter the score of student No. %d: ", i+1);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  scanf("%d", &amp;score[i]);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}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  max = -1;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709" y="1032"/>
                  <a:ext cx="850" cy="49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" name="文字方塊 1"/>
            <p:cNvSpPr txBox="1"/>
            <p:nvPr/>
          </p:nvSpPr>
          <p:spPr>
            <a:xfrm>
              <a:off x="11964" y="3937"/>
              <a:ext cx="7304" cy="3197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(i=0; i&lt;10; i++)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(max&lt;score[i]) max = score[i];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printf("\nThe highest score is %d.\n", max);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14" y="3937"/>
              <a:ext cx="850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553200" y="5034915"/>
            <a:ext cx="3665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first for-loop reads the scores and the second for-loop set the highest score.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Definite Loops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6280" y="1562735"/>
            <a:ext cx="8171180" cy="3796008"/>
            <a:chOff x="12443" y="314"/>
            <a:chExt cx="12868" cy="5977"/>
          </a:xfrm>
        </p:grpSpPr>
        <p:sp>
          <p:nvSpPr>
            <p:cNvPr id="6" name="文字方塊 1"/>
            <p:cNvSpPr txBox="1"/>
            <p:nvPr/>
          </p:nvSpPr>
          <p:spPr>
            <a:xfrm>
              <a:off x="12443" y="914"/>
              <a:ext cx="12868" cy="53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1: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2: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3: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4: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5: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6: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7: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8: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9: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score of student No. 10: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en-US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highest score is 92.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320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highest_score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Indefinite Loops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An </a:t>
            </a:r>
            <a:r>
              <a:rPr lang="zh-CN" altLang="en-US" b="1"/>
              <a:t>indefinite loop</a:t>
            </a:r>
            <a:r>
              <a:rPr lang="zh-CN" altLang="en-US"/>
              <a:t> is a loop whose loop body will be executed as long as its loop condition holds. </a:t>
            </a:r>
            <a:endParaRPr lang="zh-CN" altLang="en-US"/>
          </a:p>
          <a:p>
            <a:pPr lvl="1"/>
            <a:r>
              <a:rPr lang="zh-CN" altLang="en-US"/>
              <a:t>Hence, it is </a:t>
            </a:r>
            <a:r>
              <a:rPr lang="zh-CN" altLang="en-US" i="1"/>
              <a:t>difficult </a:t>
            </a:r>
            <a:r>
              <a:rPr lang="zh-CN" altLang="en-US"/>
              <a:t>to tell exactly how many iterations will be executed for an indefinite loop. </a:t>
            </a:r>
            <a:endParaRPr lang="zh-CN" altLang="en-US"/>
          </a:p>
          <a:p>
            <a:pPr lvl="1"/>
            <a:r>
              <a:rPr lang="zh-CN" altLang="en-US"/>
              <a:t>C programming language supports two kinds of indefinite loops: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zh-CN" altLang="en-US"/>
              <a:t> and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do-while-loop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The syntax of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zh-CN" altLang="en-US"/>
              <a:t> is:</a:t>
            </a:r>
            <a:endParaRPr lang="zh-CN" altLang="en-US"/>
          </a:p>
          <a:p>
            <a:pPr marL="196850" lvl="1" indent="457200">
              <a:buNone/>
            </a:pPr>
            <a:r>
              <a:rPr lang="en-US" altLang="zh-CN"/>
              <a:t>Syntax: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(condition) statement;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6950" lvl="2" indent="-342900"/>
            <a:r>
              <a:rPr lang="en-US" altLang="zh-CN">
                <a:cs typeface="Times New Roman" panose="02020603050405020304" charset="0"/>
              </a:rPr>
              <a:t>The semantics of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en-US" altLang="zh-CN">
                <a:cs typeface="Times New Roman" panose="02020603050405020304" charset="0"/>
              </a:rPr>
              <a:t> is to evaluate condition first. If condition is evaluated to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altLang="zh-CN">
                <a:cs typeface="Times New Roman" panose="02020603050405020304" charset="0"/>
              </a:rPr>
              <a:t>(a value other than zero), statement will be executed. </a:t>
            </a:r>
            <a:endParaRPr lang="en-US" altLang="zh-CN">
              <a:cs typeface="Times New Roman" panose="02020603050405020304" charset="0"/>
            </a:endParaRPr>
          </a:p>
          <a:p>
            <a:pPr marL="996950" lvl="2" indent="-342900"/>
            <a:r>
              <a:rPr lang="en-US" altLang="zh-CN">
                <a:cs typeface="Times New Roman" panose="02020603050405020304" charset="0"/>
              </a:rPr>
              <a:t>When execution of statement completes, repeat the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en-US" altLang="zh-CN">
                <a:cs typeface="Times New Roman" panose="02020603050405020304" charset="0"/>
              </a:rPr>
              <a:t>. Once condition is evaluated to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en-US" altLang="zh-CN">
                <a:cs typeface="Times New Roman" panose="02020603050405020304" charset="0"/>
              </a:rPr>
              <a:t>(zero), the while-loop terminates.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Hence,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en-US" altLang="zh-CN">
                <a:cs typeface="Times New Roman" panose="02020603050405020304" charset="0"/>
              </a:rPr>
              <a:t> is </a:t>
            </a:r>
            <a:r>
              <a:rPr lang="en-US" altLang="zh-CN" i="1">
                <a:cs typeface="Times New Roman" panose="02020603050405020304" charset="0"/>
              </a:rPr>
              <a:t>exactly </a:t>
            </a:r>
            <a:r>
              <a:rPr lang="en-US" altLang="zh-CN">
                <a:cs typeface="Times New Roman" panose="02020603050405020304" charset="0"/>
              </a:rPr>
              <a:t>the </a:t>
            </a:r>
            <a:r>
              <a:rPr lang="en-US" altLang="zh-CN" b="1">
                <a:cs typeface="Times New Roman" panose="02020603050405020304" charset="0"/>
              </a:rPr>
              <a:t>one-entry-one-exit</a:t>
            </a:r>
            <a:r>
              <a:rPr lang="en-US" altLang="zh-CN">
                <a:cs typeface="Times New Roman" panose="02020603050405020304" charset="0"/>
              </a:rPr>
              <a:t> loop control structure.</a:t>
            </a:r>
            <a:endParaRPr lang="en-US" altLang="zh-CN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Indefinite Loops</a:t>
            </a:r>
            <a:r>
              <a:rPr lang="en-US" altLang="zh-CN">
                <a:sym typeface="+mn-ea"/>
              </a:rPr>
              <a:t> (cont’d)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/>
            <a:r>
              <a:rPr lang="en-US" altLang="zh-CN">
                <a:cs typeface="Times New Roman" panose="02020603050405020304" charset="0"/>
              </a:rPr>
              <a:t>Program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character_scan_while.c</a:t>
            </a:r>
            <a:r>
              <a:rPr lang="en-US" altLang="zh-CN">
                <a:cs typeface="Times New Roman" panose="02020603050405020304" charset="0"/>
              </a:rPr>
              <a:t> reads one character a time up to 30 characters or encountering a terminating character '|'.</a:t>
            </a:r>
            <a:endParaRPr lang="en-US" altLang="zh-CN"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65600" y="2200275"/>
            <a:ext cx="3157220" cy="1580135"/>
            <a:chOff x="12443" y="314"/>
            <a:chExt cx="4972" cy="2488"/>
          </a:xfrm>
        </p:grpSpPr>
        <p:sp>
          <p:nvSpPr>
            <p:cNvPr id="6" name="文字方塊 1"/>
            <p:cNvSpPr txBox="1"/>
            <p:nvPr/>
          </p:nvSpPr>
          <p:spPr>
            <a:xfrm>
              <a:off x="12443" y="914"/>
              <a:ext cx="4972" cy="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string of !@#$%^&amp;*()_+|</a:t>
              </a:r>
              <a:endPara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character string is: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string of !@#$%^&amp;*()_+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444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character_scan_while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2136775"/>
            <a:ext cx="5190490" cy="4624705"/>
            <a:chOff x="971" y="314"/>
            <a:chExt cx="8174" cy="7283"/>
          </a:xfrm>
        </p:grpSpPr>
        <p:sp>
          <p:nvSpPr>
            <p:cNvPr id="8" name="文字方塊 2"/>
            <p:cNvSpPr txBox="1"/>
            <p:nvPr/>
          </p:nvSpPr>
          <p:spPr>
            <a:xfrm>
              <a:off x="971" y="314"/>
              <a:ext cx="414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character_scan_while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1" y="910"/>
              <a:ext cx="8174" cy="6687"/>
              <a:chOff x="709" y="1032"/>
              <a:chExt cx="8174" cy="6687"/>
            </a:xfrm>
          </p:grpSpPr>
          <p:sp>
            <p:nvSpPr>
              <p:cNvPr id="12" name="文字方塊 1"/>
              <p:cNvSpPr txBox="1"/>
              <p:nvPr/>
            </p:nvSpPr>
            <p:spPr>
              <a:xfrm>
                <a:off x="1559" y="1032"/>
                <a:ext cx="7324" cy="6687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buClrTx/>
                  <a:buSzTx/>
                  <a:buFontTx/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char c[31];</a:t>
                </a:r>
                <a:endParaRPr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buClrTx/>
                  <a:buSzTx/>
                  <a:buFontTx/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  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i = 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while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(i&lt;30 &amp;&amp; c[i]!='|')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  scanf("%c", &amp;c[i]);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(c[i]!='|') i++;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c[i] = '\0';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printf("\nThe character string is:\n%s\n", c);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09" y="1032"/>
                <a:ext cx="850" cy="6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370955" y="3967480"/>
            <a:ext cx="4890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unction call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scanf("%c", &amp;c[i])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reads a single character including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line feed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carriage return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control characters, and non-printable characters.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Since it is not known how many characters will be scanned, an indefinite while-loop is used.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loop will terminate when 30 characters are scanned or the vertical bar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'|'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scanned.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Indefinite Loops</a:t>
            </a:r>
            <a:r>
              <a:rPr lang="en-US" altLang="zh-CN">
                <a:sym typeface="+mn-ea"/>
              </a:rPr>
              <a:t> (cont’d)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6937375" cy="4808855"/>
          </a:xfrm>
        </p:spPr>
        <p:txBody>
          <a:bodyPr/>
          <a:p>
            <a:pPr lvl="1"/>
            <a:r>
              <a:rPr lang="zh-CN" altLang="en-US"/>
              <a:t>The syntax of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en-US" altLang="zh-CN"/>
              <a:t> </a:t>
            </a:r>
            <a:r>
              <a:rPr lang="zh-CN" altLang="en-US"/>
              <a:t>loop i</a:t>
            </a:r>
            <a:r>
              <a:rPr lang="en-US" altLang="zh-CN"/>
              <a:t>s:</a:t>
            </a:r>
            <a:endParaRPr lang="en-US" altLang="zh-CN"/>
          </a:p>
          <a:p>
            <a:pPr marL="196850" lvl="1" indent="457200">
              <a:buNone/>
            </a:pPr>
            <a:r>
              <a:rPr lang="en-US" altLang="zh-CN"/>
              <a:t>Syntax: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(condition);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The semantics of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en-US" altLang="zh-CN">
                <a:cs typeface="Times New Roman" panose="02020603050405020304" charset="0"/>
              </a:rPr>
              <a:t> loop is to execute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altLang="zh-CN">
                <a:cs typeface="Times New Roman" panose="02020603050405020304" charset="0"/>
              </a:rPr>
              <a:t>and then to evaluate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altLang="zh-CN">
                <a:cs typeface="Times New Roman" panose="02020603050405020304" charset="0"/>
              </a:rPr>
              <a:t>. 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altLang="zh-CN">
                <a:cs typeface="Times New Roman" panose="02020603050405020304" charset="0"/>
              </a:rPr>
              <a:t>is evaluated to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zh-CN">
                <a:cs typeface="Times New Roman" panose="02020603050405020304" charset="0"/>
              </a:rPr>
              <a:t>, repeat the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do-while </a:t>
            </a:r>
            <a:r>
              <a:rPr lang="en-US" altLang="zh-CN">
                <a:cs typeface="Times New Roman" panose="02020603050405020304" charset="0"/>
              </a:rPr>
              <a:t>loop; otherwise the loop </a:t>
            </a:r>
            <a:r>
              <a:rPr lang="en-US" altLang="zh-CN" i="1">
                <a:cs typeface="Times New Roman" panose="02020603050405020304" charset="0"/>
              </a:rPr>
              <a:t>terminates</a:t>
            </a:r>
            <a:r>
              <a:rPr lang="en-US" altLang="zh-CN">
                <a:cs typeface="Times New Roman" panose="02020603050405020304" charset="0"/>
              </a:rPr>
              <a:t>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Unlike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>
                <a:cs typeface="Times New Roman" panose="02020603050405020304" charset="0"/>
              </a:rPr>
              <a:t>loop, the loop body statement of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do-while </a:t>
            </a:r>
            <a:r>
              <a:rPr lang="en-US" altLang="zh-CN">
                <a:cs typeface="Times New Roman" panose="02020603050405020304" charset="0"/>
              </a:rPr>
              <a:t>loop is executed </a:t>
            </a:r>
            <a:r>
              <a:rPr lang="en-US" altLang="zh-CN" i="1">
                <a:cs typeface="Times New Roman" panose="02020603050405020304" charset="0"/>
              </a:rPr>
              <a:t>at least once</a:t>
            </a:r>
            <a:r>
              <a:rPr lang="en-US" altLang="zh-CN">
                <a:cs typeface="Times New Roman" panose="02020603050405020304" charset="0"/>
              </a:rPr>
              <a:t>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In fact,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do-while </a:t>
            </a:r>
            <a:r>
              <a:rPr lang="en-US" altLang="zh-CN">
                <a:cs typeface="Times New Roman" panose="02020603050405020304" charset="0"/>
              </a:rPr>
              <a:t>loop is equivalent to the following program construct:</a:t>
            </a:r>
            <a:endParaRPr lang="en-US" altLang="zh-CN">
              <a:cs typeface="Times New Roman" panose="02020603050405020304" charset="0"/>
            </a:endParaRPr>
          </a:p>
          <a:p>
            <a:pPr marL="196850" lvl="1" indent="45720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statement;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850" lvl="1" indent="457200">
              <a:buNone/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(condition) statement;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8795" y="2086610"/>
            <a:ext cx="3312000" cy="36749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Indefinite Loops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character_scan_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do_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while.c</a:t>
            </a:r>
            <a:r>
              <a:rPr lang="zh-CN" altLang="en-US"/>
              <a:t> reads at least one character. 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065600" y="1997075"/>
            <a:ext cx="3216910" cy="1580135"/>
            <a:chOff x="12443" y="314"/>
            <a:chExt cx="5066" cy="2488"/>
          </a:xfrm>
        </p:grpSpPr>
        <p:sp>
          <p:nvSpPr>
            <p:cNvPr id="6" name="文字方塊 1"/>
            <p:cNvSpPr txBox="1"/>
            <p:nvPr/>
          </p:nvSpPr>
          <p:spPr>
            <a:xfrm>
              <a:off x="12443" y="914"/>
              <a:ext cx="5066" cy="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string of !@#$%^&amp;*()_+|</a:t>
              </a:r>
              <a:endPara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character string is: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string of !@#$%^&amp;*()_+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      </a:t>
              </a:r>
              <a:endPara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443" y="314"/>
              <a:ext cx="504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character_scan_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do_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while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8985" y="1933575"/>
            <a:ext cx="5190490" cy="4347845"/>
            <a:chOff x="971" y="314"/>
            <a:chExt cx="8174" cy="6847"/>
          </a:xfrm>
        </p:grpSpPr>
        <p:sp>
          <p:nvSpPr>
            <p:cNvPr id="8" name="文字方塊 2"/>
            <p:cNvSpPr txBox="1"/>
            <p:nvPr/>
          </p:nvSpPr>
          <p:spPr>
            <a:xfrm>
              <a:off x="971" y="314"/>
              <a:ext cx="474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character_scan_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do_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while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.c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1" y="910"/>
              <a:ext cx="8174" cy="6251"/>
              <a:chOff x="709" y="1032"/>
              <a:chExt cx="8174" cy="6251"/>
            </a:xfrm>
          </p:grpSpPr>
          <p:sp>
            <p:nvSpPr>
              <p:cNvPr id="12" name="文字方塊 1"/>
              <p:cNvSpPr txBox="1"/>
              <p:nvPr/>
            </p:nvSpPr>
            <p:spPr>
              <a:xfrm>
                <a:off x="1559" y="1032"/>
                <a:ext cx="7324" cy="6251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char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c[31];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i = 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do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  scanf("%c", &amp;c[i]);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}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while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(i&lt;30 &amp;&amp; c[i++]!='|');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c[i] = '\0';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printf("\nThe character string is:\n%s\n", c);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09" y="1032"/>
                <a:ext cx="850" cy="62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617970" y="3827145"/>
            <a:ext cx="45275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Note that there is a minor difference that th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program will output the terminating character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'|'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if the number characters is less than 30.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Pseudo 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To solve a problem in computer, we must express the solution in a method that is suitable of implementation using the above control structures. </a:t>
            </a:r>
            <a:endParaRPr lang="zh-CN" altLang="en-US"/>
          </a:p>
          <a:p>
            <a:pPr lvl="1"/>
            <a:r>
              <a:rPr lang="zh-CN" altLang="en-US"/>
              <a:t>First, a solution is written as a </a:t>
            </a:r>
            <a:r>
              <a:rPr lang="zh-CN" altLang="en-US" b="1"/>
              <a:t>pseudo code</a:t>
            </a:r>
            <a:r>
              <a:rPr lang="zh-CN" altLang="en-US"/>
              <a:t>. Let us recall the stepwise conversion of a decimal integer to a binary numeral</a:t>
            </a:r>
            <a:endParaRPr lang="zh-CN" altLang="en-US"/>
          </a:p>
          <a:p>
            <a:pPr marL="196850" lvl="1" indent="457200">
              <a:buNone/>
            </a:pPr>
            <a:r>
              <a:rPr lang="zh-CN" altLang="en-US"/>
              <a:t>Input: decimal number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.</a:t>
            </a:r>
            <a:endParaRPr lang="zh-CN" altLang="en-US"/>
          </a:p>
          <a:p>
            <a:pPr marL="196850" lvl="1" indent="457200">
              <a:buNone/>
            </a:pPr>
            <a:r>
              <a:rPr lang="zh-CN" altLang="en-US"/>
              <a:t>Output: binary number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of the same value as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.</a:t>
            </a:r>
            <a:endParaRPr lang="zh-CN" altLang="en-US"/>
          </a:p>
          <a:p>
            <a:pPr marL="1118235" lvl="1" indent="-301625">
              <a:buAutoNum type="arabicPeriod"/>
            </a:pPr>
            <a:r>
              <a:rPr lang="zh-CN" altLang="en-US"/>
              <a:t>Let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be a "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zh-CN" altLang="en-US"/>
              <a:t>" binary value.</a:t>
            </a:r>
            <a:endParaRPr lang="zh-CN" altLang="en-US"/>
          </a:p>
          <a:p>
            <a:pPr marL="1118235" lvl="1" indent="-301625">
              <a:buAutoNum type="arabicPeriod"/>
            </a:pPr>
            <a:r>
              <a:rPr lang="zh-CN" altLang="en-US"/>
              <a:t>Divided d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/>
              <a:t>. Attach the remainder to the left-hand-side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and set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 to be the quotient.</a:t>
            </a:r>
            <a:endParaRPr lang="zh-CN" altLang="en-US"/>
          </a:p>
          <a:p>
            <a:pPr marL="1118235" lvl="1" indent="-301625">
              <a:buAutoNum type="arabicPeriod"/>
            </a:pPr>
            <a:r>
              <a:rPr lang="zh-CN" altLang="en-US"/>
              <a:t>If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d≥2,</a:t>
            </a:r>
            <a:r>
              <a:rPr lang="zh-CN" altLang="en-US"/>
              <a:t> repeat Step 2; otherwise, attach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 to the left-hand-side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Pseudo Code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2495" y="1445957"/>
            <a:ext cx="2124000" cy="51902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45" y="1449070"/>
            <a:ext cx="2524383" cy="518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2480" y="2393950"/>
            <a:ext cx="29533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flowchart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on the left-hand-side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is equivalent to the  flowchart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on the right-hand-side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which is constructed by the four types of one-entry-one-exit control structure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3375" y="2809875"/>
            <a:ext cx="15532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concat(b,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to append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at the left-hand-side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Flowchart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control structures</a:t>
            </a:r>
            <a:r>
              <a:rPr lang="zh-CN" altLang="en-US"/>
              <a:t> of a high-level programming language include four types: </a:t>
            </a:r>
            <a:r>
              <a:rPr lang="zh-CN" altLang="en-US" i="1"/>
              <a:t>basic statement</a:t>
            </a:r>
            <a:r>
              <a:rPr lang="zh-CN" altLang="en-US"/>
              <a:t>, </a:t>
            </a:r>
            <a:r>
              <a:rPr lang="zh-CN" altLang="en-US" i="1"/>
              <a:t>sequential composition</a:t>
            </a:r>
            <a:r>
              <a:rPr lang="zh-CN" altLang="en-US"/>
              <a:t>, </a:t>
            </a:r>
            <a:r>
              <a:rPr lang="zh-CN" altLang="en-US" i="1"/>
              <a:t>conditional structure</a:t>
            </a:r>
            <a:r>
              <a:rPr lang="zh-CN" altLang="en-US"/>
              <a:t>, and </a:t>
            </a:r>
            <a:r>
              <a:rPr lang="zh-CN" altLang="en-US" i="1"/>
              <a:t>loop structure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These control structures are expressed using the following</a:t>
            </a:r>
            <a:r>
              <a:rPr lang="en-US" altLang="zh-CN"/>
              <a:t> </a:t>
            </a:r>
            <a:r>
              <a:rPr lang="en-US" altLang="zh-CN" b="1"/>
              <a:t>flowchart</a:t>
            </a:r>
            <a:r>
              <a:rPr lang="zh-CN" altLang="en-US"/>
              <a:t> diagrams: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8315" y="2587625"/>
            <a:ext cx="8676000" cy="35134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Pseudo Code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1"/>
            <a:r>
              <a:rPr lang="zh-CN" altLang="en-US"/>
              <a:t>The statements in the green box are sequentially composed as a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zh-CN" altLang="en-US"/>
              <a:t>statement.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zh-CN" altLang="en-US"/>
              <a:t> in the red box is composed to form a one-entry-one-exit statement. </a:t>
            </a:r>
            <a:endParaRPr lang="zh-CN" altLang="en-US"/>
          </a:p>
          <a:p>
            <a:pPr lvl="1"/>
            <a:r>
              <a:rPr lang="zh-CN" altLang="en-US"/>
              <a:t>According to the modified flowchart, the pseudo code is rewritten to:</a:t>
            </a:r>
            <a:endParaRPr lang="zh-CN" altLang="en-US"/>
          </a:p>
          <a:p>
            <a:pPr marL="196850" lvl="1" indent="457200">
              <a:buNone/>
            </a:pPr>
            <a:r>
              <a:rPr lang="zh-CN" altLang="en-US"/>
              <a:t>Input: decimal number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.</a:t>
            </a:r>
            <a:endParaRPr lang="zh-CN" altLang="en-US"/>
          </a:p>
          <a:p>
            <a:pPr marL="196850" lvl="1" indent="457200">
              <a:buNone/>
            </a:pPr>
            <a:r>
              <a:rPr lang="zh-CN" altLang="en-US"/>
              <a:t>Output: binary number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of the same value as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.</a:t>
            </a:r>
            <a:endParaRPr lang="zh-CN" altLang="en-US"/>
          </a:p>
          <a:p>
            <a:pPr marL="1226185" lvl="1" indent="-365760">
              <a:buAutoNum type="arabicPeriod"/>
            </a:pPr>
            <a:r>
              <a:rPr lang="zh-CN" altLang="en-US"/>
              <a:t>Let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be a "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zh-CN" altLang="en-US"/>
              <a:t>" binary value.</a:t>
            </a:r>
            <a:endParaRPr lang="zh-CN" altLang="en-US"/>
          </a:p>
          <a:p>
            <a:pPr marL="1226185" lvl="1" indent="-365760">
              <a:buAutoNum type="arabicPeriod"/>
            </a:pPr>
            <a:r>
              <a:rPr lang="zh-CN" altLang="en-US" b="1"/>
              <a:t>While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d≥2</a:t>
            </a:r>
            <a:r>
              <a:rPr lang="zh-CN" altLang="en-US"/>
              <a:t>, divided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 by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/>
              <a:t>and then attach the remainder to the left-hand-side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and set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/>
              <a:t> to be the quotient.</a:t>
            </a:r>
            <a:endParaRPr lang="zh-CN" altLang="en-US"/>
          </a:p>
          <a:p>
            <a:pPr marL="1226185" lvl="1" indent="-365760">
              <a:buAutoNum type="arabicPeriod"/>
            </a:pPr>
            <a:r>
              <a:rPr lang="zh-CN" altLang="en-US"/>
              <a:t>Attach d to the left-hand-side of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zh-CN" altLang="en-US"/>
              <a:t>.</a:t>
            </a:r>
            <a:endParaRPr lang="zh-CN" altLang="en-US"/>
          </a:p>
          <a:p>
            <a:pPr marL="100965" lvl="0" indent="-301625"/>
            <a:r>
              <a:rPr lang="zh-CN" altLang="en-US"/>
              <a:t>Flowcharts and pseudo codes are used to design solution of computing problems.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Flowchart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rectangular box denotes a statement and the diamond box denotes a condition. </a:t>
            </a:r>
            <a:endParaRPr lang="zh-CN" altLang="en-US"/>
          </a:p>
          <a:p>
            <a:r>
              <a:rPr lang="zh-CN" altLang="en-US"/>
              <a:t>These control structures have a common property, i.e., each of them has </a:t>
            </a:r>
            <a:r>
              <a:rPr lang="zh-CN" altLang="en-US" b="1"/>
              <a:t>one entry point and one exit point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A</a:t>
            </a:r>
            <a:r>
              <a:rPr lang="zh-CN" altLang="en-US" i="1"/>
              <a:t> </a:t>
            </a:r>
            <a:r>
              <a:rPr lang="zh-CN" altLang="en-US" b="1"/>
              <a:t>basic statement </a:t>
            </a:r>
            <a:r>
              <a:rPr lang="zh-CN" altLang="en-US"/>
              <a:t>is either an simple assignment or a composed statement in C programming language. </a:t>
            </a:r>
            <a:endParaRPr lang="zh-CN" altLang="en-US"/>
          </a:p>
          <a:p>
            <a:pPr lvl="1"/>
            <a:r>
              <a:rPr lang="zh-CN" altLang="en-US"/>
              <a:t>A </a:t>
            </a:r>
            <a:r>
              <a:rPr lang="zh-CN" altLang="en-US" b="1"/>
              <a:t>sequential composition </a:t>
            </a:r>
            <a:r>
              <a:rPr lang="zh-CN" altLang="en-US"/>
              <a:t>is two statements connected by a </a:t>
            </a:r>
            <a:r>
              <a:rPr lang="zh-CN" altLang="en-US" i="1"/>
              <a:t>semicolon</a:t>
            </a:r>
            <a:r>
              <a:rPr lang="zh-CN" altLang="en-US"/>
              <a:t> (;) in C. </a:t>
            </a:r>
            <a:endParaRPr lang="zh-CN" altLang="en-US"/>
          </a:p>
          <a:p>
            <a:pPr lvl="1"/>
            <a:r>
              <a:rPr lang="zh-CN" altLang="en-US"/>
              <a:t>A </a:t>
            </a:r>
            <a:r>
              <a:rPr lang="zh-CN" altLang="en-US" b="1"/>
              <a:t>conditional structure </a:t>
            </a:r>
            <a:r>
              <a:rPr lang="zh-CN" altLang="en-US"/>
              <a:t>is implemented as a </a:t>
            </a:r>
            <a:r>
              <a:rPr lang="zh-CN" altLang="en-US" i="1"/>
              <a:t>if-then-else</a:t>
            </a:r>
            <a:r>
              <a:rPr lang="zh-CN" altLang="en-US"/>
              <a:t> statement in C. </a:t>
            </a:r>
            <a:endParaRPr lang="zh-CN" altLang="en-US"/>
          </a:p>
          <a:p>
            <a:pPr lvl="1"/>
            <a:r>
              <a:rPr lang="zh-CN" altLang="en-US"/>
              <a:t>A </a:t>
            </a:r>
            <a:r>
              <a:rPr lang="zh-CN" altLang="en-US" b="1"/>
              <a:t>loop structure </a:t>
            </a:r>
            <a:r>
              <a:rPr lang="zh-CN" altLang="en-US"/>
              <a:t>is implemented as a </a:t>
            </a:r>
            <a:r>
              <a:rPr lang="zh-CN" altLang="en-US" i="1"/>
              <a:t>while-loop statement</a:t>
            </a:r>
            <a:r>
              <a:rPr lang="zh-CN" altLang="en-US"/>
              <a:t> in C. </a:t>
            </a:r>
            <a:endParaRPr lang="zh-CN" altLang="en-US"/>
          </a:p>
          <a:p>
            <a:pPr lvl="0"/>
            <a:r>
              <a:rPr lang="zh-CN" altLang="en-US"/>
              <a:t>The incoming arrow and outgoing arrow of the red box in the last three composed structures are the one entry point and the one exit point, respectively. </a:t>
            </a:r>
            <a:endParaRPr lang="zh-CN" altLang="en-US"/>
          </a:p>
          <a:p>
            <a:pPr lvl="1"/>
            <a:r>
              <a:rPr lang="zh-CN" altLang="en-US"/>
              <a:t>The four basic control structures are called </a:t>
            </a:r>
            <a:r>
              <a:rPr lang="zh-CN" altLang="en-US" i="1"/>
              <a:t>D-structure</a:t>
            </a:r>
            <a:r>
              <a:rPr lang="zh-CN" altLang="en-US"/>
              <a:t> following from the originator Edsger W. Dijkstra (1930-2002).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Flowchart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9749155" cy="4808855"/>
          </a:xfrm>
        </p:spPr>
        <p:txBody>
          <a:bodyPr/>
          <a:p>
            <a:pPr defTabSz="914400">
              <a:spcAft>
                <a:spcPts val="12000"/>
              </a:spcAft>
            </a:pPr>
            <a:r>
              <a:rPr lang="zh-CN" altLang="en-US"/>
              <a:t>The </a:t>
            </a:r>
            <a:r>
              <a:rPr lang="zh-CN" altLang="en-US" i="1"/>
              <a:t>basic control  structure</a:t>
            </a:r>
            <a:r>
              <a:rPr lang="zh-CN" altLang="en-US"/>
              <a:t> may be a single assignment statement or a function call such as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x=y+z</a:t>
            </a:r>
            <a:r>
              <a:rPr lang="zh-CN" altLang="en-US"/>
              <a:t> or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printf("abc")</a:t>
            </a:r>
            <a:r>
              <a:rPr lang="zh-CN" altLang="en-US"/>
              <a:t> as the two boxes below:</a:t>
            </a:r>
            <a:endParaRPr lang="zh-CN" altLang="en-US"/>
          </a:p>
          <a:p>
            <a:pPr defTabSz="914400"/>
            <a:r>
              <a:rPr lang="zh-CN" altLang="en-US"/>
              <a:t>A </a:t>
            </a:r>
            <a:r>
              <a:rPr lang="zh-CN" altLang="en-US" i="1"/>
              <a:t>sequence of statements</a:t>
            </a:r>
            <a:r>
              <a:rPr lang="zh-CN" altLang="en-US"/>
              <a:t> connected by </a:t>
            </a:r>
            <a:r>
              <a:rPr lang="zh-CN" altLang="en-US" i="1"/>
              <a:t>semicolons</a:t>
            </a:r>
            <a:r>
              <a:rPr lang="zh-CN" altLang="en-US"/>
              <a:t> is using sequential composition. For example,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x=y+z; y=z*100</a:t>
            </a:r>
            <a:r>
              <a:rPr lang="zh-CN" altLang="en-US"/>
              <a:t> can be expressed using the following flowchart. </a:t>
            </a:r>
            <a:endParaRPr lang="zh-CN" altLang="en-US"/>
          </a:p>
          <a:p>
            <a:pPr lvl="1" defTabSz="914400"/>
            <a:r>
              <a:rPr lang="zh-CN" altLang="en-US"/>
              <a:t>The two boxes are grouped together to become a large </a:t>
            </a:r>
            <a:r>
              <a:rPr lang="zh-CN" altLang="en-US" i="1"/>
              <a:t>one-entry-one-exit</a:t>
            </a:r>
            <a:r>
              <a:rPr lang="zh-CN" altLang="en-US"/>
              <a:t> control structure.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85" y="2132965"/>
            <a:ext cx="3708000" cy="1584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905" y="3896995"/>
            <a:ext cx="1512000" cy="1899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Flowchart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 conditional structure, we revisit the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if-then</a:t>
            </a:r>
            <a:r>
              <a:rPr lang="zh-CN" altLang="en-US"/>
              <a:t> statement of the absolute value:</a:t>
            </a:r>
            <a:endParaRPr lang="zh-CN" altLang="en-US"/>
          </a:p>
          <a:p>
            <a:pPr marL="0" indent="457200">
              <a:spcAft>
                <a:spcPts val="18000"/>
              </a:spcAft>
              <a:buNone/>
            </a:pP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(x&lt;0) x = -x;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</a:pPr>
            <a:r>
              <a:rPr lang="zh-CN" altLang="en-US"/>
              <a:t>The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if-then-else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/>
              <a:t>of the maximum function is:</a:t>
            </a:r>
            <a:endParaRPr lang="zh-CN" altLang="en-US"/>
          </a:p>
          <a:p>
            <a:pPr marL="0" indent="457200">
              <a:spcAft>
                <a:spcPts val="0"/>
              </a:spcAft>
              <a:buNone/>
            </a:pP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(x&gt;=y) ans = x;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ans = y;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9035" y="1732915"/>
            <a:ext cx="2592000" cy="28661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85" y="3609975"/>
            <a:ext cx="2592000" cy="2682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Flowchart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Nested conditional statements are drawn as multiple conditional structures</a:t>
            </a:r>
            <a:r>
              <a:rPr lang="en-US" altLang="zh-CN"/>
              <a:t>:</a:t>
            </a:r>
            <a:endParaRPr lang="en-US" altLang="zh-CN"/>
          </a:p>
          <a:p>
            <a:pPr marL="0" indent="457200"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(x&gt;=y) {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(x&gt;=z) ans = x;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ans = z;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(y&gt;=z) ans = y;	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anz = z;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835" y="1910715"/>
            <a:ext cx="6084000" cy="3724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Flowchart</a:t>
            </a:r>
            <a:r>
              <a:rPr lang="en-US" altLang="zh-CN">
                <a:sym typeface="+mn-ea"/>
              </a:rPr>
              <a:t>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switch-case</a:t>
            </a:r>
            <a:r>
              <a:rPr lang="zh-CN" altLang="en-US"/>
              <a:t> statement with break statement in each case</a:t>
            </a:r>
            <a:r>
              <a:rPr lang="en-US" altLang="zh-CN"/>
              <a:t>:</a:t>
            </a:r>
            <a:endParaRPr lang="en-US" altLang="zh-CN"/>
          </a:p>
          <a:p>
            <a:pPr marL="0" indent="457200"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(shape) {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  case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'S': { m = d * 4;  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'C': { m = d * 2 * 3.14159;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'T': { m = d * 3;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: { m = -1; 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4310" y="2983230"/>
            <a:ext cx="5760000" cy="31287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Flowchart </a:t>
            </a:r>
            <a:r>
              <a:rPr lang="en-US" altLang="zh-CN">
                <a:sym typeface="+mn-ea"/>
              </a:rPr>
              <a:t>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cs typeface="Times New Roman" panose="02020603050405020304" charset="0"/>
              </a:rPr>
              <a:t>The corresponding flowchart below is constructed by the four </a:t>
            </a:r>
            <a:r>
              <a:rPr i="1">
                <a:cs typeface="Times New Roman" panose="02020603050405020304" charset="0"/>
              </a:rPr>
              <a:t>one-entry-one-exit</a:t>
            </a:r>
            <a:r>
              <a:rPr>
                <a:cs typeface="Times New Roman" panose="02020603050405020304" charset="0"/>
              </a:rPr>
              <a:t> basic control structures as below:</a:t>
            </a:r>
            <a:endParaRPr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6365" y="2137410"/>
            <a:ext cx="6732000" cy="3899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Definite Loops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918075"/>
          </a:xfrm>
        </p:spPr>
        <p:txBody>
          <a:bodyPr>
            <a:normAutofit lnSpcReduction="20000"/>
          </a:bodyPr>
          <a:p>
            <a:r>
              <a:rPr lang="zh-CN" altLang="en-US"/>
              <a:t>C</a:t>
            </a:r>
            <a:r>
              <a:rPr lang="en-US" altLang="zh-CN"/>
              <a:t> programming langauge</a:t>
            </a:r>
            <a:r>
              <a:rPr lang="zh-CN" altLang="en-US"/>
              <a:t> provides loop constructs to accomplish </a:t>
            </a:r>
            <a:r>
              <a:rPr lang="en-US" altLang="zh-CN" i="1"/>
              <a:t>iterative</a:t>
            </a:r>
            <a:r>
              <a:rPr lang="zh-CN" altLang="en-US" i="1"/>
              <a:t> </a:t>
            </a:r>
            <a:r>
              <a:rPr lang="zh-CN" altLang="en-US"/>
              <a:t>computation.</a:t>
            </a:r>
            <a:endParaRPr lang="zh-CN" altLang="en-US"/>
          </a:p>
          <a:p>
            <a:pPr lvl="1"/>
            <a:r>
              <a:rPr lang="zh-CN" altLang="en-US"/>
              <a:t>The first loop construct is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for-loop</a:t>
            </a:r>
            <a:r>
              <a:rPr lang="zh-CN" altLang="en-US" b="1"/>
              <a:t> </a:t>
            </a:r>
            <a:r>
              <a:rPr lang="en-US" altLang="zh-CN" b="1"/>
              <a:t>definite loop</a:t>
            </a:r>
            <a:r>
              <a:rPr lang="en-US" altLang="zh-CN"/>
              <a:t> </a:t>
            </a:r>
            <a:r>
              <a:rPr lang="zh-CN" altLang="en-US"/>
              <a:t>with the following syntax:</a:t>
            </a:r>
            <a:endParaRPr lang="zh-CN" altLang="en-US"/>
          </a:p>
          <a:p>
            <a:pPr marL="196850" lvl="1" indent="457200">
              <a:buNone/>
            </a:pPr>
            <a:r>
              <a:rPr lang="en-US" altLang="zh-CN"/>
              <a:t>Syntax: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(initiator; condition; modifier) statement;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The first part </a:t>
            </a:r>
            <a:r>
              <a:rPr lang="en-US" altLang="zh-CN" i="1">
                <a:cs typeface="Times New Roman" panose="02020603050405020304" charset="0"/>
              </a:rPr>
              <a:t>initiator</a:t>
            </a:r>
            <a:r>
              <a:rPr lang="en-US" altLang="zh-CN">
                <a:cs typeface="Times New Roman" panose="02020603050405020304" charset="0"/>
              </a:rPr>
              <a:t> is an assignment or a sequence of assignments that initialize some variables called loop variables.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The second part condition is a </a:t>
            </a:r>
            <a:r>
              <a:rPr lang="en-US" altLang="zh-CN" i="1">
                <a:cs typeface="Times New Roman" panose="02020603050405020304" charset="0"/>
              </a:rPr>
              <a:t>loop condition</a:t>
            </a:r>
            <a:r>
              <a:rPr lang="en-US" altLang="zh-CN">
                <a:cs typeface="Times New Roman" panose="02020603050405020304" charset="0"/>
              </a:rPr>
              <a:t> which is evaluated at the beginning of every iteration. </a:t>
            </a:r>
            <a:endParaRPr lang="en-US" altLang="zh-CN">
              <a:cs typeface="Times New Roman" panose="02020603050405020304" charset="0"/>
            </a:endParaRPr>
          </a:p>
          <a:p>
            <a:pPr marL="996950" lvl="2" indent="-342900"/>
            <a:r>
              <a:rPr lang="en-US" altLang="zh-CN">
                <a:cs typeface="Times New Roman" panose="02020603050405020304" charset="0"/>
              </a:rPr>
              <a:t>If the loop condition is true than the body statement will be executed; otherwise execution of the loop terminates.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The third expression</a:t>
            </a:r>
            <a:r>
              <a:rPr lang="en-US" altLang="zh-CN" i="1">
                <a:cs typeface="Times New Roman" panose="02020603050405020304" charset="0"/>
              </a:rPr>
              <a:t> modi</a:t>
            </a:r>
            <a:r>
              <a:rPr lang="en-US" altLang="zh-CN" i="1">
                <a:cs typeface="Times New Roman" panose="02020603050405020304" charset="0"/>
              </a:rPr>
              <a:t>fier</a:t>
            </a:r>
            <a:r>
              <a:rPr lang="en-US" altLang="zh-CN">
                <a:cs typeface="Times New Roman" panose="02020603050405020304" charset="0"/>
              </a:rPr>
              <a:t> is an assignment or sequence of assignments that modify the values of loop variables at the end of every iteration. </a:t>
            </a:r>
            <a:endParaRPr lang="en-US" altLang="zh-CN">
              <a:cs typeface="Times New Roman" panose="02020603050405020304" charset="0"/>
            </a:endParaRPr>
          </a:p>
          <a:p>
            <a:pPr marL="539750" lvl="1" indent="-342900"/>
            <a:r>
              <a:rPr lang="en-US" altLang="zh-CN">
                <a:cs typeface="Times New Roman" panose="02020603050405020304" charset="0"/>
              </a:rPr>
              <a:t>Note that initiator, condition, and modifier are separated by </a:t>
            </a:r>
            <a:r>
              <a:rPr lang="en-US" altLang="zh-CN" i="1">
                <a:cs typeface="Times New Roman" panose="02020603050405020304" charset="0"/>
              </a:rPr>
              <a:t>semicolons</a:t>
            </a:r>
            <a:r>
              <a:rPr lang="en-US" altLang="zh-CN">
                <a:cs typeface="Times New Roman" panose="02020603050405020304" charset="0"/>
              </a:rPr>
              <a:t>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zh-CN">
                <a:cs typeface="Times New Roman" panose="02020603050405020304" charset="0"/>
              </a:rPr>
              <a:t>). </a:t>
            </a:r>
            <a:endParaRPr lang="en-US" altLang="zh-CN">
              <a:cs typeface="Times New Roman" panose="02020603050405020304" charset="0"/>
            </a:endParaRPr>
          </a:p>
          <a:p>
            <a:pPr marL="996950" lvl="2" indent="-342900"/>
            <a:r>
              <a:rPr lang="en-US" altLang="zh-CN">
                <a:cs typeface="Times New Roman" panose="02020603050405020304" charset="0"/>
              </a:rPr>
              <a:t>If initiator, condition, or modifier has more than one statements or expressions, the statements and expressions are separated by </a:t>
            </a:r>
            <a:r>
              <a:rPr lang="en-US" altLang="zh-CN" i="1">
                <a:cs typeface="Times New Roman" panose="02020603050405020304" charset="0"/>
              </a:rPr>
              <a:t>commons </a:t>
            </a:r>
            <a:r>
              <a:rPr lang="en-US" altLang="zh-CN">
                <a:cs typeface="Times New Roman" panose="02020603050405020304" charset="0"/>
              </a:rPr>
              <a:t>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>
                <a:cs typeface="Times New Roman" panose="02020603050405020304" charset="0"/>
              </a:rPr>
              <a:t>). </a:t>
            </a:r>
            <a:endParaRPr lang="en-US" altLang="zh-CN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920,&quot;width&quot;:9680}"/>
</p:tagLst>
</file>

<file path=ppt/tags/tag2.xml><?xml version="1.0" encoding="utf-8"?>
<p:tagLst xmlns:p="http://schemas.openxmlformats.org/presentationml/2006/main">
  <p:tag name="COMMONDATA" val="eyJoZGlkIjoiZWM1YmFhYzMxZTRkMDkyNjkwZWI1NzE2ZWUwMmIyNWEifQ=="/>
  <p:tag name="KSO_WPP_MARK_KEY" val="fc65852e-93d6-45c1-813f-cedde2949f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9198</Words>
  <Application>WPS 演示</Application>
  <PresentationFormat>宽屏</PresentationFormat>
  <Paragraphs>325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Times New Roman</vt:lpstr>
      <vt:lpstr>Calibri</vt:lpstr>
      <vt:lpstr>微软雅黑</vt:lpstr>
      <vt:lpstr>PMingLiU</vt:lpstr>
      <vt:lpstr>Arial Unicode MS</vt:lpstr>
      <vt:lpstr>Office 主题</vt:lpstr>
      <vt:lpstr>Problem Solving with C Programming Language</vt:lpstr>
      <vt:lpstr>Flowchart</vt:lpstr>
      <vt:lpstr>Flowchart (cont’d)</vt:lpstr>
      <vt:lpstr>Flowchart (cont’d)</vt:lpstr>
      <vt:lpstr>Flowchart (cont’d)</vt:lpstr>
      <vt:lpstr>Flowchart (cont’d)</vt:lpstr>
      <vt:lpstr>Flowchart (cont’d)</vt:lpstr>
      <vt:lpstr>Flowchart (cont’d)</vt:lpstr>
      <vt:lpstr>Definite Loops</vt:lpstr>
      <vt:lpstr>Definite Loops (cont’d)</vt:lpstr>
      <vt:lpstr>Definite Loops (cont’d)</vt:lpstr>
      <vt:lpstr>Definite Loops (cont’d)</vt:lpstr>
      <vt:lpstr>Definite Loops (cont’d)</vt:lpstr>
      <vt:lpstr>Indefinite Loops</vt:lpstr>
      <vt:lpstr>Indefinite Loops (cont’d) </vt:lpstr>
      <vt:lpstr>Indefinite Loops (cont’d) </vt:lpstr>
      <vt:lpstr>Indefinite Loops (cont’d)</vt:lpstr>
      <vt:lpstr>Pseudo Code</vt:lpstr>
      <vt:lpstr>Pseudo Code (cont’d)</vt:lpstr>
      <vt:lpstr>Pseudo Code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黃秋煌</cp:lastModifiedBy>
  <cp:revision>164</cp:revision>
  <dcterms:created xsi:type="dcterms:W3CDTF">2019-07-22T05:15:00Z</dcterms:created>
  <dcterms:modified xsi:type="dcterms:W3CDTF">2022-11-06T09:05:39Z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A9EF821EF4FE47F891E5A47C81A63DA5</vt:lpwstr>
  </property>
</Properties>
</file>