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handoutMasterIdLst>
    <p:handoutMasterId r:id="rId41"/>
  </p:handoutMasterIdLst>
  <p:sldIdLst>
    <p:sldId id="259" r:id="rId3"/>
    <p:sldId id="484" r:id="rId4"/>
    <p:sldId id="485" r:id="rId5"/>
    <p:sldId id="486" r:id="rId6"/>
    <p:sldId id="487" r:id="rId7"/>
    <p:sldId id="488" r:id="rId8"/>
    <p:sldId id="489" r:id="rId9"/>
    <p:sldId id="490" r:id="rId10"/>
    <p:sldId id="491" r:id="rId11"/>
    <p:sldId id="492" r:id="rId12"/>
    <p:sldId id="493" r:id="rId13"/>
    <p:sldId id="495" r:id="rId14"/>
    <p:sldId id="496" r:id="rId15"/>
    <p:sldId id="497" r:id="rId16"/>
    <p:sldId id="499" r:id="rId17"/>
    <p:sldId id="500" r:id="rId18"/>
    <p:sldId id="501" r:id="rId19"/>
    <p:sldId id="502" r:id="rId20"/>
    <p:sldId id="503" r:id="rId21"/>
    <p:sldId id="504" r:id="rId22"/>
    <p:sldId id="505" r:id="rId23"/>
    <p:sldId id="506" r:id="rId24"/>
    <p:sldId id="507" r:id="rId25"/>
    <p:sldId id="508" r:id="rId26"/>
    <p:sldId id="509" r:id="rId27"/>
    <p:sldId id="510" r:id="rId28"/>
    <p:sldId id="511" r:id="rId29"/>
    <p:sldId id="512" r:id="rId30"/>
    <p:sldId id="513" r:id="rId31"/>
    <p:sldId id="514" r:id="rId32"/>
    <p:sldId id="515" r:id="rId33"/>
    <p:sldId id="516" r:id="rId34"/>
    <p:sldId id="517" r:id="rId35"/>
    <p:sldId id="518" r:id="rId36"/>
    <p:sldId id="520" r:id="rId37"/>
    <p:sldId id="521" r:id="rId38"/>
    <p:sldId id="522" r:id="rId39"/>
  </p:sldIdLst>
  <p:sldSz cx="12192000" cy="6858000"/>
  <p:notesSz cx="7103745" cy="10234295"/>
  <p:custDataLst>
    <p:tags r:id="rId45"/>
  </p:custDataLst>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E9B"/>
    <a:srgbClr val="F5F7F9"/>
    <a:srgbClr val="FFFE7D"/>
    <a:srgbClr val="FFE19A"/>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gs" Target="tags/tag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575310"/>
            <a:ext cx="9144000" cy="965835"/>
          </a:xfrm>
          <a:ln w="76200">
            <a:solidFill>
              <a:schemeClr val="accent5"/>
            </a:solidFill>
          </a:ln>
        </p:spPr>
        <p:txBody>
          <a:bodyPr anchor="ctr" anchorCtr="0"/>
          <a:lstStyle>
            <a:lvl1pPr algn="ctr">
              <a:defRPr sz="4800" b="1">
                <a:latin typeface="Times New Roman" panose="02020603050405020304" charset="0"/>
              </a:defRPr>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465580" y="2966403"/>
            <a:ext cx="9144000" cy="1655762"/>
          </a:xfrm>
          <a:ln w="38100">
            <a:solidFill>
              <a:schemeClr val="accent5"/>
            </a:solidFill>
          </a:ln>
        </p:spPr>
        <p:txBody>
          <a:bodyPr anchor="ctr" anchorCtr="0"/>
          <a:lstStyle>
            <a:lvl1pPr marL="0" indent="0" algn="ctr">
              <a:buNone/>
              <a:defRPr sz="3600" b="1">
                <a:latin typeface="Times New Roman" panose="0202060305040502030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882650"/>
          </a:xfrm>
          <a:ln w="57150">
            <a:solidFill>
              <a:schemeClr val="accent5"/>
            </a:solidFill>
          </a:ln>
        </p:spPr>
        <p:txBody>
          <a:bodyPr/>
          <a:lstStyle>
            <a:lvl1pPr>
              <a:defRPr>
                <a:latin typeface="Times New Roman" panose="02020603050405020304" charset="0"/>
                <a:ea typeface="宋体" panose="02010600030101010101" pitchFamily="2" charset="-122"/>
              </a:defRPr>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838200" y="1368425"/>
            <a:ext cx="10515600" cy="4808855"/>
          </a:xfrm>
          <a:ln w="12700">
            <a:solidFill>
              <a:schemeClr val="accent5"/>
            </a:solidFill>
          </a:ln>
        </p:spPr>
        <p:txBody>
          <a:bodyPr/>
          <a:lstStyle>
            <a:lvl1pPr marL="289560" indent="-289560" eaLnBrk="1" fontAlgn="auto" latinLnBrk="0" hangingPunct="1">
              <a:buFont typeface="Wingdings" panose="05000000000000000000" charset="0"/>
              <a:buChar char="l"/>
              <a:defRPr>
                <a:latin typeface="Times New Roman" panose="02020603050405020304" charset="0"/>
                <a:ea typeface="宋体" panose="02010600030101010101" pitchFamily="2" charset="-122"/>
              </a:defRPr>
            </a:lvl1pPr>
            <a:lvl2pPr marL="544830" indent="-347980" eaLnBrk="1" fontAlgn="auto" latinLnBrk="0" hangingPunct="1">
              <a:buClrTx/>
              <a:buFont typeface="Wingdings" panose="05000000000000000000" charset="0"/>
              <a:buChar char="u"/>
              <a:defRPr>
                <a:latin typeface="Times New Roman" panose="02020603050405020304" charset="0"/>
                <a:ea typeface="宋体" panose="02010600030101010101" pitchFamily="2" charset="-122"/>
              </a:defRPr>
            </a:lvl2pPr>
            <a:lvl3pPr marL="752475" indent="-391795" defTabSz="914400" eaLnBrk="1" fontAlgn="auto" latinLnBrk="0" hangingPunct="1">
              <a:buFont typeface="Wingdings" panose="05000000000000000000" charset="0"/>
              <a:buChar char="n"/>
              <a:defRPr>
                <a:latin typeface="Times New Roman" panose="02020603050405020304" charset="0"/>
                <a:ea typeface="宋体" panose="02010600030101010101" pitchFamily="2" charset="-122"/>
              </a:defRPr>
            </a:lvl3pPr>
            <a:lvl4pPr marL="818515" indent="-253365" defTabSz="914400" eaLnBrk="1" fontAlgn="auto" latinLnBrk="0" hangingPunct="1">
              <a:buFont typeface="Wingdings" panose="05000000000000000000" charset="0"/>
              <a:buChar char="Ø"/>
              <a:defRPr>
                <a:latin typeface="Times New Roman" panose="02020603050405020304" charset="0"/>
                <a:ea typeface="宋体" panose="02010600030101010101" pitchFamily="2" charset="-122"/>
              </a:defRPr>
            </a:lvl4pPr>
            <a:lvl5pPr marL="1026795" indent="-329565" eaLnBrk="1" fontAlgn="auto" latinLnBrk="0" hangingPunct="1">
              <a:buFont typeface="Wingdings" panose="05000000000000000000" charset="0"/>
              <a:buChar char="p"/>
              <a:defRPr>
                <a:latin typeface="Times New Roman" panose="02020603050405020304" charset="0"/>
                <a:ea typeface="宋体" panose="02010600030101010101" pitchFamily="2" charset="-122"/>
              </a:defRPr>
            </a:lvl5pPr>
          </a:lstStyle>
          <a:p>
            <a:pPr lvl="0"/>
            <a:r>
              <a:rPr lang="zh-TW" altLang="en-US" smtClean="0"/>
              <a:t>按一下以編輯母片文字樣式</a:t>
            </a:r>
            <a:endParaRPr lang="zh-TW" altLang="en-US" smtClean="0"/>
          </a:p>
          <a:p>
            <a:pPr lvl="1"/>
            <a:r>
              <a:rPr lang="zh-TW" altLang="en-US" smtClean="0"/>
              <a:t>第二層</a:t>
            </a:r>
            <a:endParaRPr lang="zh-TW" altLang="en-US" smtClean="0"/>
          </a:p>
          <a:p>
            <a:pPr marL="657860" lvl="2" indent="-296545"/>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6" name="投影片編號版面配置區 5"/>
          <p:cNvSpPr>
            <a:spLocks noGrp="1"/>
          </p:cNvSpPr>
          <p:nvPr>
            <p:ph type="sldNum" sz="quarter" idx="12"/>
          </p:nvPr>
        </p:nvSpPr>
        <p:spPr>
          <a:xfrm>
            <a:off x="8618855" y="6405880"/>
            <a:ext cx="2743200" cy="365125"/>
          </a:xfrm>
        </p:spPr>
        <p:txBody>
          <a:bodyPr/>
          <a:lstStyle/>
          <a:p>
            <a:br>
              <a:rPr lang="zh-TW" altLang="en-US" smtClean="0"/>
            </a:br>
            <a:fld id="{9A0DB2DC-4C9A-4742-B13C-FB6460FD3503}" type="slidenum">
              <a:rPr lang="zh-TW" altLang="en-US" b="1" smtClean="0"/>
            </a:fld>
            <a:endParaRPr lang="zh-TW" altLang="en-US" b="1"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標題及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Times New Roman" panose="02020603050405020304" charset="0"/>
                <a:ea typeface="宋体" panose="02010600030101010101" pitchFamily="2" charset="-122"/>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p:txBody>
          <a:bodyPr/>
          <a:lstStyle>
            <a:lvl1pPr marL="374650" indent="-374650">
              <a:defRPr>
                <a:latin typeface="Times New Roman" panose="02020603050405020304" charset="0"/>
                <a:ea typeface="宋体" panose="02010600030101010101" pitchFamily="2" charset="-122"/>
              </a:defRPr>
            </a:lvl1pPr>
            <a:lvl2pPr marL="535305" indent="-349250">
              <a:defRPr>
                <a:latin typeface="Times New Roman" panose="02020603050405020304" charset="0"/>
                <a:ea typeface="宋体" panose="02010600030101010101" pitchFamily="2" charset="-122"/>
              </a:defRPr>
            </a:lvl2pPr>
            <a:lvl3pPr marL="638810" indent="-291465" defTabSz="914400">
              <a:defRPr>
                <a:latin typeface="Times New Roman" panose="02020603050405020304" charset="0"/>
                <a:ea typeface="宋体" panose="02010600030101010101" pitchFamily="2" charset="-122"/>
              </a:defRPr>
            </a:lvl3pPr>
            <a:lvl4pPr marL="808990" indent="-272415">
              <a:defRPr>
                <a:latin typeface="Times New Roman" panose="02020603050405020304" charset="0"/>
                <a:ea typeface="宋体" panose="02010600030101010101" pitchFamily="2" charset="-122"/>
              </a:defRPr>
            </a:lvl4pPr>
            <a:lvl5pPr marL="1007745" indent="-245110">
              <a:defRPr>
                <a:latin typeface="Times New Roman" panose="02020603050405020304" charset="0"/>
                <a:ea typeface="宋体" panose="02010600030101010101" pitchFamily="2" charset="-122"/>
              </a:defRPr>
            </a:lvl5pPr>
          </a:lstStyle>
          <a:p>
            <a:pPr lvl="0"/>
            <a:r>
              <a:rPr lang="zh-TW" altLang="en-US" smtClean="0"/>
              <a:t>按一下以編輯母片文字樣式</a:t>
            </a:r>
            <a:endParaRPr lang="zh-TW" altLang="en-US" smtClean="0"/>
          </a:p>
          <a:p>
            <a:pPr lvl="1"/>
            <a:r>
              <a:rPr lang="zh-TW" altLang="en-US" smtClean="0"/>
              <a:t>第二層</a:t>
            </a:r>
            <a:endParaRPr lang="zh-TW" altLang="en-US" smtClean="0"/>
          </a:p>
          <a:p>
            <a:pPr marL="723900" lvl="2" indent="-377190"/>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a:off x="838200" y="6356350"/>
            <a:ext cx="2743200" cy="365125"/>
          </a:xfrm>
        </p:spPr>
        <p:txBody>
          <a:bodyPr/>
          <a:lstStyle/>
          <a:p>
            <a:fld id="{FAE88FF1-2C18-4A0E-91AD-C74148E4C1C5}" type="datetimeFigureOut">
              <a:rPr lang="zh-TW" altLang="en-US" smtClean="0"/>
            </a:fld>
            <a:endParaRPr lang="zh-TW" altLang="en-US"/>
          </a:p>
        </p:txBody>
      </p:sp>
      <p:sp>
        <p:nvSpPr>
          <p:cNvPr id="3" name="頁尾版面配置區 2"/>
          <p:cNvSpPr>
            <a:spLocks noGrp="1"/>
          </p:cNvSpPr>
          <p:nvPr>
            <p:ph type="ftr" sz="quarter" idx="11"/>
          </p:nvPr>
        </p:nvSpPr>
        <p:spPr>
          <a:xfrm>
            <a:off x="4038600" y="6356350"/>
            <a:ext cx="4114800" cy="365125"/>
          </a:xfrm>
        </p:spPr>
        <p:txBody>
          <a:bodyPr/>
          <a:lstStyle/>
          <a:p>
            <a:endParaRPr lang="zh-TW" altLang="en-US"/>
          </a:p>
        </p:txBody>
      </p:sp>
      <p:sp>
        <p:nvSpPr>
          <p:cNvPr id="4" name="投影片編號版面配置區 3"/>
          <p:cNvSpPr>
            <a:spLocks noGrp="1"/>
          </p:cNvSpPr>
          <p:nvPr>
            <p:ph type="sldNum" sz="quarter" idx="12"/>
          </p:nvPr>
        </p:nvSpPr>
        <p:spPr>
          <a:xfrm>
            <a:off x="8610600" y="6356350"/>
            <a:ext cx="2743200" cy="365125"/>
          </a:xfrm>
        </p:spPr>
        <p:txBody>
          <a:bodyPr/>
          <a:lstStyle/>
          <a:p>
            <a:fld id="{D00AFB9F-9A76-4833-BBFA-BFD914C38B6B}" type="slidenum">
              <a:rPr lang="zh-TW" altLang="en-US" smtClean="0"/>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857885"/>
          </a:xfrm>
          <a:prstGeom prst="rect">
            <a:avLst/>
          </a:prstGeom>
          <a:ln w="76200">
            <a:solidFill>
              <a:schemeClr val="accent5"/>
            </a:solidFill>
          </a:ln>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402080"/>
            <a:ext cx="10515600" cy="4954905"/>
          </a:xfrm>
          <a:prstGeom prst="rect">
            <a:avLst/>
          </a:prstGeom>
          <a:ln w="28575">
            <a:solidFill>
              <a:schemeClr val="accent5"/>
            </a:solidFill>
          </a:ln>
        </p:spPr>
        <p:txBody>
          <a:bodyPr vert="horz" lIns="91440" tIns="45720" rIns="91440" bIns="45720" rtlCol="0">
            <a:normAutofit/>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7" name="文字方塊 6"/>
          <p:cNvSpPr txBox="1"/>
          <p:nvPr userDrawn="1"/>
        </p:nvSpPr>
        <p:spPr>
          <a:xfrm>
            <a:off x="9915525" y="6478270"/>
            <a:ext cx="1439545" cy="368300"/>
          </a:xfrm>
          <a:prstGeom prst="rect">
            <a:avLst/>
          </a:prstGeom>
          <a:noFill/>
        </p:spPr>
        <p:txBody>
          <a:bodyPr wrap="square" rtlCol="0">
            <a:spAutoFit/>
          </a:bodyPr>
          <a:p>
            <a:pPr algn="r"/>
            <a:fld id="{9A0DB2DC-4C9A-4742-B13C-FB6460FD3503}" type="slidenum">
              <a:rPr lang="zh-TW" altLang="en-US">
                <a:solidFill>
                  <a:schemeClr val="accent5"/>
                </a:solidFill>
              </a:rPr>
            </a:fld>
            <a:endParaRPr lang="zh-TW" altLang="en-US">
              <a:solidFill>
                <a:schemeClr val="accent5"/>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a:solidFill>
            <a:schemeClr val="tx1"/>
          </a:solidFill>
          <a:latin typeface="宋体" panose="02010600030101010101" pitchFamily="2" charset="-122"/>
          <a:ea typeface="宋体" panose="02010600030101010101" pitchFamily="2" charset="-122"/>
          <a:cs typeface="+mj-cs"/>
        </a:defRPr>
      </a:lvl1pPr>
    </p:titleStyle>
    <p:bodyStyle>
      <a:lvl1pPr marL="393065" indent="-393065" algn="l" defTabSz="914400" rtl="0" eaLnBrk="1" fontAlgn="auto" latinLnBrk="0" hangingPunct="1">
        <a:lnSpc>
          <a:spcPct val="100000"/>
        </a:lnSpc>
        <a:spcBef>
          <a:spcPts val="600"/>
        </a:spcBef>
        <a:buFont typeface="Wingdings" panose="05000000000000000000" charset="0"/>
        <a:buChar char="l"/>
        <a:defRPr sz="2400" kern="1200">
          <a:solidFill>
            <a:schemeClr val="tx1"/>
          </a:solidFill>
          <a:latin typeface="宋体" panose="02010600030101010101" pitchFamily="2" charset="-122"/>
          <a:ea typeface="宋体" panose="02010600030101010101" pitchFamily="2" charset="-122"/>
          <a:cs typeface="+mn-cs"/>
        </a:defRPr>
      </a:lvl1pPr>
      <a:lvl2pPr marL="535305" indent="-349250" algn="l" defTabSz="914400" rtl="0" eaLnBrk="1" fontAlgn="auto" latinLnBrk="0" hangingPunct="1">
        <a:lnSpc>
          <a:spcPct val="100000"/>
        </a:lnSpc>
        <a:spcBef>
          <a:spcPts val="600"/>
        </a:spcBef>
        <a:buFont typeface="Wingdings" panose="05000000000000000000" charset="0"/>
        <a:buChar char="u"/>
        <a:defRPr sz="2200" kern="1200">
          <a:solidFill>
            <a:schemeClr val="tx1"/>
          </a:solidFill>
          <a:latin typeface="宋体" panose="02010600030101010101" pitchFamily="2" charset="-122"/>
          <a:ea typeface="宋体" panose="02010600030101010101" pitchFamily="2" charset="-122"/>
          <a:cs typeface="+mn-cs"/>
        </a:defRPr>
      </a:lvl2pPr>
      <a:lvl3pPr marL="648335" indent="-300990" algn="l" defTabSz="914400" rtl="0" eaLnBrk="1" fontAlgn="auto" latinLnBrk="0" hangingPunct="1">
        <a:lnSpc>
          <a:spcPct val="100000"/>
        </a:lnSpc>
        <a:spcBef>
          <a:spcPts val="600"/>
        </a:spcBef>
        <a:buFont typeface="Wingdings" panose="05000000000000000000" charset="0"/>
        <a:buChar char="n"/>
        <a:defRPr sz="2000" kern="1200">
          <a:solidFill>
            <a:schemeClr val="tx1"/>
          </a:solidFill>
          <a:latin typeface="宋体" panose="02010600030101010101" pitchFamily="2" charset="-122"/>
          <a:ea typeface="宋体" panose="02010600030101010101" pitchFamily="2" charset="-122"/>
          <a:cs typeface="+mn-cs"/>
        </a:defRPr>
      </a:lvl3pPr>
      <a:lvl4pPr marL="818515" indent="-281940" algn="l" defTabSz="914400" rtl="0" eaLnBrk="1" fontAlgn="auto" latinLnBrk="0" hangingPunct="1">
        <a:lnSpc>
          <a:spcPct val="100000"/>
        </a:lnSpc>
        <a:spcBef>
          <a:spcPts val="600"/>
        </a:spcBef>
        <a:buFont typeface="Wingdings" panose="05000000000000000000" charset="0"/>
        <a:buChar char="Ø"/>
        <a:defRPr sz="2000" kern="1200">
          <a:solidFill>
            <a:schemeClr val="tx1"/>
          </a:solidFill>
          <a:latin typeface="宋体" panose="02010600030101010101" pitchFamily="2" charset="-122"/>
          <a:ea typeface="宋体" panose="02010600030101010101" pitchFamily="2" charset="-122"/>
          <a:cs typeface="+mn-cs"/>
        </a:defRPr>
      </a:lvl4pPr>
      <a:lvl5pPr marL="988695" indent="-292100" algn="l" defTabSz="914400" rtl="0" eaLnBrk="1" fontAlgn="auto" latinLnBrk="0" hangingPunct="1">
        <a:lnSpc>
          <a:spcPct val="100000"/>
        </a:lnSpc>
        <a:spcBef>
          <a:spcPts val="600"/>
        </a:spcBef>
        <a:buFont typeface="Wingdings" panose="05000000000000000000" charset="0"/>
        <a:buChar char="p"/>
        <a:defRPr sz="1800" kern="120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2.xml"/><Relationship Id="rId2" Type="http://schemas.openxmlformats.org/officeDocument/2006/relationships/image" Target="../media/image3.png"/><Relationship Id="rId1" Type="http://schemas.openxmlformats.org/officeDocument/2006/relationships/hyperlink" Target="http://www.maths.surrey.ac.uk/hosted-sites/R.Knott/Fibonacci/fibnat.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en.wikipedia.org/wiki/Tower_of_Hanoi"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ctrTitle"/>
          </p:nvPr>
        </p:nvSpPr>
        <p:spPr>
          <a:xfrm>
            <a:off x="1524000" y="676910"/>
            <a:ext cx="9144000" cy="1264920"/>
          </a:xfrm>
        </p:spPr>
        <p:txBody>
          <a:bodyPr>
            <a:normAutofit fontScale="90000"/>
          </a:bodyPr>
          <a:p>
            <a:r>
              <a:rPr lang="en-US">
                <a:latin typeface="Times New Roman" panose="02020603050405020304" charset="0"/>
                <a:ea typeface="宋体" panose="02010600030101010101" pitchFamily="2" charset="-122"/>
                <a:cs typeface="Times New Roman" panose="02020603050405020304" charset="0"/>
                <a:sym typeface="+mn-ea"/>
              </a:rPr>
              <a:t>Problem Solving with C Programming Language</a:t>
            </a:r>
            <a:endParaRPr lang="en-US">
              <a:latin typeface="Times New Roman" panose="02020603050405020304" charset="0"/>
              <a:ea typeface="宋体" panose="02010600030101010101" pitchFamily="2" charset="-122"/>
              <a:cs typeface="Times New Roman" panose="02020603050405020304" charset="0"/>
              <a:sym typeface="+mn-ea"/>
            </a:endParaRPr>
          </a:p>
        </p:txBody>
      </p:sp>
      <p:sp>
        <p:nvSpPr>
          <p:cNvPr id="3" name="副標題 2"/>
          <p:cNvSpPr>
            <a:spLocks noGrp="1"/>
          </p:cNvSpPr>
          <p:nvPr>
            <p:ph type="subTitle" idx="1"/>
          </p:nvPr>
        </p:nvSpPr>
        <p:spPr/>
        <p:txBody>
          <a:bodyPr/>
          <a:p>
            <a:r>
              <a:rPr lang="en-US" altLang="zh-TW">
                <a:latin typeface="Times New Roman" panose="02020603050405020304" charset="0"/>
                <a:ea typeface="宋体" panose="02010600030101010101" pitchFamily="2" charset="-122"/>
                <a:cs typeface="Times New Roman" panose="02020603050405020304" charset="0"/>
                <a:sym typeface="+mn-ea"/>
              </a:rPr>
              <a:t>Unit 6  Functions</a:t>
            </a:r>
            <a:r>
              <a:rPr lang="en-US" altLang="zh-TW">
                <a:latin typeface="Times New Roman" panose="02020603050405020304" charset="0"/>
                <a:ea typeface="宋体" panose="02010600030101010101" pitchFamily="2" charset="-122"/>
                <a:cs typeface="Times New Roman" panose="02020603050405020304" charset="0"/>
                <a:sym typeface="+mn-ea"/>
              </a:rPr>
              <a:t> in C Programming Language</a:t>
            </a:r>
            <a:endParaRPr lang="en-US" altLang="zh-TW">
              <a:latin typeface="Times New Roman" panose="02020603050405020304" charset="0"/>
              <a:ea typeface="宋体" panose="02010600030101010101" pitchFamily="2" charset="-122"/>
              <a:cs typeface="Times New Roman" panose="0202060305040502030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Functions in C</a:t>
            </a:r>
            <a:r>
              <a:rPr lang="en-US" altLang="zh-CN">
                <a:sym typeface="+mn-ea"/>
              </a:rPr>
              <a:t> (cont’d)</a:t>
            </a:r>
            <a:endParaRPr lang="zh-CN" altLang="en-US"/>
          </a:p>
        </p:txBody>
      </p:sp>
      <p:sp>
        <p:nvSpPr>
          <p:cNvPr id="3" name="内容占位符 2"/>
          <p:cNvSpPr>
            <a:spLocks noGrp="1"/>
          </p:cNvSpPr>
          <p:nvPr>
            <p:ph idx="1"/>
          </p:nvPr>
        </p:nvSpPr>
        <p:spPr/>
        <p:txBody>
          <a:bodyPr>
            <a:normAutofit/>
          </a:bodyPr>
          <a:p>
            <a:pPr lvl="1"/>
            <a:r>
              <a:rPr lang="en-US" altLang="zh-CN">
                <a:cs typeface="Times New Roman" panose="02020603050405020304" charset="0"/>
              </a:rPr>
              <a:t>Header file </a:t>
            </a:r>
            <a:r>
              <a:rPr lang="en-US" altLang="zh-CN">
                <a:latin typeface="Arial" panose="020B0604020202020204" pitchFamily="34" charset="0"/>
                <a:cs typeface="Arial" panose="020B0604020202020204" pitchFamily="34" charset="0"/>
              </a:rPr>
              <a:t>complex.h</a:t>
            </a:r>
            <a:r>
              <a:rPr lang="en-US" altLang="zh-CN">
                <a:cs typeface="Times New Roman" panose="02020603050405020304" charset="0"/>
              </a:rPr>
              <a:t> contains a data type definition of complex numbers and declaration of arithmetic operations: addition, subtraction, multiplication, and division.</a:t>
            </a:r>
            <a:endParaRPr lang="en-US" altLang="zh-CN">
              <a:cs typeface="Times New Roman" panose="02020603050405020304" charset="0"/>
            </a:endParaRPr>
          </a:p>
        </p:txBody>
      </p:sp>
      <p:grpSp>
        <p:nvGrpSpPr>
          <p:cNvPr id="10" name="组合 9"/>
          <p:cNvGrpSpPr/>
          <p:nvPr/>
        </p:nvGrpSpPr>
        <p:grpSpPr>
          <a:xfrm>
            <a:off x="1200105" y="2136775"/>
            <a:ext cx="4494530" cy="4070985"/>
            <a:chOff x="971" y="314"/>
            <a:chExt cx="7078" cy="6411"/>
          </a:xfrm>
        </p:grpSpPr>
        <p:sp>
          <p:nvSpPr>
            <p:cNvPr id="8" name="文字方塊 2"/>
            <p:cNvSpPr txBox="1"/>
            <p:nvPr/>
          </p:nvSpPr>
          <p:spPr>
            <a:xfrm>
              <a:off x="971" y="314"/>
              <a:ext cx="1928" cy="58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en-US" altLang="zh-CN">
                  <a:latin typeface="Arial" panose="020B0604020202020204" pitchFamily="34" charset="0"/>
                  <a:cs typeface="Arial" panose="020B0604020202020204" pitchFamily="34" charset="0"/>
                  <a:sym typeface="+mn-ea"/>
                </a:rPr>
                <a:t>complex.h</a:t>
              </a:r>
              <a:endParaRPr lang="en-US" altLang="zh-TW">
                <a:latin typeface="Arial" panose="020B0604020202020204" pitchFamily="34" charset="0"/>
                <a:cs typeface="Arial" panose="020B0604020202020204" pitchFamily="34" charset="0"/>
              </a:endParaRPr>
            </a:p>
          </p:txBody>
        </p:sp>
        <p:grpSp>
          <p:nvGrpSpPr>
            <p:cNvPr id="9" name="组合 8"/>
            <p:cNvGrpSpPr/>
            <p:nvPr/>
          </p:nvGrpSpPr>
          <p:grpSpPr>
            <a:xfrm>
              <a:off x="971" y="910"/>
              <a:ext cx="7078" cy="5815"/>
              <a:chOff x="709" y="1032"/>
              <a:chExt cx="7078" cy="5815"/>
            </a:xfrm>
          </p:grpSpPr>
          <p:sp>
            <p:nvSpPr>
              <p:cNvPr id="12" name="文字方塊 1"/>
              <p:cNvSpPr txBox="1"/>
              <p:nvPr/>
            </p:nvSpPr>
            <p:spPr>
              <a:xfrm>
                <a:off x="1559" y="1032"/>
                <a:ext cx="6228" cy="5815"/>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typedef struct </a:t>
                </a: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float </a:t>
                </a:r>
                <a:r>
                  <a:rPr>
                    <a:latin typeface="Arial" panose="020B0604020202020204" pitchFamily="34" charset="0"/>
                    <a:cs typeface="Arial" panose="020B0604020202020204" pitchFamily="34" charset="0"/>
                  </a:rPr>
                  <a:t>re;</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float </a:t>
                </a:r>
                <a:r>
                  <a:rPr>
                    <a:latin typeface="Arial" panose="020B0604020202020204" pitchFamily="34" charset="0"/>
                    <a:cs typeface="Arial" panose="020B0604020202020204" pitchFamily="34" charset="0"/>
                  </a:rPr>
                  <a:t>im;</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complex;</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Complex number addition</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complex add(complex, complex);</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Complex number substraction</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complex subtract(complex, complex);</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Complex number multiplications</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complex multiply(complex, complex);</a:t>
                </a:r>
                <a:endParaRPr>
                  <a:latin typeface="Arial" panose="020B0604020202020204" pitchFamily="34" charset="0"/>
                  <a:cs typeface="Arial" panose="020B0604020202020204" pitchFamily="34" charset="0"/>
                </a:endParaRPr>
              </a:p>
            </p:txBody>
          </p:sp>
          <p:sp>
            <p:nvSpPr>
              <p:cNvPr id="13" name="文本框 12"/>
              <p:cNvSpPr txBox="1"/>
              <p:nvPr/>
            </p:nvSpPr>
            <p:spPr>
              <a:xfrm>
                <a:off x="709" y="1032"/>
                <a:ext cx="850" cy="5815"/>
              </a:xfrm>
              <a:prstGeom prst="rect">
                <a:avLst/>
              </a:prstGeom>
              <a:solidFill>
                <a:schemeClr val="bg1">
                  <a:lumMod val="85000"/>
                </a:schemeClr>
              </a:solidFill>
              <a:ln w="12700" cmpd="sng">
                <a:noFill/>
                <a:prstDash val="solid"/>
              </a:ln>
            </p:spPr>
            <p:txBody>
              <a:bodyPr wrap="square" rtlCol="0">
                <a:spAutoFit/>
              </a:bodyPr>
              <a:p>
                <a:pPr algn="r"/>
                <a:r>
                  <a:rPr lang="en-US" altLang="zh-CN">
                    <a:latin typeface="Arial" panose="020B0604020202020204" pitchFamily="34" charset="0"/>
                    <a:cs typeface="Arial" panose="020B0604020202020204" pitchFamily="34" charset="0"/>
                  </a:rPr>
                  <a:t>1</a:t>
                </a:r>
                <a:endParaRPr lang="zh-CN" altLang="en-US">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2</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3</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4</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5</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6</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7</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8</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9</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10</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11</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12</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13</a:t>
                </a:r>
                <a:endParaRPr lang="en-US" altLang="zh-CN">
                  <a:latin typeface="Arial" panose="020B0604020202020204" pitchFamily="34" charset="0"/>
                  <a:cs typeface="Arial" panose="020B0604020202020204" pitchFamily="34" charset="0"/>
                </a:endParaRPr>
              </a:p>
            </p:txBody>
          </p:sp>
        </p:grpSp>
      </p:grpSp>
      <p:grpSp>
        <p:nvGrpSpPr>
          <p:cNvPr id="6" name="组合 5"/>
          <p:cNvGrpSpPr/>
          <p:nvPr/>
        </p:nvGrpSpPr>
        <p:grpSpPr>
          <a:xfrm rot="0">
            <a:off x="6254750" y="2461895"/>
            <a:ext cx="4773930" cy="3692525"/>
            <a:chOff x="709" y="1032"/>
            <a:chExt cx="7518" cy="5815"/>
          </a:xfrm>
        </p:grpSpPr>
        <p:sp>
          <p:nvSpPr>
            <p:cNvPr id="7" name="文字方塊 1"/>
            <p:cNvSpPr txBox="1"/>
            <p:nvPr/>
          </p:nvSpPr>
          <p:spPr>
            <a:xfrm>
              <a:off x="1559" y="1032"/>
              <a:ext cx="6668" cy="5815"/>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sym typeface="+mn-ea"/>
                </a:rPr>
                <a:t>// Complex number division</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sym typeface="+mn-ea"/>
                </a:rPr>
                <a:t>complex divide(complex, complex);</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sym typeface="+mn-ea"/>
                </a:rPr>
                <a:t>// Convert a floating-point number to a </a:t>
              </a:r>
              <a:endParaRPr>
                <a:latin typeface="Arial" panose="020B0604020202020204" pitchFamily="34" charset="0"/>
                <a:cs typeface="Arial" panose="020B0604020202020204" pitchFamily="34" charset="0"/>
                <a:sym typeface="+mn-ea"/>
              </a:endParaRPr>
            </a:p>
            <a:p>
              <a:pPr algn="l" defTabSz="914400">
                <a:lnSpc>
                  <a:spcPct val="100000"/>
                </a:lnSpc>
                <a:tabLst>
                  <a:tab pos="179070" algn="l"/>
                  <a:tab pos="358140" algn="l"/>
                  <a:tab pos="537210" algn="l"/>
                  <a:tab pos="716280" algn="l"/>
                </a:tabLst>
              </a:pPr>
              <a:r>
                <a:rPr lang="en-US">
                  <a:latin typeface="Arial" panose="020B0604020202020204" pitchFamily="34" charset="0"/>
                  <a:cs typeface="Arial" panose="020B0604020202020204" pitchFamily="34" charset="0"/>
                  <a:sym typeface="+mn-ea"/>
                </a:rPr>
                <a:t>// </a:t>
              </a:r>
              <a:r>
                <a:rPr>
                  <a:latin typeface="Arial" panose="020B0604020202020204" pitchFamily="34" charset="0"/>
                  <a:cs typeface="Arial" panose="020B0604020202020204" pitchFamily="34" charset="0"/>
                  <a:sym typeface="+mn-ea"/>
                </a:rPr>
                <a:t>complex number</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sym typeface="+mn-ea"/>
                </a:rPr>
                <a:t>complex r2c(float);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sym typeface="+mn-ea"/>
                </a:rPr>
                <a:t>// Check the zerop of a complex number</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sym typeface="+mn-ea"/>
                </a:rPr>
                <a:t>int </a:t>
              </a:r>
              <a:r>
                <a:rPr>
                  <a:latin typeface="Arial" panose="020B0604020202020204" pitchFamily="34" charset="0"/>
                  <a:cs typeface="Arial" panose="020B0604020202020204" pitchFamily="34" charset="0"/>
                  <a:sym typeface="+mn-ea"/>
                </a:rPr>
                <a:t>zerop(complex);</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sym typeface="+mn-ea"/>
                </a:rPr>
                <a:t>// Print a complex number</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sym typeface="+mn-ea"/>
                </a:rPr>
                <a:t>void </a:t>
              </a:r>
              <a:r>
                <a:rPr>
                  <a:latin typeface="Arial" panose="020B0604020202020204" pitchFamily="34" charset="0"/>
                  <a:cs typeface="Arial" panose="020B0604020202020204" pitchFamily="34" charset="0"/>
                  <a:sym typeface="+mn-ea"/>
                </a:rPr>
                <a:t>printc(complex);</a:t>
              </a:r>
              <a:endParaRPr>
                <a:latin typeface="Arial" panose="020B0604020202020204" pitchFamily="34" charset="0"/>
                <a:cs typeface="Arial" panose="020B0604020202020204" pitchFamily="34" charset="0"/>
              </a:endParaRPr>
            </a:p>
          </p:txBody>
        </p:sp>
        <p:sp>
          <p:nvSpPr>
            <p:cNvPr id="11" name="文本框 10"/>
            <p:cNvSpPr txBox="1"/>
            <p:nvPr/>
          </p:nvSpPr>
          <p:spPr>
            <a:xfrm>
              <a:off x="709" y="1032"/>
              <a:ext cx="850" cy="5815"/>
            </a:xfrm>
            <a:prstGeom prst="rect">
              <a:avLst/>
            </a:prstGeom>
            <a:solidFill>
              <a:schemeClr val="bg1">
                <a:lumMod val="85000"/>
              </a:schemeClr>
            </a:solidFill>
            <a:ln w="12700" cmpd="sng">
              <a:noFill/>
              <a:prstDash val="solid"/>
            </a:ln>
          </p:spPr>
          <p:txBody>
            <a:bodyPr wrap="square" rtlCol="0">
              <a:spAutoFit/>
            </a:bodyPr>
            <a:p>
              <a:pPr algn="r"/>
              <a:r>
                <a:rPr lang="en-US">
                  <a:latin typeface="Arial" panose="020B0604020202020204" pitchFamily="34" charset="0"/>
                  <a:cs typeface="Arial" panose="020B0604020202020204" pitchFamily="34" charset="0"/>
                </a:rPr>
                <a:t>14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17</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18</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19</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20</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26</a:t>
              </a:r>
              <a:endParaRPr lang="en-US">
                <a:latin typeface="Arial" panose="020B0604020202020204" pitchFamily="34" charset="0"/>
                <a:cs typeface="Arial" panose="020B0604020202020204" pitchFamily="34" charset="0"/>
              </a:endParaRPr>
            </a:p>
          </p:txBody>
        </p:sp>
      </p:grpSp>
      <p:sp>
        <p:nvSpPr>
          <p:cNvPr id="5" name="文本框 4"/>
          <p:cNvSpPr txBox="1"/>
          <p:nvPr/>
        </p:nvSpPr>
        <p:spPr>
          <a:xfrm>
            <a:off x="875030" y="6297930"/>
            <a:ext cx="470027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 Details of </a:t>
            </a:r>
            <a:r>
              <a:rPr lang="en-US" altLang="zh-CN" b="1">
                <a:latin typeface="Arial" panose="020B0604020202020204" pitchFamily="34" charset="0"/>
                <a:cs typeface="Arial" panose="020B0604020202020204" pitchFamily="34" charset="0"/>
              </a:rPr>
              <a:t>stuct </a:t>
            </a:r>
            <a:r>
              <a:rPr lang="en-US" altLang="zh-CN">
                <a:latin typeface="Times New Roman" panose="02020603050405020304" charset="0"/>
                <a:cs typeface="Times New Roman" panose="02020603050405020304" charset="0"/>
              </a:rPr>
              <a:t>will be covered in Unit 7.</a:t>
            </a:r>
            <a:endParaRPr lang="en-US" altLang="zh-CN">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Functions in C</a:t>
            </a:r>
            <a:r>
              <a:rPr lang="en-US" altLang="zh-CN">
                <a:sym typeface="+mn-ea"/>
              </a:rPr>
              <a:t> (cont’d)</a:t>
            </a:r>
            <a:endParaRPr lang="zh-CN" altLang="en-US"/>
          </a:p>
        </p:txBody>
      </p:sp>
      <p:sp>
        <p:nvSpPr>
          <p:cNvPr id="3" name="内容占位符 2"/>
          <p:cNvSpPr>
            <a:spLocks noGrp="1"/>
          </p:cNvSpPr>
          <p:nvPr>
            <p:ph idx="1"/>
          </p:nvPr>
        </p:nvSpPr>
        <p:spPr/>
        <p:txBody>
          <a:bodyPr/>
          <a:p>
            <a:pPr lvl="1"/>
            <a:r>
              <a:rPr lang="en-US" altLang="zh-CN"/>
              <a:t>T</a:t>
            </a:r>
            <a:r>
              <a:rPr lang="zh-CN" altLang="en-US"/>
              <a:t>he header file only declares the four arithmetic operations</a:t>
            </a:r>
            <a:r>
              <a:rPr lang="en-US" altLang="zh-CN"/>
              <a:t> and other supporting functions</a:t>
            </a:r>
            <a:r>
              <a:rPr lang="zh-CN" altLang="en-US"/>
              <a:t>. </a:t>
            </a:r>
            <a:endParaRPr lang="zh-CN" altLang="en-US"/>
          </a:p>
          <a:p>
            <a:pPr lvl="1"/>
            <a:r>
              <a:rPr lang="zh-CN" altLang="en-US"/>
              <a:t>Each of the function declaration does not have parameter names and function body. Then, function implementation is written in </a:t>
            </a:r>
            <a:r>
              <a:rPr lang="zh-CN" altLang="en-US">
                <a:latin typeface="Arial" panose="020B0604020202020204" pitchFamily="34" charset="0"/>
                <a:cs typeface="Arial" panose="020B0604020202020204" pitchFamily="34" charset="0"/>
              </a:rPr>
              <a:t>complex.c</a:t>
            </a:r>
            <a:r>
              <a:rPr lang="zh-CN" altLang="en-US"/>
              <a:t>:</a:t>
            </a:r>
            <a:endParaRPr lang="zh-CN" altLang="en-US"/>
          </a:p>
        </p:txBody>
      </p:sp>
      <p:grpSp>
        <p:nvGrpSpPr>
          <p:cNvPr id="10" name="组合 9"/>
          <p:cNvGrpSpPr/>
          <p:nvPr/>
        </p:nvGrpSpPr>
        <p:grpSpPr>
          <a:xfrm>
            <a:off x="1108665" y="2858135"/>
            <a:ext cx="4494530" cy="3516630"/>
            <a:chOff x="971" y="314"/>
            <a:chExt cx="7078" cy="5538"/>
          </a:xfrm>
        </p:grpSpPr>
        <p:sp>
          <p:nvSpPr>
            <p:cNvPr id="8" name="文字方塊 2"/>
            <p:cNvSpPr txBox="1"/>
            <p:nvPr/>
          </p:nvSpPr>
          <p:spPr>
            <a:xfrm>
              <a:off x="971" y="314"/>
              <a:ext cx="1908" cy="58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en-US" altLang="zh-CN">
                  <a:latin typeface="Arial" panose="020B0604020202020204" pitchFamily="34" charset="0"/>
                  <a:cs typeface="Arial" panose="020B0604020202020204" pitchFamily="34" charset="0"/>
                  <a:sym typeface="+mn-ea"/>
                </a:rPr>
                <a:t>complex.c</a:t>
              </a:r>
              <a:endParaRPr lang="en-US" altLang="zh-CN">
                <a:latin typeface="Arial" panose="020B0604020202020204" pitchFamily="34" charset="0"/>
                <a:cs typeface="Arial" panose="020B0604020202020204" pitchFamily="34" charset="0"/>
                <a:sym typeface="+mn-ea"/>
              </a:endParaRPr>
            </a:p>
          </p:txBody>
        </p:sp>
        <p:grpSp>
          <p:nvGrpSpPr>
            <p:cNvPr id="9" name="组合 8"/>
            <p:cNvGrpSpPr/>
            <p:nvPr/>
          </p:nvGrpSpPr>
          <p:grpSpPr>
            <a:xfrm>
              <a:off x="971" y="910"/>
              <a:ext cx="7078" cy="4942"/>
              <a:chOff x="709" y="1032"/>
              <a:chExt cx="7078" cy="4942"/>
            </a:xfrm>
          </p:grpSpPr>
          <p:sp>
            <p:nvSpPr>
              <p:cNvPr id="12" name="文字方塊 1"/>
              <p:cNvSpPr txBox="1"/>
              <p:nvPr/>
            </p:nvSpPr>
            <p:spPr>
              <a:xfrm>
                <a:off x="1559" y="1032"/>
                <a:ext cx="6228" cy="4942"/>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#include &lt;stdio.h&gt;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#include "complex.h"</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Complex number addition</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complex add(complex x, complex y)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complex sum;</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sum.re = x.re + y.re;</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sum.im = x.im + y.im;</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return </a:t>
                </a:r>
                <a:r>
                  <a:rPr>
                    <a:latin typeface="Arial" panose="020B0604020202020204" pitchFamily="34" charset="0"/>
                    <a:cs typeface="Arial" panose="020B0604020202020204" pitchFamily="34" charset="0"/>
                  </a:rPr>
                  <a:t>sum;</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p:txBody>
          </p:sp>
          <p:sp>
            <p:nvSpPr>
              <p:cNvPr id="13" name="文本框 12"/>
              <p:cNvSpPr txBox="1"/>
              <p:nvPr/>
            </p:nvSpPr>
            <p:spPr>
              <a:xfrm>
                <a:off x="709" y="1032"/>
                <a:ext cx="850" cy="4942"/>
              </a:xfrm>
              <a:prstGeom prst="rect">
                <a:avLst/>
              </a:prstGeom>
              <a:solidFill>
                <a:schemeClr val="bg1">
                  <a:lumMod val="85000"/>
                </a:schemeClr>
              </a:solidFill>
              <a:ln w="12700" cmpd="sng">
                <a:noFill/>
                <a:prstDash val="solid"/>
              </a:ln>
            </p:spPr>
            <p:txBody>
              <a:bodyPr wrap="square" rtlCol="0">
                <a:spAutoFit/>
              </a:bodyPr>
              <a:p>
                <a:pPr algn="r"/>
                <a:r>
                  <a:rPr lang="en-US" altLang="zh-CN">
                    <a:latin typeface="Arial" panose="020B0604020202020204" pitchFamily="34" charset="0"/>
                    <a:cs typeface="Arial" panose="020B0604020202020204" pitchFamily="34" charset="0"/>
                  </a:rPr>
                  <a:t>1</a:t>
                </a:r>
                <a:endParaRPr lang="zh-CN" altLang="en-US">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2</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3</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4</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5</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6</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7</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8</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9</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10</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11</a:t>
                </a:r>
                <a:endParaRPr lang="en-US" altLang="zh-CN">
                  <a:latin typeface="Arial" panose="020B0604020202020204" pitchFamily="34" charset="0"/>
                  <a:cs typeface="Arial" panose="020B0604020202020204" pitchFamily="34" charset="0"/>
                </a:endParaRPr>
              </a:p>
            </p:txBody>
          </p:sp>
        </p:grpSp>
      </p:grpSp>
      <p:grpSp>
        <p:nvGrpSpPr>
          <p:cNvPr id="6" name="组合 5"/>
          <p:cNvGrpSpPr/>
          <p:nvPr/>
        </p:nvGrpSpPr>
        <p:grpSpPr>
          <a:xfrm rot="0">
            <a:off x="6254750" y="3183255"/>
            <a:ext cx="4926330" cy="2861310"/>
            <a:chOff x="709" y="1032"/>
            <a:chExt cx="7758" cy="4506"/>
          </a:xfrm>
        </p:grpSpPr>
        <p:sp>
          <p:nvSpPr>
            <p:cNvPr id="7" name="文字方塊 1"/>
            <p:cNvSpPr txBox="1"/>
            <p:nvPr/>
          </p:nvSpPr>
          <p:spPr>
            <a:xfrm>
              <a:off x="1559" y="1032"/>
              <a:ext cx="6908" cy="4506"/>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sym typeface="+mn-ea"/>
                </a:rPr>
                <a:t>// Complex number substraction</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sym typeface="+mn-ea"/>
                </a:rPr>
                <a:t>complex subtract(complex x, complex y)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sym typeface="+mn-ea"/>
                </a:rPr>
                <a:t>  complex difference;</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sym typeface="+mn-ea"/>
                </a:rPr>
                <a:t>  difference.re = x.re - y.re;</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sym typeface="+mn-ea"/>
                </a:rPr>
                <a:t>  difference.im = x.im - y.im;</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sym typeface="+mn-ea"/>
                </a:rPr>
                <a:t>  </a:t>
              </a:r>
              <a:r>
                <a:rPr b="1">
                  <a:latin typeface="Arial" panose="020B0604020202020204" pitchFamily="34" charset="0"/>
                  <a:cs typeface="Arial" panose="020B0604020202020204" pitchFamily="34" charset="0"/>
                  <a:sym typeface="+mn-ea"/>
                </a:rPr>
                <a:t>return </a:t>
              </a:r>
              <a:r>
                <a:rPr>
                  <a:latin typeface="Arial" panose="020B0604020202020204" pitchFamily="34" charset="0"/>
                  <a:cs typeface="Arial" panose="020B0604020202020204" pitchFamily="34" charset="0"/>
                  <a:sym typeface="+mn-ea"/>
                </a:rPr>
                <a:t>difference;</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sym typeface="+mn-ea"/>
                </a:rPr>
                <a:t>}</a:t>
              </a:r>
              <a:endParaRPr>
                <a:latin typeface="Arial" panose="020B0604020202020204" pitchFamily="34" charset="0"/>
                <a:cs typeface="Arial" panose="020B0604020202020204" pitchFamily="34" charset="0"/>
                <a:sym typeface="+mn-ea"/>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p:txBody>
        </p:sp>
        <p:sp>
          <p:nvSpPr>
            <p:cNvPr id="11" name="文本框 10"/>
            <p:cNvSpPr txBox="1"/>
            <p:nvPr/>
          </p:nvSpPr>
          <p:spPr>
            <a:xfrm>
              <a:off x="709" y="1032"/>
              <a:ext cx="850" cy="4506"/>
            </a:xfrm>
            <a:prstGeom prst="rect">
              <a:avLst/>
            </a:prstGeom>
            <a:solidFill>
              <a:schemeClr val="bg1">
                <a:lumMod val="85000"/>
              </a:schemeClr>
            </a:solidFill>
            <a:ln w="12700" cmpd="sng">
              <a:noFill/>
              <a:prstDash val="solid"/>
            </a:ln>
          </p:spPr>
          <p:txBody>
            <a:bodyPr wrap="square" rtlCol="0">
              <a:spAutoFit/>
            </a:bodyPr>
            <a:p>
              <a:pPr algn="r"/>
              <a:r>
                <a:rPr lang="en-US">
                  <a:latin typeface="Arial" panose="020B0604020202020204" pitchFamily="34" charset="0"/>
                  <a:cs typeface="Arial" panose="020B0604020202020204" pitchFamily="34" charset="0"/>
                </a:rPr>
                <a:t>12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17</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18</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19</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20</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21</a:t>
              </a:r>
              <a:endParaRPr lang="en-US">
                <a:latin typeface="Arial" panose="020B0604020202020204" pitchFamily="34" charset="0"/>
                <a:cs typeface="Arial" panose="020B0604020202020204" pitchFamily="34"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Functions in C</a:t>
            </a:r>
            <a:r>
              <a:rPr lang="en-US" altLang="zh-CN">
                <a:sym typeface="+mn-ea"/>
              </a:rPr>
              <a:t> (cont’d)</a:t>
            </a:r>
            <a:endParaRPr lang="zh-CN" altLang="en-US"/>
          </a:p>
        </p:txBody>
      </p:sp>
      <p:grpSp>
        <p:nvGrpSpPr>
          <p:cNvPr id="10" name="组合 9"/>
          <p:cNvGrpSpPr/>
          <p:nvPr/>
        </p:nvGrpSpPr>
        <p:grpSpPr>
          <a:xfrm>
            <a:off x="1108665" y="1354455"/>
            <a:ext cx="7344410" cy="5455920"/>
            <a:chOff x="971" y="314"/>
            <a:chExt cx="11566" cy="8592"/>
          </a:xfrm>
        </p:grpSpPr>
        <p:sp>
          <p:nvSpPr>
            <p:cNvPr id="8" name="文字方塊 2"/>
            <p:cNvSpPr txBox="1"/>
            <p:nvPr/>
          </p:nvSpPr>
          <p:spPr>
            <a:xfrm>
              <a:off x="971" y="314"/>
              <a:ext cx="1908" cy="58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en-US" altLang="zh-CN">
                  <a:latin typeface="Arial" panose="020B0604020202020204" pitchFamily="34" charset="0"/>
                  <a:cs typeface="Arial" panose="020B0604020202020204" pitchFamily="34" charset="0"/>
                  <a:sym typeface="+mn-ea"/>
                </a:rPr>
                <a:t>complex.c</a:t>
              </a:r>
              <a:endParaRPr lang="en-US" altLang="zh-CN">
                <a:latin typeface="Arial" panose="020B0604020202020204" pitchFamily="34" charset="0"/>
                <a:cs typeface="Arial" panose="020B0604020202020204" pitchFamily="34" charset="0"/>
                <a:sym typeface="+mn-ea"/>
              </a:endParaRPr>
            </a:p>
          </p:txBody>
        </p:sp>
        <p:grpSp>
          <p:nvGrpSpPr>
            <p:cNvPr id="9" name="组合 8"/>
            <p:cNvGrpSpPr/>
            <p:nvPr/>
          </p:nvGrpSpPr>
          <p:grpSpPr>
            <a:xfrm>
              <a:off x="971" y="910"/>
              <a:ext cx="11566" cy="7996"/>
              <a:chOff x="709" y="1032"/>
              <a:chExt cx="11566" cy="7996"/>
            </a:xfrm>
          </p:grpSpPr>
          <p:sp>
            <p:nvSpPr>
              <p:cNvPr id="12" name="文字方塊 1"/>
              <p:cNvSpPr txBox="1"/>
              <p:nvPr/>
            </p:nvSpPr>
            <p:spPr>
              <a:xfrm>
                <a:off x="1559" y="1032"/>
                <a:ext cx="10716" cy="7996"/>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Complex number multiplications</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complex multiply(complex x, complex y)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complex product;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product.re = x.re * y.re - x.im * y.im;</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product.im = x.re * y.im + x.im * y.re;</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return </a:t>
                </a:r>
                <a:r>
                  <a:rPr>
                    <a:latin typeface="Arial" panose="020B0604020202020204" pitchFamily="34" charset="0"/>
                    <a:cs typeface="Arial" panose="020B0604020202020204" pitchFamily="34" charset="0"/>
                  </a:rPr>
                  <a:t>product;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Complex number division</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complex divide(complex x, complex y)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complex quotient;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quotient.re = (x.re * y.re + x.im * y.im) / (y.re * y.re + y.im * y.im);</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quotient.im = (-x.re * y.im + x.im * y.re) / (y.re * y.re + y.im * y.im);</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return </a:t>
                </a:r>
                <a:r>
                  <a:rPr>
                    <a:latin typeface="Arial" panose="020B0604020202020204" pitchFamily="34" charset="0"/>
                    <a:cs typeface="Arial" panose="020B0604020202020204" pitchFamily="34" charset="0"/>
                  </a:rPr>
                  <a:t>quotient;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p:txBody>
          </p:sp>
          <p:sp>
            <p:nvSpPr>
              <p:cNvPr id="13" name="文本框 12"/>
              <p:cNvSpPr txBox="1"/>
              <p:nvPr/>
            </p:nvSpPr>
            <p:spPr>
              <a:xfrm>
                <a:off x="709" y="1032"/>
                <a:ext cx="850" cy="7996"/>
              </a:xfrm>
              <a:prstGeom prst="rect">
                <a:avLst/>
              </a:prstGeom>
              <a:solidFill>
                <a:schemeClr val="bg1">
                  <a:lumMod val="85000"/>
                </a:schemeClr>
              </a:solidFill>
              <a:ln w="12700" cmpd="sng">
                <a:noFill/>
                <a:prstDash val="solid"/>
              </a:ln>
            </p:spPr>
            <p:txBody>
              <a:bodyPr wrap="square" rtlCol="0">
                <a:spAutoFit/>
              </a:bodyPr>
              <a:p>
                <a:pPr algn="r"/>
                <a:r>
                  <a:rPr lang="en-US">
                    <a:latin typeface="Arial" panose="020B0604020202020204" pitchFamily="34" charset="0"/>
                    <a:cs typeface="Arial" panose="020B0604020202020204" pitchFamily="34" charset="0"/>
                  </a:rPr>
                  <a:t>22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27</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28</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29</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30</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37</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38</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39</a:t>
                </a:r>
                <a:endParaRPr lang="en-US">
                  <a:latin typeface="Arial" panose="020B0604020202020204" pitchFamily="34" charset="0"/>
                  <a:cs typeface="Arial" panose="020B0604020202020204" pitchFamily="34" charset="0"/>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Functions in C</a:t>
            </a:r>
            <a:r>
              <a:rPr lang="en-US" altLang="zh-CN">
                <a:sym typeface="+mn-ea"/>
              </a:rPr>
              <a:t> (cont’d)</a:t>
            </a:r>
            <a:endParaRPr lang="zh-CN" altLang="en-US"/>
          </a:p>
        </p:txBody>
      </p:sp>
      <p:grpSp>
        <p:nvGrpSpPr>
          <p:cNvPr id="10" name="组合 9"/>
          <p:cNvGrpSpPr/>
          <p:nvPr/>
        </p:nvGrpSpPr>
        <p:grpSpPr>
          <a:xfrm>
            <a:off x="1108665" y="1354455"/>
            <a:ext cx="6907530" cy="4624705"/>
            <a:chOff x="971" y="314"/>
            <a:chExt cx="10878" cy="7283"/>
          </a:xfrm>
        </p:grpSpPr>
        <p:sp>
          <p:nvSpPr>
            <p:cNvPr id="8" name="文字方塊 2"/>
            <p:cNvSpPr txBox="1"/>
            <p:nvPr/>
          </p:nvSpPr>
          <p:spPr>
            <a:xfrm>
              <a:off x="971" y="314"/>
              <a:ext cx="1908" cy="58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en-US" altLang="zh-CN">
                  <a:latin typeface="Arial" panose="020B0604020202020204" pitchFamily="34" charset="0"/>
                  <a:cs typeface="Arial" panose="020B0604020202020204" pitchFamily="34" charset="0"/>
                  <a:sym typeface="+mn-ea"/>
                </a:rPr>
                <a:t>complex.c</a:t>
              </a:r>
              <a:endParaRPr lang="en-US" altLang="zh-CN">
                <a:latin typeface="Arial" panose="020B0604020202020204" pitchFamily="34" charset="0"/>
                <a:cs typeface="Arial" panose="020B0604020202020204" pitchFamily="34" charset="0"/>
                <a:sym typeface="+mn-ea"/>
              </a:endParaRPr>
            </a:p>
          </p:txBody>
        </p:sp>
        <p:grpSp>
          <p:nvGrpSpPr>
            <p:cNvPr id="9" name="组合 8"/>
            <p:cNvGrpSpPr/>
            <p:nvPr/>
          </p:nvGrpSpPr>
          <p:grpSpPr>
            <a:xfrm>
              <a:off x="971" y="910"/>
              <a:ext cx="10878" cy="6687"/>
              <a:chOff x="709" y="1032"/>
              <a:chExt cx="10878" cy="6687"/>
            </a:xfrm>
          </p:grpSpPr>
          <p:sp>
            <p:nvSpPr>
              <p:cNvPr id="12" name="文字方塊 1"/>
              <p:cNvSpPr txBox="1"/>
              <p:nvPr/>
            </p:nvSpPr>
            <p:spPr>
              <a:xfrm>
                <a:off x="1559" y="1032"/>
                <a:ext cx="10028" cy="6687"/>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Convert a floating-point (real) number to a complex number</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complex r2c(float r)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complex c;</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c.re = r;</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c.im = 0.0;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return </a:t>
                </a:r>
                <a:r>
                  <a:rPr>
                    <a:latin typeface="Arial" panose="020B0604020202020204" pitchFamily="34" charset="0"/>
                    <a:cs typeface="Arial" panose="020B0604020202020204" pitchFamily="34" charset="0"/>
                  </a:rPr>
                  <a:t>c;</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Check the zerop of a complex number</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int zerop(complex c)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return </a:t>
                </a:r>
                <a:r>
                  <a:rPr>
                    <a:latin typeface="Arial" panose="020B0604020202020204" pitchFamily="34" charset="0"/>
                    <a:cs typeface="Arial" panose="020B0604020202020204" pitchFamily="34" charset="0"/>
                  </a:rPr>
                  <a:t>(c.re * c.re + c.im * c.im &lt; 0.000001);</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p:txBody>
          </p:sp>
          <p:sp>
            <p:nvSpPr>
              <p:cNvPr id="13" name="文本框 12"/>
              <p:cNvSpPr txBox="1"/>
              <p:nvPr/>
            </p:nvSpPr>
            <p:spPr>
              <a:xfrm>
                <a:off x="709" y="1032"/>
                <a:ext cx="850" cy="6687"/>
              </a:xfrm>
              <a:prstGeom prst="rect">
                <a:avLst/>
              </a:prstGeom>
              <a:solidFill>
                <a:schemeClr val="bg1">
                  <a:lumMod val="85000"/>
                </a:schemeClr>
              </a:solidFill>
              <a:ln w="12700" cmpd="sng">
                <a:noFill/>
                <a:prstDash val="solid"/>
              </a:ln>
            </p:spPr>
            <p:txBody>
              <a:bodyPr wrap="square" rtlCol="0">
                <a:spAutoFit/>
              </a:bodyPr>
              <a:p>
                <a:pPr algn="r"/>
                <a:r>
                  <a:rPr lang="en-US">
                    <a:latin typeface="Arial" panose="020B0604020202020204" pitchFamily="34" charset="0"/>
                    <a:cs typeface="Arial" panose="020B0604020202020204" pitchFamily="34" charset="0"/>
                  </a:rPr>
                  <a:t>40</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47</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48</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49</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50</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51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52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53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54</a:t>
                </a:r>
                <a:endParaRPr lang="en-US">
                  <a:latin typeface="Arial" panose="020B0604020202020204" pitchFamily="34" charset="0"/>
                  <a:cs typeface="Arial" panose="020B0604020202020204" pitchFamily="34" charset="0"/>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Functions in C</a:t>
            </a:r>
            <a:r>
              <a:rPr lang="en-US" altLang="zh-CN">
                <a:sym typeface="+mn-ea"/>
              </a:rPr>
              <a:t> (cont’d)</a:t>
            </a:r>
            <a:endParaRPr lang="zh-CN" altLang="en-US"/>
          </a:p>
        </p:txBody>
      </p:sp>
      <p:grpSp>
        <p:nvGrpSpPr>
          <p:cNvPr id="10" name="组合 9"/>
          <p:cNvGrpSpPr/>
          <p:nvPr/>
        </p:nvGrpSpPr>
        <p:grpSpPr>
          <a:xfrm>
            <a:off x="1108665" y="1354455"/>
            <a:ext cx="5749290" cy="2685415"/>
            <a:chOff x="971" y="314"/>
            <a:chExt cx="9054" cy="4229"/>
          </a:xfrm>
        </p:grpSpPr>
        <p:sp>
          <p:nvSpPr>
            <p:cNvPr id="8" name="文字方塊 2"/>
            <p:cNvSpPr txBox="1"/>
            <p:nvPr/>
          </p:nvSpPr>
          <p:spPr>
            <a:xfrm>
              <a:off x="971" y="314"/>
              <a:ext cx="1908" cy="58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en-US" altLang="zh-CN">
                  <a:latin typeface="Arial" panose="020B0604020202020204" pitchFamily="34" charset="0"/>
                  <a:cs typeface="Arial" panose="020B0604020202020204" pitchFamily="34" charset="0"/>
                  <a:sym typeface="+mn-ea"/>
                </a:rPr>
                <a:t>complex.c</a:t>
              </a:r>
              <a:endParaRPr lang="en-US" altLang="zh-CN">
                <a:latin typeface="Arial" panose="020B0604020202020204" pitchFamily="34" charset="0"/>
                <a:cs typeface="Arial" panose="020B0604020202020204" pitchFamily="34" charset="0"/>
                <a:sym typeface="+mn-ea"/>
              </a:endParaRPr>
            </a:p>
          </p:txBody>
        </p:sp>
        <p:grpSp>
          <p:nvGrpSpPr>
            <p:cNvPr id="9" name="组合 8"/>
            <p:cNvGrpSpPr/>
            <p:nvPr/>
          </p:nvGrpSpPr>
          <p:grpSpPr>
            <a:xfrm>
              <a:off x="971" y="910"/>
              <a:ext cx="9054" cy="3633"/>
              <a:chOff x="709" y="1032"/>
              <a:chExt cx="9054" cy="3633"/>
            </a:xfrm>
          </p:grpSpPr>
          <p:sp>
            <p:nvSpPr>
              <p:cNvPr id="12" name="文字方塊 1"/>
              <p:cNvSpPr txBox="1"/>
              <p:nvPr/>
            </p:nvSpPr>
            <p:spPr>
              <a:xfrm>
                <a:off x="1559" y="1032"/>
                <a:ext cx="8204" cy="3633"/>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 a complex number</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void </a:t>
                </a:r>
                <a:r>
                  <a:rPr>
                    <a:latin typeface="Arial" panose="020B0604020202020204" pitchFamily="34" charset="0"/>
                    <a:cs typeface="Arial" panose="020B0604020202020204" pitchFamily="34" charset="0"/>
                  </a:rPr>
                  <a:t>printc(complex c)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if </a:t>
                </a:r>
                <a:r>
                  <a:rPr>
                    <a:latin typeface="Arial" panose="020B0604020202020204" pitchFamily="34" charset="0"/>
                    <a:cs typeface="Arial" panose="020B0604020202020204" pitchFamily="34" charset="0"/>
                  </a:rPr>
                  <a:t>(c.im==0) printf("%6.4f", c.re);</a:t>
                </a:r>
                <a:endParaRPr>
                  <a:latin typeface="Arial" panose="020B0604020202020204" pitchFamily="34" charset="0"/>
                  <a:cs typeface="Arial" panose="020B0604020202020204" pitchFamily="34" charset="0"/>
                </a:endParaRPr>
              </a:p>
              <a:p>
                <a:pPr algn="l" defTabSz="914400">
                  <a:lnSpc>
                    <a:spcPct val="100000"/>
                  </a:lnSpc>
                  <a:buClrTx/>
                  <a:buSzTx/>
                  <a:buFontTx/>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else if (c.re==0) printf("%6.4fi", c.im);</a:t>
                </a:r>
                <a:endParaRPr b="1">
                  <a:latin typeface="Arial" panose="020B0604020202020204" pitchFamily="34" charset="0"/>
                  <a:cs typeface="Arial" panose="020B0604020202020204" pitchFamily="34" charset="0"/>
                </a:endParaRPr>
              </a:p>
              <a:p>
                <a:pPr algn="l" defTabSz="914400">
                  <a:lnSpc>
                    <a:spcPct val="100000"/>
                  </a:lnSpc>
                  <a:buClrTx/>
                  <a:buSzTx/>
                  <a:buFontTx/>
                  <a:tabLst>
                    <a:tab pos="179070" algn="l"/>
                    <a:tab pos="358140" algn="l"/>
                    <a:tab pos="537210" algn="l"/>
                    <a:tab pos="716280" algn="l"/>
                  </a:tabLst>
                </a:pPr>
                <a:r>
                  <a:rPr b="1">
                    <a:latin typeface="Arial" panose="020B0604020202020204" pitchFamily="34" charset="0"/>
                    <a:cs typeface="Arial" panose="020B0604020202020204" pitchFamily="34" charset="0"/>
                  </a:rPr>
                  <a:t>  else if </a:t>
                </a:r>
                <a:r>
                  <a:rPr>
                    <a:latin typeface="Arial" panose="020B0604020202020204" pitchFamily="34" charset="0"/>
                    <a:cs typeface="Arial" panose="020B0604020202020204" pitchFamily="34" charset="0"/>
                  </a:rPr>
                  <a:t>(c.im&gt;0) printf("%6.4f+%6.4fi", c.re, c.im);</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else </a:t>
                </a:r>
                <a:r>
                  <a:rPr>
                    <a:latin typeface="Arial" panose="020B0604020202020204" pitchFamily="34" charset="0"/>
                    <a:cs typeface="Arial" panose="020B0604020202020204" pitchFamily="34" charset="0"/>
                  </a:rPr>
                  <a:t>printf("%6.4f%6.4fi", c.re, c.im);</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p:txBody>
          </p:sp>
          <p:sp>
            <p:nvSpPr>
              <p:cNvPr id="13" name="文本框 12"/>
              <p:cNvSpPr txBox="1"/>
              <p:nvPr/>
            </p:nvSpPr>
            <p:spPr>
              <a:xfrm>
                <a:off x="709" y="1032"/>
                <a:ext cx="850" cy="3633"/>
              </a:xfrm>
              <a:prstGeom prst="rect">
                <a:avLst/>
              </a:prstGeom>
              <a:solidFill>
                <a:schemeClr val="bg1">
                  <a:lumMod val="85000"/>
                </a:schemeClr>
              </a:solidFill>
              <a:ln w="12700" cmpd="sng">
                <a:noFill/>
                <a:prstDash val="solid"/>
              </a:ln>
            </p:spPr>
            <p:txBody>
              <a:bodyPr wrap="square" rtlCol="0">
                <a:spAutoFit/>
              </a:bodyPr>
              <a:p>
                <a:pPr algn="r"/>
                <a:r>
                  <a:rPr lang="en-US">
                    <a:latin typeface="Arial" panose="020B0604020202020204" pitchFamily="34" charset="0"/>
                    <a:cs typeface="Arial" panose="020B0604020202020204" pitchFamily="34" charset="0"/>
                  </a:rPr>
                  <a:t>55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56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57</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58</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59</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60</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61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62</a:t>
                </a:r>
                <a:endParaRPr lang="en-US">
                  <a:latin typeface="Arial" panose="020B0604020202020204" pitchFamily="34" charset="0"/>
                  <a:cs typeface="Arial" panose="020B0604020202020204" pitchFamily="34" charset="0"/>
                </a:endParaRPr>
              </a:p>
            </p:txBody>
          </p:sp>
        </p:grpSp>
      </p:grpSp>
      <p:sp>
        <p:nvSpPr>
          <p:cNvPr id="3" name="文本框 2"/>
          <p:cNvSpPr txBox="1"/>
          <p:nvPr/>
        </p:nvSpPr>
        <p:spPr>
          <a:xfrm>
            <a:off x="1034415" y="4505960"/>
            <a:ext cx="9906635" cy="1938020"/>
          </a:xfrm>
          <a:prstGeom prst="rect">
            <a:avLst/>
          </a:prstGeom>
          <a:noFill/>
        </p:spPr>
        <p:txBody>
          <a:bodyPr wrap="square" rtlCol="0">
            <a:spAutoFit/>
          </a:bodyPr>
          <a:p>
            <a:r>
              <a:rPr lang="zh-CN" altLang="en-US" sz="2000">
                <a:latin typeface="Times New Roman" panose="02020603050405020304" charset="0"/>
                <a:cs typeface="Times New Roman" panose="02020603050405020304" charset="0"/>
              </a:rPr>
              <a:t>First, program </a:t>
            </a:r>
            <a:r>
              <a:rPr lang="zh-CN" altLang="en-US" sz="2000">
                <a:latin typeface="Arial" panose="020B0604020202020204" pitchFamily="34" charset="0"/>
                <a:cs typeface="Arial" panose="020B0604020202020204" pitchFamily="34" charset="0"/>
              </a:rPr>
              <a:t>complex.c</a:t>
            </a:r>
            <a:r>
              <a:rPr lang="zh-CN" altLang="en-US" sz="2000">
                <a:latin typeface="Times New Roman" panose="02020603050405020304" charset="0"/>
                <a:cs typeface="Times New Roman" panose="02020603050405020304" charset="0"/>
              </a:rPr>
              <a:t> has a line</a:t>
            </a:r>
            <a:r>
              <a:rPr lang="zh-CN" altLang="en-US" sz="2000">
                <a:latin typeface="Arial" panose="020B0604020202020204" pitchFamily="34" charset="0"/>
                <a:cs typeface="Arial" panose="020B0604020202020204" pitchFamily="34" charset="0"/>
              </a:rPr>
              <a:t> #include "complex.h"</a:t>
            </a:r>
            <a:r>
              <a:rPr lang="zh-CN" altLang="en-US" sz="2000">
                <a:latin typeface="Times New Roman" panose="02020603050405020304" charset="0"/>
                <a:cs typeface="Times New Roman" panose="02020603050405020304" charset="0"/>
              </a:rPr>
              <a:t> (Line 2) which includes the type definition and function declaration with function implementation. </a:t>
            </a:r>
            <a:endParaRPr lang="zh-CN" altLang="en-US" sz="2000">
              <a:latin typeface="Times New Roman" panose="02020603050405020304" charset="0"/>
              <a:cs typeface="Times New Roman" panose="02020603050405020304" charset="0"/>
            </a:endParaRPr>
          </a:p>
          <a:p>
            <a:r>
              <a:rPr lang="zh-CN" altLang="en-US" sz="2000">
                <a:latin typeface="Times New Roman" panose="02020603050405020304" charset="0"/>
                <a:cs typeface="Times New Roman" panose="02020603050405020304" charset="0"/>
              </a:rPr>
              <a:t>In each of the function implementation, parameters are specified as usual. </a:t>
            </a:r>
            <a:endParaRPr lang="zh-CN" altLang="en-US" sz="2000">
              <a:latin typeface="Times New Roman" panose="02020603050405020304" charset="0"/>
              <a:cs typeface="Times New Roman" panose="02020603050405020304" charset="0"/>
            </a:endParaRPr>
          </a:p>
          <a:p>
            <a:r>
              <a:rPr lang="zh-CN" altLang="en-US" sz="2000">
                <a:latin typeface="Times New Roman" panose="02020603050405020304" charset="0"/>
                <a:cs typeface="Times New Roman" panose="02020603050405020304" charset="0"/>
              </a:rPr>
              <a:t>Second, program</a:t>
            </a:r>
            <a:r>
              <a:rPr lang="zh-CN" altLang="en-US" sz="2000">
                <a:latin typeface="Arial" panose="020B0604020202020204" pitchFamily="34" charset="0"/>
                <a:cs typeface="Arial" panose="020B0604020202020204" pitchFamily="34" charset="0"/>
              </a:rPr>
              <a:t> complex.c</a:t>
            </a:r>
            <a:r>
              <a:rPr lang="zh-CN" altLang="en-US" sz="2000">
                <a:latin typeface="Times New Roman" panose="02020603050405020304" charset="0"/>
                <a:cs typeface="Times New Roman" panose="02020603050405020304" charset="0"/>
              </a:rPr>
              <a:t> does not have a main program. </a:t>
            </a:r>
            <a:endParaRPr lang="zh-CN" altLang="en-US"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The </a:t>
            </a:r>
            <a:r>
              <a:rPr lang="en-US" altLang="zh-CN" sz="2000">
                <a:latin typeface="Times New Roman" panose="02020603050405020304" charset="0"/>
                <a:cs typeface="Times New Roman" panose="02020603050405020304" charset="0"/>
              </a:rPr>
              <a:t>main p</a:t>
            </a:r>
            <a:r>
              <a:rPr lang="zh-CN" altLang="en-US" sz="2000">
                <a:latin typeface="Times New Roman" panose="02020603050405020304" charset="0"/>
                <a:cs typeface="Times New Roman" panose="02020603050405020304" charset="0"/>
              </a:rPr>
              <a:t>rogram of quadratic equation solver</a:t>
            </a:r>
            <a:r>
              <a:rPr lang="en-US" altLang="zh-CN" sz="2000">
                <a:latin typeface="Times New Roman" panose="02020603050405020304" charset="0"/>
                <a:cs typeface="Times New Roman" panose="02020603050405020304" charset="0"/>
              </a:rPr>
              <a:t> is written in a separated program </a:t>
            </a:r>
            <a:r>
              <a:rPr lang="zh-CN" altLang="en-US" sz="2000">
                <a:latin typeface="Arial" panose="020B0604020202020204" pitchFamily="34" charset="0"/>
                <a:cs typeface="Arial" panose="020B0604020202020204" pitchFamily="34" charset="0"/>
              </a:rPr>
              <a:t>quadratic_equation_all.c</a:t>
            </a:r>
            <a:r>
              <a:rPr lang="en-US" altLang="zh-CN" sz="2000">
                <a:latin typeface="Times New Roman" panose="02020603050405020304" charset="0"/>
                <a:cs typeface="Times New Roman" panose="02020603050405020304" charset="0"/>
              </a:rPr>
              <a:t>.</a:t>
            </a:r>
            <a:endParaRPr lang="en-US" altLang="zh-CN" sz="20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Functions in C</a:t>
            </a:r>
            <a:r>
              <a:rPr lang="en-US" altLang="zh-CN">
                <a:sym typeface="+mn-ea"/>
              </a:rPr>
              <a:t> (cont’d)</a:t>
            </a:r>
            <a:endParaRPr lang="zh-CN" altLang="en-US"/>
          </a:p>
        </p:txBody>
      </p:sp>
      <p:grpSp>
        <p:nvGrpSpPr>
          <p:cNvPr id="10" name="组合 9"/>
          <p:cNvGrpSpPr/>
          <p:nvPr/>
        </p:nvGrpSpPr>
        <p:grpSpPr>
          <a:xfrm>
            <a:off x="1108665" y="1354455"/>
            <a:ext cx="10111740" cy="5178425"/>
            <a:chOff x="971" y="314"/>
            <a:chExt cx="15924" cy="8155"/>
          </a:xfrm>
        </p:grpSpPr>
        <p:sp>
          <p:nvSpPr>
            <p:cNvPr id="8" name="文字方塊 2"/>
            <p:cNvSpPr txBox="1"/>
            <p:nvPr/>
          </p:nvSpPr>
          <p:spPr>
            <a:xfrm>
              <a:off x="971" y="314"/>
              <a:ext cx="4188" cy="58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en-US" altLang="zh-CN">
                  <a:latin typeface="Arial" panose="020B0604020202020204" pitchFamily="34" charset="0"/>
                  <a:cs typeface="Arial" panose="020B0604020202020204" pitchFamily="34" charset="0"/>
                  <a:sym typeface="+mn-ea"/>
                </a:rPr>
                <a:t>quadratic_equation_all.c</a:t>
              </a:r>
              <a:endParaRPr lang="en-US" altLang="zh-CN">
                <a:latin typeface="Arial" panose="020B0604020202020204" pitchFamily="34" charset="0"/>
                <a:cs typeface="Arial" panose="020B0604020202020204" pitchFamily="34" charset="0"/>
                <a:sym typeface="+mn-ea"/>
              </a:endParaRPr>
            </a:p>
          </p:txBody>
        </p:sp>
        <p:grpSp>
          <p:nvGrpSpPr>
            <p:cNvPr id="9" name="组合 8"/>
            <p:cNvGrpSpPr/>
            <p:nvPr/>
          </p:nvGrpSpPr>
          <p:grpSpPr>
            <a:xfrm>
              <a:off x="971" y="910"/>
              <a:ext cx="15924" cy="7559"/>
              <a:chOff x="709" y="1032"/>
              <a:chExt cx="15924" cy="7559"/>
            </a:xfrm>
          </p:grpSpPr>
          <p:sp>
            <p:nvSpPr>
              <p:cNvPr id="12" name="文字方塊 1"/>
              <p:cNvSpPr txBox="1"/>
              <p:nvPr/>
            </p:nvSpPr>
            <p:spPr>
              <a:xfrm>
                <a:off x="1559" y="1032"/>
                <a:ext cx="15074" cy="7559"/>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#include &lt;stdio.h&gt;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#include &lt;math.h&gt;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#include "complex.h"</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main(</a:t>
                </a:r>
                <a:r>
                  <a:rPr b="1">
                    <a:latin typeface="Arial" panose="020B0604020202020204" pitchFamily="34" charset="0"/>
                    <a:cs typeface="Arial" panose="020B0604020202020204" pitchFamily="34" charset="0"/>
                  </a:rPr>
                  <a:t>void</a:t>
                </a:r>
                <a:r>
                  <a:rPr>
                    <a:latin typeface="Arial" panose="020B0604020202020204" pitchFamily="34" charset="0"/>
                    <a:cs typeface="Arial" panose="020B0604020202020204" pitchFamily="34" charset="0"/>
                  </a:rPr>
                  <a: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float </a:t>
                </a:r>
                <a:r>
                  <a:rPr>
                    <a:latin typeface="Arial" panose="020B0604020202020204" pitchFamily="34" charset="0"/>
                    <a:cs typeface="Arial" panose="020B0604020202020204" pitchFamily="34" charset="0"/>
                  </a:rPr>
                  <a:t>a, b, c;</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complex root1, root2;</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float </a:t>
                </a:r>
                <a:r>
                  <a:rPr>
                    <a:latin typeface="Arial" panose="020B0604020202020204" pitchFamily="34" charset="0"/>
                    <a:cs typeface="Arial" panose="020B0604020202020204" pitchFamily="34" charset="0"/>
                  </a:rPr>
                  <a:t>square;</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printf("Solving the two roots of equation a*x*x+b*x+c=0.\n");</a:t>
                </a:r>
                <a:r>
                  <a:rPr lang="en-US">
                    <a:latin typeface="Arial" panose="020B0604020202020204" pitchFamily="34" charset="0"/>
                    <a:cs typeface="Arial" panose="020B0604020202020204" pitchFamily="34" charset="0"/>
                  </a:rPr>
                  <a: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printf("Please enter three coefficients a, b, and c: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scanf("%f %f %f", &amp;a, &amp;b, &amp;c);</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square = b * b - 4 * a * c;</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if </a:t>
                </a:r>
                <a:r>
                  <a:rPr>
                    <a:latin typeface="Arial" panose="020B0604020202020204" pitchFamily="34" charset="0"/>
                    <a:cs typeface="Arial" panose="020B0604020202020204" pitchFamily="34" charset="0"/>
                  </a:rPr>
                  <a:t>(square &gt;= 0)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root1.re = (-b + sqrt(square)) / (2 * a);</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root1.im = 0.0;</a:t>
                </a:r>
                <a:endParaRPr>
                  <a:latin typeface="Arial" panose="020B0604020202020204" pitchFamily="34" charset="0"/>
                  <a:cs typeface="Arial" panose="020B0604020202020204" pitchFamily="34" charset="0"/>
                </a:endParaRPr>
              </a:p>
            </p:txBody>
          </p:sp>
          <p:sp>
            <p:nvSpPr>
              <p:cNvPr id="13" name="文本框 12"/>
              <p:cNvSpPr txBox="1"/>
              <p:nvPr/>
            </p:nvSpPr>
            <p:spPr>
              <a:xfrm>
                <a:off x="709" y="1032"/>
                <a:ext cx="850" cy="7559"/>
              </a:xfrm>
              <a:prstGeom prst="rect">
                <a:avLst/>
              </a:prstGeom>
              <a:solidFill>
                <a:schemeClr val="bg1">
                  <a:lumMod val="85000"/>
                </a:schemeClr>
              </a:solidFill>
              <a:ln w="12700" cmpd="sng">
                <a:noFill/>
                <a:prstDash val="solid"/>
              </a:ln>
            </p:spPr>
            <p:txBody>
              <a:bodyPr wrap="square" rtlCol="0">
                <a:spAutoFit/>
              </a:bodyPr>
              <a:p>
                <a:pPr algn="r"/>
                <a:r>
                  <a:rPr lang="en-US">
                    <a:latin typeface="Arial" panose="020B0604020202020204" pitchFamily="34" charset="0"/>
                    <a:cs typeface="Arial" panose="020B0604020202020204" pitchFamily="34" charset="0"/>
                  </a:rPr>
                  <a:t>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7</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8</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9</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10</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17</a:t>
                </a:r>
                <a:endParaRPr lang="en-US">
                  <a:latin typeface="Arial" panose="020B0604020202020204" pitchFamily="34" charset="0"/>
                  <a:cs typeface="Arial" panose="020B0604020202020204" pitchFamily="34" charset="0"/>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Functions in C</a:t>
            </a:r>
            <a:r>
              <a:rPr lang="en-US" altLang="zh-CN">
                <a:sym typeface="+mn-ea"/>
              </a:rPr>
              <a:t> (cont’d)</a:t>
            </a:r>
            <a:endParaRPr lang="zh-CN" altLang="en-US"/>
          </a:p>
        </p:txBody>
      </p:sp>
      <p:grpSp>
        <p:nvGrpSpPr>
          <p:cNvPr id="10" name="组合 9"/>
          <p:cNvGrpSpPr/>
          <p:nvPr/>
        </p:nvGrpSpPr>
        <p:grpSpPr>
          <a:xfrm>
            <a:off x="1108665" y="1354455"/>
            <a:ext cx="10171430" cy="4901565"/>
            <a:chOff x="971" y="314"/>
            <a:chExt cx="16018" cy="7719"/>
          </a:xfrm>
        </p:grpSpPr>
        <p:sp>
          <p:nvSpPr>
            <p:cNvPr id="8" name="文字方塊 2"/>
            <p:cNvSpPr txBox="1"/>
            <p:nvPr/>
          </p:nvSpPr>
          <p:spPr>
            <a:xfrm>
              <a:off x="971" y="314"/>
              <a:ext cx="4188" cy="58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en-US" altLang="zh-CN">
                  <a:latin typeface="Arial" panose="020B0604020202020204" pitchFamily="34" charset="0"/>
                  <a:cs typeface="Arial" panose="020B0604020202020204" pitchFamily="34" charset="0"/>
                  <a:sym typeface="+mn-ea"/>
                </a:rPr>
                <a:t>quadratic_equation_all.c</a:t>
              </a:r>
              <a:endParaRPr lang="en-US" altLang="zh-CN">
                <a:latin typeface="Arial" panose="020B0604020202020204" pitchFamily="34" charset="0"/>
                <a:cs typeface="Arial" panose="020B0604020202020204" pitchFamily="34" charset="0"/>
                <a:sym typeface="+mn-ea"/>
              </a:endParaRPr>
            </a:p>
          </p:txBody>
        </p:sp>
        <p:grpSp>
          <p:nvGrpSpPr>
            <p:cNvPr id="9" name="组合 8"/>
            <p:cNvGrpSpPr/>
            <p:nvPr/>
          </p:nvGrpSpPr>
          <p:grpSpPr>
            <a:xfrm>
              <a:off x="971" y="910"/>
              <a:ext cx="16018" cy="7123"/>
              <a:chOff x="709" y="1032"/>
              <a:chExt cx="16018" cy="7123"/>
            </a:xfrm>
          </p:grpSpPr>
          <p:sp>
            <p:nvSpPr>
              <p:cNvPr id="12" name="文字方塊 1"/>
              <p:cNvSpPr txBox="1"/>
              <p:nvPr/>
            </p:nvSpPr>
            <p:spPr>
              <a:xfrm>
                <a:off x="1559" y="1032"/>
                <a:ext cx="15168" cy="7123"/>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root2.re = (-b - sqrt(square)) / (2 * a);</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root2.im = 0.0;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else </a:t>
                </a: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root1.re = -b / (2 * a);</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root1.im = sqrt(-square) / (2 * a);</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root2.re = -b / (2 * a);</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root2.im = -sqrt(-square) / (2 * a);</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if </a:t>
                </a:r>
                <a:r>
                  <a:rPr>
                    <a:latin typeface="Arial" panose="020B0604020202020204" pitchFamily="34" charset="0"/>
                    <a:cs typeface="Arial" panose="020B0604020202020204" pitchFamily="34" charset="0"/>
                  </a:rPr>
                  <a:t>(zerop(add(add(multiply(r2c(a), multiply(root1, root1)), multiply(r2c(b), root1)),</a:t>
                </a:r>
                <a:r>
                  <a:rPr lang="en-US">
                    <a:latin typeface="Arial" panose="020B0604020202020204" pitchFamily="34" charset="0"/>
                    <a:cs typeface="Arial" panose="020B0604020202020204" pitchFamily="34" charset="0"/>
                  </a:rPr>
                  <a:t> </a:t>
                </a:r>
                <a:r>
                  <a:rPr>
                    <a:latin typeface="Arial" panose="020B0604020202020204" pitchFamily="34" charset="0"/>
                    <a:cs typeface="Arial" panose="020B0604020202020204" pitchFamily="34" charset="0"/>
                  </a:rPr>
                  <a:t>r2c(c))) &amp;&amp;</a:t>
                </a:r>
                <a:r>
                  <a:rPr lang="en-US">
                    <a:latin typeface="Arial" panose="020B0604020202020204" pitchFamily="34" charset="0"/>
                    <a:cs typeface="Arial" panose="020B0604020202020204" pitchFamily="34" charset="0"/>
                  </a:rPr>
                  <a: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zerop(add(add(multiply(r2c(a), multiply(root2, root2)), multiply(r2c(b), root2)), r2c(c))))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sym typeface="+mn-ea"/>
                  </a:rPr>
                  <a:t> </a:t>
                </a:r>
                <a:r>
                  <a:rPr>
                    <a:latin typeface="Arial" panose="020B0604020202020204" pitchFamily="34" charset="0"/>
                    <a:cs typeface="Arial" panose="020B0604020202020204" pitchFamily="34" charset="0"/>
                    <a:sym typeface="+mn-ea"/>
                  </a:rPr>
                  <a:t>  </a:t>
                </a:r>
                <a:r>
                  <a:rPr lang="en-US">
                    <a:latin typeface="Arial" panose="020B0604020202020204" pitchFamily="34" charset="0"/>
                    <a:cs typeface="Arial" panose="020B0604020202020204" pitchFamily="34" charset="0"/>
                    <a:sym typeface="+mn-ea"/>
                  </a:rPr>
                  <a:t> </a:t>
                </a:r>
                <a:r>
                  <a:rPr>
                    <a:latin typeface="Arial" panose="020B0604020202020204" pitchFamily="34" charset="0"/>
                    <a:cs typeface="Arial" panose="020B0604020202020204" pitchFamily="34" charset="0"/>
                    <a:sym typeface="+mn-ea"/>
                  </a:rPr>
                  <a:t>printf("\n");</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sym typeface="+mn-ea"/>
                  </a:rPr>
                  <a:t>   </a:t>
                </a:r>
                <a:r>
                  <a:rPr lang="en-US">
                    <a:latin typeface="Arial" panose="020B0604020202020204" pitchFamily="34" charset="0"/>
                    <a:cs typeface="Arial" panose="020B0604020202020204" pitchFamily="34" charset="0"/>
                    <a:sym typeface="+mn-ea"/>
                  </a:rPr>
                  <a:t> </a:t>
                </a:r>
                <a:r>
                  <a:rPr>
                    <a:latin typeface="Arial" panose="020B0604020202020204" pitchFamily="34" charset="0"/>
                    <a:cs typeface="Arial" panose="020B0604020202020204" pitchFamily="34" charset="0"/>
                    <a:sym typeface="+mn-ea"/>
                  </a:rPr>
                  <a:t>printc(root1);</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sym typeface="+mn-ea"/>
                  </a:rPr>
                  <a:t>    printf(" and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sym typeface="+mn-ea"/>
                  </a:rPr>
                  <a:t>    printc(root2);</a:t>
                </a:r>
                <a:endParaRPr>
                  <a:latin typeface="Arial" panose="020B0604020202020204" pitchFamily="34" charset="0"/>
                  <a:cs typeface="Arial" panose="020B0604020202020204" pitchFamily="34" charset="0"/>
                </a:endParaRPr>
              </a:p>
            </p:txBody>
          </p:sp>
          <p:sp>
            <p:nvSpPr>
              <p:cNvPr id="13" name="文本框 12"/>
              <p:cNvSpPr txBox="1"/>
              <p:nvPr/>
            </p:nvSpPr>
            <p:spPr>
              <a:xfrm>
                <a:off x="709" y="1032"/>
                <a:ext cx="850" cy="7123"/>
              </a:xfrm>
              <a:prstGeom prst="rect">
                <a:avLst/>
              </a:prstGeom>
              <a:solidFill>
                <a:schemeClr val="bg1">
                  <a:lumMod val="85000"/>
                </a:schemeClr>
              </a:solidFill>
              <a:ln w="12700" cmpd="sng">
                <a:noFill/>
                <a:prstDash val="solid"/>
              </a:ln>
            </p:spPr>
            <p:txBody>
              <a:bodyPr wrap="square" rtlCol="0">
                <a:spAutoFit/>
              </a:bodyPr>
              <a:p>
                <a:pPr algn="r"/>
                <a:r>
                  <a:rPr lang="en-US">
                    <a:latin typeface="Arial" panose="020B0604020202020204" pitchFamily="34" charset="0"/>
                    <a:cs typeface="Arial" panose="020B0604020202020204" pitchFamily="34" charset="0"/>
                  </a:rPr>
                  <a:t>18</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19</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20</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27</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28</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29</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30</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34</a:t>
                </a:r>
                <a:endParaRPr lang="en-US">
                  <a:latin typeface="Arial" panose="020B0604020202020204" pitchFamily="34" charset="0"/>
                  <a:cs typeface="Arial" panose="020B0604020202020204" pitchFamily="34" charset="0"/>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Functions in C</a:t>
            </a:r>
            <a:r>
              <a:rPr lang="en-US" altLang="zh-CN">
                <a:sym typeface="+mn-ea"/>
              </a:rPr>
              <a:t> (cont’d)</a:t>
            </a:r>
            <a:endParaRPr lang="zh-CN" altLang="en-US"/>
          </a:p>
        </p:txBody>
      </p:sp>
      <p:grpSp>
        <p:nvGrpSpPr>
          <p:cNvPr id="10" name="组合 9"/>
          <p:cNvGrpSpPr/>
          <p:nvPr/>
        </p:nvGrpSpPr>
        <p:grpSpPr>
          <a:xfrm>
            <a:off x="1108665" y="1354455"/>
            <a:ext cx="10029190" cy="3793490"/>
            <a:chOff x="971" y="314"/>
            <a:chExt cx="15794" cy="5974"/>
          </a:xfrm>
        </p:grpSpPr>
        <p:sp>
          <p:nvSpPr>
            <p:cNvPr id="8" name="文字方塊 2"/>
            <p:cNvSpPr txBox="1"/>
            <p:nvPr/>
          </p:nvSpPr>
          <p:spPr>
            <a:xfrm>
              <a:off x="971" y="314"/>
              <a:ext cx="4188" cy="58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en-US" altLang="zh-CN">
                  <a:latin typeface="Arial" panose="020B0604020202020204" pitchFamily="34" charset="0"/>
                  <a:cs typeface="Arial" panose="020B0604020202020204" pitchFamily="34" charset="0"/>
                  <a:sym typeface="+mn-ea"/>
                </a:rPr>
                <a:t>quadratic_equation_all.c</a:t>
              </a:r>
              <a:endParaRPr lang="en-US" altLang="zh-CN">
                <a:latin typeface="Arial" panose="020B0604020202020204" pitchFamily="34" charset="0"/>
                <a:cs typeface="Arial" panose="020B0604020202020204" pitchFamily="34" charset="0"/>
                <a:sym typeface="+mn-ea"/>
              </a:endParaRPr>
            </a:p>
          </p:txBody>
        </p:sp>
        <p:grpSp>
          <p:nvGrpSpPr>
            <p:cNvPr id="9" name="组合 8"/>
            <p:cNvGrpSpPr/>
            <p:nvPr/>
          </p:nvGrpSpPr>
          <p:grpSpPr>
            <a:xfrm>
              <a:off x="971" y="910"/>
              <a:ext cx="15794" cy="5378"/>
              <a:chOff x="709" y="1032"/>
              <a:chExt cx="15794" cy="5378"/>
            </a:xfrm>
          </p:grpSpPr>
          <p:sp>
            <p:nvSpPr>
              <p:cNvPr id="12" name="文字方塊 1"/>
              <p:cNvSpPr txBox="1"/>
              <p:nvPr/>
            </p:nvSpPr>
            <p:spPr>
              <a:xfrm>
                <a:off x="1559" y="1032"/>
                <a:ext cx="14944" cy="5378"/>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 are the valid roots.\n\n");</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else </a:t>
                </a: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printf("\n");</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printc(root1);</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 and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printc(root2);</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 are not the valid roots.\n\n");</a:t>
                </a:r>
                <a:r>
                  <a:rPr lang="en-US">
                    <a:latin typeface="Arial" panose="020B0604020202020204" pitchFamily="34" charset="0"/>
                    <a:cs typeface="Arial" panose="020B0604020202020204" pitchFamily="34" charset="0"/>
                  </a:rPr>
                  <a: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return </a:t>
                </a:r>
                <a:r>
                  <a:rPr>
                    <a:latin typeface="Arial" panose="020B0604020202020204" pitchFamily="34" charset="0"/>
                    <a:cs typeface="Arial" panose="020B0604020202020204" pitchFamily="34" charset="0"/>
                  </a:rPr>
                  <a:t>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p:txBody>
          </p:sp>
          <p:sp>
            <p:nvSpPr>
              <p:cNvPr id="13" name="文本框 12"/>
              <p:cNvSpPr txBox="1"/>
              <p:nvPr/>
            </p:nvSpPr>
            <p:spPr>
              <a:xfrm>
                <a:off x="709" y="1032"/>
                <a:ext cx="850" cy="5378"/>
              </a:xfrm>
              <a:prstGeom prst="rect">
                <a:avLst/>
              </a:prstGeom>
              <a:solidFill>
                <a:schemeClr val="bg1">
                  <a:lumMod val="85000"/>
                </a:schemeClr>
              </a:solidFill>
              <a:ln w="12700" cmpd="sng">
                <a:noFill/>
                <a:prstDash val="solid"/>
              </a:ln>
            </p:spPr>
            <p:txBody>
              <a:bodyPr wrap="square" rtlCol="0">
                <a:spAutoFit/>
              </a:bodyPr>
              <a:p>
                <a:pPr algn="r"/>
                <a:r>
                  <a:rPr lang="en-US">
                    <a:latin typeface="Arial" panose="020B0604020202020204" pitchFamily="34" charset="0"/>
                    <a:cs typeface="Arial" panose="020B0604020202020204" pitchFamily="34" charset="0"/>
                  </a:rPr>
                  <a:t>35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37</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38</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39</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40</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46</a:t>
                </a:r>
                <a:endParaRPr lang="en-US">
                  <a:latin typeface="Arial" panose="020B0604020202020204" pitchFamily="34" charset="0"/>
                  <a:cs typeface="Arial" panose="020B0604020202020204" pitchFamily="34" charset="0"/>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Parameter Passing in C</a:t>
            </a:r>
            <a:endParaRPr lang="zh-CN" altLang="en-US"/>
          </a:p>
        </p:txBody>
      </p:sp>
      <p:sp>
        <p:nvSpPr>
          <p:cNvPr id="3" name="内容占位符 2"/>
          <p:cNvSpPr>
            <a:spLocks noGrp="1"/>
          </p:cNvSpPr>
          <p:nvPr>
            <p:ph idx="1"/>
          </p:nvPr>
        </p:nvSpPr>
        <p:spPr/>
        <p:txBody>
          <a:bodyPr/>
          <a:p>
            <a:r>
              <a:rPr lang="zh-CN" altLang="en-US"/>
              <a:t>Parameters appear in a function definition are called </a:t>
            </a:r>
            <a:r>
              <a:rPr lang="zh-CN" altLang="en-US" b="1"/>
              <a:t>formal parameters</a:t>
            </a:r>
            <a:r>
              <a:rPr lang="zh-CN" altLang="en-US"/>
              <a:t> and parameters appear in a function call are called </a:t>
            </a:r>
            <a:r>
              <a:rPr lang="zh-CN" altLang="en-US" b="1"/>
              <a:t>actual parameters</a:t>
            </a:r>
            <a:r>
              <a:rPr lang="zh-CN" altLang="en-US"/>
              <a:t>. </a:t>
            </a:r>
            <a:endParaRPr lang="zh-CN" altLang="en-US"/>
          </a:p>
          <a:p>
            <a:pPr lvl="1"/>
            <a:r>
              <a:rPr lang="zh-CN" altLang="en-US"/>
              <a:t>In a function call, an actual parameter must have the same data type of its corresponding formal parameter. </a:t>
            </a:r>
            <a:endParaRPr lang="zh-CN" altLang="en-US"/>
          </a:p>
          <a:p>
            <a:pPr lvl="1"/>
            <a:r>
              <a:rPr lang="zh-CN" altLang="en-US"/>
              <a:t>A programming language usually supports several parameter passing methods for binding actual parameters to formal parameters. </a:t>
            </a:r>
            <a:endParaRPr lang="zh-CN" altLang="en-US"/>
          </a:p>
          <a:p>
            <a:pPr lvl="1"/>
            <a:r>
              <a:rPr lang="zh-CN" altLang="en-US"/>
              <a:t>C programming language has two parameter passing methods: </a:t>
            </a:r>
            <a:r>
              <a:rPr lang="zh-CN" altLang="en-US" b="1"/>
              <a:t>pass-by-value</a:t>
            </a:r>
            <a:r>
              <a:rPr lang="zh-CN" altLang="en-US"/>
              <a:t> (or </a:t>
            </a:r>
            <a:r>
              <a:rPr lang="zh-CN" altLang="en-US" b="1"/>
              <a:t>call-by-value</a:t>
            </a:r>
            <a:r>
              <a:rPr lang="zh-CN" altLang="en-US"/>
              <a:t>) and </a:t>
            </a:r>
            <a:r>
              <a:rPr lang="zh-CN" altLang="en-US" b="1"/>
              <a:t>pass-by-address</a:t>
            </a:r>
            <a:r>
              <a:rPr lang="zh-CN" altLang="en-US"/>
              <a:t> (or </a:t>
            </a:r>
            <a:r>
              <a:rPr lang="zh-CN" altLang="en-US" b="1"/>
              <a:t>call-by-address</a:t>
            </a:r>
            <a:r>
              <a:rPr lang="zh-CN" altLang="en-US"/>
              <a:t>) for parameter binding.</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Parameter Passing in C</a:t>
            </a:r>
            <a:r>
              <a:rPr lang="en-US" altLang="zh-CN">
                <a:sym typeface="+mn-ea"/>
              </a:rPr>
              <a:t> (cont’d)</a:t>
            </a:r>
            <a:endParaRPr lang="en-US" altLang="zh-CN">
              <a:sym typeface="+mn-ea"/>
            </a:endParaRPr>
          </a:p>
        </p:txBody>
      </p:sp>
      <p:sp>
        <p:nvSpPr>
          <p:cNvPr id="3" name="内容占位符 2"/>
          <p:cNvSpPr>
            <a:spLocks noGrp="1"/>
          </p:cNvSpPr>
          <p:nvPr>
            <p:ph idx="1"/>
          </p:nvPr>
        </p:nvSpPr>
        <p:spPr/>
        <p:txBody>
          <a:bodyPr/>
          <a:p>
            <a:r>
              <a:rPr lang="zh-CN" altLang="en-US"/>
              <a:t>Consider the following program </a:t>
            </a:r>
            <a:r>
              <a:rPr lang="zh-CN" altLang="en-US">
                <a:latin typeface="Arial" panose="020B0604020202020204" pitchFamily="34" charset="0"/>
                <a:cs typeface="Arial" panose="020B0604020202020204" pitchFamily="34" charset="0"/>
              </a:rPr>
              <a:t>pass_by_value.c</a:t>
            </a:r>
            <a:r>
              <a:rPr lang="zh-CN" altLang="en-US"/>
              <a:t>:</a:t>
            </a:r>
            <a:endParaRPr lang="zh-CN" altLang="en-US"/>
          </a:p>
          <a:p>
            <a:pPr lvl="1"/>
            <a:endParaRPr lang="zh-CN" altLang="en-US"/>
          </a:p>
        </p:txBody>
      </p:sp>
      <p:grpSp>
        <p:nvGrpSpPr>
          <p:cNvPr id="10" name="组合 9"/>
          <p:cNvGrpSpPr/>
          <p:nvPr/>
        </p:nvGrpSpPr>
        <p:grpSpPr>
          <a:xfrm>
            <a:off x="1382985" y="1781175"/>
            <a:ext cx="3564890" cy="4347845"/>
            <a:chOff x="971" y="314"/>
            <a:chExt cx="5614" cy="6847"/>
          </a:xfrm>
        </p:grpSpPr>
        <p:sp>
          <p:nvSpPr>
            <p:cNvPr id="8" name="文字方塊 2"/>
            <p:cNvSpPr txBox="1"/>
            <p:nvPr/>
          </p:nvSpPr>
          <p:spPr>
            <a:xfrm>
              <a:off x="971" y="314"/>
              <a:ext cx="2968" cy="58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zh-CN" altLang="en-US">
                  <a:latin typeface="Arial" panose="020B0604020202020204" pitchFamily="34" charset="0"/>
                  <a:cs typeface="Arial" panose="020B0604020202020204" pitchFamily="34" charset="0"/>
                  <a:sym typeface="+mn-ea"/>
                </a:rPr>
                <a:t>pass_by_value</a:t>
              </a:r>
              <a:r>
                <a:rPr lang="en-US" altLang="zh-CN">
                  <a:latin typeface="Arial" panose="020B0604020202020204" pitchFamily="34" charset="0"/>
                  <a:cs typeface="Arial" panose="020B0604020202020204" pitchFamily="34" charset="0"/>
                  <a:sym typeface="+mn-ea"/>
                </a:rPr>
                <a:t>.c</a:t>
              </a:r>
              <a:endParaRPr lang="en-US" altLang="zh-CN">
                <a:latin typeface="Arial" panose="020B0604020202020204" pitchFamily="34" charset="0"/>
                <a:cs typeface="Arial" panose="020B0604020202020204" pitchFamily="34" charset="0"/>
                <a:sym typeface="+mn-ea"/>
              </a:endParaRPr>
            </a:p>
          </p:txBody>
        </p:sp>
        <p:grpSp>
          <p:nvGrpSpPr>
            <p:cNvPr id="9" name="组合 8"/>
            <p:cNvGrpSpPr/>
            <p:nvPr/>
          </p:nvGrpSpPr>
          <p:grpSpPr>
            <a:xfrm>
              <a:off x="971" y="910"/>
              <a:ext cx="5614" cy="6251"/>
              <a:chOff x="709" y="1032"/>
              <a:chExt cx="5614" cy="6251"/>
            </a:xfrm>
          </p:grpSpPr>
          <p:sp>
            <p:nvSpPr>
              <p:cNvPr id="12" name="文字方塊 1"/>
              <p:cNvSpPr txBox="1"/>
              <p:nvPr/>
            </p:nvSpPr>
            <p:spPr>
              <a:xfrm>
                <a:off x="1559" y="1032"/>
                <a:ext cx="4764" cy="6251"/>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#include &lt;stdio.h&gt;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void </a:t>
                </a:r>
                <a:r>
                  <a:rPr>
                    <a:latin typeface="Arial" panose="020B0604020202020204" pitchFamily="34" charset="0"/>
                    <a:cs typeface="Arial" panose="020B0604020202020204" pitchFamily="34" charset="0"/>
                  </a:rPr>
                  <a:t>foo(</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a)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 = a * 2;</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printf("a in foo: %d\n", a);</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main (</a:t>
                </a:r>
                <a:r>
                  <a:rPr b="1">
                    <a:latin typeface="Arial" panose="020B0604020202020204" pitchFamily="34" charset="0"/>
                    <a:cs typeface="Arial" panose="020B0604020202020204" pitchFamily="34" charset="0"/>
                  </a:rPr>
                  <a:t>void</a:t>
                </a:r>
                <a:r>
                  <a:rPr>
                    <a:latin typeface="Arial" panose="020B0604020202020204" pitchFamily="34" charset="0"/>
                    <a:cs typeface="Arial" panose="020B0604020202020204" pitchFamily="34" charset="0"/>
                  </a:rPr>
                  <a:t>) {</a:t>
                </a:r>
                <a:endParaRPr>
                  <a:latin typeface="Arial" panose="020B0604020202020204" pitchFamily="34" charset="0"/>
                  <a:cs typeface="Arial" panose="020B0604020202020204" pitchFamily="34" charset="0"/>
                </a:endParaRPr>
              </a:p>
              <a:p>
                <a:pPr algn="l" defTabSz="914400">
                  <a:lnSpc>
                    <a:spcPct val="100000"/>
                  </a:lnSpc>
                  <a:buClrTx/>
                  <a:buSzTx/>
                  <a:buFontTx/>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n = 10;</a:t>
                </a:r>
                <a:endParaRPr>
                  <a:latin typeface="Arial" panose="020B0604020202020204" pitchFamily="34" charset="0"/>
                  <a:cs typeface="Arial" panose="020B0604020202020204" pitchFamily="34" charset="0"/>
                </a:endParaRPr>
              </a:p>
              <a:p>
                <a:pPr algn="l" defTabSz="914400">
                  <a:lnSpc>
                    <a:spcPct val="100000"/>
                  </a:lnSpc>
                  <a:buClrTx/>
                  <a:buSzTx/>
                  <a:buFontTx/>
                  <a:tabLst>
                    <a:tab pos="179070" algn="l"/>
                    <a:tab pos="358140" algn="l"/>
                    <a:tab pos="537210" algn="l"/>
                    <a:tab pos="716280" algn="l"/>
                  </a:tabLst>
                </a:pPr>
                <a:r>
                  <a:rPr>
                    <a:latin typeface="Arial" panose="020B0604020202020204" pitchFamily="34" charset="0"/>
                    <a:cs typeface="Arial" panose="020B0604020202020204" pitchFamily="34" charset="0"/>
                  </a:rPr>
                  <a:t>  foo(n);</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printf("n in main: %d\n", n);</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return </a:t>
                </a:r>
                <a:r>
                  <a:rPr>
                    <a:latin typeface="Arial" panose="020B0604020202020204" pitchFamily="34" charset="0"/>
                    <a:cs typeface="Arial" panose="020B0604020202020204" pitchFamily="34" charset="0"/>
                  </a:rPr>
                  <a:t>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p:txBody>
          </p:sp>
          <p:sp>
            <p:nvSpPr>
              <p:cNvPr id="13" name="文本框 12"/>
              <p:cNvSpPr txBox="1"/>
              <p:nvPr/>
            </p:nvSpPr>
            <p:spPr>
              <a:xfrm>
                <a:off x="709" y="1032"/>
                <a:ext cx="850" cy="6251"/>
              </a:xfrm>
              <a:prstGeom prst="rect">
                <a:avLst/>
              </a:prstGeom>
              <a:solidFill>
                <a:schemeClr val="bg1">
                  <a:lumMod val="85000"/>
                </a:schemeClr>
              </a:solidFill>
              <a:ln w="12700" cmpd="sng">
                <a:noFill/>
                <a:prstDash val="solid"/>
              </a:ln>
            </p:spPr>
            <p:txBody>
              <a:bodyPr wrap="square" rtlCol="0">
                <a:spAutoFit/>
              </a:bodyPr>
              <a:p>
                <a:pPr algn="r"/>
                <a:r>
                  <a:rPr lang="en-US">
                    <a:latin typeface="Arial" panose="020B0604020202020204" pitchFamily="34" charset="0"/>
                    <a:cs typeface="Arial" panose="020B0604020202020204" pitchFamily="34" charset="0"/>
                  </a:rPr>
                  <a:t>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7</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8</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9</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10</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14</a:t>
                </a:r>
                <a:endParaRPr lang="en-US">
                  <a:latin typeface="Arial" panose="020B0604020202020204" pitchFamily="34" charset="0"/>
                  <a:cs typeface="Arial" panose="020B0604020202020204" pitchFamily="34" charset="0"/>
                </a:endParaRPr>
              </a:p>
            </p:txBody>
          </p:sp>
        </p:grpSp>
      </p:grpSp>
      <p:grpSp>
        <p:nvGrpSpPr>
          <p:cNvPr id="11" name="组合 10"/>
          <p:cNvGrpSpPr/>
          <p:nvPr/>
        </p:nvGrpSpPr>
        <p:grpSpPr>
          <a:xfrm>
            <a:off x="6724605" y="1811655"/>
            <a:ext cx="2138680" cy="1026326"/>
            <a:chOff x="12443" y="314"/>
            <a:chExt cx="3368" cy="1616"/>
          </a:xfrm>
        </p:grpSpPr>
        <p:sp>
          <p:nvSpPr>
            <p:cNvPr id="6" name="文字方塊 1"/>
            <p:cNvSpPr txBox="1"/>
            <p:nvPr/>
          </p:nvSpPr>
          <p:spPr>
            <a:xfrm>
              <a:off x="12443" y="914"/>
              <a:ext cx="2548" cy="1016"/>
            </a:xfrm>
            <a:prstGeom prst="rect">
              <a:avLst/>
            </a:prstGeom>
            <a:solidFill>
              <a:schemeClr val="accent1">
                <a:lumMod val="60000"/>
                <a:lumOff val="40000"/>
              </a:schemeClr>
            </a:solidFill>
          </p:spPr>
          <p:txBody>
            <a:bodyPr wrap="none" rtlCol="0">
              <a:spAutoFit/>
            </a:bodyPr>
            <a:p>
              <a:pPr algn="l"/>
              <a:r>
                <a:rPr>
                  <a:solidFill>
                    <a:schemeClr val="accent6"/>
                  </a:solidFill>
                  <a:latin typeface="Arial" panose="020B0604020202020204" pitchFamily="34" charset="0"/>
                  <a:cs typeface="Arial" panose="020B0604020202020204" pitchFamily="34" charset="0"/>
                </a:rPr>
                <a:t>a in foo: 20</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n in main: 10</a:t>
              </a:r>
              <a:r>
                <a:rPr lang="en-US">
                  <a:solidFill>
                    <a:schemeClr val="accent6"/>
                  </a:solidFill>
                  <a:latin typeface="Arial" panose="020B0604020202020204" pitchFamily="34" charset="0"/>
                  <a:cs typeface="Arial" panose="020B0604020202020204" pitchFamily="34" charset="0"/>
                </a:rPr>
                <a:t>  </a:t>
              </a:r>
              <a:endParaRPr lang="en-US">
                <a:solidFill>
                  <a:schemeClr val="accent6"/>
                </a:solidFill>
                <a:latin typeface="Arial" panose="020B0604020202020204" pitchFamily="34" charset="0"/>
                <a:cs typeface="Arial" panose="020B0604020202020204" pitchFamily="34" charset="0"/>
              </a:endParaRPr>
            </a:p>
          </p:txBody>
        </p:sp>
        <p:sp>
          <p:nvSpPr>
            <p:cNvPr id="7" name="文字方塊 6"/>
            <p:cNvSpPr txBox="1"/>
            <p:nvPr/>
          </p:nvSpPr>
          <p:spPr>
            <a:xfrm>
              <a:off x="12443" y="314"/>
              <a:ext cx="3368" cy="5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zh-CN" altLang="en-US">
                  <a:latin typeface="Arial" panose="020B0604020202020204" pitchFamily="34" charset="0"/>
                  <a:cs typeface="Arial" panose="020B0604020202020204" pitchFamily="34" charset="0"/>
                  <a:sym typeface="+mn-ea"/>
                </a:rPr>
                <a:t>pass_by_value</a:t>
              </a:r>
              <a:r>
                <a:rPr lang="en-US" altLang="zh-TW">
                  <a:latin typeface="Arial" panose="020B0604020202020204" pitchFamily="34" charset="0"/>
                  <a:cs typeface="Arial" panose="020B0604020202020204" pitchFamily="34" charset="0"/>
                  <a:sym typeface="+mn-ea"/>
                </a:rPr>
                <a:t>.exe</a:t>
              </a:r>
              <a:endParaRPr lang="en-US" altLang="zh-TW">
                <a:latin typeface="Arial" panose="020B0604020202020204" pitchFamily="34" charset="0"/>
                <a:cs typeface="Arial" panose="020B0604020202020204" pitchFamily="34" charset="0"/>
                <a:sym typeface="+mn-ea"/>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Divid</a:t>
            </a:r>
            <a:r>
              <a:rPr lang="en-US" altLang="zh-CN"/>
              <a:t>e and Conquer</a:t>
            </a:r>
            <a:endParaRPr lang="en-US" altLang="zh-CN"/>
          </a:p>
        </p:txBody>
      </p:sp>
      <p:sp>
        <p:nvSpPr>
          <p:cNvPr id="3" name="内容占位符 2"/>
          <p:cNvSpPr>
            <a:spLocks noGrp="1"/>
          </p:cNvSpPr>
          <p:nvPr>
            <p:ph idx="1"/>
          </p:nvPr>
        </p:nvSpPr>
        <p:spPr/>
        <p:txBody>
          <a:bodyPr/>
          <a:p>
            <a:r>
              <a:rPr lang="zh-CN" altLang="en-US"/>
              <a:t>When solving a problem, it may be difficult to deal with the solution of the problem because it is too complicated. </a:t>
            </a:r>
            <a:endParaRPr lang="zh-CN" altLang="en-US"/>
          </a:p>
          <a:p>
            <a:pPr lvl="1"/>
            <a:r>
              <a:rPr lang="zh-CN" altLang="en-US"/>
              <a:t>One usual way to deal a difficult and complicated a problem is to </a:t>
            </a:r>
            <a:r>
              <a:rPr lang="zh-CN" altLang="en-US" i="1"/>
              <a:t>divide</a:t>
            </a:r>
            <a:r>
              <a:rPr lang="zh-CN" altLang="en-US"/>
              <a:t> it to several smaller problems. Then solve each of the </a:t>
            </a:r>
            <a:r>
              <a:rPr lang="zh-CN" altLang="en-US" i="1"/>
              <a:t>smaller problems separate</a:t>
            </a:r>
            <a:r>
              <a:rPr lang="zh-CN" altLang="en-US"/>
              <a:t>ly. </a:t>
            </a:r>
            <a:endParaRPr lang="zh-CN" altLang="en-US"/>
          </a:p>
          <a:p>
            <a:pPr lvl="1"/>
            <a:r>
              <a:rPr lang="en-US" altLang="zh-CN">
                <a:sym typeface="+mn-ea"/>
              </a:rPr>
              <a:t>This principle of problem solving is called </a:t>
            </a:r>
            <a:r>
              <a:rPr lang="en-US" altLang="zh-CN" b="1">
                <a:sym typeface="+mn-ea"/>
              </a:rPr>
              <a:t>divid</a:t>
            </a:r>
            <a:r>
              <a:rPr lang="en-US" altLang="zh-CN" b="1">
                <a:sym typeface="+mn-ea"/>
              </a:rPr>
              <a:t>e and conquer</a:t>
            </a:r>
            <a:r>
              <a:rPr lang="en-US" altLang="zh-CN">
                <a:sym typeface="+mn-ea"/>
              </a:rPr>
              <a:t>.</a:t>
            </a:r>
            <a:endParaRPr lang="zh-CN" altLang="en-US"/>
          </a:p>
          <a:p>
            <a:pPr lvl="1"/>
            <a:r>
              <a:rPr lang="zh-CN" altLang="en-US"/>
              <a:t>It is similar when design a computer program for solving a problem. When a program is too large to write in a single function, it is divided into many subprograms and then write the subprogram separately. </a:t>
            </a:r>
            <a:endParaRPr lang="en-US" altLang="zh-CN"/>
          </a:p>
          <a:p>
            <a:pPr lvl="1"/>
            <a:r>
              <a:rPr lang="en-US" altLang="zh-CN"/>
              <a:t>The term “subprogram” i</a:t>
            </a:r>
            <a:r>
              <a:rPr lang="en-US" altLang="zh-CN"/>
              <a:t>s called in different ways, such as subroutine, procedure, or function.</a:t>
            </a:r>
            <a:endParaRPr lang="en-US" altLang="zh-CN"/>
          </a:p>
          <a:p>
            <a:pPr lvl="2"/>
            <a:r>
              <a:rPr lang="en-US" altLang="zh-CN"/>
              <a:t>In C programming language, we use the term </a:t>
            </a:r>
            <a:r>
              <a:rPr lang="en-US" altLang="zh-CN" b="1"/>
              <a:t>functions </a:t>
            </a:r>
            <a:r>
              <a:rPr lang="en-US" altLang="zh-CN"/>
              <a:t>for subprograms.</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Parameter Passing in C</a:t>
            </a:r>
            <a:r>
              <a:rPr lang="en-US" altLang="zh-CN">
                <a:sym typeface="+mn-ea"/>
              </a:rPr>
              <a:t> (cont’d)</a:t>
            </a:r>
            <a:endParaRPr lang="zh-CN" altLang="en-US"/>
          </a:p>
        </p:txBody>
      </p:sp>
      <p:sp>
        <p:nvSpPr>
          <p:cNvPr id="3" name="内容占位符 2"/>
          <p:cNvSpPr>
            <a:spLocks noGrp="1"/>
          </p:cNvSpPr>
          <p:nvPr>
            <p:ph idx="1"/>
          </p:nvPr>
        </p:nvSpPr>
        <p:spPr/>
        <p:txBody>
          <a:bodyPr>
            <a:normAutofit lnSpcReduction="20000"/>
          </a:bodyPr>
          <a:p>
            <a:pPr lvl="1"/>
            <a:r>
              <a:rPr lang="zh-CN" altLang="en-US"/>
              <a:t>Parameter </a:t>
            </a:r>
            <a:r>
              <a:rPr lang="zh-CN" altLang="en-US">
                <a:latin typeface="Arial" panose="020B0604020202020204" pitchFamily="34" charset="0"/>
                <a:cs typeface="Arial" panose="020B0604020202020204" pitchFamily="34" charset="0"/>
              </a:rPr>
              <a:t>a</a:t>
            </a:r>
            <a:r>
              <a:rPr lang="zh-CN" altLang="en-US"/>
              <a:t> in "</a:t>
            </a:r>
            <a:r>
              <a:rPr lang="zh-CN" altLang="en-US" b="1">
                <a:latin typeface="Arial" panose="020B0604020202020204" pitchFamily="34" charset="0"/>
                <a:cs typeface="Arial" panose="020B0604020202020204" pitchFamily="34" charset="0"/>
              </a:rPr>
              <a:t>void </a:t>
            </a:r>
            <a:r>
              <a:rPr lang="zh-CN" altLang="en-US">
                <a:latin typeface="Arial" panose="020B0604020202020204" pitchFamily="34" charset="0"/>
                <a:cs typeface="Arial" panose="020B0604020202020204" pitchFamily="34" charset="0"/>
              </a:rPr>
              <a:t>foo(</a:t>
            </a:r>
            <a:r>
              <a:rPr lang="zh-CN" altLang="en-US" b="1">
                <a:latin typeface="Arial" panose="020B0604020202020204" pitchFamily="34" charset="0"/>
                <a:cs typeface="Arial" panose="020B0604020202020204" pitchFamily="34" charset="0"/>
              </a:rPr>
              <a:t>int </a:t>
            </a:r>
            <a:r>
              <a:rPr lang="zh-CN" altLang="en-US">
                <a:latin typeface="Arial" panose="020B0604020202020204" pitchFamily="34" charset="0"/>
                <a:cs typeface="Arial" panose="020B0604020202020204" pitchFamily="34" charset="0"/>
              </a:rPr>
              <a:t>a)</a:t>
            </a:r>
            <a:r>
              <a:rPr lang="zh-CN" altLang="en-US"/>
              <a:t>" (Line 3) is a formal parameter of function </a:t>
            </a:r>
            <a:r>
              <a:rPr lang="zh-CN" altLang="en-US">
                <a:latin typeface="Arial" panose="020B0604020202020204" pitchFamily="34" charset="0"/>
                <a:cs typeface="Arial" panose="020B0604020202020204" pitchFamily="34" charset="0"/>
              </a:rPr>
              <a:t>foo </a:t>
            </a:r>
            <a:r>
              <a:rPr lang="zh-CN" altLang="en-US"/>
              <a:t>and parameter </a:t>
            </a:r>
            <a:r>
              <a:rPr lang="zh-CN" altLang="en-US">
                <a:latin typeface="Arial" panose="020B0604020202020204" pitchFamily="34" charset="0"/>
                <a:cs typeface="Arial" panose="020B0604020202020204" pitchFamily="34" charset="0"/>
              </a:rPr>
              <a:t>n</a:t>
            </a:r>
            <a:r>
              <a:rPr lang="zh-CN" altLang="en-US"/>
              <a:t> of "</a:t>
            </a:r>
            <a:r>
              <a:rPr lang="zh-CN" altLang="en-US">
                <a:latin typeface="Arial" panose="020B0604020202020204" pitchFamily="34" charset="0"/>
                <a:cs typeface="Arial" panose="020B0604020202020204" pitchFamily="34" charset="0"/>
              </a:rPr>
              <a:t>foo(n)</a:t>
            </a:r>
            <a:r>
              <a:rPr lang="zh-CN" altLang="en-US"/>
              <a:t>" (Line 10) is an actual parameter of </a:t>
            </a:r>
            <a:r>
              <a:rPr lang="zh-CN" altLang="en-US">
                <a:latin typeface="Arial" panose="020B0604020202020204" pitchFamily="34" charset="0"/>
                <a:cs typeface="Arial" panose="020B0604020202020204" pitchFamily="34" charset="0"/>
              </a:rPr>
              <a:t>foo</a:t>
            </a:r>
            <a:r>
              <a:rPr lang="zh-CN" altLang="en-US"/>
              <a:t>. </a:t>
            </a:r>
            <a:endParaRPr lang="zh-CN" altLang="en-US"/>
          </a:p>
          <a:p>
            <a:pPr lvl="1"/>
            <a:r>
              <a:rPr lang="zh-CN" altLang="en-US"/>
              <a:t>If a formal parameter is declared as a </a:t>
            </a:r>
            <a:r>
              <a:rPr lang="zh-CN" altLang="en-US" i="1"/>
              <a:t>non-location</a:t>
            </a:r>
            <a:r>
              <a:rPr lang="zh-CN" altLang="en-US"/>
              <a:t> variable, its parameter passing method is pass-by-value. For example, since formal parameter </a:t>
            </a:r>
            <a:r>
              <a:rPr lang="zh-CN" altLang="en-US">
                <a:latin typeface="Arial" panose="020B0604020202020204" pitchFamily="34" charset="0"/>
                <a:cs typeface="Arial" panose="020B0604020202020204" pitchFamily="34" charset="0"/>
              </a:rPr>
              <a:t>a</a:t>
            </a:r>
            <a:r>
              <a:rPr lang="zh-CN" altLang="en-US"/>
              <a:t> is </a:t>
            </a:r>
            <a:r>
              <a:rPr lang="en-US" altLang="zh-CN"/>
              <a:t>of </a:t>
            </a:r>
            <a:r>
              <a:rPr lang="zh-CN" altLang="en-US" b="1">
                <a:latin typeface="Arial" panose="020B0604020202020204" pitchFamily="34" charset="0"/>
                <a:cs typeface="Arial" panose="020B0604020202020204" pitchFamily="34" charset="0"/>
              </a:rPr>
              <a:t>int </a:t>
            </a:r>
            <a:r>
              <a:rPr lang="zh-CN" altLang="en-US"/>
              <a:t>data type, its parameter passing will use the pass-by-value method. </a:t>
            </a:r>
            <a:endParaRPr lang="zh-CN" altLang="en-US"/>
          </a:p>
          <a:p>
            <a:pPr lvl="1"/>
            <a:r>
              <a:rPr lang="zh-CN" altLang="en-US"/>
              <a:t>A pass-by-value formal parameter is allocated a memory space to hold a value of its data type. </a:t>
            </a:r>
            <a:endParaRPr lang="zh-CN" altLang="en-US"/>
          </a:p>
          <a:p>
            <a:pPr lvl="1"/>
            <a:r>
              <a:rPr lang="zh-CN" altLang="en-US"/>
              <a:t>For a pass-by-value parameter, when a function is called, the value of its actual parameter is copied to the location of the corresponding formal parameter. </a:t>
            </a:r>
            <a:endParaRPr lang="zh-CN" altLang="en-US"/>
          </a:p>
          <a:p>
            <a:pPr lvl="1"/>
            <a:r>
              <a:rPr lang="zh-CN" altLang="en-US"/>
              <a:t>If the value of the formal parameter is modified in the function body, this modification is limited to the scope of the function, i.e., it does not affect the value of the actual parameter. </a:t>
            </a:r>
            <a:endParaRPr lang="zh-CN" altLang="en-US"/>
          </a:p>
          <a:p>
            <a:pPr lvl="1"/>
            <a:r>
              <a:rPr lang="zh-CN" altLang="en-US"/>
              <a:t>In program </a:t>
            </a:r>
            <a:r>
              <a:rPr lang="zh-CN" altLang="en-US">
                <a:latin typeface="Arial" panose="020B0604020202020204" pitchFamily="34" charset="0"/>
                <a:cs typeface="Arial" panose="020B0604020202020204" pitchFamily="34" charset="0"/>
              </a:rPr>
              <a:t>pass_by_value.c</a:t>
            </a:r>
            <a:r>
              <a:rPr lang="zh-CN" altLang="en-US"/>
              <a:t>, variable </a:t>
            </a:r>
            <a:r>
              <a:rPr lang="zh-CN" altLang="en-US">
                <a:latin typeface="Arial" panose="020B0604020202020204" pitchFamily="34" charset="0"/>
                <a:cs typeface="Arial" panose="020B0604020202020204" pitchFamily="34" charset="0"/>
              </a:rPr>
              <a:t>n</a:t>
            </a:r>
            <a:r>
              <a:rPr lang="zh-CN" altLang="en-US"/>
              <a:t> in </a:t>
            </a:r>
            <a:r>
              <a:rPr lang="zh-CN" altLang="en-US">
                <a:latin typeface="Arial" panose="020B0604020202020204" pitchFamily="34" charset="0"/>
                <a:cs typeface="Arial" panose="020B0604020202020204" pitchFamily="34" charset="0"/>
              </a:rPr>
              <a:t>main </a:t>
            </a:r>
            <a:r>
              <a:rPr lang="zh-CN" altLang="en-US"/>
              <a:t>is initialized to </a:t>
            </a:r>
            <a:r>
              <a:rPr lang="zh-CN" altLang="en-US">
                <a:latin typeface="Arial" panose="020B0604020202020204" pitchFamily="34" charset="0"/>
                <a:cs typeface="Arial" panose="020B0604020202020204" pitchFamily="34" charset="0"/>
              </a:rPr>
              <a:t>10 </a:t>
            </a:r>
            <a:r>
              <a:rPr lang="zh-CN" altLang="en-US"/>
              <a:t>and it is the actual </a:t>
            </a:r>
            <a:r>
              <a:rPr lang="en-US" altLang="zh-CN"/>
              <a:t>parameter </a:t>
            </a:r>
            <a:r>
              <a:rPr lang="zh-CN" altLang="en-US"/>
              <a:t>in function call "</a:t>
            </a:r>
            <a:r>
              <a:rPr lang="zh-CN" altLang="en-US">
                <a:latin typeface="Arial" panose="020B0604020202020204" pitchFamily="34" charset="0"/>
                <a:cs typeface="Arial" panose="020B0604020202020204" pitchFamily="34" charset="0"/>
              </a:rPr>
              <a:t>foo(n</a:t>
            </a:r>
            <a:r>
              <a:rPr lang="zh-CN" altLang="en-US"/>
              <a:t>)". In function </a:t>
            </a:r>
            <a:r>
              <a:rPr lang="zh-CN" altLang="en-US">
                <a:latin typeface="Arial" panose="020B0604020202020204" pitchFamily="34" charset="0"/>
                <a:cs typeface="Arial" panose="020B0604020202020204" pitchFamily="34" charset="0"/>
              </a:rPr>
              <a:t>foo, </a:t>
            </a:r>
            <a:r>
              <a:rPr lang="zh-CN" altLang="en-US"/>
              <a:t>formal parameter</a:t>
            </a:r>
            <a:r>
              <a:rPr lang="zh-CN" altLang="en-US">
                <a:latin typeface="Arial" panose="020B0604020202020204" pitchFamily="34" charset="0"/>
                <a:cs typeface="Arial" panose="020B0604020202020204" pitchFamily="34" charset="0"/>
              </a:rPr>
              <a:t> a</a:t>
            </a:r>
            <a:r>
              <a:rPr lang="zh-CN" altLang="en-US"/>
              <a:t> is assigned to</a:t>
            </a:r>
            <a:r>
              <a:rPr lang="en-US" altLang="zh-CN"/>
              <a:t> be</a:t>
            </a:r>
            <a:r>
              <a:rPr lang="zh-CN" altLang="en-US"/>
              <a:t> </a:t>
            </a:r>
            <a:r>
              <a:rPr lang="en-US" altLang="zh-CN"/>
              <a:t>double</a:t>
            </a:r>
            <a:r>
              <a:rPr lang="zh-CN" altLang="en-US"/>
              <a:t> of its value, </a:t>
            </a:r>
            <a:r>
              <a:rPr lang="zh-CN" altLang="en-US">
                <a:latin typeface="Arial" panose="020B0604020202020204" pitchFamily="34" charset="0"/>
                <a:cs typeface="Arial" panose="020B0604020202020204" pitchFamily="34" charset="0"/>
              </a:rPr>
              <a:t>20</a:t>
            </a:r>
            <a:r>
              <a:rPr lang="zh-CN" altLang="en-US"/>
              <a:t>. The output in Line 5 and Line 11 shows that the value of variable </a:t>
            </a:r>
            <a:r>
              <a:rPr lang="zh-CN" altLang="en-US">
                <a:latin typeface="Arial" panose="020B0604020202020204" pitchFamily="34" charset="0"/>
                <a:cs typeface="Arial" panose="020B0604020202020204" pitchFamily="34" charset="0"/>
              </a:rPr>
              <a:t>n</a:t>
            </a:r>
            <a:r>
              <a:rPr lang="zh-CN" altLang="en-US"/>
              <a:t> is not changed after the function call to </a:t>
            </a:r>
            <a:r>
              <a:rPr lang="zh-CN" altLang="en-US">
                <a:latin typeface="Arial" panose="020B0604020202020204" pitchFamily="34" charset="0"/>
                <a:cs typeface="Arial" panose="020B0604020202020204" pitchFamily="34" charset="0"/>
              </a:rPr>
              <a:t>foo</a:t>
            </a:r>
            <a:r>
              <a:rPr lang="zh-CN" altLang="en-US"/>
              <a:t>. </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Parameter Passing in C</a:t>
            </a:r>
            <a:r>
              <a:rPr lang="en-US" altLang="zh-CN">
                <a:sym typeface="+mn-ea"/>
              </a:rPr>
              <a:t> (cont’d)</a:t>
            </a:r>
            <a:endParaRPr lang="en-US" altLang="zh-CN">
              <a:sym typeface="+mn-ea"/>
            </a:endParaRPr>
          </a:p>
        </p:txBody>
      </p:sp>
      <p:sp>
        <p:nvSpPr>
          <p:cNvPr id="3" name="内容占位符 2"/>
          <p:cNvSpPr>
            <a:spLocks noGrp="1"/>
          </p:cNvSpPr>
          <p:nvPr>
            <p:ph idx="1"/>
          </p:nvPr>
        </p:nvSpPr>
        <p:spPr/>
        <p:txBody>
          <a:bodyPr/>
          <a:p>
            <a:r>
              <a:rPr lang="zh-CN" altLang="en-US"/>
              <a:t>Consider the following program </a:t>
            </a:r>
            <a:r>
              <a:rPr lang="zh-CN" altLang="en-US">
                <a:latin typeface="Arial" panose="020B0604020202020204" pitchFamily="34" charset="0"/>
                <a:cs typeface="Arial" panose="020B0604020202020204" pitchFamily="34" charset="0"/>
              </a:rPr>
              <a:t>pass_by_</a:t>
            </a:r>
            <a:r>
              <a:rPr lang="en-US" altLang="zh-CN">
                <a:latin typeface="Arial" panose="020B0604020202020204" pitchFamily="34" charset="0"/>
                <a:cs typeface="Arial" panose="020B0604020202020204" pitchFamily="34" charset="0"/>
              </a:rPr>
              <a:t>address</a:t>
            </a:r>
            <a:r>
              <a:rPr lang="zh-CN" altLang="en-US">
                <a:latin typeface="Arial" panose="020B0604020202020204" pitchFamily="34" charset="0"/>
                <a:cs typeface="Arial" panose="020B0604020202020204" pitchFamily="34" charset="0"/>
              </a:rPr>
              <a:t>.c</a:t>
            </a:r>
            <a:r>
              <a:rPr lang="zh-CN" altLang="en-US"/>
              <a:t>:</a:t>
            </a:r>
            <a:endParaRPr lang="zh-CN" altLang="en-US"/>
          </a:p>
          <a:p>
            <a:pPr lvl="1"/>
            <a:endParaRPr lang="zh-CN" altLang="en-US"/>
          </a:p>
        </p:txBody>
      </p:sp>
      <p:grpSp>
        <p:nvGrpSpPr>
          <p:cNvPr id="10" name="组合 9"/>
          <p:cNvGrpSpPr/>
          <p:nvPr/>
        </p:nvGrpSpPr>
        <p:grpSpPr>
          <a:xfrm>
            <a:off x="1382985" y="1781175"/>
            <a:ext cx="3564890" cy="4347845"/>
            <a:chOff x="971" y="314"/>
            <a:chExt cx="5614" cy="6847"/>
          </a:xfrm>
        </p:grpSpPr>
        <p:sp>
          <p:nvSpPr>
            <p:cNvPr id="8" name="文字方塊 2"/>
            <p:cNvSpPr txBox="1"/>
            <p:nvPr/>
          </p:nvSpPr>
          <p:spPr>
            <a:xfrm>
              <a:off x="971" y="314"/>
              <a:ext cx="3388" cy="58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zh-CN" altLang="en-US">
                  <a:latin typeface="Arial" panose="020B0604020202020204" pitchFamily="34" charset="0"/>
                  <a:cs typeface="Arial" panose="020B0604020202020204" pitchFamily="34" charset="0"/>
                  <a:sym typeface="+mn-ea"/>
                </a:rPr>
                <a:t>pass_by_</a:t>
              </a:r>
              <a:r>
                <a:rPr lang="en-US" altLang="zh-CN">
                  <a:latin typeface="Arial" panose="020B0604020202020204" pitchFamily="34" charset="0"/>
                  <a:cs typeface="Arial" panose="020B0604020202020204" pitchFamily="34" charset="0"/>
                  <a:sym typeface="+mn-ea"/>
                </a:rPr>
                <a:t>address</a:t>
              </a:r>
              <a:r>
                <a:rPr lang="en-US" altLang="zh-CN">
                  <a:latin typeface="Arial" panose="020B0604020202020204" pitchFamily="34" charset="0"/>
                  <a:cs typeface="Arial" panose="020B0604020202020204" pitchFamily="34" charset="0"/>
                  <a:sym typeface="+mn-ea"/>
                </a:rPr>
                <a:t>.c</a:t>
              </a:r>
              <a:endParaRPr lang="en-US" altLang="zh-CN">
                <a:latin typeface="Arial" panose="020B0604020202020204" pitchFamily="34" charset="0"/>
                <a:cs typeface="Arial" panose="020B0604020202020204" pitchFamily="34" charset="0"/>
                <a:sym typeface="+mn-ea"/>
              </a:endParaRPr>
            </a:p>
          </p:txBody>
        </p:sp>
        <p:grpSp>
          <p:nvGrpSpPr>
            <p:cNvPr id="9" name="组合 8"/>
            <p:cNvGrpSpPr/>
            <p:nvPr/>
          </p:nvGrpSpPr>
          <p:grpSpPr>
            <a:xfrm>
              <a:off x="971" y="910"/>
              <a:ext cx="5614" cy="6251"/>
              <a:chOff x="709" y="1032"/>
              <a:chExt cx="5614" cy="6251"/>
            </a:xfrm>
          </p:grpSpPr>
          <p:sp>
            <p:nvSpPr>
              <p:cNvPr id="12" name="文字方塊 1"/>
              <p:cNvSpPr txBox="1"/>
              <p:nvPr/>
            </p:nvSpPr>
            <p:spPr>
              <a:xfrm>
                <a:off x="1559" y="1032"/>
                <a:ext cx="4764" cy="6251"/>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#include &lt;stdio.h&gt;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void </a:t>
                </a:r>
                <a:r>
                  <a:rPr>
                    <a:latin typeface="Arial" panose="020B0604020202020204" pitchFamily="34" charset="0"/>
                    <a:cs typeface="Arial" panose="020B0604020202020204" pitchFamily="34" charset="0"/>
                  </a:rPr>
                  <a:t>foo(</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*a)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 = *a * 2;</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printf("a in foo: %d\n", *a);</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main (</a:t>
                </a:r>
                <a:r>
                  <a:rPr b="1">
                    <a:latin typeface="Arial" panose="020B0604020202020204" pitchFamily="34" charset="0"/>
                    <a:cs typeface="Arial" panose="020B0604020202020204" pitchFamily="34" charset="0"/>
                  </a:rPr>
                  <a:t>void</a:t>
                </a:r>
                <a:r>
                  <a:rPr>
                    <a:latin typeface="Arial" panose="020B0604020202020204" pitchFamily="34" charset="0"/>
                    <a:cs typeface="Arial" panose="020B0604020202020204" pitchFamily="34" charset="0"/>
                  </a:rPr>
                  <a: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n = 10;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foo(&amp;n);</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printf("n in main: %d\n", n);</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return </a:t>
                </a:r>
                <a:r>
                  <a:rPr>
                    <a:latin typeface="Arial" panose="020B0604020202020204" pitchFamily="34" charset="0"/>
                    <a:cs typeface="Arial" panose="020B0604020202020204" pitchFamily="34" charset="0"/>
                  </a:rPr>
                  <a:t>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p:txBody>
          </p:sp>
          <p:sp>
            <p:nvSpPr>
              <p:cNvPr id="13" name="文本框 12"/>
              <p:cNvSpPr txBox="1"/>
              <p:nvPr/>
            </p:nvSpPr>
            <p:spPr>
              <a:xfrm>
                <a:off x="709" y="1032"/>
                <a:ext cx="850" cy="6251"/>
              </a:xfrm>
              <a:prstGeom prst="rect">
                <a:avLst/>
              </a:prstGeom>
              <a:solidFill>
                <a:schemeClr val="bg1">
                  <a:lumMod val="85000"/>
                </a:schemeClr>
              </a:solidFill>
              <a:ln w="12700" cmpd="sng">
                <a:noFill/>
                <a:prstDash val="solid"/>
              </a:ln>
            </p:spPr>
            <p:txBody>
              <a:bodyPr wrap="square" rtlCol="0">
                <a:spAutoFit/>
              </a:bodyPr>
              <a:p>
                <a:pPr algn="r"/>
                <a:r>
                  <a:rPr lang="en-US">
                    <a:latin typeface="Arial" panose="020B0604020202020204" pitchFamily="34" charset="0"/>
                    <a:cs typeface="Arial" panose="020B0604020202020204" pitchFamily="34" charset="0"/>
                  </a:rPr>
                  <a:t>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7</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8</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9</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10</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14</a:t>
                </a:r>
                <a:endParaRPr lang="en-US">
                  <a:latin typeface="Arial" panose="020B0604020202020204" pitchFamily="34" charset="0"/>
                  <a:cs typeface="Arial" panose="020B0604020202020204" pitchFamily="34" charset="0"/>
                </a:endParaRPr>
              </a:p>
            </p:txBody>
          </p:sp>
        </p:grpSp>
      </p:grpSp>
      <p:grpSp>
        <p:nvGrpSpPr>
          <p:cNvPr id="11" name="组合 10"/>
          <p:cNvGrpSpPr/>
          <p:nvPr/>
        </p:nvGrpSpPr>
        <p:grpSpPr>
          <a:xfrm>
            <a:off x="6724605" y="1811655"/>
            <a:ext cx="2405380" cy="1026326"/>
            <a:chOff x="12443" y="314"/>
            <a:chExt cx="3788" cy="1616"/>
          </a:xfrm>
        </p:grpSpPr>
        <p:sp>
          <p:nvSpPr>
            <p:cNvPr id="6" name="文字方塊 1"/>
            <p:cNvSpPr txBox="1"/>
            <p:nvPr/>
          </p:nvSpPr>
          <p:spPr>
            <a:xfrm>
              <a:off x="12443" y="914"/>
              <a:ext cx="2548" cy="1016"/>
            </a:xfrm>
            <a:prstGeom prst="rect">
              <a:avLst/>
            </a:prstGeom>
            <a:solidFill>
              <a:schemeClr val="accent1">
                <a:lumMod val="60000"/>
                <a:lumOff val="40000"/>
              </a:schemeClr>
            </a:solidFill>
          </p:spPr>
          <p:txBody>
            <a:bodyPr wrap="none" rtlCol="0">
              <a:spAutoFit/>
            </a:bodyPr>
            <a:p>
              <a:pPr algn="l"/>
              <a:r>
                <a:rPr>
                  <a:solidFill>
                    <a:schemeClr val="accent6"/>
                  </a:solidFill>
                  <a:latin typeface="Arial" panose="020B0604020202020204" pitchFamily="34" charset="0"/>
                  <a:cs typeface="Arial" panose="020B0604020202020204" pitchFamily="34" charset="0"/>
                </a:rPr>
                <a:t>a in foo: 20</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n in main: </a:t>
              </a:r>
              <a:r>
                <a:rPr lang="en-US">
                  <a:solidFill>
                    <a:schemeClr val="accent6"/>
                  </a:solidFill>
                  <a:latin typeface="Arial" panose="020B0604020202020204" pitchFamily="34" charset="0"/>
                  <a:cs typeface="Arial" panose="020B0604020202020204" pitchFamily="34" charset="0"/>
                </a:rPr>
                <a:t>2</a:t>
              </a:r>
              <a:r>
                <a:rPr>
                  <a:solidFill>
                    <a:schemeClr val="accent6"/>
                  </a:solidFill>
                  <a:latin typeface="Arial" panose="020B0604020202020204" pitchFamily="34" charset="0"/>
                  <a:cs typeface="Arial" panose="020B0604020202020204" pitchFamily="34" charset="0"/>
                </a:rPr>
                <a:t>0</a:t>
              </a:r>
              <a:r>
                <a:rPr lang="en-US">
                  <a:solidFill>
                    <a:schemeClr val="accent6"/>
                  </a:solidFill>
                  <a:latin typeface="Arial" panose="020B0604020202020204" pitchFamily="34" charset="0"/>
                  <a:cs typeface="Arial" panose="020B0604020202020204" pitchFamily="34" charset="0"/>
                </a:rPr>
                <a:t>  </a:t>
              </a:r>
              <a:endParaRPr lang="en-US">
                <a:solidFill>
                  <a:schemeClr val="accent6"/>
                </a:solidFill>
                <a:latin typeface="Arial" panose="020B0604020202020204" pitchFamily="34" charset="0"/>
                <a:cs typeface="Arial" panose="020B0604020202020204" pitchFamily="34" charset="0"/>
              </a:endParaRPr>
            </a:p>
          </p:txBody>
        </p:sp>
        <p:sp>
          <p:nvSpPr>
            <p:cNvPr id="7" name="文字方塊 6"/>
            <p:cNvSpPr txBox="1"/>
            <p:nvPr/>
          </p:nvSpPr>
          <p:spPr>
            <a:xfrm>
              <a:off x="12443" y="314"/>
              <a:ext cx="3788" cy="5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zh-CN" altLang="en-US">
                  <a:latin typeface="Arial" panose="020B0604020202020204" pitchFamily="34" charset="0"/>
                  <a:cs typeface="Arial" panose="020B0604020202020204" pitchFamily="34" charset="0"/>
                  <a:sym typeface="+mn-ea"/>
                </a:rPr>
                <a:t>pass_by_</a:t>
              </a:r>
              <a:r>
                <a:rPr lang="en-US" altLang="zh-CN">
                  <a:latin typeface="Arial" panose="020B0604020202020204" pitchFamily="34" charset="0"/>
                  <a:cs typeface="Arial" panose="020B0604020202020204" pitchFamily="34" charset="0"/>
                  <a:sym typeface="+mn-ea"/>
                </a:rPr>
                <a:t>address</a:t>
              </a:r>
              <a:r>
                <a:rPr lang="en-US" altLang="zh-TW">
                  <a:latin typeface="Arial" panose="020B0604020202020204" pitchFamily="34" charset="0"/>
                  <a:cs typeface="Arial" panose="020B0604020202020204" pitchFamily="34" charset="0"/>
                  <a:sym typeface="+mn-ea"/>
                </a:rPr>
                <a:t>.exe</a:t>
              </a:r>
              <a:endParaRPr lang="en-US" altLang="zh-TW">
                <a:latin typeface="Arial" panose="020B0604020202020204" pitchFamily="34" charset="0"/>
                <a:cs typeface="Arial" panose="020B0604020202020204" pitchFamily="34" charset="0"/>
                <a:sym typeface="+mn-ea"/>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Parameter Passing in C</a:t>
            </a:r>
            <a:r>
              <a:rPr lang="en-US" altLang="zh-CN">
                <a:sym typeface="+mn-ea"/>
              </a:rPr>
              <a:t> (cont’d)</a:t>
            </a:r>
            <a:endParaRPr lang="zh-CN" altLang="en-US"/>
          </a:p>
        </p:txBody>
      </p:sp>
      <p:sp>
        <p:nvSpPr>
          <p:cNvPr id="3" name="内容占位符 2"/>
          <p:cNvSpPr>
            <a:spLocks noGrp="1"/>
          </p:cNvSpPr>
          <p:nvPr>
            <p:ph idx="1"/>
          </p:nvPr>
        </p:nvSpPr>
        <p:spPr/>
        <p:txBody>
          <a:bodyPr>
            <a:normAutofit lnSpcReduction="20000"/>
          </a:bodyPr>
          <a:p>
            <a:pPr lvl="1">
              <a:lnSpc>
                <a:spcPct val="110000"/>
              </a:lnSpc>
            </a:pPr>
            <a:r>
              <a:rPr lang="zh-CN" altLang="en-US"/>
              <a:t>In this example formal parameter a in "</a:t>
            </a:r>
            <a:r>
              <a:rPr lang="zh-CN" altLang="en-US" b="1">
                <a:latin typeface="Arial" panose="020B0604020202020204" pitchFamily="34" charset="0"/>
                <a:cs typeface="Arial" panose="020B0604020202020204" pitchFamily="34" charset="0"/>
              </a:rPr>
              <a:t>void </a:t>
            </a:r>
            <a:r>
              <a:rPr lang="zh-CN" altLang="en-US">
                <a:latin typeface="Arial" panose="020B0604020202020204" pitchFamily="34" charset="0"/>
                <a:cs typeface="Arial" panose="020B0604020202020204" pitchFamily="34" charset="0"/>
              </a:rPr>
              <a:t>foo(</a:t>
            </a:r>
            <a:r>
              <a:rPr lang="zh-CN" altLang="en-US" b="1">
                <a:latin typeface="Arial" panose="020B0604020202020204" pitchFamily="34" charset="0"/>
                <a:cs typeface="Arial" panose="020B0604020202020204" pitchFamily="34" charset="0"/>
              </a:rPr>
              <a:t>int </a:t>
            </a:r>
            <a:r>
              <a:rPr lang="zh-CN" altLang="en-US">
                <a:latin typeface="Arial" panose="020B0604020202020204" pitchFamily="34" charset="0"/>
                <a:cs typeface="Arial" panose="020B0604020202020204" pitchFamily="34" charset="0"/>
              </a:rPr>
              <a:t>*a)</a:t>
            </a:r>
            <a:r>
              <a:rPr lang="zh-CN" altLang="en-US"/>
              <a:t>" (Line 3) is a pointer to an integer and actual parameter </a:t>
            </a:r>
            <a:r>
              <a:rPr lang="zh-CN" altLang="en-US">
                <a:latin typeface="Arial" panose="020B0604020202020204" pitchFamily="34" charset="0"/>
                <a:cs typeface="Arial" panose="020B0604020202020204" pitchFamily="34" charset="0"/>
              </a:rPr>
              <a:t>&amp;n</a:t>
            </a:r>
            <a:r>
              <a:rPr lang="zh-CN" altLang="en-US"/>
              <a:t> of "</a:t>
            </a:r>
            <a:r>
              <a:rPr lang="zh-CN" altLang="en-US">
                <a:latin typeface="Arial" panose="020B0604020202020204" pitchFamily="34" charset="0"/>
                <a:cs typeface="Arial" panose="020B0604020202020204" pitchFamily="34" charset="0"/>
              </a:rPr>
              <a:t>foo(&amp;n)</a:t>
            </a:r>
            <a:r>
              <a:rPr lang="zh-CN" altLang="en-US"/>
              <a:t>" (Line 10) is a location of variable </a:t>
            </a:r>
            <a:r>
              <a:rPr lang="zh-CN" altLang="en-US">
                <a:latin typeface="Arial" panose="020B0604020202020204" pitchFamily="34" charset="0"/>
                <a:cs typeface="Arial" panose="020B0604020202020204" pitchFamily="34" charset="0"/>
              </a:rPr>
              <a:t>n. </a:t>
            </a:r>
            <a:r>
              <a:rPr lang="zh-CN" altLang="en-US"/>
              <a:t>Both of them have the same data type of address parameter. </a:t>
            </a:r>
            <a:endParaRPr lang="zh-CN" altLang="en-US"/>
          </a:p>
          <a:p>
            <a:pPr lvl="1">
              <a:lnSpc>
                <a:spcPct val="110000"/>
              </a:lnSpc>
            </a:pPr>
            <a:r>
              <a:rPr lang="zh-CN" altLang="en-US"/>
              <a:t>For a pass-by-address parameter, when a function is called, the variable of an actual parameter is bound to the formal parameter because they are pointers point to the same memory location. </a:t>
            </a:r>
            <a:endParaRPr lang="zh-CN" altLang="en-US"/>
          </a:p>
          <a:p>
            <a:pPr lvl="1">
              <a:lnSpc>
                <a:spcPct val="110000"/>
              </a:lnSpc>
            </a:pPr>
            <a:r>
              <a:rPr lang="zh-CN" altLang="en-US"/>
              <a:t>Hence, when the value of formal parameter is modified, it also changes the value of the actual variable. In Lines 4 and 5, the access of to the value of a parameter in function </a:t>
            </a:r>
            <a:r>
              <a:rPr lang="zh-CN" altLang="en-US">
                <a:latin typeface="Arial" panose="020B0604020202020204" pitchFamily="34" charset="0"/>
                <a:cs typeface="Arial" panose="020B0604020202020204" pitchFamily="34" charset="0"/>
              </a:rPr>
              <a:t>foo </a:t>
            </a:r>
            <a:r>
              <a:rPr lang="zh-CN" altLang="en-US"/>
              <a:t>is dereferenced as </a:t>
            </a:r>
            <a:r>
              <a:rPr lang="zh-CN" altLang="en-US">
                <a:latin typeface="Arial" panose="020B0604020202020204" pitchFamily="34" charset="0"/>
                <a:cs typeface="Arial" panose="020B0604020202020204" pitchFamily="34" charset="0"/>
              </a:rPr>
              <a:t>*a</a:t>
            </a:r>
            <a:r>
              <a:rPr lang="zh-CN" altLang="en-US"/>
              <a:t>. </a:t>
            </a:r>
            <a:endParaRPr lang="zh-CN" altLang="en-US"/>
          </a:p>
          <a:p>
            <a:pPr lvl="1">
              <a:lnSpc>
                <a:spcPct val="110000"/>
              </a:lnSpc>
            </a:pPr>
            <a:r>
              <a:rPr lang="zh-CN" altLang="en-US"/>
              <a:t>In Line 10, when </a:t>
            </a:r>
            <a:r>
              <a:rPr lang="zh-CN" altLang="en-US">
                <a:latin typeface="Arial" panose="020B0604020202020204" pitchFamily="34" charset="0"/>
                <a:cs typeface="Arial" panose="020B0604020202020204" pitchFamily="34" charset="0"/>
              </a:rPr>
              <a:t>foo </a:t>
            </a:r>
            <a:r>
              <a:rPr lang="zh-CN" altLang="en-US"/>
              <a:t>is called </a:t>
            </a:r>
            <a:r>
              <a:rPr lang="zh-CN" altLang="en-US">
                <a:latin typeface="Arial" panose="020B0604020202020204" pitchFamily="34" charset="0"/>
                <a:cs typeface="Arial" panose="020B0604020202020204" pitchFamily="34" charset="0"/>
              </a:rPr>
              <a:t>&amp;n</a:t>
            </a:r>
            <a:r>
              <a:rPr lang="zh-CN" altLang="en-US"/>
              <a:t> is passed to the formal parameter. Both output of Lines 5 and 11, show the values of </a:t>
            </a:r>
            <a:r>
              <a:rPr lang="zh-CN" altLang="en-US">
                <a:latin typeface="Arial" panose="020B0604020202020204" pitchFamily="34" charset="0"/>
                <a:cs typeface="Arial" panose="020B0604020202020204" pitchFamily="34" charset="0"/>
              </a:rPr>
              <a:t>*a</a:t>
            </a:r>
            <a:r>
              <a:rPr lang="zh-CN" altLang="en-US"/>
              <a:t> and </a:t>
            </a:r>
            <a:r>
              <a:rPr lang="zh-CN" altLang="en-US">
                <a:latin typeface="Arial" panose="020B0604020202020204" pitchFamily="34" charset="0"/>
                <a:cs typeface="Arial" panose="020B0604020202020204" pitchFamily="34" charset="0"/>
              </a:rPr>
              <a:t>n</a:t>
            </a:r>
            <a:r>
              <a:rPr lang="zh-CN" altLang="en-US"/>
              <a:t> are </a:t>
            </a:r>
            <a:r>
              <a:rPr lang="zh-CN" altLang="en-US">
                <a:latin typeface="Arial" panose="020B0604020202020204" pitchFamily="34" charset="0"/>
                <a:cs typeface="Arial" panose="020B0604020202020204" pitchFamily="34" charset="0"/>
              </a:rPr>
              <a:t>20</a:t>
            </a:r>
            <a:r>
              <a:rPr lang="en-US" altLang="zh-CN"/>
              <a:t>.</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Functional Parameters in C</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r>
                  <a:rPr lang="zh-CN" altLang="en-US"/>
                  <a:t>In the cases of pass-by-value and pass-by-address, a parameter is either a variable or address of a variable. However, in some programming application, it is sufficient to pass variables to functions. </a:t>
                </a:r>
                <a:endParaRPr lang="zh-CN" altLang="en-US"/>
              </a:p>
              <a:p>
                <a:pPr lvl="1"/>
                <a:r>
                  <a:rPr lang="zh-CN" altLang="en-US"/>
                  <a:t>For example, to compute a summation</a:t>
                </a:r>
                <a:r>
                  <a:rPr lang="en-US" altLang="zh-CN"/>
                  <a:t> </a:t>
                </a:r>
                <a14:m>
                  <m:oMath xmlns:m="http://schemas.openxmlformats.org/officeDocument/2006/math">
                    <m:nary>
                      <m:naryPr>
                        <m:chr m:val="∑"/>
                        <m:limLoc m:val="undOvr"/>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𝑘</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𝑙𝑜𝑤</m:t>
                        </m:r>
                      </m:sub>
                      <m:sup>
                        <m:r>
                          <a:rPr lang="en-US" altLang="zh-CN" i="1">
                            <a:latin typeface="Cambria Math" panose="02040503050406030204" charset="0"/>
                            <a:cs typeface="Cambria Math" panose="02040503050406030204" charset="0"/>
                          </a:rPr>
                          <m:t>ℎ𝑖𝑔ℎ</m:t>
                        </m:r>
                      </m:sup>
                      <m:e>
                        <m:r>
                          <a:rPr lang="en-US" altLang="zh-CN" i="1">
                            <a:latin typeface="Cambria Math" panose="02040503050406030204" charset="0"/>
                            <a:cs typeface="Cambria Math" panose="02040503050406030204" charset="0"/>
                          </a:rPr>
                          <m:t>𝑓</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𝑘</m:t>
                        </m:r>
                        <m:r>
                          <a:rPr lang="en-US" altLang="zh-CN" i="1">
                            <a:latin typeface="Cambria Math" panose="02040503050406030204" charset="0"/>
                            <a:cs typeface="Cambria Math" panose="02040503050406030204" charset="0"/>
                          </a:rPr>
                          <m:t>), </m:t>
                        </m:r>
                      </m:e>
                    </m:nary>
                  </m:oMath>
                </a14:m>
                <a:r>
                  <a:rPr lang="zh-CN" altLang="en-US"/>
                  <a:t>it is like to call function </a:t>
                </a:r>
                <a:r>
                  <a:rPr lang="zh-CN" altLang="en-US">
                    <a:latin typeface="Arial" panose="020B0604020202020204" pitchFamily="34" charset="0"/>
                    <a:cs typeface="Arial" panose="020B0604020202020204" pitchFamily="34" charset="0"/>
                  </a:rPr>
                  <a:t>sigma(low, high, f(x))</a:t>
                </a:r>
                <a:r>
                  <a:rPr lang="zh-CN" altLang="en-US"/>
                  <a:t>. </a:t>
                </a:r>
                <a:endParaRPr lang="zh-CN" altLang="en-US"/>
              </a:p>
              <a:p>
                <a:pPr lvl="1"/>
                <a:r>
                  <a:rPr lang="zh-CN" altLang="en-US"/>
                  <a:t>The last parameter is not a variable, but a function which may be a square function </a:t>
                </a:r>
                <a:r>
                  <a:rPr lang="zh-CN" altLang="en-US">
                    <a:latin typeface="Arial" panose="020B0604020202020204" pitchFamily="34" charset="0"/>
                    <a:cs typeface="Arial" panose="020B0604020202020204" pitchFamily="34" charset="0"/>
                  </a:rPr>
                  <a:t>x</a:t>
                </a:r>
                <a:r>
                  <a:rPr lang="zh-CN" altLang="en-US" baseline="30000">
                    <a:latin typeface="Arial" panose="020B0604020202020204" pitchFamily="34" charset="0"/>
                    <a:cs typeface="Arial" panose="020B0604020202020204" pitchFamily="34" charset="0"/>
                  </a:rPr>
                  <a:t>2</a:t>
                </a:r>
                <a:r>
                  <a:rPr lang="zh-CN" altLang="en-US"/>
                  <a:t>, a cubic function </a:t>
                </a:r>
                <a:r>
                  <a:rPr lang="zh-CN" altLang="en-US">
                    <a:latin typeface="Arial" panose="020B0604020202020204" pitchFamily="34" charset="0"/>
                    <a:cs typeface="Arial" panose="020B0604020202020204" pitchFamily="34" charset="0"/>
                  </a:rPr>
                  <a:t>x</a:t>
                </a:r>
                <a:r>
                  <a:rPr lang="zh-CN" altLang="en-US" baseline="30000">
                    <a:latin typeface="Arial" panose="020B0604020202020204" pitchFamily="34" charset="0"/>
                    <a:cs typeface="Arial" panose="020B0604020202020204" pitchFamily="34" charset="0"/>
                  </a:rPr>
                  <a:t>3</a:t>
                </a:r>
                <a:r>
                  <a:rPr lang="zh-CN" altLang="en-US"/>
                  <a:t>, or a polynomial function of </a:t>
                </a:r>
                <a:r>
                  <a:rPr lang="zh-CN" altLang="en-US">
                    <a:latin typeface="Arial" panose="020B0604020202020204" pitchFamily="34" charset="0"/>
                    <a:cs typeface="Arial" panose="020B0604020202020204" pitchFamily="34" charset="0"/>
                  </a:rPr>
                  <a:t>x</a:t>
                </a:r>
                <a:r>
                  <a:rPr lang="zh-CN" altLang="en-US"/>
                  <a:t> such as </a:t>
                </a:r>
                <a:r>
                  <a:rPr lang="zh-CN" altLang="en-US">
                    <a:latin typeface="Arial" panose="020B0604020202020204" pitchFamily="34" charset="0"/>
                    <a:cs typeface="Arial" panose="020B0604020202020204" pitchFamily="34" charset="0"/>
                  </a:rPr>
                  <a:t>f(x)=5x</a:t>
                </a:r>
                <a:r>
                  <a:rPr lang="zh-CN" altLang="en-US" baseline="30000">
                    <a:latin typeface="Arial" panose="020B0604020202020204" pitchFamily="34" charset="0"/>
                    <a:cs typeface="Arial" panose="020B0604020202020204" pitchFamily="34" charset="0"/>
                  </a:rPr>
                  <a:t>3</a:t>
                </a:r>
                <a:r>
                  <a:rPr lang="zh-CN" altLang="en-US">
                    <a:latin typeface="Arial" panose="020B0604020202020204" pitchFamily="34" charset="0"/>
                    <a:cs typeface="Arial" panose="020B0604020202020204" pitchFamily="34" charset="0"/>
                  </a:rPr>
                  <a:t>-2x</a:t>
                </a:r>
                <a:r>
                  <a:rPr lang="zh-CN" altLang="en-US" baseline="30000">
                    <a:latin typeface="Arial" panose="020B0604020202020204" pitchFamily="34" charset="0"/>
                    <a:cs typeface="Arial" panose="020B0604020202020204" pitchFamily="34" charset="0"/>
                  </a:rPr>
                  <a:t>2</a:t>
                </a:r>
                <a:r>
                  <a:rPr lang="zh-CN" altLang="en-US">
                    <a:latin typeface="Arial" panose="020B0604020202020204" pitchFamily="34" charset="0"/>
                    <a:cs typeface="Arial" panose="020B0604020202020204" pitchFamily="34" charset="0"/>
                  </a:rPr>
                  <a:t>+x-6</a:t>
                </a:r>
                <a:r>
                  <a:rPr lang="zh-CN" altLang="en-US"/>
                  <a:t>. That is, </a:t>
                </a:r>
                <a:r>
                  <a:rPr lang="zh-CN" altLang="en-US">
                    <a:latin typeface="Arial" panose="020B0604020202020204" pitchFamily="34" charset="0"/>
                    <a:cs typeface="Arial" panose="020B0604020202020204" pitchFamily="34" charset="0"/>
                  </a:rPr>
                  <a:t>f(x)</a:t>
                </a:r>
                <a:r>
                  <a:rPr lang="zh-CN" altLang="en-US"/>
                  <a:t> is known as a high-order parameter, not representing a data variable. </a:t>
                </a:r>
                <a:endParaRPr lang="zh-CN" altLang="en-US"/>
              </a:p>
              <a:p>
                <a:pPr lvl="1"/>
                <a:r>
                  <a:rPr lang="zh-CN" altLang="en-US"/>
                  <a:t>C programming language allows this type of </a:t>
                </a:r>
                <a:r>
                  <a:rPr lang="zh-CN" altLang="en-US" b="1"/>
                  <a:t>funtional parameter</a:t>
                </a:r>
                <a:r>
                  <a:rPr lang="zh-CN" altLang="en-US"/>
                  <a:t> program </a:t>
                </a:r>
                <a:r>
                  <a:rPr lang="zh-CN" altLang="en-US">
                    <a:latin typeface="Arial" panose="020B0604020202020204" pitchFamily="34" charset="0"/>
                    <a:cs typeface="Arial" panose="020B0604020202020204" pitchFamily="34" charset="0"/>
                  </a:rPr>
                  <a:t>functional_parameter.c</a:t>
                </a:r>
                <a:r>
                  <a:rPr lang="en-US" altLang="zh-CN"/>
                  <a:t>.</a:t>
                </a:r>
                <a:endParaRPr lang="en-US" altLang="zh-CN"/>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60" t="-132" r="-60" b="-132"/>
                </a:stretch>
              </a:blipFill>
            </p:spPr>
            <p:txBody>
              <a:bodyPr/>
              <a:lstStyle/>
              <a:p>
                <a:r>
                  <a:rPr lang="zh-CN" alt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Functional Parameters in C</a:t>
            </a:r>
            <a:r>
              <a:rPr lang="en-US" altLang="zh-CN">
                <a:sym typeface="+mn-ea"/>
              </a:rPr>
              <a:t> (cont’d)</a:t>
            </a:r>
            <a:endParaRPr lang="zh-CN" altLang="en-US">
              <a:sym typeface="+mn-ea"/>
            </a:endParaRPr>
          </a:p>
        </p:txBody>
      </p:sp>
      <p:grpSp>
        <p:nvGrpSpPr>
          <p:cNvPr id="10" name="组合 9"/>
          <p:cNvGrpSpPr/>
          <p:nvPr/>
        </p:nvGrpSpPr>
        <p:grpSpPr>
          <a:xfrm>
            <a:off x="568280" y="1542415"/>
            <a:ext cx="3389630" cy="3516630"/>
            <a:chOff x="971" y="314"/>
            <a:chExt cx="5338" cy="5538"/>
          </a:xfrm>
        </p:grpSpPr>
        <p:sp>
          <p:nvSpPr>
            <p:cNvPr id="8" name="文字方塊 2"/>
            <p:cNvSpPr txBox="1"/>
            <p:nvPr/>
          </p:nvSpPr>
          <p:spPr>
            <a:xfrm>
              <a:off x="971" y="314"/>
              <a:ext cx="3948" cy="58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zh-CN" altLang="en-US">
                  <a:latin typeface="Arial" panose="020B0604020202020204" pitchFamily="34" charset="0"/>
                  <a:cs typeface="Arial" panose="020B0604020202020204" pitchFamily="34" charset="0"/>
                  <a:sym typeface="+mn-ea"/>
                </a:rPr>
                <a:t>functional_parameter</a:t>
              </a:r>
              <a:r>
                <a:rPr lang="en-US" altLang="zh-CN">
                  <a:latin typeface="Arial" panose="020B0604020202020204" pitchFamily="34" charset="0"/>
                  <a:cs typeface="Arial" panose="020B0604020202020204" pitchFamily="34" charset="0"/>
                  <a:sym typeface="+mn-ea"/>
                </a:rPr>
                <a:t>.c</a:t>
              </a:r>
              <a:endParaRPr lang="en-US" altLang="zh-CN">
                <a:latin typeface="Arial" panose="020B0604020202020204" pitchFamily="34" charset="0"/>
                <a:cs typeface="Arial" panose="020B0604020202020204" pitchFamily="34" charset="0"/>
                <a:sym typeface="+mn-ea"/>
              </a:endParaRPr>
            </a:p>
          </p:txBody>
        </p:sp>
        <p:grpSp>
          <p:nvGrpSpPr>
            <p:cNvPr id="9" name="组合 8"/>
            <p:cNvGrpSpPr/>
            <p:nvPr/>
          </p:nvGrpSpPr>
          <p:grpSpPr>
            <a:xfrm>
              <a:off x="971" y="910"/>
              <a:ext cx="5338" cy="4942"/>
              <a:chOff x="709" y="1032"/>
              <a:chExt cx="5338" cy="4942"/>
            </a:xfrm>
          </p:grpSpPr>
          <p:sp>
            <p:nvSpPr>
              <p:cNvPr id="12" name="文字方塊 1"/>
              <p:cNvSpPr txBox="1"/>
              <p:nvPr/>
            </p:nvSpPr>
            <p:spPr>
              <a:xfrm>
                <a:off x="1559" y="1032"/>
                <a:ext cx="4488" cy="4942"/>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#include &lt;stdio.h&gt;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#include &lt;stdlib.h&gt;</a:t>
                </a:r>
                <a:r>
                  <a:rPr lang="en-US">
                    <a:latin typeface="Arial" panose="020B0604020202020204" pitchFamily="34" charset="0"/>
                    <a:cs typeface="Arial" panose="020B0604020202020204" pitchFamily="34" charset="0"/>
                  </a:rPr>
                  <a: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square(</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x)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return </a:t>
                </a:r>
                <a:r>
                  <a:rPr>
                    <a:latin typeface="Arial" panose="020B0604020202020204" pitchFamily="34" charset="0"/>
                    <a:cs typeface="Arial" panose="020B0604020202020204" pitchFamily="34" charset="0"/>
                  </a:rPr>
                  <a:t>x * x;</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cubic(</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x)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return </a:t>
                </a:r>
                <a:r>
                  <a:rPr>
                    <a:latin typeface="Arial" panose="020B0604020202020204" pitchFamily="34" charset="0"/>
                    <a:cs typeface="Arial" panose="020B0604020202020204" pitchFamily="34" charset="0"/>
                  </a:rPr>
                  <a:t>x * x * x;</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b="1">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p:txBody>
          </p:sp>
          <p:sp>
            <p:nvSpPr>
              <p:cNvPr id="13" name="文本框 12"/>
              <p:cNvSpPr txBox="1"/>
              <p:nvPr/>
            </p:nvSpPr>
            <p:spPr>
              <a:xfrm>
                <a:off x="709" y="1032"/>
                <a:ext cx="850" cy="4942"/>
              </a:xfrm>
              <a:prstGeom prst="rect">
                <a:avLst/>
              </a:prstGeom>
              <a:solidFill>
                <a:schemeClr val="bg1">
                  <a:lumMod val="85000"/>
                </a:schemeClr>
              </a:solidFill>
              <a:ln w="12700" cmpd="sng">
                <a:noFill/>
                <a:prstDash val="solid"/>
              </a:ln>
            </p:spPr>
            <p:txBody>
              <a:bodyPr wrap="square" rtlCol="0">
                <a:spAutoFit/>
              </a:bodyPr>
              <a:p>
                <a:pPr algn="r"/>
                <a:r>
                  <a:rPr lang="en-US">
                    <a:latin typeface="Arial" panose="020B0604020202020204" pitchFamily="34" charset="0"/>
                    <a:cs typeface="Arial" panose="020B0604020202020204" pitchFamily="34" charset="0"/>
                  </a:rPr>
                  <a:t>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7</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8</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9</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10</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11</a:t>
                </a:r>
                <a:endParaRPr lang="en-US">
                  <a:latin typeface="Arial" panose="020B0604020202020204" pitchFamily="34" charset="0"/>
                  <a:cs typeface="Arial" panose="020B0604020202020204" pitchFamily="34" charset="0"/>
                </a:endParaRPr>
              </a:p>
            </p:txBody>
          </p:sp>
        </p:grpSp>
      </p:grpSp>
      <p:grpSp>
        <p:nvGrpSpPr>
          <p:cNvPr id="5" name="组合 4"/>
          <p:cNvGrpSpPr/>
          <p:nvPr/>
        </p:nvGrpSpPr>
        <p:grpSpPr>
          <a:xfrm rot="0">
            <a:off x="4110990" y="1542415"/>
            <a:ext cx="7539990" cy="3692525"/>
            <a:chOff x="709" y="1032"/>
            <a:chExt cx="11874" cy="5815"/>
          </a:xfrm>
        </p:grpSpPr>
        <p:sp>
          <p:nvSpPr>
            <p:cNvPr id="6" name="文字方塊 1"/>
            <p:cNvSpPr txBox="1"/>
            <p:nvPr/>
          </p:nvSpPr>
          <p:spPr>
            <a:xfrm>
              <a:off x="1559" y="1032"/>
              <a:ext cx="11024" cy="5815"/>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sigma(</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low, </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high, </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(*f) (</a:t>
              </a:r>
              <a:r>
                <a:rPr b="1">
                  <a:latin typeface="Arial" panose="020B0604020202020204" pitchFamily="34" charset="0"/>
                  <a:cs typeface="Arial" panose="020B0604020202020204" pitchFamily="34" charset="0"/>
                </a:rPr>
                <a:t>int</a:t>
              </a:r>
              <a:r>
                <a:rPr>
                  <a:latin typeface="Arial" panose="020B0604020202020204" pitchFamily="34" charset="0"/>
                  <a:cs typeface="Arial" panose="020B0604020202020204" pitchFamily="34" charset="0"/>
                </a:rPr>
                <a: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sum = 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k;</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for </a:t>
              </a:r>
              <a:r>
                <a:rPr>
                  <a:latin typeface="Arial" panose="020B0604020202020204" pitchFamily="34" charset="0"/>
                  <a:cs typeface="Arial" panose="020B0604020202020204" pitchFamily="34" charset="0"/>
                </a:rPr>
                <a:t>(k=low; k&lt;=high; k++) sum += f(k);</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return </a:t>
              </a:r>
              <a:r>
                <a:rPr>
                  <a:latin typeface="Arial" panose="020B0604020202020204" pitchFamily="34" charset="0"/>
                  <a:cs typeface="Arial" panose="020B0604020202020204" pitchFamily="34" charset="0"/>
                </a:rPr>
                <a:t>sum;</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main(</a:t>
              </a:r>
              <a:r>
                <a:rPr b="1">
                  <a:latin typeface="Arial" panose="020B0604020202020204" pitchFamily="34" charset="0"/>
                  <a:cs typeface="Arial" panose="020B0604020202020204" pitchFamily="34" charset="0"/>
                </a:rPr>
                <a:t>void</a:t>
              </a:r>
              <a:r>
                <a:rPr>
                  <a:latin typeface="Arial" panose="020B0604020202020204" pitchFamily="34" charset="0"/>
                  <a:cs typeface="Arial" panose="020B0604020202020204" pitchFamily="34" charset="0"/>
                </a:rPr>
                <a: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printf("Summation of square 1 to 10: %d\n", sigma(1, 10, square));</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printf("Summation of cubic 1 to 10: %d\n", sigma(1, 10, cubic));</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return </a:t>
              </a:r>
              <a:r>
                <a:rPr>
                  <a:latin typeface="Arial" panose="020B0604020202020204" pitchFamily="34" charset="0"/>
                  <a:cs typeface="Arial" panose="020B0604020202020204" pitchFamily="34" charset="0"/>
                </a:rPr>
                <a:t>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p:txBody>
        </p:sp>
        <p:sp>
          <p:nvSpPr>
            <p:cNvPr id="7" name="文本框 6"/>
            <p:cNvSpPr txBox="1"/>
            <p:nvPr/>
          </p:nvSpPr>
          <p:spPr>
            <a:xfrm>
              <a:off x="709" y="1032"/>
              <a:ext cx="850" cy="5815"/>
            </a:xfrm>
            <a:prstGeom prst="rect">
              <a:avLst/>
            </a:prstGeom>
            <a:solidFill>
              <a:schemeClr val="bg1">
                <a:lumMod val="85000"/>
              </a:schemeClr>
            </a:solidFill>
            <a:ln w="12700" cmpd="sng">
              <a:noFill/>
              <a:prstDash val="solid"/>
            </a:ln>
          </p:spPr>
          <p:txBody>
            <a:bodyPr wrap="square" rtlCol="0">
              <a:spAutoFit/>
            </a:bodyPr>
            <a:p>
              <a:pPr algn="r"/>
              <a:r>
                <a:rPr lang="en-US">
                  <a:latin typeface="Arial" panose="020B0604020202020204" pitchFamily="34" charset="0"/>
                  <a:cs typeface="Arial" panose="020B0604020202020204" pitchFamily="34" charset="0"/>
                </a:rPr>
                <a:t>12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17</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18</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19</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20</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21</a:t>
              </a:r>
              <a:endParaRPr lang="en-US">
                <a:latin typeface="Arial" panose="020B0604020202020204" pitchFamily="34" charset="0"/>
                <a:cs typeface="Arial" panose="020B0604020202020204" pitchFamily="34" charset="0"/>
              </a:endParaRPr>
            </a:p>
          </p:txBody>
        </p:sp>
      </p:grpSp>
      <p:grpSp>
        <p:nvGrpSpPr>
          <p:cNvPr id="11" name="组合 10"/>
          <p:cNvGrpSpPr/>
          <p:nvPr/>
        </p:nvGrpSpPr>
        <p:grpSpPr>
          <a:xfrm>
            <a:off x="568280" y="5617210"/>
            <a:ext cx="3713480" cy="1026326"/>
            <a:chOff x="12443" y="314"/>
            <a:chExt cx="5848" cy="1616"/>
          </a:xfrm>
        </p:grpSpPr>
        <p:sp>
          <p:nvSpPr>
            <p:cNvPr id="14" name="文字方塊 1"/>
            <p:cNvSpPr txBox="1"/>
            <p:nvPr/>
          </p:nvSpPr>
          <p:spPr>
            <a:xfrm>
              <a:off x="12443" y="914"/>
              <a:ext cx="5848" cy="1016"/>
            </a:xfrm>
            <a:prstGeom prst="rect">
              <a:avLst/>
            </a:prstGeom>
            <a:solidFill>
              <a:schemeClr val="accent1">
                <a:lumMod val="60000"/>
                <a:lumOff val="40000"/>
              </a:schemeClr>
            </a:solidFill>
          </p:spPr>
          <p:txBody>
            <a:bodyPr wrap="none" rtlCol="0">
              <a:spAutoFit/>
            </a:bodyPr>
            <a:p>
              <a:pPr algn="l"/>
              <a:r>
                <a:rPr>
                  <a:solidFill>
                    <a:schemeClr val="accent6"/>
                  </a:solidFill>
                  <a:latin typeface="Arial" panose="020B0604020202020204" pitchFamily="34" charset="0"/>
                  <a:cs typeface="Arial" panose="020B0604020202020204" pitchFamily="34" charset="0"/>
                </a:rPr>
                <a:t>Summation of square 1 to 10: 385</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Summation of cubic 1 to 10: 3025</a:t>
              </a:r>
              <a:r>
                <a:rPr lang="en-US">
                  <a:solidFill>
                    <a:schemeClr val="accent6"/>
                  </a:solidFill>
                  <a:latin typeface="Arial" panose="020B0604020202020204" pitchFamily="34" charset="0"/>
                  <a:cs typeface="Arial" panose="020B0604020202020204" pitchFamily="34" charset="0"/>
                </a:rPr>
                <a:t>  </a:t>
              </a:r>
              <a:endParaRPr lang="en-US">
                <a:solidFill>
                  <a:schemeClr val="accent6"/>
                </a:solidFill>
                <a:latin typeface="Arial" panose="020B0604020202020204" pitchFamily="34" charset="0"/>
                <a:cs typeface="Arial" panose="020B0604020202020204" pitchFamily="34" charset="0"/>
              </a:endParaRPr>
            </a:p>
          </p:txBody>
        </p:sp>
        <p:sp>
          <p:nvSpPr>
            <p:cNvPr id="15" name="文字方塊 6"/>
            <p:cNvSpPr txBox="1"/>
            <p:nvPr/>
          </p:nvSpPr>
          <p:spPr>
            <a:xfrm>
              <a:off x="12443" y="314"/>
              <a:ext cx="4348" cy="5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zh-CN" altLang="en-US">
                  <a:latin typeface="Arial" panose="020B0604020202020204" pitchFamily="34" charset="0"/>
                  <a:cs typeface="Arial" panose="020B0604020202020204" pitchFamily="34" charset="0"/>
                  <a:sym typeface="+mn-ea"/>
                </a:rPr>
                <a:t>functional_parameter</a:t>
              </a:r>
              <a:r>
                <a:rPr lang="en-US" altLang="zh-TW">
                  <a:latin typeface="Arial" panose="020B0604020202020204" pitchFamily="34" charset="0"/>
                  <a:cs typeface="Arial" panose="020B0604020202020204" pitchFamily="34" charset="0"/>
                  <a:sym typeface="+mn-ea"/>
                </a:rPr>
                <a:t>.exe</a:t>
              </a:r>
              <a:endParaRPr lang="en-US" altLang="zh-TW">
                <a:latin typeface="Arial" panose="020B0604020202020204" pitchFamily="34" charset="0"/>
                <a:cs typeface="Arial" panose="020B0604020202020204" pitchFamily="34" charset="0"/>
                <a:sym typeface="+mn-ea"/>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Functional Parameters in C</a:t>
            </a:r>
            <a:r>
              <a:rPr lang="en-US" altLang="zh-CN">
                <a:sym typeface="+mn-ea"/>
              </a:rPr>
              <a:t> (cont’d)</a:t>
            </a:r>
            <a:endParaRPr lang="zh-CN" altLang="en-US"/>
          </a:p>
        </p:txBody>
      </p:sp>
      <p:sp>
        <p:nvSpPr>
          <p:cNvPr id="3" name="内容占位符 2"/>
          <p:cNvSpPr>
            <a:spLocks noGrp="1"/>
          </p:cNvSpPr>
          <p:nvPr>
            <p:ph idx="1"/>
          </p:nvPr>
        </p:nvSpPr>
        <p:spPr/>
        <p:txBody>
          <a:bodyPr/>
          <a:p>
            <a:r>
              <a:rPr lang="zh-CN" altLang="en-US"/>
              <a:t>In program </a:t>
            </a:r>
            <a:r>
              <a:rPr lang="zh-CN" altLang="en-US">
                <a:latin typeface="Arial" panose="020B0604020202020204" pitchFamily="34" charset="0"/>
                <a:cs typeface="Arial" panose="020B0604020202020204" pitchFamily="34" charset="0"/>
              </a:rPr>
              <a:t>functional_parameter.c</a:t>
            </a:r>
            <a:r>
              <a:rPr lang="zh-CN" altLang="en-US"/>
              <a:t>, function</a:t>
            </a:r>
            <a:r>
              <a:rPr lang="zh-CN" altLang="en-US">
                <a:latin typeface="Arial" panose="020B0604020202020204" pitchFamily="34" charset="0"/>
                <a:cs typeface="Arial" panose="020B0604020202020204" pitchFamily="34" charset="0"/>
              </a:rPr>
              <a:t> sigma()</a:t>
            </a:r>
            <a:r>
              <a:rPr lang="zh-CN" altLang="en-US"/>
              <a:t> is declared with a function</a:t>
            </a:r>
            <a:r>
              <a:rPr lang="en-US" altLang="zh-CN"/>
              <a:t>al</a:t>
            </a:r>
            <a:r>
              <a:rPr lang="zh-CN" altLang="en-US"/>
              <a:t> parameter</a:t>
            </a:r>
            <a:r>
              <a:rPr lang="zh-CN" altLang="en-US">
                <a:latin typeface="Arial" panose="020B0604020202020204" pitchFamily="34" charset="0"/>
                <a:cs typeface="Arial" panose="020B0604020202020204" pitchFamily="34" charset="0"/>
              </a:rPr>
              <a:t> f</a:t>
            </a:r>
            <a:r>
              <a:rPr lang="zh-CN" altLang="en-US"/>
              <a:t> of type</a:t>
            </a:r>
            <a:r>
              <a:rPr lang="zh-CN" altLang="en-US">
                <a:latin typeface="Arial" panose="020B0604020202020204" pitchFamily="34" charset="0"/>
                <a:cs typeface="Arial" panose="020B0604020202020204" pitchFamily="34" charset="0"/>
              </a:rPr>
              <a:t> </a:t>
            </a:r>
            <a:r>
              <a:rPr lang="zh-CN" altLang="en-US" b="1">
                <a:latin typeface="Arial" panose="020B0604020202020204" pitchFamily="34" charset="0"/>
                <a:cs typeface="Arial" panose="020B0604020202020204" pitchFamily="34" charset="0"/>
              </a:rPr>
              <a:t>int </a:t>
            </a:r>
            <a:r>
              <a:rPr lang="zh-CN" altLang="en-US">
                <a:latin typeface="Arial" panose="020B0604020202020204" pitchFamily="34" charset="0"/>
                <a:cs typeface="Arial" panose="020B0604020202020204" pitchFamily="34" charset="0"/>
              </a:rPr>
              <a:t>(*f) (</a:t>
            </a:r>
            <a:r>
              <a:rPr lang="zh-CN" altLang="en-US" b="1">
                <a:latin typeface="Arial" panose="020B0604020202020204" pitchFamily="34" charset="0"/>
                <a:cs typeface="Arial" panose="020B0604020202020204" pitchFamily="34" charset="0"/>
              </a:rPr>
              <a:t>int</a:t>
            </a:r>
            <a:r>
              <a:rPr lang="zh-CN" altLang="en-US">
                <a:latin typeface="Arial" panose="020B0604020202020204" pitchFamily="34" charset="0"/>
                <a:cs typeface="Arial" panose="020B0604020202020204" pitchFamily="34" charset="0"/>
              </a:rPr>
              <a:t>)</a:t>
            </a:r>
            <a:r>
              <a:rPr lang="zh-CN" altLang="en-US"/>
              <a:t>. </a:t>
            </a:r>
            <a:endParaRPr lang="zh-CN" altLang="en-US"/>
          </a:p>
          <a:p>
            <a:pPr lvl="1"/>
            <a:r>
              <a:rPr lang="zh-CN" altLang="en-US"/>
              <a:t>This is not a type of data variable, but it is a type of </a:t>
            </a:r>
            <a:r>
              <a:rPr lang="zh-CN" altLang="en-US" i="1"/>
              <a:t>function pointer </a:t>
            </a:r>
            <a:r>
              <a:rPr lang="zh-CN" altLang="en-US"/>
              <a:t>which is the memory location of a function. </a:t>
            </a:r>
            <a:endParaRPr lang="zh-CN" altLang="en-US"/>
          </a:p>
          <a:p>
            <a:pPr lvl="1"/>
            <a:r>
              <a:rPr lang="zh-CN" altLang="en-US"/>
              <a:t>Recall that the execution code of a program is also stored in memory. Program </a:t>
            </a:r>
            <a:r>
              <a:rPr lang="zh-CN" altLang="en-US" sz="2400">
                <a:latin typeface="Arial" panose="020B0604020202020204" pitchFamily="34" charset="0"/>
                <a:cs typeface="Arial" panose="020B0604020202020204" pitchFamily="34" charset="0"/>
              </a:rPr>
              <a:t>functional_parameter.c</a:t>
            </a:r>
            <a:r>
              <a:rPr lang="zh-CN" altLang="en-US"/>
              <a:t> also declares two functions </a:t>
            </a:r>
            <a:r>
              <a:rPr lang="zh-CN" altLang="en-US" sz="2400">
                <a:latin typeface="Arial" panose="020B0604020202020204" pitchFamily="34" charset="0"/>
                <a:cs typeface="Arial" panose="020B0604020202020204" pitchFamily="34" charset="0"/>
              </a:rPr>
              <a:t>square()</a:t>
            </a:r>
            <a:r>
              <a:rPr lang="zh-CN" altLang="en-US"/>
              <a:t> and </a:t>
            </a:r>
            <a:r>
              <a:rPr lang="zh-CN" altLang="en-US" sz="2400">
                <a:latin typeface="Arial" panose="020B0604020202020204" pitchFamily="34" charset="0"/>
                <a:cs typeface="Arial" panose="020B0604020202020204" pitchFamily="34" charset="0"/>
              </a:rPr>
              <a:t>cubic()</a:t>
            </a:r>
            <a:r>
              <a:rPr lang="zh-CN" altLang="en-US"/>
              <a:t>. </a:t>
            </a:r>
            <a:endParaRPr lang="zh-CN" altLang="en-US"/>
          </a:p>
          <a:p>
            <a:pPr lvl="1"/>
            <a:r>
              <a:rPr lang="zh-CN" altLang="en-US"/>
              <a:t>In </a:t>
            </a:r>
            <a:r>
              <a:rPr lang="zh-CN" altLang="en-US" sz="2400">
                <a:latin typeface="Arial" panose="020B0604020202020204" pitchFamily="34" charset="0"/>
                <a:cs typeface="Arial" panose="020B0604020202020204" pitchFamily="34" charset="0"/>
              </a:rPr>
              <a:t>main()</a:t>
            </a:r>
            <a:r>
              <a:rPr lang="zh-CN" altLang="en-US"/>
              <a:t>, these two functions are called by </a:t>
            </a:r>
            <a:r>
              <a:rPr lang="zh-CN" altLang="en-US" sz="2400">
                <a:latin typeface="Arial" panose="020B0604020202020204" pitchFamily="34" charset="0"/>
                <a:cs typeface="Arial" panose="020B0604020202020204" pitchFamily="34" charset="0"/>
              </a:rPr>
              <a:t>sigma()</a:t>
            </a:r>
            <a:r>
              <a:rPr lang="zh-CN" altLang="en-US"/>
              <a:t> as actual functional parameters, with lower bound</a:t>
            </a:r>
            <a:r>
              <a:rPr lang="zh-CN" altLang="en-US" sz="2400">
                <a:latin typeface="Arial" panose="020B0604020202020204" pitchFamily="34" charset="0"/>
                <a:cs typeface="Arial" panose="020B0604020202020204" pitchFamily="34" charset="0"/>
              </a:rPr>
              <a:t> 1 </a:t>
            </a:r>
            <a:r>
              <a:rPr lang="zh-CN" altLang="en-US"/>
              <a:t>and upper bound </a:t>
            </a:r>
            <a:r>
              <a:rPr lang="zh-CN" altLang="en-US" sz="2400">
                <a:latin typeface="Arial" panose="020B0604020202020204" pitchFamily="34" charset="0"/>
                <a:cs typeface="Arial" panose="020B0604020202020204" pitchFamily="34" charset="0"/>
              </a:rPr>
              <a:t>10</a:t>
            </a:r>
            <a:r>
              <a:rPr lang="zh-CN" altLang="en-US"/>
              <a:t>, </a:t>
            </a:r>
            <a:r>
              <a:rPr lang="zh-CN" altLang="en-US" sz="2400">
                <a:latin typeface="Arial" panose="020B0604020202020204" pitchFamily="34" charset="0"/>
                <a:cs typeface="Arial" panose="020B0604020202020204" pitchFamily="34" charset="0"/>
              </a:rPr>
              <a:t>sigma(1, 10, square) </a:t>
            </a:r>
            <a:r>
              <a:rPr lang="zh-CN" altLang="en-US"/>
              <a:t>and </a:t>
            </a:r>
            <a:r>
              <a:rPr lang="zh-CN" altLang="en-US" sz="2400">
                <a:latin typeface="Arial" panose="020B0604020202020204" pitchFamily="34" charset="0"/>
                <a:cs typeface="Arial" panose="020B0604020202020204" pitchFamily="34" charset="0"/>
              </a:rPr>
              <a:t>sigma(1, 10, cubic)</a:t>
            </a:r>
            <a:r>
              <a:rPr lang="en-US" altLang="zh-CN" sz="2400">
                <a:latin typeface="Arial" panose="020B0604020202020204" pitchFamily="34" charset="0"/>
                <a:cs typeface="Arial" panose="020B0604020202020204" pitchFamily="34" charset="0"/>
              </a:rPr>
              <a:t>.</a:t>
            </a:r>
            <a:endParaRPr lang="en-US" altLang="zh-CN" sz="2400">
              <a:latin typeface="Arial" panose="020B060402020202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Recursion in C</a:t>
            </a:r>
            <a:endParaRPr lang="zh-CN" altLang="en-US"/>
          </a:p>
        </p:txBody>
      </p:sp>
      <p:sp>
        <p:nvSpPr>
          <p:cNvPr id="3" name="内容占位符 2"/>
          <p:cNvSpPr>
            <a:spLocks noGrp="1"/>
          </p:cNvSpPr>
          <p:nvPr>
            <p:ph idx="1"/>
          </p:nvPr>
        </p:nvSpPr>
        <p:spPr/>
        <p:txBody>
          <a:bodyPr/>
          <a:p>
            <a:pPr>
              <a:lnSpc>
                <a:spcPct val="90000"/>
              </a:lnSpc>
            </a:pPr>
            <a:r>
              <a:rPr lang="zh-CN" altLang="en-US"/>
              <a:t>A function in C may call other functions, including </a:t>
            </a:r>
            <a:r>
              <a:rPr lang="zh-CN" altLang="en-US" i="1"/>
              <a:t>itself</a:t>
            </a:r>
            <a:r>
              <a:rPr lang="zh-CN" altLang="en-US"/>
              <a:t>. </a:t>
            </a:r>
            <a:endParaRPr lang="zh-CN" altLang="en-US"/>
          </a:p>
          <a:p>
            <a:pPr>
              <a:lnSpc>
                <a:spcPct val="90000"/>
              </a:lnSpc>
            </a:pPr>
            <a:r>
              <a:rPr lang="zh-CN" altLang="en-US"/>
              <a:t>A function calls itself is called a</a:t>
            </a:r>
            <a:r>
              <a:rPr lang="zh-CN" altLang="en-US" b="1"/>
              <a:t> recursive function</a:t>
            </a:r>
            <a:r>
              <a:rPr lang="zh-CN" altLang="en-US"/>
              <a:t>. </a:t>
            </a:r>
            <a:endParaRPr lang="zh-CN" altLang="en-US"/>
          </a:p>
          <a:p>
            <a:pPr lvl="1">
              <a:lnSpc>
                <a:spcPct val="90000"/>
              </a:lnSpc>
            </a:pPr>
            <a:r>
              <a:rPr lang="zh-CN" altLang="en-US"/>
              <a:t>Let us consider a program of computing factorial function,</a:t>
            </a:r>
            <a:r>
              <a:rPr lang="zh-CN" altLang="en-US">
                <a:latin typeface="Arial" panose="020B0604020202020204" pitchFamily="34" charset="0"/>
                <a:cs typeface="Arial" panose="020B0604020202020204" pitchFamily="34" charset="0"/>
              </a:rPr>
              <a:t> n!</a:t>
            </a:r>
            <a:r>
              <a:rPr lang="zh-CN" altLang="en-US"/>
              <a:t>, for a positive number</a:t>
            </a:r>
            <a:r>
              <a:rPr lang="zh-CN" altLang="en-US">
                <a:latin typeface="Arial" panose="020B0604020202020204" pitchFamily="34" charset="0"/>
                <a:cs typeface="Arial" panose="020B0604020202020204" pitchFamily="34" charset="0"/>
              </a:rPr>
              <a:t> n</a:t>
            </a:r>
            <a:r>
              <a:rPr lang="zh-CN" altLang="en-US"/>
              <a:t>. </a:t>
            </a:r>
            <a:endParaRPr lang="zh-CN" altLang="en-US"/>
          </a:p>
          <a:p>
            <a:pPr lvl="2">
              <a:lnSpc>
                <a:spcPct val="90000"/>
              </a:lnSpc>
            </a:pPr>
            <a:r>
              <a:rPr lang="zh-CN" altLang="en-US"/>
              <a:t>Mathematically, we know that</a:t>
            </a:r>
            <a:r>
              <a:rPr lang="zh-CN" altLang="en-US">
                <a:latin typeface="Arial" panose="020B0604020202020204" pitchFamily="34" charset="0"/>
                <a:cs typeface="Arial" panose="020B0604020202020204" pitchFamily="34" charset="0"/>
              </a:rPr>
              <a:t> 1!</a:t>
            </a:r>
            <a:r>
              <a:rPr lang="zh-CN" altLang="en-US"/>
              <a:t> is 1 and </a:t>
            </a:r>
            <a:r>
              <a:rPr lang="zh-CN" altLang="en-US">
                <a:latin typeface="Arial" panose="020B0604020202020204" pitchFamily="34" charset="0"/>
                <a:cs typeface="Arial" panose="020B0604020202020204" pitchFamily="34" charset="0"/>
              </a:rPr>
              <a:t>n!=n×(n-1)!</a:t>
            </a:r>
            <a:r>
              <a:rPr lang="zh-CN" altLang="en-US"/>
              <a:t>, for </a:t>
            </a:r>
            <a:r>
              <a:rPr lang="zh-CN" altLang="en-US">
                <a:latin typeface="Arial" panose="020B0604020202020204" pitchFamily="34" charset="0"/>
                <a:cs typeface="Arial" panose="020B0604020202020204" pitchFamily="34" charset="0"/>
              </a:rPr>
              <a:t>n&gt;1</a:t>
            </a:r>
            <a:r>
              <a:rPr lang="zh-CN" altLang="en-US"/>
              <a:t>. </a:t>
            </a:r>
            <a:endParaRPr lang="zh-CN" altLang="en-US"/>
          </a:p>
          <a:p>
            <a:pPr lvl="2">
              <a:lnSpc>
                <a:spcPct val="90000"/>
              </a:lnSpc>
            </a:pPr>
            <a:r>
              <a:rPr lang="zh-CN" altLang="en-US"/>
              <a:t>Hence, factorial function is a recursive function. </a:t>
            </a:r>
            <a:endParaRPr lang="zh-CN" altLang="en-US"/>
          </a:p>
          <a:p>
            <a:pPr lvl="2">
              <a:lnSpc>
                <a:spcPct val="90000"/>
              </a:lnSpc>
            </a:pPr>
            <a:r>
              <a:rPr lang="zh-CN" altLang="en-US"/>
              <a:t>The factorial function can be implemented as program </a:t>
            </a:r>
            <a:r>
              <a:rPr lang="zh-CN" altLang="en-US">
                <a:latin typeface="Arial" panose="020B0604020202020204" pitchFamily="34" charset="0"/>
                <a:cs typeface="Arial" panose="020B0604020202020204" pitchFamily="34" charset="0"/>
              </a:rPr>
              <a:t>factorial_recursive.</a:t>
            </a:r>
            <a:r>
              <a:rPr lang="zh-CN" altLang="en-US"/>
              <a:t>c:</a:t>
            </a:r>
            <a:endParaRPr lang="zh-CN" altLang="en-US"/>
          </a:p>
        </p:txBody>
      </p:sp>
      <p:grpSp>
        <p:nvGrpSpPr>
          <p:cNvPr id="10" name="组合 9"/>
          <p:cNvGrpSpPr/>
          <p:nvPr/>
        </p:nvGrpSpPr>
        <p:grpSpPr>
          <a:xfrm>
            <a:off x="710520" y="3574415"/>
            <a:ext cx="3618230" cy="2962910"/>
            <a:chOff x="971" y="314"/>
            <a:chExt cx="5698" cy="4666"/>
          </a:xfrm>
        </p:grpSpPr>
        <p:sp>
          <p:nvSpPr>
            <p:cNvPr id="8" name="文字方塊 2"/>
            <p:cNvSpPr txBox="1"/>
            <p:nvPr/>
          </p:nvSpPr>
          <p:spPr>
            <a:xfrm>
              <a:off x="971" y="314"/>
              <a:ext cx="3266" cy="58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zh-CN" altLang="en-US">
                  <a:sym typeface="+mn-ea"/>
                </a:rPr>
                <a:t>factorial_recursive</a:t>
              </a:r>
              <a:r>
                <a:rPr lang="en-US" altLang="zh-CN">
                  <a:latin typeface="Arial" panose="020B0604020202020204" pitchFamily="34" charset="0"/>
                  <a:cs typeface="Arial" panose="020B0604020202020204" pitchFamily="34" charset="0"/>
                  <a:sym typeface="+mn-ea"/>
                </a:rPr>
                <a:t>.c</a:t>
              </a:r>
              <a:endParaRPr lang="en-US" altLang="zh-CN">
                <a:latin typeface="Arial" panose="020B0604020202020204" pitchFamily="34" charset="0"/>
                <a:cs typeface="Arial" panose="020B0604020202020204" pitchFamily="34" charset="0"/>
                <a:sym typeface="+mn-ea"/>
              </a:endParaRPr>
            </a:p>
          </p:txBody>
        </p:sp>
        <p:grpSp>
          <p:nvGrpSpPr>
            <p:cNvPr id="9" name="组合 8"/>
            <p:cNvGrpSpPr/>
            <p:nvPr/>
          </p:nvGrpSpPr>
          <p:grpSpPr>
            <a:xfrm>
              <a:off x="971" y="910"/>
              <a:ext cx="5698" cy="4070"/>
              <a:chOff x="709" y="1032"/>
              <a:chExt cx="5698" cy="4070"/>
            </a:xfrm>
          </p:grpSpPr>
          <p:sp>
            <p:nvSpPr>
              <p:cNvPr id="12" name="文字方塊 1"/>
              <p:cNvSpPr txBox="1"/>
              <p:nvPr/>
            </p:nvSpPr>
            <p:spPr>
              <a:xfrm>
                <a:off x="1559" y="1032"/>
                <a:ext cx="4848" cy="4070"/>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#include &lt;stdio.h&gt;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fact(</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n)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if </a:t>
                </a:r>
                <a:r>
                  <a:rPr>
                    <a:latin typeface="Arial" panose="020B0604020202020204" pitchFamily="34" charset="0"/>
                    <a:cs typeface="Arial" panose="020B0604020202020204" pitchFamily="34" charset="0"/>
                  </a:rPr>
                  <a:t>(n == 1) </a:t>
                </a:r>
                <a:r>
                  <a:rPr b="1">
                    <a:latin typeface="Arial" panose="020B0604020202020204" pitchFamily="34" charset="0"/>
                    <a:cs typeface="Arial" panose="020B0604020202020204" pitchFamily="34" charset="0"/>
                  </a:rPr>
                  <a:t>return </a:t>
                </a:r>
                <a:r>
                  <a:rPr>
                    <a:latin typeface="Arial" panose="020B0604020202020204" pitchFamily="34" charset="0"/>
                    <a:cs typeface="Arial" panose="020B0604020202020204" pitchFamily="34" charset="0"/>
                  </a:rPr>
                  <a:t>1;</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else return </a:t>
                </a:r>
                <a:r>
                  <a:rPr>
                    <a:latin typeface="Arial" panose="020B0604020202020204" pitchFamily="34" charset="0"/>
                    <a:cs typeface="Arial" panose="020B0604020202020204" pitchFamily="34" charset="0"/>
                  </a:rPr>
                  <a:t>(n * fact(n - 1));</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sym typeface="+mn-ea"/>
                  </a:rPr>
                  <a:t>int </a:t>
                </a:r>
                <a:r>
                  <a:rPr>
                    <a:latin typeface="Arial" panose="020B0604020202020204" pitchFamily="34" charset="0"/>
                    <a:cs typeface="Arial" panose="020B0604020202020204" pitchFamily="34" charset="0"/>
                    <a:sym typeface="+mn-ea"/>
                  </a:rPr>
                  <a:t>main(</a:t>
                </a:r>
                <a:r>
                  <a:rPr b="1">
                    <a:latin typeface="Arial" panose="020B0604020202020204" pitchFamily="34" charset="0"/>
                    <a:cs typeface="Arial" panose="020B0604020202020204" pitchFamily="34" charset="0"/>
                    <a:sym typeface="+mn-ea"/>
                  </a:rPr>
                  <a:t>void</a:t>
                </a:r>
                <a:r>
                  <a:rPr>
                    <a:latin typeface="Arial" panose="020B0604020202020204" pitchFamily="34" charset="0"/>
                    <a:cs typeface="Arial" panose="020B0604020202020204" pitchFamily="34" charset="0"/>
                    <a:sym typeface="+mn-ea"/>
                  </a:rPr>
                  <a: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sym typeface="+mn-ea"/>
                  </a:rPr>
                  <a:t>  </a:t>
                </a:r>
                <a:r>
                  <a:rPr b="1">
                    <a:latin typeface="Arial" panose="020B0604020202020204" pitchFamily="34" charset="0"/>
                    <a:cs typeface="Arial" panose="020B0604020202020204" pitchFamily="34" charset="0"/>
                    <a:sym typeface="+mn-ea"/>
                  </a:rPr>
                  <a:t>int </a:t>
                </a:r>
                <a:r>
                  <a:rPr>
                    <a:latin typeface="Arial" panose="020B0604020202020204" pitchFamily="34" charset="0"/>
                    <a:cs typeface="Arial" panose="020B0604020202020204" pitchFamily="34" charset="0"/>
                    <a:sym typeface="+mn-ea"/>
                  </a:rPr>
                  <a:t>a;</a:t>
                </a:r>
                <a:endParaRPr>
                  <a:latin typeface="Arial" panose="020B0604020202020204" pitchFamily="34" charset="0"/>
                  <a:cs typeface="Arial" panose="020B0604020202020204" pitchFamily="34" charset="0"/>
                </a:endParaRPr>
              </a:p>
            </p:txBody>
          </p:sp>
          <p:sp>
            <p:nvSpPr>
              <p:cNvPr id="13" name="文本框 12"/>
              <p:cNvSpPr txBox="1"/>
              <p:nvPr/>
            </p:nvSpPr>
            <p:spPr>
              <a:xfrm>
                <a:off x="709" y="1032"/>
                <a:ext cx="850" cy="4070"/>
              </a:xfrm>
              <a:prstGeom prst="rect">
                <a:avLst/>
              </a:prstGeom>
              <a:solidFill>
                <a:schemeClr val="bg1">
                  <a:lumMod val="85000"/>
                </a:schemeClr>
              </a:solidFill>
              <a:ln w="12700" cmpd="sng">
                <a:noFill/>
                <a:prstDash val="solid"/>
              </a:ln>
            </p:spPr>
            <p:txBody>
              <a:bodyPr wrap="square" rtlCol="0">
                <a:spAutoFit/>
              </a:bodyPr>
              <a:p>
                <a:pPr algn="r"/>
                <a:r>
                  <a:rPr lang="en-US">
                    <a:latin typeface="Arial" panose="020B0604020202020204" pitchFamily="34" charset="0"/>
                    <a:cs typeface="Arial" panose="020B0604020202020204" pitchFamily="34" charset="0"/>
                  </a:rPr>
                  <a:t>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7</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8</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9</a:t>
                </a:r>
                <a:endParaRPr lang="en-US">
                  <a:latin typeface="Arial" panose="020B0604020202020204" pitchFamily="34" charset="0"/>
                  <a:cs typeface="Arial" panose="020B0604020202020204" pitchFamily="34" charset="0"/>
                </a:endParaRPr>
              </a:p>
            </p:txBody>
          </p:sp>
        </p:grpSp>
      </p:grpSp>
      <p:grpSp>
        <p:nvGrpSpPr>
          <p:cNvPr id="5" name="组合 4"/>
          <p:cNvGrpSpPr/>
          <p:nvPr/>
        </p:nvGrpSpPr>
        <p:grpSpPr>
          <a:xfrm rot="0">
            <a:off x="4700270" y="3930015"/>
            <a:ext cx="6574790" cy="2584450"/>
            <a:chOff x="709" y="1032"/>
            <a:chExt cx="10354" cy="4070"/>
          </a:xfrm>
        </p:grpSpPr>
        <p:sp>
          <p:nvSpPr>
            <p:cNvPr id="6" name="文字方塊 1"/>
            <p:cNvSpPr txBox="1"/>
            <p:nvPr/>
          </p:nvSpPr>
          <p:spPr>
            <a:xfrm>
              <a:off x="1559" y="1032"/>
              <a:ext cx="9504" cy="4070"/>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do </a:t>
              </a: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printf("Enter a positive integer a: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scanf("%d", &amp;a);</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 </a:t>
              </a:r>
              <a:r>
                <a:rPr b="1">
                  <a:latin typeface="Arial" panose="020B0604020202020204" pitchFamily="34" charset="0"/>
                  <a:cs typeface="Arial" panose="020B0604020202020204" pitchFamily="34" charset="0"/>
                </a:rPr>
                <a:t>while </a:t>
              </a:r>
              <a:r>
                <a:rPr>
                  <a:latin typeface="Arial" panose="020B0604020202020204" pitchFamily="34" charset="0"/>
                  <a:cs typeface="Arial" panose="020B0604020202020204" pitchFamily="34" charset="0"/>
                </a:rPr>
                <a:t>(a &lt; 1);</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printf("The factorial number of %d is %d.\n\n", a, fact(a));</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return </a:t>
              </a:r>
              <a:r>
                <a:rPr>
                  <a:latin typeface="Arial" panose="020B0604020202020204" pitchFamily="34" charset="0"/>
                  <a:cs typeface="Arial" panose="020B0604020202020204" pitchFamily="34" charset="0"/>
                </a:rPr>
                <a:t>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p:txBody>
        </p:sp>
        <p:sp>
          <p:nvSpPr>
            <p:cNvPr id="7" name="文本框 6"/>
            <p:cNvSpPr txBox="1"/>
            <p:nvPr/>
          </p:nvSpPr>
          <p:spPr>
            <a:xfrm>
              <a:off x="709" y="1032"/>
              <a:ext cx="850" cy="4070"/>
            </a:xfrm>
            <a:prstGeom prst="rect">
              <a:avLst/>
            </a:prstGeom>
            <a:solidFill>
              <a:schemeClr val="bg1">
                <a:lumMod val="85000"/>
              </a:schemeClr>
            </a:solidFill>
            <a:ln w="12700" cmpd="sng">
              <a:noFill/>
              <a:prstDash val="solid"/>
            </a:ln>
          </p:spPr>
          <p:txBody>
            <a:bodyPr wrap="square" rtlCol="0">
              <a:spAutoFit/>
            </a:bodyPr>
            <a:p>
              <a:pPr algn="r"/>
              <a:r>
                <a:rPr lang="en-US">
                  <a:latin typeface="Arial" panose="020B0604020202020204" pitchFamily="34" charset="0"/>
                  <a:cs typeface="Arial" panose="020B0604020202020204" pitchFamily="34" charset="0"/>
                </a:rPr>
                <a:t>10</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17</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18</a:t>
              </a:r>
              <a:endParaRPr lang="en-US">
                <a:latin typeface="Arial" panose="020B0604020202020204" pitchFamily="34" charset="0"/>
                <a:cs typeface="Arial" panose="020B0604020202020204" pitchFamily="34" charset="0"/>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741660" cy="882650"/>
          </a:xfrm>
        </p:spPr>
        <p:txBody>
          <a:bodyPr>
            <a:normAutofit/>
          </a:bodyPr>
          <a:p>
            <a:r>
              <a:rPr lang="zh-CN" altLang="en-US">
                <a:sym typeface="+mn-ea"/>
              </a:rPr>
              <a:t>Recursion in C</a:t>
            </a:r>
            <a:r>
              <a:rPr lang="en-US" altLang="zh-CN">
                <a:sym typeface="+mn-ea"/>
              </a:rPr>
              <a:t> (cont’d)</a:t>
            </a:r>
            <a:endParaRPr lang="zh-CN" altLang="en-US">
              <a:sym typeface="+mn-ea"/>
            </a:endParaRPr>
          </a:p>
        </p:txBody>
      </p:sp>
      <p:sp>
        <p:nvSpPr>
          <p:cNvPr id="3" name="内容占位符 2"/>
          <p:cNvSpPr>
            <a:spLocks noGrp="1"/>
          </p:cNvSpPr>
          <p:nvPr>
            <p:ph idx="1"/>
          </p:nvPr>
        </p:nvSpPr>
        <p:spPr>
          <a:xfrm>
            <a:off x="838200" y="1368425"/>
            <a:ext cx="10741660" cy="5131435"/>
          </a:xfrm>
        </p:spPr>
        <p:txBody>
          <a:bodyPr>
            <a:normAutofit lnSpcReduction="20000"/>
          </a:bodyPr>
          <a:p>
            <a:pPr lvl="1">
              <a:lnSpc>
                <a:spcPct val="110000"/>
              </a:lnSpc>
            </a:pPr>
            <a:r>
              <a:rPr lang="zh-CN" altLang="en-US"/>
              <a:t>Function </a:t>
            </a:r>
            <a:r>
              <a:rPr lang="zh-CN" altLang="en-US">
                <a:latin typeface="Arial" panose="020B0604020202020204" pitchFamily="34" charset="0"/>
                <a:cs typeface="Arial" panose="020B0604020202020204" pitchFamily="34" charset="0"/>
              </a:rPr>
              <a:t>fact()</a:t>
            </a:r>
            <a:r>
              <a:rPr lang="zh-CN" altLang="en-US"/>
              <a:t> receives an (positive) integer </a:t>
            </a:r>
            <a:r>
              <a:rPr lang="zh-CN" altLang="en-US">
                <a:latin typeface="Arial" panose="020B0604020202020204" pitchFamily="34" charset="0"/>
                <a:cs typeface="Arial" panose="020B0604020202020204" pitchFamily="34" charset="0"/>
              </a:rPr>
              <a:t>n</a:t>
            </a:r>
            <a:r>
              <a:rPr lang="zh-CN" altLang="en-US"/>
              <a:t> and returns </a:t>
            </a:r>
            <a:r>
              <a:rPr lang="zh-CN" altLang="en-US">
                <a:latin typeface="Arial" panose="020B0604020202020204" pitchFamily="34" charset="0"/>
                <a:cs typeface="Arial" panose="020B0604020202020204" pitchFamily="34" charset="0"/>
              </a:rPr>
              <a:t>n!</a:t>
            </a:r>
            <a:r>
              <a:rPr lang="zh-CN" altLang="en-US"/>
              <a:t>. </a:t>
            </a:r>
            <a:endParaRPr lang="zh-CN" altLang="en-US"/>
          </a:p>
          <a:p>
            <a:pPr lvl="1">
              <a:lnSpc>
                <a:spcPct val="110000"/>
              </a:lnSpc>
            </a:pPr>
            <a:r>
              <a:rPr lang="zh-CN" altLang="en-US"/>
              <a:t>The implementation of </a:t>
            </a:r>
            <a:r>
              <a:rPr lang="zh-CN" altLang="en-US">
                <a:latin typeface="Arial" panose="020B0604020202020204" pitchFamily="34" charset="0"/>
                <a:cs typeface="Arial" panose="020B0604020202020204" pitchFamily="34" charset="0"/>
              </a:rPr>
              <a:t>fact()</a:t>
            </a:r>
            <a:r>
              <a:rPr lang="zh-CN" altLang="en-US"/>
              <a:t> is exactly like the mathematical function</a:t>
            </a:r>
            <a:r>
              <a:rPr lang="en-US" altLang="zh-CN"/>
              <a:t>.</a:t>
            </a:r>
            <a:endParaRPr lang="en-US" altLang="zh-CN"/>
          </a:p>
          <a:p>
            <a:pPr lvl="2">
              <a:lnSpc>
                <a:spcPct val="110000"/>
              </a:lnSpc>
            </a:pPr>
            <a:r>
              <a:rPr lang="en-US" altLang="zh-CN"/>
              <a:t>i</a:t>
            </a:r>
            <a:r>
              <a:rPr lang="zh-CN" altLang="en-US"/>
              <a:t>t returns </a:t>
            </a:r>
            <a:r>
              <a:rPr lang="zh-CN" altLang="en-US" sz="2200">
                <a:latin typeface="Arial" panose="020B0604020202020204" pitchFamily="34" charset="0"/>
                <a:cs typeface="Arial" panose="020B0604020202020204" pitchFamily="34" charset="0"/>
              </a:rPr>
              <a:t>1</a:t>
            </a:r>
            <a:r>
              <a:rPr lang="zh-CN" altLang="en-US"/>
              <a:t>, when </a:t>
            </a:r>
            <a:r>
              <a:rPr lang="zh-CN" altLang="en-US" sz="2200">
                <a:latin typeface="Arial" panose="020B0604020202020204" pitchFamily="34" charset="0"/>
                <a:cs typeface="Arial" panose="020B0604020202020204" pitchFamily="34" charset="0"/>
              </a:rPr>
              <a:t>n</a:t>
            </a:r>
            <a:r>
              <a:rPr lang="zh-CN" altLang="en-US"/>
              <a:t> is </a:t>
            </a:r>
            <a:r>
              <a:rPr lang="zh-CN" altLang="en-US" sz="2200">
                <a:latin typeface="Arial" panose="020B0604020202020204" pitchFamily="34" charset="0"/>
                <a:cs typeface="Arial" panose="020B0604020202020204" pitchFamily="34" charset="0"/>
              </a:rPr>
              <a:t>1</a:t>
            </a:r>
            <a:r>
              <a:rPr lang="zh-CN" altLang="en-US"/>
              <a:t>, </a:t>
            </a:r>
            <a:endParaRPr lang="zh-CN" altLang="en-US"/>
          </a:p>
          <a:p>
            <a:pPr lvl="2">
              <a:lnSpc>
                <a:spcPct val="110000"/>
              </a:lnSpc>
            </a:pPr>
            <a:r>
              <a:rPr lang="zh-CN" altLang="en-US"/>
              <a:t>and returns </a:t>
            </a:r>
            <a:r>
              <a:rPr lang="zh-CN" altLang="en-US" sz="2200">
                <a:latin typeface="Arial" panose="020B0604020202020204" pitchFamily="34" charset="0"/>
                <a:cs typeface="Arial" panose="020B0604020202020204" pitchFamily="34" charset="0"/>
              </a:rPr>
              <a:t>n*fact(n-1)</a:t>
            </a:r>
            <a:r>
              <a:rPr lang="zh-CN" altLang="en-US"/>
              <a:t>, when n is greater than </a:t>
            </a:r>
            <a:r>
              <a:rPr lang="zh-CN" altLang="en-US" sz="2200">
                <a:latin typeface="Arial" panose="020B0604020202020204" pitchFamily="34" charset="0"/>
                <a:cs typeface="Arial" panose="020B0604020202020204" pitchFamily="34" charset="0"/>
              </a:rPr>
              <a:t>1</a:t>
            </a:r>
            <a:r>
              <a:rPr lang="zh-CN" altLang="en-US"/>
              <a:t>.</a:t>
            </a:r>
            <a:endParaRPr lang="zh-CN" altLang="en-US"/>
          </a:p>
          <a:p>
            <a:pPr lvl="1">
              <a:lnSpc>
                <a:spcPct val="110000"/>
              </a:lnSpc>
            </a:pPr>
            <a:r>
              <a:rPr lang="en-US" altLang="zh-CN"/>
              <a:t>T</a:t>
            </a:r>
            <a:r>
              <a:rPr lang="zh-CN" altLang="en-US"/>
              <a:t>he execution of </a:t>
            </a:r>
            <a:r>
              <a:rPr lang="zh-CN" altLang="en-US">
                <a:latin typeface="Arial" panose="020B0604020202020204" pitchFamily="34" charset="0"/>
                <a:cs typeface="Arial" panose="020B0604020202020204" pitchFamily="34" charset="0"/>
              </a:rPr>
              <a:t>fact(a)</a:t>
            </a:r>
            <a:r>
              <a:rPr lang="zh-CN" altLang="en-US"/>
              <a:t> will call function </a:t>
            </a:r>
            <a:r>
              <a:rPr lang="zh-CN" altLang="en-US">
                <a:latin typeface="Arial" panose="020B0604020202020204" pitchFamily="34" charset="0"/>
                <a:cs typeface="Arial" panose="020B0604020202020204" pitchFamily="34" charset="0"/>
              </a:rPr>
              <a:t>fact()</a:t>
            </a:r>
            <a:r>
              <a:rPr lang="zh-CN" altLang="en-US"/>
              <a:t> </a:t>
            </a:r>
            <a:r>
              <a:rPr lang="zh-CN" altLang="en-US">
                <a:latin typeface="Arial" panose="020B0604020202020204" pitchFamily="34" charset="0"/>
                <a:cs typeface="Arial" panose="020B0604020202020204" pitchFamily="34" charset="0"/>
              </a:rPr>
              <a:t>a</a:t>
            </a:r>
            <a:r>
              <a:rPr lang="zh-CN" altLang="en-US"/>
              <a:t> times (including </a:t>
            </a:r>
            <a:r>
              <a:rPr lang="zh-CN" altLang="en-US">
                <a:latin typeface="Arial" panose="020B0604020202020204" pitchFamily="34" charset="0"/>
                <a:cs typeface="Arial" panose="020B0604020202020204" pitchFamily="34" charset="0"/>
              </a:rPr>
              <a:t>fact(a)</a:t>
            </a:r>
            <a:r>
              <a:rPr lang="zh-CN" altLang="en-US"/>
              <a:t>). </a:t>
            </a:r>
            <a:endParaRPr lang="zh-CN" altLang="en-US"/>
          </a:p>
          <a:p>
            <a:pPr lvl="2">
              <a:lnSpc>
                <a:spcPct val="110000"/>
              </a:lnSpc>
            </a:pPr>
            <a:r>
              <a:rPr lang="zh-CN" altLang="en-US"/>
              <a:t>For example, if </a:t>
            </a:r>
            <a:r>
              <a:rPr lang="zh-CN" altLang="en-US" sz="2200">
                <a:latin typeface="Arial" panose="020B0604020202020204" pitchFamily="34" charset="0"/>
                <a:cs typeface="Arial" panose="020B0604020202020204" pitchFamily="34" charset="0"/>
              </a:rPr>
              <a:t>a</a:t>
            </a:r>
            <a:r>
              <a:rPr lang="zh-CN" altLang="en-US"/>
              <a:t> is </a:t>
            </a:r>
            <a:r>
              <a:rPr lang="zh-CN" altLang="en-US" sz="2200">
                <a:latin typeface="Arial" panose="020B0604020202020204" pitchFamily="34" charset="0"/>
                <a:cs typeface="Arial" panose="020B0604020202020204" pitchFamily="34" charset="0"/>
              </a:rPr>
              <a:t>3</a:t>
            </a:r>
            <a:r>
              <a:rPr lang="zh-CN" altLang="en-US"/>
              <a:t> in function</a:t>
            </a:r>
            <a:r>
              <a:rPr lang="zh-CN" altLang="en-US" sz="2200">
                <a:latin typeface="Arial" panose="020B0604020202020204" pitchFamily="34" charset="0"/>
                <a:cs typeface="Arial" panose="020B0604020202020204" pitchFamily="34" charset="0"/>
              </a:rPr>
              <a:t> main()</a:t>
            </a:r>
            <a:r>
              <a:rPr lang="zh-CN" altLang="en-US"/>
              <a:t>, then </a:t>
            </a:r>
            <a:r>
              <a:rPr lang="zh-CN" altLang="en-US" sz="2200">
                <a:latin typeface="Arial" panose="020B0604020202020204" pitchFamily="34" charset="0"/>
                <a:cs typeface="Arial" panose="020B0604020202020204" pitchFamily="34" charset="0"/>
              </a:rPr>
              <a:t>fact(3)</a:t>
            </a:r>
            <a:r>
              <a:rPr lang="zh-CN" altLang="en-US"/>
              <a:t> is called in Line 1</a:t>
            </a:r>
            <a:r>
              <a:rPr lang="en-US" altLang="zh-CN"/>
              <a:t>5</a:t>
            </a:r>
            <a:r>
              <a:rPr lang="zh-CN" altLang="en-US"/>
              <a:t>. </a:t>
            </a:r>
            <a:endParaRPr lang="zh-CN" altLang="en-US"/>
          </a:p>
          <a:p>
            <a:pPr lvl="2">
              <a:lnSpc>
                <a:spcPct val="110000"/>
              </a:lnSpc>
            </a:pPr>
            <a:r>
              <a:rPr lang="zh-CN" altLang="en-US"/>
              <a:t>The execution of</a:t>
            </a:r>
            <a:r>
              <a:rPr lang="zh-CN" altLang="en-US" sz="2200">
                <a:latin typeface="Arial" panose="020B0604020202020204" pitchFamily="34" charset="0"/>
                <a:cs typeface="Arial" panose="020B0604020202020204" pitchFamily="34" charset="0"/>
              </a:rPr>
              <a:t> fact(3)</a:t>
            </a:r>
            <a:r>
              <a:rPr lang="zh-CN" altLang="en-US"/>
              <a:t> calls </a:t>
            </a:r>
            <a:r>
              <a:rPr lang="zh-CN" altLang="en-US" sz="2200">
                <a:latin typeface="Arial" panose="020B0604020202020204" pitchFamily="34" charset="0"/>
                <a:cs typeface="Arial" panose="020B0604020202020204" pitchFamily="34" charset="0"/>
              </a:rPr>
              <a:t>fact(2)</a:t>
            </a:r>
            <a:r>
              <a:rPr lang="zh-CN" altLang="en-US"/>
              <a:t>, the execution of </a:t>
            </a:r>
            <a:r>
              <a:rPr lang="zh-CN" altLang="en-US" sz="2200">
                <a:latin typeface="Arial" panose="020B0604020202020204" pitchFamily="34" charset="0"/>
                <a:cs typeface="Arial" panose="020B0604020202020204" pitchFamily="34" charset="0"/>
              </a:rPr>
              <a:t>fact(2)</a:t>
            </a:r>
            <a:r>
              <a:rPr lang="zh-CN" altLang="en-US"/>
              <a:t> calls</a:t>
            </a:r>
            <a:r>
              <a:rPr lang="zh-CN" altLang="en-US" sz="2200">
                <a:latin typeface="Arial" panose="020B0604020202020204" pitchFamily="34" charset="0"/>
                <a:cs typeface="Arial" panose="020B0604020202020204" pitchFamily="34" charset="0"/>
              </a:rPr>
              <a:t> fact(1)</a:t>
            </a:r>
            <a:r>
              <a:rPr lang="zh-CN" altLang="en-US"/>
              <a:t>, and </a:t>
            </a:r>
            <a:r>
              <a:rPr lang="zh-CN" altLang="en-US" sz="2200">
                <a:latin typeface="Arial" panose="020B0604020202020204" pitchFamily="34" charset="0"/>
                <a:cs typeface="Arial" panose="020B0604020202020204" pitchFamily="34" charset="0"/>
              </a:rPr>
              <a:t>fact(1)</a:t>
            </a:r>
            <a:r>
              <a:rPr lang="zh-CN" altLang="en-US"/>
              <a:t> returns </a:t>
            </a:r>
            <a:r>
              <a:rPr lang="zh-CN" altLang="en-US" sz="2200">
                <a:latin typeface="Arial" panose="020B0604020202020204" pitchFamily="34" charset="0"/>
                <a:cs typeface="Arial" panose="020B0604020202020204" pitchFamily="34" charset="0"/>
              </a:rPr>
              <a:t>1</a:t>
            </a:r>
            <a:r>
              <a:rPr lang="zh-CN" altLang="en-US"/>
              <a:t>. </a:t>
            </a:r>
            <a:endParaRPr lang="zh-CN" altLang="en-US"/>
          </a:p>
          <a:p>
            <a:pPr lvl="2">
              <a:lnSpc>
                <a:spcPct val="110000"/>
              </a:lnSpc>
            </a:pPr>
            <a:r>
              <a:rPr lang="zh-CN" altLang="en-US"/>
              <a:t>Hence, function </a:t>
            </a:r>
            <a:r>
              <a:rPr lang="zh-CN" altLang="en-US" sz="2200">
                <a:latin typeface="Arial" panose="020B0604020202020204" pitchFamily="34" charset="0"/>
                <a:cs typeface="Arial" panose="020B0604020202020204" pitchFamily="34" charset="0"/>
              </a:rPr>
              <a:t>fact()</a:t>
            </a:r>
            <a:r>
              <a:rPr lang="zh-CN" altLang="en-US"/>
              <a:t> is called three times. </a:t>
            </a:r>
            <a:endParaRPr lang="zh-CN" altLang="en-US"/>
          </a:p>
          <a:p>
            <a:pPr lvl="2">
              <a:lnSpc>
                <a:spcPct val="110000"/>
              </a:lnSpc>
            </a:pPr>
            <a:r>
              <a:rPr lang="zh-CN" altLang="en-US"/>
              <a:t>When </a:t>
            </a:r>
            <a:r>
              <a:rPr lang="zh-CN" altLang="en-US" sz="2200">
                <a:latin typeface="Arial" panose="020B0604020202020204" pitchFamily="34" charset="0"/>
                <a:cs typeface="Arial" panose="020B0604020202020204" pitchFamily="34" charset="0"/>
              </a:rPr>
              <a:t>fact(1)</a:t>
            </a:r>
            <a:r>
              <a:rPr lang="zh-CN" altLang="en-US"/>
              <a:t> returns to the execution of </a:t>
            </a:r>
            <a:r>
              <a:rPr lang="zh-CN" altLang="en-US" sz="2200">
                <a:latin typeface="Arial" panose="020B0604020202020204" pitchFamily="34" charset="0"/>
                <a:cs typeface="Arial" panose="020B0604020202020204" pitchFamily="34" charset="0"/>
              </a:rPr>
              <a:t>fact(2)</a:t>
            </a:r>
            <a:r>
              <a:rPr lang="zh-CN" altLang="en-US"/>
              <a:t>, its value is multiplied by </a:t>
            </a:r>
            <a:r>
              <a:rPr lang="zh-CN" altLang="en-US" sz="2200">
                <a:latin typeface="Arial" panose="020B0604020202020204" pitchFamily="34" charset="0"/>
                <a:cs typeface="Arial" panose="020B0604020202020204" pitchFamily="34" charset="0"/>
              </a:rPr>
              <a:t>2</a:t>
            </a:r>
            <a:r>
              <a:rPr lang="zh-CN" altLang="en-US"/>
              <a:t> and the result </a:t>
            </a:r>
            <a:r>
              <a:rPr lang="zh-CN" altLang="en-US" sz="2200">
                <a:latin typeface="Arial" panose="020B0604020202020204" pitchFamily="34" charset="0"/>
                <a:cs typeface="Arial" panose="020B0604020202020204" pitchFamily="34" charset="0"/>
              </a:rPr>
              <a:t>2 </a:t>
            </a:r>
            <a:r>
              <a:rPr lang="zh-CN" altLang="en-US"/>
              <a:t>is returned by </a:t>
            </a:r>
            <a:r>
              <a:rPr lang="zh-CN" altLang="en-US" sz="2200">
                <a:latin typeface="Arial" panose="020B0604020202020204" pitchFamily="34" charset="0"/>
                <a:cs typeface="Arial" panose="020B0604020202020204" pitchFamily="34" charset="0"/>
              </a:rPr>
              <a:t>fact(2)</a:t>
            </a:r>
            <a:r>
              <a:rPr lang="zh-CN" altLang="en-US"/>
              <a:t>. </a:t>
            </a:r>
            <a:endParaRPr lang="zh-CN" altLang="en-US"/>
          </a:p>
          <a:p>
            <a:pPr lvl="2">
              <a:lnSpc>
                <a:spcPct val="110000"/>
              </a:lnSpc>
            </a:pPr>
            <a:r>
              <a:rPr lang="zh-CN" altLang="en-US"/>
              <a:t>When </a:t>
            </a:r>
            <a:r>
              <a:rPr lang="zh-CN" altLang="en-US" sz="2200">
                <a:latin typeface="Arial" panose="020B0604020202020204" pitchFamily="34" charset="0"/>
                <a:cs typeface="Arial" panose="020B0604020202020204" pitchFamily="34" charset="0"/>
              </a:rPr>
              <a:t>fact(2)</a:t>
            </a:r>
            <a:r>
              <a:rPr lang="zh-CN" altLang="en-US"/>
              <a:t> returns to the execution of </a:t>
            </a:r>
            <a:r>
              <a:rPr lang="zh-CN" altLang="en-US" sz="2200">
                <a:latin typeface="Arial" panose="020B0604020202020204" pitchFamily="34" charset="0"/>
                <a:cs typeface="Arial" panose="020B0604020202020204" pitchFamily="34" charset="0"/>
              </a:rPr>
              <a:t>fact(3)</a:t>
            </a:r>
            <a:r>
              <a:rPr lang="zh-CN" altLang="en-US"/>
              <a:t>, its value </a:t>
            </a:r>
            <a:r>
              <a:rPr lang="zh-CN" altLang="en-US" sz="2200">
                <a:latin typeface="Arial" panose="020B0604020202020204" pitchFamily="34" charset="0"/>
                <a:cs typeface="Arial" panose="020B0604020202020204" pitchFamily="34" charset="0"/>
              </a:rPr>
              <a:t>2</a:t>
            </a:r>
            <a:r>
              <a:rPr lang="zh-CN" altLang="en-US"/>
              <a:t> is multiplied by </a:t>
            </a:r>
            <a:r>
              <a:rPr lang="zh-CN" altLang="en-US" sz="2200">
                <a:latin typeface="Arial" panose="020B0604020202020204" pitchFamily="34" charset="0"/>
                <a:cs typeface="Arial" panose="020B0604020202020204" pitchFamily="34" charset="0"/>
              </a:rPr>
              <a:t>3 </a:t>
            </a:r>
            <a:r>
              <a:rPr lang="zh-CN" altLang="en-US"/>
              <a:t>to get value </a:t>
            </a:r>
            <a:r>
              <a:rPr lang="zh-CN" altLang="en-US" sz="2200">
                <a:latin typeface="Arial" panose="020B0604020202020204" pitchFamily="34" charset="0"/>
                <a:cs typeface="Arial" panose="020B0604020202020204" pitchFamily="34" charset="0"/>
              </a:rPr>
              <a:t>6</a:t>
            </a:r>
            <a:r>
              <a:rPr lang="zh-CN" altLang="en-US"/>
              <a:t>. </a:t>
            </a:r>
            <a:endParaRPr lang="zh-CN" altLang="en-US"/>
          </a:p>
          <a:p>
            <a:pPr lvl="2">
              <a:lnSpc>
                <a:spcPct val="110000"/>
              </a:lnSpc>
            </a:pPr>
            <a:r>
              <a:rPr lang="zh-CN" altLang="en-US"/>
              <a:t>Finally, </a:t>
            </a:r>
            <a:r>
              <a:rPr lang="zh-CN" altLang="en-US" sz="2200">
                <a:latin typeface="Arial" panose="020B0604020202020204" pitchFamily="34" charset="0"/>
                <a:cs typeface="Arial" panose="020B0604020202020204" pitchFamily="34" charset="0"/>
              </a:rPr>
              <a:t>fact(3)</a:t>
            </a:r>
            <a:r>
              <a:rPr lang="zh-CN" altLang="en-US"/>
              <a:t> returns </a:t>
            </a:r>
            <a:r>
              <a:rPr lang="zh-CN" altLang="en-US" sz="2200">
                <a:latin typeface="Arial" panose="020B0604020202020204" pitchFamily="34" charset="0"/>
                <a:cs typeface="Arial" panose="020B0604020202020204" pitchFamily="34" charset="0"/>
              </a:rPr>
              <a:t>6</a:t>
            </a:r>
            <a:r>
              <a:rPr lang="zh-CN" altLang="en-US"/>
              <a:t> to the call in </a:t>
            </a:r>
            <a:r>
              <a:rPr lang="zh-CN" altLang="en-US" sz="2200">
                <a:latin typeface="Arial" panose="020B0604020202020204" pitchFamily="34" charset="0"/>
                <a:cs typeface="Arial" panose="020B0604020202020204" pitchFamily="34" charset="0"/>
              </a:rPr>
              <a:t>main()</a:t>
            </a:r>
            <a:r>
              <a:rPr lang="zh-CN" altLang="en-US"/>
              <a:t>. </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标题 1"/>
          <p:cNvSpPr>
            <a:spLocks noGrp="1"/>
          </p:cNvSpPr>
          <p:nvPr>
            <p:ph type="title"/>
          </p:nvPr>
        </p:nvSpPr>
        <p:spPr/>
        <p:txBody>
          <a:bodyPr>
            <a:normAutofit/>
          </a:bodyPr>
          <a:p>
            <a:r>
              <a:rPr lang="zh-CN" altLang="en-US">
                <a:sym typeface="+mn-ea"/>
              </a:rPr>
              <a:t>Recursion in C</a:t>
            </a:r>
            <a:r>
              <a:rPr lang="en-US" altLang="zh-CN">
                <a:sym typeface="+mn-ea"/>
              </a:rPr>
              <a:t> (cont’d)</a:t>
            </a:r>
            <a:endParaRPr lang="zh-CN" altLang="en-US"/>
          </a:p>
        </p:txBody>
      </p:sp>
      <p:sp>
        <p:nvSpPr>
          <p:cNvPr id="3" name="内容占位符 2"/>
          <p:cNvSpPr>
            <a:spLocks noGrp="1"/>
          </p:cNvSpPr>
          <p:nvPr>
            <p:ph idx="1"/>
          </p:nvPr>
        </p:nvSpPr>
        <p:spPr/>
        <p:txBody>
          <a:bodyPr/>
          <a:p>
            <a:pPr lvl="1"/>
            <a:r>
              <a:rPr lang="zh-CN" altLang="en-US"/>
              <a:t>The factorial function can also be implemented as a loop </a:t>
            </a:r>
            <a:r>
              <a:rPr lang="zh-CN" altLang="en-US">
                <a:latin typeface="Arial" panose="020B0604020202020204" pitchFamily="34" charset="0"/>
                <a:cs typeface="Arial" panose="020B0604020202020204" pitchFamily="34" charset="0"/>
              </a:rPr>
              <a:t>factorial_iterative.c</a:t>
            </a:r>
            <a:r>
              <a:rPr lang="zh-CN" altLang="en-US"/>
              <a:t>:</a:t>
            </a:r>
            <a:endParaRPr lang="zh-CN" altLang="en-US"/>
          </a:p>
        </p:txBody>
      </p:sp>
      <p:grpSp>
        <p:nvGrpSpPr>
          <p:cNvPr id="10" name="组合 9"/>
          <p:cNvGrpSpPr/>
          <p:nvPr/>
        </p:nvGrpSpPr>
        <p:grpSpPr>
          <a:xfrm>
            <a:off x="923880" y="1806575"/>
            <a:ext cx="3592830" cy="3239770"/>
            <a:chOff x="971" y="314"/>
            <a:chExt cx="5658" cy="5102"/>
          </a:xfrm>
        </p:grpSpPr>
        <p:sp>
          <p:nvSpPr>
            <p:cNvPr id="8" name="文字方塊 2"/>
            <p:cNvSpPr txBox="1"/>
            <p:nvPr/>
          </p:nvSpPr>
          <p:spPr>
            <a:xfrm>
              <a:off x="971" y="314"/>
              <a:ext cx="3204" cy="58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zh-CN" altLang="en-US">
                  <a:sym typeface="+mn-ea"/>
                </a:rPr>
                <a:t>factorial_</a:t>
              </a:r>
              <a:r>
                <a:rPr lang="zh-CN" altLang="en-US">
                  <a:latin typeface="Arial" panose="020B0604020202020204" pitchFamily="34" charset="0"/>
                  <a:cs typeface="Arial" panose="020B0604020202020204" pitchFamily="34" charset="0"/>
                  <a:sym typeface="+mn-ea"/>
                </a:rPr>
                <a:t>iterative</a:t>
              </a:r>
              <a:r>
                <a:rPr lang="en-US" altLang="zh-CN">
                  <a:latin typeface="Arial" panose="020B0604020202020204" pitchFamily="34" charset="0"/>
                  <a:cs typeface="Arial" panose="020B0604020202020204" pitchFamily="34" charset="0"/>
                  <a:sym typeface="+mn-ea"/>
                </a:rPr>
                <a:t>.c</a:t>
              </a:r>
              <a:endParaRPr lang="en-US" altLang="zh-CN">
                <a:latin typeface="Arial" panose="020B0604020202020204" pitchFamily="34" charset="0"/>
                <a:cs typeface="Arial" panose="020B0604020202020204" pitchFamily="34" charset="0"/>
                <a:sym typeface="+mn-ea"/>
              </a:endParaRPr>
            </a:p>
          </p:txBody>
        </p:sp>
        <p:grpSp>
          <p:nvGrpSpPr>
            <p:cNvPr id="9" name="组合 8"/>
            <p:cNvGrpSpPr/>
            <p:nvPr/>
          </p:nvGrpSpPr>
          <p:grpSpPr>
            <a:xfrm>
              <a:off x="971" y="910"/>
              <a:ext cx="5658" cy="4506"/>
              <a:chOff x="709" y="1032"/>
              <a:chExt cx="5658" cy="4506"/>
            </a:xfrm>
          </p:grpSpPr>
          <p:sp>
            <p:nvSpPr>
              <p:cNvPr id="12" name="文字方塊 1"/>
              <p:cNvSpPr txBox="1"/>
              <p:nvPr/>
            </p:nvSpPr>
            <p:spPr>
              <a:xfrm>
                <a:off x="1559" y="1032"/>
                <a:ext cx="4808" cy="4506"/>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#include &lt;stdio.h&gt;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fact(</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n)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i, ans=1;</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for </a:t>
                </a:r>
                <a:r>
                  <a:rPr>
                    <a:latin typeface="Arial" panose="020B0604020202020204" pitchFamily="34" charset="0"/>
                    <a:cs typeface="Arial" panose="020B0604020202020204" pitchFamily="34" charset="0"/>
                  </a:rPr>
                  <a:t>(i=1; i&lt;=n; i++) ans *= i;</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return </a:t>
                </a:r>
                <a:r>
                  <a:rPr>
                    <a:latin typeface="Arial" panose="020B0604020202020204" pitchFamily="34" charset="0"/>
                    <a:cs typeface="Arial" panose="020B0604020202020204" pitchFamily="34" charset="0"/>
                  </a:rPr>
                  <a:t>ans;</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main(</a:t>
                </a:r>
                <a:r>
                  <a:rPr b="1">
                    <a:latin typeface="Arial" panose="020B0604020202020204" pitchFamily="34" charset="0"/>
                    <a:cs typeface="Arial" panose="020B0604020202020204" pitchFamily="34" charset="0"/>
                  </a:rPr>
                  <a:t>void</a:t>
                </a:r>
                <a:r>
                  <a:rPr>
                    <a:latin typeface="Arial" panose="020B0604020202020204" pitchFamily="34" charset="0"/>
                    <a:cs typeface="Arial" panose="020B0604020202020204" pitchFamily="34" charset="0"/>
                  </a:rPr>
                  <a: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a;</a:t>
                </a:r>
                <a:endParaRPr>
                  <a:latin typeface="Arial" panose="020B0604020202020204" pitchFamily="34" charset="0"/>
                  <a:cs typeface="Arial" panose="020B0604020202020204" pitchFamily="34" charset="0"/>
                </a:endParaRPr>
              </a:p>
            </p:txBody>
          </p:sp>
          <p:sp>
            <p:nvSpPr>
              <p:cNvPr id="13" name="文本框 12"/>
              <p:cNvSpPr txBox="1"/>
              <p:nvPr/>
            </p:nvSpPr>
            <p:spPr>
              <a:xfrm>
                <a:off x="709" y="1032"/>
                <a:ext cx="850" cy="4506"/>
              </a:xfrm>
              <a:prstGeom prst="rect">
                <a:avLst/>
              </a:prstGeom>
              <a:solidFill>
                <a:schemeClr val="bg1">
                  <a:lumMod val="85000"/>
                </a:schemeClr>
              </a:solidFill>
              <a:ln w="12700" cmpd="sng">
                <a:noFill/>
                <a:prstDash val="solid"/>
              </a:ln>
            </p:spPr>
            <p:txBody>
              <a:bodyPr wrap="square" rtlCol="0">
                <a:spAutoFit/>
              </a:bodyPr>
              <a:p>
                <a:pPr algn="r"/>
                <a:r>
                  <a:rPr lang="en-US">
                    <a:latin typeface="Arial" panose="020B0604020202020204" pitchFamily="34" charset="0"/>
                    <a:cs typeface="Arial" panose="020B0604020202020204" pitchFamily="34" charset="0"/>
                  </a:rPr>
                  <a:t>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7</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8</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9</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10</a:t>
                </a:r>
                <a:endParaRPr lang="en-US">
                  <a:latin typeface="Arial" panose="020B0604020202020204" pitchFamily="34" charset="0"/>
                  <a:cs typeface="Arial" panose="020B0604020202020204" pitchFamily="34" charset="0"/>
                </a:endParaRPr>
              </a:p>
            </p:txBody>
          </p:sp>
        </p:grpSp>
      </p:grpSp>
      <p:grpSp>
        <p:nvGrpSpPr>
          <p:cNvPr id="5" name="组合 4"/>
          <p:cNvGrpSpPr/>
          <p:nvPr/>
        </p:nvGrpSpPr>
        <p:grpSpPr>
          <a:xfrm rot="0">
            <a:off x="4700270" y="2162175"/>
            <a:ext cx="6574790" cy="2584450"/>
            <a:chOff x="709" y="1032"/>
            <a:chExt cx="10354" cy="4070"/>
          </a:xfrm>
        </p:grpSpPr>
        <p:sp>
          <p:nvSpPr>
            <p:cNvPr id="6" name="文字方塊 1"/>
            <p:cNvSpPr txBox="1"/>
            <p:nvPr/>
          </p:nvSpPr>
          <p:spPr>
            <a:xfrm>
              <a:off x="1559" y="1032"/>
              <a:ext cx="9504" cy="4070"/>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do </a:t>
              </a: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printf("Enter a positive integer a: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scanf("%d", &amp;a);</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 </a:t>
              </a:r>
              <a:r>
                <a:rPr b="1">
                  <a:latin typeface="Arial" panose="020B0604020202020204" pitchFamily="34" charset="0"/>
                  <a:cs typeface="Arial" panose="020B0604020202020204" pitchFamily="34" charset="0"/>
                </a:rPr>
                <a:t>while </a:t>
              </a:r>
              <a:r>
                <a:rPr>
                  <a:latin typeface="Arial" panose="020B0604020202020204" pitchFamily="34" charset="0"/>
                  <a:cs typeface="Arial" panose="020B0604020202020204" pitchFamily="34" charset="0"/>
                </a:rPr>
                <a:t>(a &lt; 1);</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printf("The factorial number of %d is %d.\n\n", a, fact(a));</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return </a:t>
              </a:r>
              <a:r>
                <a:rPr>
                  <a:latin typeface="Arial" panose="020B0604020202020204" pitchFamily="34" charset="0"/>
                  <a:cs typeface="Arial" panose="020B0604020202020204" pitchFamily="34" charset="0"/>
                </a:rPr>
                <a:t>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p:txBody>
        </p:sp>
        <p:sp>
          <p:nvSpPr>
            <p:cNvPr id="7" name="文本框 6"/>
            <p:cNvSpPr txBox="1"/>
            <p:nvPr/>
          </p:nvSpPr>
          <p:spPr>
            <a:xfrm>
              <a:off x="709" y="1032"/>
              <a:ext cx="850" cy="4070"/>
            </a:xfrm>
            <a:prstGeom prst="rect">
              <a:avLst/>
            </a:prstGeom>
            <a:solidFill>
              <a:schemeClr val="bg1">
                <a:lumMod val="85000"/>
              </a:schemeClr>
            </a:solidFill>
            <a:ln w="12700" cmpd="sng">
              <a:noFill/>
              <a:prstDash val="solid"/>
            </a:ln>
          </p:spPr>
          <p:txBody>
            <a:bodyPr wrap="square" rtlCol="0">
              <a:spAutoFit/>
            </a:bodyPr>
            <a:p>
              <a:pPr algn="r"/>
              <a:r>
                <a:rPr lang="en-US">
                  <a:latin typeface="Arial" panose="020B0604020202020204" pitchFamily="34" charset="0"/>
                  <a:cs typeface="Arial" panose="020B0604020202020204" pitchFamily="34" charset="0"/>
                </a:rPr>
                <a:t>11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17</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18</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19</a:t>
              </a:r>
              <a:endParaRPr lang="en-US">
                <a:latin typeface="Arial" panose="020B0604020202020204" pitchFamily="34" charset="0"/>
                <a:cs typeface="Arial" panose="020B0604020202020204" pitchFamily="34" charset="0"/>
              </a:endParaRPr>
            </a:p>
          </p:txBody>
        </p:sp>
      </p:grpSp>
      <p:sp>
        <p:nvSpPr>
          <p:cNvPr id="4" name="文本框 3"/>
          <p:cNvSpPr txBox="1"/>
          <p:nvPr/>
        </p:nvSpPr>
        <p:spPr>
          <a:xfrm>
            <a:off x="969645" y="5173980"/>
            <a:ext cx="6207760" cy="1014730"/>
          </a:xfrm>
          <a:prstGeom prst="rect">
            <a:avLst/>
          </a:prstGeom>
          <a:noFill/>
        </p:spPr>
        <p:txBody>
          <a:bodyPr wrap="square" rtlCol="0">
            <a:spAutoFit/>
          </a:bodyPr>
          <a:p>
            <a:r>
              <a:rPr lang="zh-CN" altLang="en-US" sz="2000">
                <a:latin typeface="Times New Roman" panose="02020603050405020304" charset="0"/>
                <a:cs typeface="Times New Roman" panose="02020603050405020304" charset="0"/>
              </a:rPr>
              <a:t>The iterative program of </a:t>
            </a:r>
            <a:r>
              <a:rPr lang="zh-CN" altLang="en-US" sz="2000">
                <a:latin typeface="Arial" panose="020B0604020202020204" pitchFamily="34" charset="0"/>
                <a:cs typeface="Arial" panose="020B0604020202020204" pitchFamily="34" charset="0"/>
              </a:rPr>
              <a:t>fact(n) </a:t>
            </a:r>
            <a:r>
              <a:rPr lang="zh-CN" altLang="en-US" sz="2000">
                <a:latin typeface="Times New Roman" panose="02020603050405020304" charset="0"/>
                <a:cs typeface="Times New Roman" panose="02020603050405020304" charset="0"/>
              </a:rPr>
              <a:t>actually computes </a:t>
            </a:r>
            <a:r>
              <a:rPr lang="zh-CN" altLang="en-US" sz="2000">
                <a:latin typeface="Arial" panose="020B0604020202020204" pitchFamily="34" charset="0"/>
                <a:cs typeface="Arial" panose="020B0604020202020204" pitchFamily="34" charset="0"/>
              </a:rPr>
              <a:t>1×2</a:t>
            </a:r>
            <a:r>
              <a:rPr lang="zh-CN" altLang="en-US" sz="2000">
                <a:latin typeface="Arial" panose="020B0604020202020204" pitchFamily="34" charset="0"/>
                <a:cs typeface="Arial" panose="020B0604020202020204" pitchFamily="34" charset="0"/>
                <a:sym typeface="+mn-ea"/>
              </a:rPr>
              <a:t>×</a:t>
            </a:r>
            <a:r>
              <a:rPr lang="zh-CN" altLang="en-US" sz="2000">
                <a:latin typeface="Arial" panose="020B0604020202020204" pitchFamily="34" charset="0"/>
                <a:cs typeface="Arial" panose="020B0604020202020204" pitchFamily="34" charset="0"/>
              </a:rPr>
              <a:t>3</a:t>
            </a:r>
            <a:r>
              <a:rPr lang="zh-CN" altLang="en-US" sz="2000">
                <a:latin typeface="Arial" panose="020B0604020202020204" pitchFamily="34" charset="0"/>
                <a:cs typeface="Arial" panose="020B0604020202020204" pitchFamily="34" charset="0"/>
                <a:sym typeface="+mn-ea"/>
              </a:rPr>
              <a:t>×</a:t>
            </a:r>
            <a:r>
              <a:rPr lang="en-US" altLang="zh-CN" sz="2000">
                <a:latin typeface="Arial" panose="020B0604020202020204" pitchFamily="34" charset="0"/>
                <a:cs typeface="Arial" panose="020B0604020202020204" pitchFamily="34" charset="0"/>
              </a:rPr>
              <a:t>...</a:t>
            </a:r>
            <a:r>
              <a:rPr lang="zh-CN" altLang="en-US" sz="2000">
                <a:latin typeface="Arial" panose="020B0604020202020204" pitchFamily="34" charset="0"/>
                <a:cs typeface="Arial" panose="020B0604020202020204" pitchFamily="34" charset="0"/>
                <a:sym typeface="+mn-ea"/>
              </a:rPr>
              <a:t>×</a:t>
            </a:r>
            <a:r>
              <a:rPr lang="zh-CN" altLang="en-US" sz="2000">
                <a:latin typeface="Arial" panose="020B0604020202020204" pitchFamily="34" charset="0"/>
                <a:cs typeface="Arial" panose="020B0604020202020204" pitchFamily="34" charset="0"/>
              </a:rPr>
              <a:t>(n-1)</a:t>
            </a:r>
            <a:r>
              <a:rPr lang="zh-CN" altLang="en-US" sz="2000">
                <a:latin typeface="Arial" panose="020B0604020202020204" pitchFamily="34" charset="0"/>
                <a:cs typeface="Arial" panose="020B0604020202020204" pitchFamily="34" charset="0"/>
                <a:sym typeface="+mn-ea"/>
              </a:rPr>
              <a:t>×</a:t>
            </a:r>
            <a:r>
              <a:rPr lang="zh-CN" altLang="en-US" sz="2000">
                <a:latin typeface="Arial" panose="020B0604020202020204" pitchFamily="34" charset="0"/>
                <a:cs typeface="Arial" panose="020B0604020202020204" pitchFamily="34" charset="0"/>
              </a:rPr>
              <a:t>n</a:t>
            </a:r>
            <a:r>
              <a:rPr lang="zh-CN" altLang="en-US" sz="2000">
                <a:latin typeface="Times New Roman" panose="02020603050405020304" charset="0"/>
                <a:cs typeface="Times New Roman" panose="02020603050405020304" charset="0"/>
              </a:rPr>
              <a:t>. Both recursive and iterative functions of </a:t>
            </a:r>
            <a:r>
              <a:rPr lang="zh-CN" altLang="en-US" sz="2000">
                <a:latin typeface="Arial" panose="020B0604020202020204" pitchFamily="34" charset="0"/>
                <a:cs typeface="Arial" panose="020B0604020202020204" pitchFamily="34" charset="0"/>
              </a:rPr>
              <a:t>fact()</a:t>
            </a:r>
            <a:r>
              <a:rPr lang="zh-CN" altLang="en-US" sz="2000">
                <a:latin typeface="Times New Roman" panose="02020603050405020304" charset="0"/>
                <a:cs typeface="Times New Roman" panose="02020603050405020304" charset="0"/>
              </a:rPr>
              <a:t> have the following execution example:</a:t>
            </a:r>
            <a:endParaRPr lang="zh-CN" altLang="en-US" sz="2000">
              <a:latin typeface="Times New Roman" panose="02020603050405020304" charset="0"/>
              <a:cs typeface="Times New Roman" panose="02020603050405020304" charset="0"/>
            </a:endParaRPr>
          </a:p>
        </p:txBody>
      </p:sp>
      <p:sp>
        <p:nvSpPr>
          <p:cNvPr id="14" name="文字方塊 1"/>
          <p:cNvSpPr txBox="1"/>
          <p:nvPr/>
        </p:nvSpPr>
        <p:spPr>
          <a:xfrm>
            <a:off x="7630160" y="5140325"/>
            <a:ext cx="3459480" cy="645160"/>
          </a:xfrm>
          <a:prstGeom prst="rect">
            <a:avLst/>
          </a:prstGeom>
          <a:solidFill>
            <a:schemeClr val="accent1">
              <a:lumMod val="60000"/>
              <a:lumOff val="40000"/>
            </a:schemeClr>
          </a:solidFill>
        </p:spPr>
        <p:txBody>
          <a:bodyPr wrap="none" rtlCol="0">
            <a:spAutoFit/>
          </a:bodyPr>
          <a:p>
            <a:pPr algn="l"/>
            <a:r>
              <a:rPr>
                <a:solidFill>
                  <a:schemeClr val="accent6"/>
                </a:solidFill>
                <a:latin typeface="Arial" panose="020B0604020202020204" pitchFamily="34" charset="0"/>
                <a:cs typeface="Arial" panose="020B0604020202020204" pitchFamily="34" charset="0"/>
              </a:rPr>
              <a:t>Enter a positive integer n: </a:t>
            </a:r>
            <a:r>
              <a:rPr>
                <a:solidFill>
                  <a:srgbClr val="FF0000"/>
                </a:solidFill>
                <a:latin typeface="Arial" panose="020B0604020202020204" pitchFamily="34" charset="0"/>
                <a:cs typeface="Arial" panose="020B0604020202020204" pitchFamily="34" charset="0"/>
              </a:rPr>
              <a:t>6</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The factorial number of 6 is 720.</a:t>
            </a:r>
            <a:endParaRPr>
              <a:solidFill>
                <a:schemeClr val="accent6"/>
              </a:solidFill>
              <a:latin typeface="Arial" panose="020B0604020202020204" pitchFamily="34" charset="0"/>
              <a:cs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标题 1"/>
          <p:cNvSpPr>
            <a:spLocks noGrp="1"/>
          </p:cNvSpPr>
          <p:nvPr>
            <p:ph type="title"/>
          </p:nvPr>
        </p:nvSpPr>
        <p:spPr/>
        <p:txBody>
          <a:bodyPr/>
          <a:p>
            <a:r>
              <a:rPr lang="zh-CN" altLang="en-US"/>
              <a:t>Fibonacci Numbers</a:t>
            </a:r>
            <a:endParaRPr lang="en-US" altLang="zh-CN"/>
          </a:p>
        </p:txBody>
      </p:sp>
      <p:sp>
        <p:nvSpPr>
          <p:cNvPr id="3" name="内容占位符 2"/>
          <p:cNvSpPr>
            <a:spLocks noGrp="1"/>
          </p:cNvSpPr>
          <p:nvPr>
            <p:ph idx="1"/>
          </p:nvPr>
        </p:nvSpPr>
        <p:spPr/>
        <p:txBody>
          <a:bodyPr/>
          <a:p>
            <a:r>
              <a:rPr lang="zh-CN" altLang="en-US"/>
              <a:t>Another recursive function we will consider is</a:t>
            </a:r>
            <a:r>
              <a:rPr lang="zh-CN" altLang="en-US" b="1"/>
              <a:t> Fibonacci numbers</a:t>
            </a:r>
            <a:r>
              <a:rPr lang="zh-CN" altLang="en-US"/>
              <a:t>. </a:t>
            </a:r>
            <a:endParaRPr lang="zh-CN" altLang="en-US"/>
          </a:p>
          <a:p>
            <a:pPr lvl="1"/>
            <a:r>
              <a:rPr lang="zh-CN" altLang="en-US"/>
              <a:t>Mathematically, Fibonacci numbers form a sequence defined by the following recursive function:</a:t>
            </a:r>
            <a:endParaRPr lang="zh-CN" altLang="en-US"/>
          </a:p>
          <a:p>
            <a:pPr lvl="1"/>
            <a:endParaRPr lang="zh-CN" altLang="en-US"/>
          </a:p>
          <a:p>
            <a:pPr lvl="1"/>
            <a:endParaRPr lang="zh-CN" altLang="en-US"/>
          </a:p>
          <a:p>
            <a:pPr lvl="1"/>
            <a:r>
              <a:rPr lang="zh-CN" altLang="en-US"/>
              <a:t>The Fibonacci sequence is obtained as 1, 1, 2, 3, 5, 8, 13, 21, 34, </a:t>
            </a:r>
            <a:r>
              <a:rPr lang="en-US" altLang="zh-CN"/>
              <a:t>...</a:t>
            </a:r>
            <a:r>
              <a:rPr lang="zh-CN" altLang="en-US"/>
              <a:t>. </a:t>
            </a:r>
            <a:endParaRPr lang="zh-CN" altLang="en-US"/>
          </a:p>
          <a:p>
            <a:pPr lvl="1"/>
            <a:r>
              <a:rPr lang="zh-CN" altLang="en-US"/>
              <a:t>An interesting web site about Fibonacci numbers is referred to </a:t>
            </a:r>
            <a:r>
              <a:rPr lang="zh-CN" altLang="en-US">
                <a:hlinkClick r:id="rId1"/>
              </a:rPr>
              <a:t>http://www.maths.surrey.ac.uk/hosted-sites/R.Knott/Fibonacci/fibnat.html</a:t>
            </a:r>
            <a:r>
              <a:rPr lang="zh-CN" altLang="en-US"/>
              <a:t>. </a:t>
            </a:r>
            <a:endParaRPr lang="zh-CN" altLang="en-US"/>
          </a:p>
          <a:p>
            <a:pPr lvl="1"/>
            <a:r>
              <a:rPr lang="zh-CN" altLang="en-US"/>
              <a:t>The recursive program of Fibonacci numbers can be implemented as its mathematical definition, </a:t>
            </a:r>
            <a:r>
              <a:rPr lang="zh-CN" altLang="en-US">
                <a:latin typeface="Arial" panose="020B0604020202020204" pitchFamily="34" charset="0"/>
                <a:cs typeface="Arial" panose="020B0604020202020204" pitchFamily="34" charset="0"/>
              </a:rPr>
              <a:t>fibonacci_recursive.c</a:t>
            </a:r>
            <a:r>
              <a:rPr lang="zh-CN" altLang="en-US"/>
              <a:t> or as an iterative loop, </a:t>
            </a:r>
            <a:r>
              <a:rPr lang="en-US" altLang="zh-CN">
                <a:latin typeface="Arial" panose="020B0604020202020204" pitchFamily="34" charset="0"/>
                <a:cs typeface="Arial" panose="020B0604020202020204" pitchFamily="34" charset="0"/>
              </a:rPr>
              <a:t>fibonacci_iterative.c.</a:t>
            </a:r>
            <a:endParaRPr lang="en-US" altLang="zh-CN">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2"/>
          <a:stretch>
            <a:fillRect/>
          </a:stretch>
        </p:blipFill>
        <p:spPr>
          <a:xfrm>
            <a:off x="4125595" y="2251710"/>
            <a:ext cx="4104000" cy="812831"/>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Procedure Abstraction</a:t>
            </a:r>
            <a:endParaRPr lang="zh-CN" altLang="en-US"/>
          </a:p>
        </p:txBody>
      </p:sp>
      <p:sp>
        <p:nvSpPr>
          <p:cNvPr id="3" name="内容占位符 2"/>
          <p:cNvSpPr>
            <a:spLocks noGrp="1"/>
          </p:cNvSpPr>
          <p:nvPr>
            <p:ph idx="1"/>
          </p:nvPr>
        </p:nvSpPr>
        <p:spPr/>
        <p:txBody>
          <a:bodyPr/>
          <a:p>
            <a:r>
              <a:rPr lang="zh-CN" altLang="en-US"/>
              <a:t>In most of the previous examples, we write a program by placing all operations in the main function, </a:t>
            </a:r>
            <a:r>
              <a:rPr lang="zh-CN" altLang="en-US" b="1">
                <a:latin typeface="Arial" panose="020B0604020202020204" pitchFamily="34" charset="0"/>
                <a:cs typeface="Arial" panose="020B0604020202020204" pitchFamily="34" charset="0"/>
              </a:rPr>
              <a:t>int </a:t>
            </a:r>
            <a:r>
              <a:rPr lang="zh-CN" altLang="en-US">
                <a:latin typeface="Arial" panose="020B0604020202020204" pitchFamily="34" charset="0"/>
                <a:cs typeface="Arial" panose="020B0604020202020204" pitchFamily="34" charset="0"/>
              </a:rPr>
              <a:t>main (</a:t>
            </a:r>
            <a:r>
              <a:rPr lang="zh-CN" altLang="en-US" b="1">
                <a:latin typeface="Arial" panose="020B0604020202020204" pitchFamily="34" charset="0"/>
                <a:cs typeface="Arial" panose="020B0604020202020204" pitchFamily="34" charset="0"/>
              </a:rPr>
              <a:t>void</a:t>
            </a:r>
            <a:r>
              <a:rPr lang="zh-CN" altLang="en-US">
                <a:latin typeface="Arial" panose="020B0604020202020204" pitchFamily="34" charset="0"/>
                <a:cs typeface="Arial" panose="020B0604020202020204" pitchFamily="34" charset="0"/>
              </a:rPr>
              <a:t>)</a:t>
            </a:r>
            <a:r>
              <a:rPr lang="zh-CN" altLang="en-US"/>
              <a:t>. In fact, most programs will contain a number of subprograms. </a:t>
            </a:r>
            <a:endParaRPr lang="zh-CN" altLang="en-US"/>
          </a:p>
          <a:p>
            <a:pPr lvl="1"/>
            <a:r>
              <a:rPr lang="zh-CN" altLang="en-US"/>
              <a:t>For example, if a program reads a sequence of 10 elements, sorts these elements, and then prints these elements in the sorted order</a:t>
            </a:r>
            <a:r>
              <a:rPr lang="en-US" altLang="zh-CN"/>
              <a:t>.</a:t>
            </a:r>
            <a:endParaRPr lang="zh-CN" altLang="en-US"/>
          </a:p>
        </p:txBody>
      </p:sp>
      <p:grpSp>
        <p:nvGrpSpPr>
          <p:cNvPr id="4" name="组合 3"/>
          <p:cNvGrpSpPr/>
          <p:nvPr/>
        </p:nvGrpSpPr>
        <p:grpSpPr>
          <a:xfrm>
            <a:off x="1850345" y="3328035"/>
            <a:ext cx="3148375" cy="2584450"/>
            <a:chOff x="1378" y="3961"/>
            <a:chExt cx="4958" cy="4070"/>
          </a:xfrm>
        </p:grpSpPr>
        <p:sp>
          <p:nvSpPr>
            <p:cNvPr id="12" name="文字方塊 1"/>
            <p:cNvSpPr txBox="1"/>
            <p:nvPr/>
          </p:nvSpPr>
          <p:spPr>
            <a:xfrm>
              <a:off x="2228" y="3961"/>
              <a:ext cx="4108" cy="4070"/>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main (</a:t>
              </a:r>
              <a:r>
                <a:rPr b="1">
                  <a:latin typeface="Arial" panose="020B0604020202020204" pitchFamily="34" charset="0"/>
                  <a:cs typeface="Arial" panose="020B0604020202020204" pitchFamily="34" charset="0"/>
                </a:rPr>
                <a:t>void</a:t>
              </a:r>
              <a:r>
                <a:rPr>
                  <a:latin typeface="Arial" panose="020B0604020202020204" pitchFamily="34" charset="0"/>
                  <a:cs typeface="Arial" panose="020B0604020202020204" pitchFamily="34" charset="0"/>
                </a:rPr>
                <a: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a[10];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read_sequence(a, 10);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sort_sequence(a, 10);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print_sequence(a, 10);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return </a:t>
              </a:r>
              <a:r>
                <a:rPr>
                  <a:latin typeface="Arial" panose="020B0604020202020204" pitchFamily="34" charset="0"/>
                  <a:cs typeface="Arial" panose="020B0604020202020204" pitchFamily="34" charset="0"/>
                </a:rPr>
                <a:t>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p:txBody>
        </p:sp>
        <p:sp>
          <p:nvSpPr>
            <p:cNvPr id="13" name="文本框 12"/>
            <p:cNvSpPr txBox="1"/>
            <p:nvPr/>
          </p:nvSpPr>
          <p:spPr>
            <a:xfrm>
              <a:off x="1378" y="3961"/>
              <a:ext cx="850" cy="4070"/>
            </a:xfrm>
            <a:prstGeom prst="rect">
              <a:avLst/>
            </a:prstGeom>
            <a:solidFill>
              <a:schemeClr val="bg1">
                <a:lumMod val="85000"/>
              </a:schemeClr>
            </a:solidFill>
            <a:ln w="12700" cmpd="sng">
              <a:noFill/>
              <a:prstDash val="solid"/>
            </a:ln>
          </p:spPr>
          <p:txBody>
            <a:bodyPr wrap="square" rtlCol="0">
              <a:spAutoFit/>
            </a:bodyPr>
            <a:p>
              <a:pPr algn="r"/>
              <a:r>
                <a:rPr lang="en-US" altLang="zh-CN">
                  <a:latin typeface="Arial" panose="020B0604020202020204" pitchFamily="34" charset="0"/>
                  <a:cs typeface="Arial" panose="020B0604020202020204" pitchFamily="34" charset="0"/>
                </a:rPr>
                <a:t>1</a:t>
              </a:r>
              <a:endParaRPr lang="zh-CN" altLang="en-US">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2</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3</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4</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5</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6</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7</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8</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9</a:t>
              </a:r>
              <a:endParaRPr lang="en-US" altLang="zh-CN">
                <a:latin typeface="Arial" panose="020B0604020202020204" pitchFamily="34" charset="0"/>
                <a:cs typeface="Arial" panose="020B0604020202020204" pitchFamily="34" charset="0"/>
              </a:endParaRPr>
            </a:p>
          </p:txBody>
        </p:sp>
      </p:grpSp>
      <p:sp>
        <p:nvSpPr>
          <p:cNvPr id="5" name="文本框 4"/>
          <p:cNvSpPr txBox="1"/>
          <p:nvPr/>
        </p:nvSpPr>
        <p:spPr>
          <a:xfrm>
            <a:off x="5158105" y="3359150"/>
            <a:ext cx="5755005" cy="2553335"/>
          </a:xfrm>
          <a:prstGeom prst="rect">
            <a:avLst/>
          </a:prstGeom>
          <a:noFill/>
        </p:spPr>
        <p:txBody>
          <a:bodyPr wrap="square" rtlCol="0">
            <a:spAutoFit/>
          </a:bodyPr>
          <a:p>
            <a:pPr marL="0" lvl="1" algn="l" defTabSz="914400">
              <a:buClrTx/>
              <a:buSzTx/>
              <a:buFontTx/>
              <a:tabLst>
                <a:tab pos="179070" algn="l"/>
                <a:tab pos="358140" algn="l"/>
                <a:tab pos="537210" algn="l"/>
                <a:tab pos="716280" algn="l"/>
              </a:tabLst>
            </a:pPr>
            <a:r>
              <a:rPr lang="en-US" altLang="zh-CN" sz="2000">
                <a:sym typeface="+mn-ea"/>
              </a:rPr>
              <a:t>The</a:t>
            </a:r>
            <a:r>
              <a:rPr lang="zh-CN" altLang="en-US" sz="2000">
                <a:sym typeface="+mn-ea"/>
              </a:rPr>
              <a:t> main program can be written as simple as three lines, Lines 4 5o 6</a:t>
            </a:r>
            <a:r>
              <a:rPr lang="en-US" sz="2000" b="1">
                <a:latin typeface="Arial" panose="020B0604020202020204" pitchFamily="34" charset="0"/>
                <a:cs typeface="Arial" panose="020B0604020202020204" pitchFamily="34" charset="0"/>
                <a:sym typeface="+mn-ea"/>
              </a:rPr>
              <a:t>.</a:t>
            </a:r>
            <a:endParaRPr lang="en-US" sz="2000" b="1">
              <a:latin typeface="Arial" panose="020B0604020202020204" pitchFamily="34" charset="0"/>
              <a:cs typeface="Arial" panose="020B0604020202020204" pitchFamily="34" charset="0"/>
              <a:sym typeface="+mn-ea"/>
            </a:endParaRPr>
          </a:p>
          <a:p>
            <a:pPr marL="0" lvl="1" algn="l" defTabSz="914400">
              <a:buClrTx/>
              <a:buSzTx/>
              <a:buFontTx/>
              <a:tabLst>
                <a:tab pos="179070" algn="l"/>
                <a:tab pos="358140" algn="l"/>
                <a:tab pos="537210" algn="l"/>
                <a:tab pos="716280" algn="l"/>
              </a:tabLst>
            </a:pPr>
            <a:endParaRPr lang="en-US" sz="2000" b="1">
              <a:latin typeface="Arial" panose="020B0604020202020204" pitchFamily="34" charset="0"/>
              <a:cs typeface="Arial" panose="020B0604020202020204" pitchFamily="34" charset="0"/>
              <a:sym typeface="+mn-ea"/>
            </a:endParaRPr>
          </a:p>
          <a:p>
            <a:pPr marL="0" lvl="1" algn="l" defTabSz="914400">
              <a:buClrTx/>
              <a:buSzTx/>
              <a:buFontTx/>
              <a:tabLst>
                <a:tab pos="179070" algn="l"/>
                <a:tab pos="358140" algn="l"/>
                <a:tab pos="537210" algn="l"/>
                <a:tab pos="716280" algn="l"/>
              </a:tabLst>
            </a:pPr>
            <a:r>
              <a:rPr lang="zh-CN" altLang="en-US" sz="2000">
                <a:sym typeface="+mn-ea"/>
              </a:rPr>
              <a:t>The three statements read_sequence(a, 10), sort_sequence(a, 10), and print_sequence(a, 10) are </a:t>
            </a:r>
            <a:r>
              <a:rPr lang="zh-CN" altLang="en-US" sz="2000" b="1">
                <a:sym typeface="+mn-ea"/>
              </a:rPr>
              <a:t>procedure abstractions</a:t>
            </a:r>
            <a:r>
              <a:rPr lang="zh-CN" altLang="en-US" sz="2000">
                <a:sym typeface="+mn-ea"/>
              </a:rPr>
              <a:t>, or called </a:t>
            </a:r>
            <a:r>
              <a:rPr lang="zh-CN" altLang="en-US" sz="2000" i="1">
                <a:sym typeface="+mn-ea"/>
              </a:rPr>
              <a:t>functions</a:t>
            </a:r>
            <a:r>
              <a:rPr lang="zh-CN" altLang="en-US" sz="2000">
                <a:sym typeface="+mn-ea"/>
              </a:rPr>
              <a:t>, of the three operations of reading, sorting, and printing of the sequence of 10 elements, respectively. </a:t>
            </a:r>
            <a:endParaRPr lang="en-US" sz="2000" b="1">
              <a:latin typeface="Arial" panose="020B0604020202020204" pitchFamily="34" charset="0"/>
              <a:cs typeface="Arial" panose="020B0604020202020204" pitchFamily="34" charset="0"/>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Fibonacci Numbers</a:t>
            </a:r>
            <a:r>
              <a:rPr lang="en-US" altLang="zh-CN">
                <a:sym typeface="+mn-ea"/>
              </a:rPr>
              <a:t> (cont’d)</a:t>
            </a:r>
            <a:endParaRPr lang="zh-CN" altLang="en-US">
              <a:sym typeface="+mn-ea"/>
            </a:endParaRPr>
          </a:p>
        </p:txBody>
      </p:sp>
      <p:grpSp>
        <p:nvGrpSpPr>
          <p:cNvPr id="10" name="组合 9"/>
          <p:cNvGrpSpPr/>
          <p:nvPr/>
        </p:nvGrpSpPr>
        <p:grpSpPr>
          <a:xfrm>
            <a:off x="581615" y="1420495"/>
            <a:ext cx="5419090" cy="5178425"/>
            <a:chOff x="971" y="314"/>
            <a:chExt cx="8534" cy="8155"/>
          </a:xfrm>
        </p:grpSpPr>
        <p:sp>
          <p:nvSpPr>
            <p:cNvPr id="8" name="文字方塊 2"/>
            <p:cNvSpPr txBox="1"/>
            <p:nvPr/>
          </p:nvSpPr>
          <p:spPr>
            <a:xfrm>
              <a:off x="971" y="314"/>
              <a:ext cx="3648" cy="58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zh-CN" altLang="en-US">
                  <a:latin typeface="Arial" panose="020B0604020202020204" pitchFamily="34" charset="0"/>
                  <a:cs typeface="Arial" panose="020B0604020202020204" pitchFamily="34" charset="0"/>
                  <a:sym typeface="+mn-ea"/>
                </a:rPr>
                <a:t>fibonacci_recursive</a:t>
              </a:r>
              <a:r>
                <a:rPr lang="en-US" altLang="zh-CN">
                  <a:latin typeface="Arial" panose="020B0604020202020204" pitchFamily="34" charset="0"/>
                  <a:cs typeface="Arial" panose="020B0604020202020204" pitchFamily="34" charset="0"/>
                  <a:sym typeface="+mn-ea"/>
                </a:rPr>
                <a:t>.c</a:t>
              </a:r>
              <a:endParaRPr lang="en-US" altLang="zh-CN">
                <a:latin typeface="Arial" panose="020B0604020202020204" pitchFamily="34" charset="0"/>
                <a:cs typeface="Arial" panose="020B0604020202020204" pitchFamily="34" charset="0"/>
                <a:sym typeface="+mn-ea"/>
              </a:endParaRPr>
            </a:p>
          </p:txBody>
        </p:sp>
        <p:grpSp>
          <p:nvGrpSpPr>
            <p:cNvPr id="9" name="组合 8"/>
            <p:cNvGrpSpPr/>
            <p:nvPr/>
          </p:nvGrpSpPr>
          <p:grpSpPr>
            <a:xfrm>
              <a:off x="971" y="910"/>
              <a:ext cx="8534" cy="7559"/>
              <a:chOff x="709" y="1032"/>
              <a:chExt cx="8534" cy="7559"/>
            </a:xfrm>
          </p:grpSpPr>
          <p:sp>
            <p:nvSpPr>
              <p:cNvPr id="12" name="文字方塊 1"/>
              <p:cNvSpPr txBox="1"/>
              <p:nvPr/>
            </p:nvSpPr>
            <p:spPr>
              <a:xfrm>
                <a:off x="1559" y="1032"/>
                <a:ext cx="7684" cy="7559"/>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#include &lt;stdio.h&gt;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long </a:t>
                </a:r>
                <a:r>
                  <a:rPr>
                    <a:latin typeface="Arial" panose="020B0604020202020204" pitchFamily="34" charset="0"/>
                    <a:cs typeface="Arial" panose="020B0604020202020204" pitchFamily="34" charset="0"/>
                  </a:rPr>
                  <a:t>fib(</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n)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if </a:t>
                </a:r>
                <a:r>
                  <a:rPr>
                    <a:latin typeface="Arial" panose="020B0604020202020204" pitchFamily="34" charset="0"/>
                    <a:cs typeface="Arial" panose="020B0604020202020204" pitchFamily="34" charset="0"/>
                  </a:rPr>
                  <a:t>(n==0) </a:t>
                </a:r>
                <a:r>
                  <a:rPr b="1">
                    <a:latin typeface="Arial" panose="020B0604020202020204" pitchFamily="34" charset="0"/>
                    <a:cs typeface="Arial" panose="020B0604020202020204" pitchFamily="34" charset="0"/>
                  </a:rPr>
                  <a:t>return </a:t>
                </a:r>
                <a:r>
                  <a:rPr>
                    <a:latin typeface="Arial" panose="020B0604020202020204" pitchFamily="34" charset="0"/>
                    <a:cs typeface="Arial" panose="020B0604020202020204" pitchFamily="34" charset="0"/>
                  </a:rPr>
                  <a:t>1;</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else if </a:t>
                </a:r>
                <a:r>
                  <a:rPr>
                    <a:latin typeface="Arial" panose="020B0604020202020204" pitchFamily="34" charset="0"/>
                    <a:cs typeface="Arial" panose="020B0604020202020204" pitchFamily="34" charset="0"/>
                  </a:rPr>
                  <a:t>(n==1) </a:t>
                </a:r>
                <a:r>
                  <a:rPr b="1">
                    <a:latin typeface="Arial" panose="020B0604020202020204" pitchFamily="34" charset="0"/>
                    <a:cs typeface="Arial" panose="020B0604020202020204" pitchFamily="34" charset="0"/>
                  </a:rPr>
                  <a:t>return </a:t>
                </a:r>
                <a:r>
                  <a:rPr>
                    <a:latin typeface="Arial" panose="020B0604020202020204" pitchFamily="34" charset="0"/>
                    <a:cs typeface="Arial" panose="020B0604020202020204" pitchFamily="34" charset="0"/>
                  </a:rPr>
                  <a:t>1;</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else return </a:t>
                </a:r>
                <a:r>
                  <a:rPr>
                    <a:latin typeface="Arial" panose="020B0604020202020204" pitchFamily="34" charset="0"/>
                    <a:cs typeface="Arial" panose="020B0604020202020204" pitchFamily="34" charset="0"/>
                  </a:rPr>
                  <a:t>fib(n-2)+fib(n-1);</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main(</a:t>
                </a:r>
                <a:r>
                  <a:rPr b="1">
                    <a:latin typeface="Arial" panose="020B0604020202020204" pitchFamily="34" charset="0"/>
                    <a:cs typeface="Arial" panose="020B0604020202020204" pitchFamily="34" charset="0"/>
                  </a:rPr>
                  <a:t>void</a:t>
                </a:r>
                <a:r>
                  <a:rPr>
                    <a:latin typeface="Arial" panose="020B0604020202020204" pitchFamily="34" charset="0"/>
                    <a:cs typeface="Arial" panose="020B0604020202020204" pitchFamily="34" charset="0"/>
                  </a:rPr>
                  <a: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n;</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while </a:t>
                </a:r>
                <a:r>
                  <a:rPr>
                    <a:latin typeface="Arial" panose="020B0604020202020204" pitchFamily="34" charset="0"/>
                    <a:cs typeface="Arial" panose="020B0604020202020204" pitchFamily="34" charset="0"/>
                  </a:rPr>
                  <a:t>(1)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printf("input n: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scanf("%d", &amp;n);</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if </a:t>
                </a:r>
                <a:r>
                  <a:rPr>
                    <a:latin typeface="Arial" panose="020B0604020202020204" pitchFamily="34" charset="0"/>
                    <a:cs typeface="Arial" panose="020B0604020202020204" pitchFamily="34" charset="0"/>
                  </a:rPr>
                  <a:t>(n&gt;-1) printf("Fib(%d) = %d\n\n", n, fib(n));</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else return </a:t>
                </a:r>
                <a:r>
                  <a:rPr>
                    <a:latin typeface="Arial" panose="020B0604020202020204" pitchFamily="34" charset="0"/>
                    <a:cs typeface="Arial" panose="020B0604020202020204" pitchFamily="34" charset="0"/>
                  </a:rPr>
                  <a:t>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p:txBody>
          </p:sp>
          <p:sp>
            <p:nvSpPr>
              <p:cNvPr id="13" name="文本框 12"/>
              <p:cNvSpPr txBox="1"/>
              <p:nvPr/>
            </p:nvSpPr>
            <p:spPr>
              <a:xfrm>
                <a:off x="709" y="1032"/>
                <a:ext cx="850" cy="7559"/>
              </a:xfrm>
              <a:prstGeom prst="rect">
                <a:avLst/>
              </a:prstGeom>
              <a:solidFill>
                <a:schemeClr val="bg1">
                  <a:lumMod val="85000"/>
                </a:schemeClr>
              </a:solidFill>
              <a:ln w="12700" cmpd="sng">
                <a:noFill/>
                <a:prstDash val="solid"/>
              </a:ln>
            </p:spPr>
            <p:txBody>
              <a:bodyPr wrap="square" rtlCol="0">
                <a:spAutoFit/>
              </a:bodyPr>
              <a:p>
                <a:pPr algn="r"/>
                <a:r>
                  <a:rPr lang="en-US">
                    <a:latin typeface="Arial" panose="020B0604020202020204" pitchFamily="34" charset="0"/>
                    <a:cs typeface="Arial" panose="020B0604020202020204" pitchFamily="34" charset="0"/>
                  </a:rPr>
                  <a:t>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7</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8</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9</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10</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17</a:t>
                </a:r>
                <a:endParaRPr lang="en-US">
                  <a:latin typeface="Arial" panose="020B0604020202020204" pitchFamily="34" charset="0"/>
                  <a:cs typeface="Arial" panose="020B0604020202020204" pitchFamily="34" charset="0"/>
                </a:endParaRPr>
              </a:p>
            </p:txBody>
          </p:sp>
        </p:grpSp>
      </p:grpSp>
      <p:grpSp>
        <p:nvGrpSpPr>
          <p:cNvPr id="4" name="组合 3"/>
          <p:cNvGrpSpPr/>
          <p:nvPr/>
        </p:nvGrpSpPr>
        <p:grpSpPr>
          <a:xfrm>
            <a:off x="6503625" y="1420495"/>
            <a:ext cx="4989830" cy="4901565"/>
            <a:chOff x="971" y="314"/>
            <a:chExt cx="7858" cy="7719"/>
          </a:xfrm>
        </p:grpSpPr>
        <p:sp>
          <p:nvSpPr>
            <p:cNvPr id="5" name="文字方塊 2"/>
            <p:cNvSpPr txBox="1"/>
            <p:nvPr/>
          </p:nvSpPr>
          <p:spPr>
            <a:xfrm>
              <a:off x="971" y="314"/>
              <a:ext cx="3448" cy="58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zh-CN" altLang="en-US">
                  <a:latin typeface="Arial" panose="020B0604020202020204" pitchFamily="34" charset="0"/>
                  <a:cs typeface="Arial" panose="020B0604020202020204" pitchFamily="34" charset="0"/>
                  <a:sym typeface="+mn-ea"/>
                </a:rPr>
                <a:t>fibonacci_</a:t>
              </a:r>
              <a:r>
                <a:rPr lang="en-US" altLang="zh-CN">
                  <a:latin typeface="Arial" panose="020B0604020202020204" pitchFamily="34" charset="0"/>
                  <a:cs typeface="Arial" panose="020B0604020202020204" pitchFamily="34" charset="0"/>
                  <a:sym typeface="+mn-ea"/>
                </a:rPr>
                <a:t>iterative</a:t>
              </a:r>
              <a:r>
                <a:rPr lang="en-US" altLang="zh-CN">
                  <a:latin typeface="Arial" panose="020B0604020202020204" pitchFamily="34" charset="0"/>
                  <a:cs typeface="Arial" panose="020B0604020202020204" pitchFamily="34" charset="0"/>
                  <a:sym typeface="+mn-ea"/>
                </a:rPr>
                <a:t>.c</a:t>
              </a:r>
              <a:endParaRPr lang="en-US" altLang="zh-CN">
                <a:latin typeface="Arial" panose="020B0604020202020204" pitchFamily="34" charset="0"/>
                <a:cs typeface="Arial" panose="020B0604020202020204" pitchFamily="34" charset="0"/>
                <a:sym typeface="+mn-ea"/>
              </a:endParaRPr>
            </a:p>
          </p:txBody>
        </p:sp>
        <p:grpSp>
          <p:nvGrpSpPr>
            <p:cNvPr id="6" name="组合 5"/>
            <p:cNvGrpSpPr/>
            <p:nvPr/>
          </p:nvGrpSpPr>
          <p:grpSpPr>
            <a:xfrm>
              <a:off x="971" y="910"/>
              <a:ext cx="7858" cy="7123"/>
              <a:chOff x="709" y="1032"/>
              <a:chExt cx="7858" cy="7123"/>
            </a:xfrm>
          </p:grpSpPr>
          <p:sp>
            <p:nvSpPr>
              <p:cNvPr id="7" name="文字方塊 1"/>
              <p:cNvSpPr txBox="1"/>
              <p:nvPr/>
            </p:nvSpPr>
            <p:spPr>
              <a:xfrm>
                <a:off x="1559" y="1032"/>
                <a:ext cx="7008" cy="7123"/>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#include &lt;stdio.h&gt;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long </a:t>
                </a:r>
                <a:r>
                  <a:rPr>
                    <a:latin typeface="Arial" panose="020B0604020202020204" pitchFamily="34" charset="0"/>
                    <a:cs typeface="Arial" panose="020B0604020202020204" pitchFamily="34" charset="0"/>
                  </a:rPr>
                  <a:t>fib(</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n)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long </a:t>
                </a:r>
                <a:r>
                  <a:rPr>
                    <a:latin typeface="Arial" panose="020B0604020202020204" pitchFamily="34" charset="0"/>
                    <a:cs typeface="Arial" panose="020B0604020202020204" pitchFamily="34" charset="0"/>
                  </a:rPr>
                  <a:t>last1, last2, result;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i;</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if </a:t>
                </a:r>
                <a:r>
                  <a:rPr>
                    <a:latin typeface="Arial" panose="020B0604020202020204" pitchFamily="34" charset="0"/>
                    <a:cs typeface="Arial" panose="020B0604020202020204" pitchFamily="34" charset="0"/>
                  </a:rPr>
                  <a:t>(n==0) </a:t>
                </a:r>
                <a:r>
                  <a:rPr b="1">
                    <a:latin typeface="Arial" panose="020B0604020202020204" pitchFamily="34" charset="0"/>
                    <a:cs typeface="Arial" panose="020B0604020202020204" pitchFamily="34" charset="0"/>
                  </a:rPr>
                  <a:t>return </a:t>
                </a:r>
                <a:r>
                  <a:rPr>
                    <a:latin typeface="Arial" panose="020B0604020202020204" pitchFamily="34" charset="0"/>
                    <a:cs typeface="Arial" panose="020B0604020202020204" pitchFamily="34" charset="0"/>
                  </a:rPr>
                  <a:t>1;</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else if </a:t>
                </a:r>
                <a:r>
                  <a:rPr>
                    <a:latin typeface="Arial" panose="020B0604020202020204" pitchFamily="34" charset="0"/>
                    <a:cs typeface="Arial" panose="020B0604020202020204" pitchFamily="34" charset="0"/>
                  </a:rPr>
                  <a:t>(n==1) </a:t>
                </a:r>
                <a:r>
                  <a:rPr b="1">
                    <a:latin typeface="Arial" panose="020B0604020202020204" pitchFamily="34" charset="0"/>
                    <a:cs typeface="Arial" panose="020B0604020202020204" pitchFamily="34" charset="0"/>
                  </a:rPr>
                  <a:t>return </a:t>
                </a:r>
                <a:r>
                  <a:rPr>
                    <a:latin typeface="Arial" panose="020B0604020202020204" pitchFamily="34" charset="0"/>
                    <a:cs typeface="Arial" panose="020B0604020202020204" pitchFamily="34" charset="0"/>
                  </a:rPr>
                  <a:t>1;</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else </a:t>
                </a: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last1 = 1;</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last2 = 1;</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for </a:t>
                </a:r>
                <a:r>
                  <a:rPr>
                    <a:latin typeface="Arial" panose="020B0604020202020204" pitchFamily="34" charset="0"/>
                    <a:cs typeface="Arial" panose="020B0604020202020204" pitchFamily="34" charset="0"/>
                  </a:rPr>
                  <a:t>(i=2; i&lt;=n; i++)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result = last1 + last2;</a:t>
                </a:r>
                <a:r>
                  <a:rPr lang="en-US">
                    <a:latin typeface="Arial" panose="020B0604020202020204" pitchFamily="34" charset="0"/>
                    <a:cs typeface="Arial" panose="020B0604020202020204" pitchFamily="34" charset="0"/>
                  </a:rPr>
                  <a: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last1 = last2;</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last2 = result; }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return </a:t>
                </a:r>
                <a:r>
                  <a:rPr>
                    <a:latin typeface="Arial" panose="020B0604020202020204" pitchFamily="34" charset="0"/>
                    <a:cs typeface="Arial" panose="020B0604020202020204" pitchFamily="34" charset="0"/>
                  </a:rPr>
                  <a:t>result;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p:txBody>
          </p:sp>
          <p:sp>
            <p:nvSpPr>
              <p:cNvPr id="11" name="文本框 10"/>
              <p:cNvSpPr txBox="1"/>
              <p:nvPr/>
            </p:nvSpPr>
            <p:spPr>
              <a:xfrm>
                <a:off x="709" y="1032"/>
                <a:ext cx="850" cy="7123"/>
              </a:xfrm>
              <a:prstGeom prst="rect">
                <a:avLst/>
              </a:prstGeom>
              <a:solidFill>
                <a:schemeClr val="bg1">
                  <a:lumMod val="85000"/>
                </a:schemeClr>
              </a:solidFill>
              <a:ln w="12700" cmpd="sng">
                <a:noFill/>
                <a:prstDash val="solid"/>
              </a:ln>
            </p:spPr>
            <p:txBody>
              <a:bodyPr wrap="square" rtlCol="0">
                <a:spAutoFit/>
              </a:bodyPr>
              <a:p>
                <a:pPr algn="r"/>
                <a:r>
                  <a:rPr lang="en-US">
                    <a:latin typeface="Arial" panose="020B0604020202020204" pitchFamily="34" charset="0"/>
                    <a:cs typeface="Arial" panose="020B0604020202020204" pitchFamily="34" charset="0"/>
                  </a:rPr>
                  <a:t>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7</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8</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9</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10</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16</a:t>
                </a:r>
                <a:endParaRPr lang="en-US">
                  <a:latin typeface="Arial" panose="020B0604020202020204" pitchFamily="34" charset="0"/>
                  <a:cs typeface="Arial" panose="020B0604020202020204" pitchFamily="34" charset="0"/>
                </a:endParaRPr>
              </a:p>
            </p:txBody>
          </p:sp>
        </p:grpSp>
      </p:grpSp>
      <p:sp>
        <p:nvSpPr>
          <p:cNvPr id="14" name="文本框 13"/>
          <p:cNvSpPr txBox="1"/>
          <p:nvPr/>
        </p:nvSpPr>
        <p:spPr>
          <a:xfrm>
            <a:off x="6348730" y="6344285"/>
            <a:ext cx="406400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 The main program is the same.</a:t>
            </a:r>
            <a:endParaRPr lang="en-US" altLang="zh-CN" sz="2000">
              <a:latin typeface="Times New Roman" panose="02020603050405020304" charset="0"/>
              <a:cs typeface="Times New Roman" panose="020206030504050203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Fibonacci Numbers</a:t>
            </a:r>
            <a:r>
              <a:rPr lang="en-US" altLang="zh-CN">
                <a:sym typeface="+mn-ea"/>
              </a:rPr>
              <a:t> (cont’d)</a:t>
            </a:r>
            <a:endParaRPr lang="zh-CN" altLang="en-US"/>
          </a:p>
        </p:txBody>
      </p:sp>
      <p:sp>
        <p:nvSpPr>
          <p:cNvPr id="3" name="内容占位符 2"/>
          <p:cNvSpPr>
            <a:spLocks noGrp="1"/>
          </p:cNvSpPr>
          <p:nvPr>
            <p:ph idx="1"/>
          </p:nvPr>
        </p:nvSpPr>
        <p:spPr/>
        <p:txBody>
          <a:bodyPr/>
          <a:p>
            <a:pPr lvl="1"/>
            <a:r>
              <a:rPr lang="zh-CN" altLang="en-US"/>
              <a:t>In the iterative program of </a:t>
            </a:r>
            <a:r>
              <a:rPr lang="zh-CN" altLang="en-US">
                <a:latin typeface="Arial" panose="020B0604020202020204" pitchFamily="34" charset="0"/>
                <a:cs typeface="Arial" panose="020B0604020202020204" pitchFamily="34" charset="0"/>
              </a:rPr>
              <a:t>fib(n)</a:t>
            </a:r>
            <a:r>
              <a:rPr lang="zh-CN" altLang="en-US"/>
              <a:t>, when </a:t>
            </a:r>
            <a:r>
              <a:rPr lang="zh-CN" altLang="en-US">
                <a:latin typeface="Arial" panose="020B0604020202020204" pitchFamily="34" charset="0"/>
                <a:cs typeface="Arial" panose="020B0604020202020204" pitchFamily="34" charset="0"/>
              </a:rPr>
              <a:t>n</a:t>
            </a:r>
            <a:r>
              <a:rPr lang="zh-CN" altLang="en-US"/>
              <a:t> is </a:t>
            </a:r>
            <a:r>
              <a:rPr lang="zh-CN" altLang="en-US">
                <a:latin typeface="Arial" panose="020B0604020202020204" pitchFamily="34" charset="0"/>
                <a:cs typeface="Arial" panose="020B0604020202020204" pitchFamily="34" charset="0"/>
              </a:rPr>
              <a:t>0</a:t>
            </a:r>
            <a:r>
              <a:rPr lang="zh-CN" altLang="en-US"/>
              <a:t> or </a:t>
            </a:r>
            <a:r>
              <a:rPr lang="zh-CN" altLang="en-US">
                <a:latin typeface="Arial" panose="020B0604020202020204" pitchFamily="34" charset="0"/>
                <a:cs typeface="Arial" panose="020B0604020202020204" pitchFamily="34" charset="0"/>
              </a:rPr>
              <a:t>1</a:t>
            </a:r>
            <a:r>
              <a:rPr lang="zh-CN" altLang="en-US"/>
              <a:t>, it returns </a:t>
            </a:r>
            <a:r>
              <a:rPr lang="zh-CN" altLang="en-US">
                <a:latin typeface="Arial" panose="020B0604020202020204" pitchFamily="34" charset="0"/>
                <a:cs typeface="Arial" panose="020B0604020202020204" pitchFamily="34" charset="0"/>
              </a:rPr>
              <a:t>1</a:t>
            </a:r>
            <a:r>
              <a:rPr lang="zh-CN" altLang="en-US"/>
              <a:t>, respectively, as in the recursive program. </a:t>
            </a:r>
            <a:endParaRPr lang="zh-CN" altLang="en-US"/>
          </a:p>
          <a:p>
            <a:pPr lvl="1"/>
            <a:r>
              <a:rPr lang="zh-CN" altLang="en-US"/>
              <a:t>When </a:t>
            </a:r>
            <a:r>
              <a:rPr lang="zh-CN" altLang="en-US">
                <a:latin typeface="Arial" panose="020B0604020202020204" pitchFamily="34" charset="0"/>
                <a:cs typeface="Arial" panose="020B0604020202020204" pitchFamily="34" charset="0"/>
              </a:rPr>
              <a:t>n</a:t>
            </a:r>
            <a:r>
              <a:rPr lang="zh-CN" altLang="en-US"/>
              <a:t> is greater than </a:t>
            </a:r>
            <a:r>
              <a:rPr lang="zh-CN" altLang="en-US">
                <a:latin typeface="Arial" panose="020B0604020202020204" pitchFamily="34" charset="0"/>
                <a:cs typeface="Arial" panose="020B0604020202020204" pitchFamily="34" charset="0"/>
              </a:rPr>
              <a:t>1</a:t>
            </a:r>
            <a:r>
              <a:rPr lang="zh-CN" altLang="en-US"/>
              <a:t>, we use two variables </a:t>
            </a:r>
            <a:r>
              <a:rPr lang="zh-CN" altLang="en-US">
                <a:latin typeface="Arial" panose="020B0604020202020204" pitchFamily="34" charset="0"/>
                <a:cs typeface="Arial" panose="020B0604020202020204" pitchFamily="34" charset="0"/>
              </a:rPr>
              <a:t>last1 </a:t>
            </a:r>
            <a:r>
              <a:rPr lang="zh-CN" altLang="en-US"/>
              <a:t>and </a:t>
            </a:r>
            <a:r>
              <a:rPr lang="zh-CN" altLang="en-US">
                <a:latin typeface="Arial" panose="020B0604020202020204" pitchFamily="34" charset="0"/>
                <a:cs typeface="Arial" panose="020B0604020202020204" pitchFamily="34" charset="0"/>
              </a:rPr>
              <a:t>last2 </a:t>
            </a:r>
            <a:r>
              <a:rPr lang="zh-CN" altLang="en-US"/>
              <a:t>to hold the values of </a:t>
            </a:r>
            <a:r>
              <a:rPr lang="zh-CN" altLang="en-US">
                <a:latin typeface="Arial" panose="020B0604020202020204" pitchFamily="34" charset="0"/>
                <a:cs typeface="Arial" panose="020B0604020202020204" pitchFamily="34" charset="0"/>
              </a:rPr>
              <a:t>fib(k-2)</a:t>
            </a:r>
            <a:r>
              <a:rPr lang="zh-CN" altLang="en-US"/>
              <a:t> and </a:t>
            </a:r>
            <a:r>
              <a:rPr lang="zh-CN" altLang="en-US">
                <a:latin typeface="Arial" panose="020B0604020202020204" pitchFamily="34" charset="0"/>
                <a:cs typeface="Arial" panose="020B0604020202020204" pitchFamily="34" charset="0"/>
              </a:rPr>
              <a:t>fib(k-1)</a:t>
            </a:r>
            <a:r>
              <a:rPr lang="zh-CN" altLang="en-US"/>
              <a:t>, respectively, for </a:t>
            </a:r>
            <a:r>
              <a:rPr lang="zh-CN" altLang="en-US">
                <a:latin typeface="Arial" panose="020B0604020202020204" pitchFamily="34" charset="0"/>
                <a:cs typeface="Arial" panose="020B0604020202020204" pitchFamily="34" charset="0"/>
              </a:rPr>
              <a:t>k </a:t>
            </a:r>
            <a:r>
              <a:rPr lang="zh-CN" altLang="en-US"/>
              <a:t>iterates from </a:t>
            </a:r>
            <a:r>
              <a:rPr lang="zh-CN" altLang="en-US">
                <a:latin typeface="Arial" panose="020B0604020202020204" pitchFamily="34" charset="0"/>
                <a:cs typeface="Arial" panose="020B0604020202020204" pitchFamily="34" charset="0"/>
              </a:rPr>
              <a:t>2</a:t>
            </a:r>
            <a:r>
              <a:rPr lang="zh-CN" altLang="en-US"/>
              <a:t> to </a:t>
            </a:r>
            <a:r>
              <a:rPr lang="zh-CN" altLang="en-US">
                <a:latin typeface="Arial" panose="020B0604020202020204" pitchFamily="34" charset="0"/>
                <a:cs typeface="Arial" panose="020B0604020202020204" pitchFamily="34" charset="0"/>
              </a:rPr>
              <a:t>n</a:t>
            </a:r>
            <a:r>
              <a:rPr lang="zh-CN" altLang="en-US"/>
              <a:t>. </a:t>
            </a:r>
            <a:endParaRPr lang="zh-CN" altLang="en-US"/>
          </a:p>
          <a:p>
            <a:pPr lvl="1"/>
            <a:r>
              <a:rPr lang="zh-CN" altLang="en-US"/>
              <a:t>Hence, when </a:t>
            </a:r>
            <a:r>
              <a:rPr lang="zh-CN" altLang="en-US">
                <a:latin typeface="Arial" panose="020B0604020202020204" pitchFamily="34" charset="0"/>
                <a:cs typeface="Arial" panose="020B0604020202020204" pitchFamily="34" charset="0"/>
              </a:rPr>
              <a:t>k</a:t>
            </a:r>
            <a:r>
              <a:rPr lang="zh-CN" altLang="en-US"/>
              <a:t> is </a:t>
            </a:r>
            <a:r>
              <a:rPr lang="zh-CN" altLang="en-US">
                <a:latin typeface="Arial" panose="020B0604020202020204" pitchFamily="34" charset="0"/>
                <a:cs typeface="Arial" panose="020B0604020202020204" pitchFamily="34" charset="0"/>
              </a:rPr>
              <a:t>2</a:t>
            </a:r>
            <a:r>
              <a:rPr lang="zh-CN" altLang="en-US"/>
              <a:t>,</a:t>
            </a:r>
            <a:r>
              <a:rPr lang="zh-CN" altLang="en-US">
                <a:latin typeface="Arial" panose="020B0604020202020204" pitchFamily="34" charset="0"/>
                <a:cs typeface="Arial" panose="020B0604020202020204" pitchFamily="34" charset="0"/>
              </a:rPr>
              <a:t> last1==fib(0)==1</a:t>
            </a:r>
            <a:r>
              <a:rPr lang="zh-CN" altLang="en-US"/>
              <a:t> (Line 9) and </a:t>
            </a:r>
            <a:r>
              <a:rPr lang="zh-CN" altLang="en-US">
                <a:latin typeface="Arial" panose="020B0604020202020204" pitchFamily="34" charset="0"/>
                <a:cs typeface="Arial" panose="020B0604020202020204" pitchFamily="34" charset="0"/>
              </a:rPr>
              <a:t>last2==fib(1)==1</a:t>
            </a:r>
            <a:r>
              <a:rPr lang="zh-CN" altLang="en-US"/>
              <a:t> (Line 10), and assign </a:t>
            </a:r>
            <a:r>
              <a:rPr lang="zh-CN" altLang="en-US">
                <a:latin typeface="Arial" panose="020B0604020202020204" pitchFamily="34" charset="0"/>
                <a:cs typeface="Arial" panose="020B0604020202020204" pitchFamily="34" charset="0"/>
              </a:rPr>
              <a:t>fib(2)==fib(0)+fib(1)</a:t>
            </a:r>
            <a:r>
              <a:rPr lang="zh-CN" altLang="en-US"/>
              <a:t> to result (Line12). Then </a:t>
            </a:r>
            <a:r>
              <a:rPr lang="zh-CN" altLang="en-US">
                <a:latin typeface="Arial" panose="020B0604020202020204" pitchFamily="34" charset="0"/>
                <a:cs typeface="Arial" panose="020B0604020202020204" pitchFamily="34" charset="0"/>
              </a:rPr>
              <a:t>last1 </a:t>
            </a:r>
            <a:r>
              <a:rPr lang="zh-CN" altLang="en-US"/>
              <a:t>and </a:t>
            </a:r>
            <a:r>
              <a:rPr lang="zh-CN" altLang="en-US">
                <a:latin typeface="Arial" panose="020B0604020202020204" pitchFamily="34" charset="0"/>
                <a:cs typeface="Arial" panose="020B0604020202020204" pitchFamily="34" charset="0"/>
              </a:rPr>
              <a:t>last2 </a:t>
            </a:r>
            <a:r>
              <a:rPr lang="zh-CN" altLang="en-US"/>
              <a:t>are updated to </a:t>
            </a:r>
            <a:r>
              <a:rPr lang="zh-CN" altLang="en-US">
                <a:latin typeface="Arial" panose="020B0604020202020204" pitchFamily="34" charset="0"/>
                <a:cs typeface="Arial" panose="020B0604020202020204" pitchFamily="34" charset="0"/>
              </a:rPr>
              <a:t>fib(1)</a:t>
            </a:r>
            <a:r>
              <a:rPr lang="zh-CN" altLang="en-US"/>
              <a:t> and </a:t>
            </a:r>
            <a:r>
              <a:rPr lang="zh-CN" altLang="en-US">
                <a:latin typeface="Arial" panose="020B0604020202020204" pitchFamily="34" charset="0"/>
                <a:cs typeface="Arial" panose="020B0604020202020204" pitchFamily="34" charset="0"/>
              </a:rPr>
              <a:t>fib(2) (</a:t>
            </a:r>
            <a:r>
              <a:rPr lang="zh-CN" altLang="en-US"/>
              <a:t>Lines 13 and 14), respectively, for the next iteration. </a:t>
            </a:r>
            <a:endParaRPr lang="zh-CN" altLang="en-US"/>
          </a:p>
          <a:p>
            <a:pPr lvl="1"/>
            <a:r>
              <a:rPr lang="zh-CN" altLang="en-US"/>
              <a:t>The loop goes on for </a:t>
            </a:r>
            <a:r>
              <a:rPr lang="zh-CN" altLang="en-US">
                <a:latin typeface="Arial" panose="020B0604020202020204" pitchFamily="34" charset="0"/>
                <a:cs typeface="Arial" panose="020B0604020202020204" pitchFamily="34" charset="0"/>
              </a:rPr>
              <a:t>fib(3)</a:t>
            </a:r>
            <a:r>
              <a:rPr lang="zh-CN" altLang="en-US"/>
              <a:t>, </a:t>
            </a:r>
            <a:r>
              <a:rPr lang="zh-CN" altLang="en-US">
                <a:latin typeface="Arial" panose="020B0604020202020204" pitchFamily="34" charset="0"/>
                <a:cs typeface="Arial" panose="020B0604020202020204" pitchFamily="34" charset="0"/>
              </a:rPr>
              <a:t>fib(4)</a:t>
            </a:r>
            <a:r>
              <a:rPr lang="zh-CN" altLang="en-US"/>
              <a:t>, </a:t>
            </a:r>
            <a:r>
              <a:rPr lang="en-US" altLang="zh-CN">
                <a:latin typeface="Arial" panose="020B0604020202020204" pitchFamily="34" charset="0"/>
                <a:cs typeface="Arial" panose="020B0604020202020204" pitchFamily="34" charset="0"/>
              </a:rPr>
              <a:t>...</a:t>
            </a:r>
            <a:r>
              <a:rPr lang="zh-CN" altLang="en-US">
                <a:latin typeface="Arial" panose="020B0604020202020204" pitchFamily="34" charset="0"/>
                <a:cs typeface="Arial" panose="020B0604020202020204" pitchFamily="34" charset="0"/>
              </a:rPr>
              <a:t>,</a:t>
            </a:r>
            <a:r>
              <a:rPr lang="zh-CN" altLang="en-US"/>
              <a:t> and up to </a:t>
            </a:r>
            <a:r>
              <a:rPr lang="zh-CN" altLang="en-US">
                <a:latin typeface="Arial" panose="020B0604020202020204" pitchFamily="34" charset="0"/>
                <a:cs typeface="Arial" panose="020B0604020202020204" pitchFamily="34" charset="0"/>
              </a:rPr>
              <a:t>fib(n)</a:t>
            </a:r>
            <a:r>
              <a:rPr lang="zh-CN" altLang="en-US"/>
              <a:t>. The execution result of </a:t>
            </a:r>
            <a:r>
              <a:rPr lang="zh-CN" altLang="en-US">
                <a:latin typeface="Arial" panose="020B0604020202020204" pitchFamily="34" charset="0"/>
                <a:cs typeface="Arial" panose="020B0604020202020204" pitchFamily="34" charset="0"/>
              </a:rPr>
              <a:t>fibonacci_iterative.c</a:t>
            </a:r>
            <a:r>
              <a:rPr lang="zh-CN" altLang="en-US"/>
              <a:t> is identical to that of </a:t>
            </a:r>
            <a:r>
              <a:rPr lang="zh-CN" altLang="en-US">
                <a:latin typeface="Arial" panose="020B0604020202020204" pitchFamily="34" charset="0"/>
                <a:cs typeface="Arial" panose="020B0604020202020204" pitchFamily="34" charset="0"/>
              </a:rPr>
              <a:t>fibonacci_recursive1.c</a:t>
            </a:r>
            <a:r>
              <a:rPr lang="zh-CN" altLang="en-US"/>
              <a:t>.</a:t>
            </a:r>
            <a:endParaRPr lang="zh-CN" altLang="en-US"/>
          </a:p>
        </p:txBody>
      </p:sp>
      <p:sp>
        <p:nvSpPr>
          <p:cNvPr id="14" name="文字方塊 1"/>
          <p:cNvSpPr txBox="1"/>
          <p:nvPr/>
        </p:nvSpPr>
        <p:spPr>
          <a:xfrm>
            <a:off x="1581785" y="4701540"/>
            <a:ext cx="2500630" cy="1476375"/>
          </a:xfrm>
          <a:prstGeom prst="rect">
            <a:avLst/>
          </a:prstGeom>
          <a:solidFill>
            <a:schemeClr val="accent1">
              <a:lumMod val="60000"/>
              <a:lumOff val="40000"/>
            </a:schemeClr>
          </a:solidFill>
        </p:spPr>
        <p:txBody>
          <a:bodyPr wrap="none" rtlCol="0">
            <a:spAutoFit/>
          </a:bodyPr>
          <a:p>
            <a:pPr algn="l"/>
            <a:r>
              <a:rPr>
                <a:solidFill>
                  <a:schemeClr val="accent6"/>
                </a:solidFill>
                <a:latin typeface="Arial" panose="020B0604020202020204" pitchFamily="34" charset="0"/>
                <a:cs typeface="Arial" panose="020B0604020202020204" pitchFamily="34" charset="0"/>
              </a:rPr>
              <a:t>input n: </a:t>
            </a:r>
            <a:r>
              <a:rPr>
                <a:solidFill>
                  <a:srgbClr val="FF0000"/>
                </a:solidFill>
                <a:latin typeface="Arial" panose="020B0604020202020204" pitchFamily="34" charset="0"/>
                <a:cs typeface="Arial" panose="020B0604020202020204" pitchFamily="34" charset="0"/>
              </a:rPr>
              <a:t>3</a:t>
            </a:r>
            <a:endParaRPr>
              <a:solidFill>
                <a:srgbClr val="FF0000"/>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Fib(3) = 3</a:t>
            </a:r>
            <a:r>
              <a:rPr lang="en-US">
                <a:solidFill>
                  <a:schemeClr val="accent6"/>
                </a:solidFill>
                <a:latin typeface="Arial" panose="020B0604020202020204" pitchFamily="34" charset="0"/>
                <a:cs typeface="Arial" panose="020B0604020202020204" pitchFamily="34" charset="0"/>
              </a:rPr>
              <a:t>                     </a:t>
            </a:r>
            <a:endParaRPr>
              <a:solidFill>
                <a:schemeClr val="accent6"/>
              </a:solidFill>
              <a:latin typeface="Arial" panose="020B0604020202020204" pitchFamily="34" charset="0"/>
              <a:cs typeface="Arial" panose="020B0604020202020204" pitchFamily="34" charset="0"/>
            </a:endParaRPr>
          </a:p>
          <a:p>
            <a:pPr algn="l"/>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input n: </a:t>
            </a:r>
            <a:r>
              <a:rPr>
                <a:solidFill>
                  <a:srgbClr val="FF0000"/>
                </a:solidFill>
                <a:latin typeface="Arial" panose="020B0604020202020204" pitchFamily="34" charset="0"/>
                <a:cs typeface="Arial" panose="020B0604020202020204" pitchFamily="34" charset="0"/>
              </a:rPr>
              <a:t>5</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Fib(5) =8</a:t>
            </a:r>
            <a:endParaRPr>
              <a:solidFill>
                <a:schemeClr val="accent6"/>
              </a:solidFill>
              <a:latin typeface="Arial" panose="020B0604020202020204" pitchFamily="34" charset="0"/>
              <a:cs typeface="Arial" panose="020B0604020202020204" pitchFamily="34" charset="0"/>
            </a:endParaRPr>
          </a:p>
        </p:txBody>
      </p:sp>
      <p:sp>
        <p:nvSpPr>
          <p:cNvPr id="4" name="文字方塊 1"/>
          <p:cNvSpPr txBox="1"/>
          <p:nvPr/>
        </p:nvSpPr>
        <p:spPr>
          <a:xfrm>
            <a:off x="4845685" y="4701540"/>
            <a:ext cx="2437130" cy="1476375"/>
          </a:xfrm>
          <a:prstGeom prst="rect">
            <a:avLst/>
          </a:prstGeom>
          <a:solidFill>
            <a:schemeClr val="accent1">
              <a:lumMod val="60000"/>
              <a:lumOff val="40000"/>
            </a:schemeClr>
          </a:solidFill>
        </p:spPr>
        <p:txBody>
          <a:bodyPr wrap="none" rtlCol="0">
            <a:spAutoFit/>
          </a:bodyPr>
          <a:p>
            <a:pPr algn="l"/>
            <a:r>
              <a:rPr>
                <a:solidFill>
                  <a:schemeClr val="accent6"/>
                </a:solidFill>
                <a:latin typeface="Arial" panose="020B0604020202020204" pitchFamily="34" charset="0"/>
                <a:cs typeface="Arial" panose="020B0604020202020204" pitchFamily="34" charset="0"/>
              </a:rPr>
              <a:t>input n: </a:t>
            </a:r>
            <a:r>
              <a:rPr>
                <a:solidFill>
                  <a:srgbClr val="FF0000"/>
                </a:solidFill>
                <a:latin typeface="Arial" panose="020B0604020202020204" pitchFamily="34" charset="0"/>
                <a:cs typeface="Arial" panose="020B0604020202020204" pitchFamily="34" charset="0"/>
              </a:rPr>
              <a:t>8</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Fib(8) = 34</a:t>
            </a:r>
            <a:r>
              <a:rPr lang="en-US">
                <a:solidFill>
                  <a:schemeClr val="accent6"/>
                </a:solidFill>
                <a:latin typeface="Arial" panose="020B0604020202020204" pitchFamily="34" charset="0"/>
                <a:cs typeface="Arial" panose="020B0604020202020204" pitchFamily="34" charset="0"/>
              </a:rPr>
              <a:t>                  </a:t>
            </a:r>
            <a:endParaRPr>
              <a:solidFill>
                <a:schemeClr val="accent6"/>
              </a:solidFill>
              <a:latin typeface="Arial" panose="020B0604020202020204" pitchFamily="34" charset="0"/>
              <a:cs typeface="Arial" panose="020B0604020202020204" pitchFamily="34" charset="0"/>
            </a:endParaRPr>
          </a:p>
          <a:p>
            <a:pPr algn="l"/>
            <a:endParaRPr>
              <a:solidFill>
                <a:schemeClr val="accent6"/>
              </a:solidFill>
              <a:latin typeface="Arial" panose="020B0604020202020204" pitchFamily="34" charset="0"/>
              <a:cs typeface="Arial" panose="020B0604020202020204" pitchFamily="34" charset="0"/>
            </a:endParaRPr>
          </a:p>
          <a:p>
            <a:pPr algn="l">
              <a:buClrTx/>
              <a:buSzTx/>
              <a:buFontTx/>
            </a:pPr>
            <a:r>
              <a:rPr>
                <a:solidFill>
                  <a:schemeClr val="accent6"/>
                </a:solidFill>
                <a:latin typeface="Arial" panose="020B0604020202020204" pitchFamily="34" charset="0"/>
                <a:cs typeface="Arial" panose="020B0604020202020204" pitchFamily="34" charset="0"/>
              </a:rPr>
              <a:t>input n: </a:t>
            </a:r>
            <a:r>
              <a:rPr>
                <a:solidFill>
                  <a:srgbClr val="FF0000"/>
                </a:solidFill>
                <a:latin typeface="Arial" panose="020B0604020202020204" pitchFamily="34" charset="0"/>
                <a:cs typeface="Arial" panose="020B0604020202020204" pitchFamily="34" charset="0"/>
              </a:rPr>
              <a:t>12</a:t>
            </a:r>
            <a:endParaRPr>
              <a:solidFill>
                <a:srgbClr val="FF0000"/>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Fib(12) =233</a:t>
            </a:r>
            <a:endParaRPr>
              <a:solidFill>
                <a:schemeClr val="accent6"/>
              </a:solidFill>
              <a:latin typeface="Arial" panose="020B0604020202020204" pitchFamily="34" charset="0"/>
              <a:cs typeface="Arial" panose="020B0604020202020204" pitchFamily="34" charset="0"/>
            </a:endParaRPr>
          </a:p>
        </p:txBody>
      </p:sp>
      <p:sp>
        <p:nvSpPr>
          <p:cNvPr id="5" name="文字方塊 1"/>
          <p:cNvSpPr txBox="1"/>
          <p:nvPr/>
        </p:nvSpPr>
        <p:spPr>
          <a:xfrm>
            <a:off x="8046085" y="4701540"/>
            <a:ext cx="2437130" cy="1198880"/>
          </a:xfrm>
          <a:prstGeom prst="rect">
            <a:avLst/>
          </a:prstGeom>
          <a:solidFill>
            <a:schemeClr val="accent1">
              <a:lumMod val="60000"/>
              <a:lumOff val="40000"/>
            </a:schemeClr>
          </a:solidFill>
        </p:spPr>
        <p:txBody>
          <a:bodyPr wrap="none" rtlCol="0">
            <a:spAutoFit/>
          </a:bodyPr>
          <a:p>
            <a:pPr algn="l">
              <a:buClrTx/>
              <a:buSzTx/>
              <a:buFontTx/>
            </a:pPr>
            <a:r>
              <a:rPr>
                <a:solidFill>
                  <a:schemeClr val="accent6"/>
                </a:solidFill>
                <a:latin typeface="Arial" panose="020B0604020202020204" pitchFamily="34" charset="0"/>
                <a:cs typeface="Arial" panose="020B0604020202020204" pitchFamily="34" charset="0"/>
              </a:rPr>
              <a:t>input n: </a:t>
            </a:r>
            <a:r>
              <a:rPr>
                <a:solidFill>
                  <a:srgbClr val="FF0000"/>
                </a:solidFill>
                <a:latin typeface="Arial" panose="020B0604020202020204" pitchFamily="34" charset="0"/>
                <a:cs typeface="Arial" panose="020B0604020202020204" pitchFamily="34" charset="0"/>
              </a:rPr>
              <a:t>15</a:t>
            </a:r>
            <a:endParaRPr>
              <a:solidFill>
                <a:srgbClr val="FF0000"/>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Fib(15) = 987</a:t>
            </a:r>
            <a:r>
              <a:rPr lang="en-US">
                <a:solidFill>
                  <a:schemeClr val="accent6"/>
                </a:solidFill>
                <a:latin typeface="Arial" panose="020B0604020202020204" pitchFamily="34" charset="0"/>
                <a:cs typeface="Arial" panose="020B0604020202020204" pitchFamily="34" charset="0"/>
              </a:rPr>
              <a:t>              </a:t>
            </a:r>
            <a:endParaRPr>
              <a:solidFill>
                <a:schemeClr val="accent6"/>
              </a:solidFill>
              <a:latin typeface="Arial" panose="020B0604020202020204" pitchFamily="34" charset="0"/>
              <a:cs typeface="Arial" panose="020B0604020202020204" pitchFamily="34" charset="0"/>
            </a:endParaRPr>
          </a:p>
          <a:p>
            <a:pPr algn="l"/>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input n: </a:t>
            </a:r>
            <a:r>
              <a:rPr>
                <a:solidFill>
                  <a:srgbClr val="FF0000"/>
                </a:solidFill>
                <a:latin typeface="Arial" panose="020B0604020202020204" pitchFamily="34" charset="0"/>
                <a:cs typeface="Arial" panose="020B0604020202020204" pitchFamily="34" charset="0"/>
              </a:rPr>
              <a:t>-1</a:t>
            </a:r>
            <a:endParaRPr>
              <a:solidFill>
                <a:schemeClr val="accent6"/>
              </a:solidFill>
              <a:latin typeface="Arial" panose="020B0604020202020204" pitchFamily="34" charset="0"/>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Tower of Hanoi</a:t>
            </a:r>
            <a:endParaRPr lang="zh-CN" altLang="en-US"/>
          </a:p>
        </p:txBody>
      </p:sp>
      <p:sp>
        <p:nvSpPr>
          <p:cNvPr id="3" name="内容占位符 2"/>
          <p:cNvSpPr>
            <a:spLocks noGrp="1"/>
          </p:cNvSpPr>
          <p:nvPr>
            <p:ph idx="1"/>
          </p:nvPr>
        </p:nvSpPr>
        <p:spPr/>
        <p:txBody>
          <a:bodyPr/>
          <a:p>
            <a:r>
              <a:rPr lang="zh-CN" altLang="en-US" b="1"/>
              <a:t>Tower of Hanoi </a:t>
            </a:r>
            <a:r>
              <a:rPr lang="en-US" altLang="zh-CN"/>
              <a:t>(</a:t>
            </a:r>
            <a:r>
              <a:rPr lang="en-US" altLang="zh-CN">
                <a:hlinkClick r:id="rId1" action="ppaction://hlinkfile"/>
              </a:rPr>
              <a:t>https://en.wikipedia.org/wiki/Tower_of_Hanoi</a:t>
            </a:r>
            <a:r>
              <a:rPr lang="en-US" altLang="zh-CN"/>
              <a:t>) </a:t>
            </a:r>
            <a:r>
              <a:rPr lang="zh-CN" altLang="en-US"/>
              <a:t>is an interesting mathematical game invented by Edouard Lucas in 1883. </a:t>
            </a:r>
            <a:endParaRPr lang="zh-CN" altLang="en-US"/>
          </a:p>
          <a:p>
            <a:pPr lvl="1"/>
            <a:r>
              <a:rPr lang="zh-CN" altLang="en-US"/>
              <a:t>Tower of Hanoi consists of  three pegs and a number of discs with different size. </a:t>
            </a:r>
            <a:endParaRPr lang="zh-CN" altLang="en-US"/>
          </a:p>
          <a:p>
            <a:pPr lvl="1"/>
            <a:r>
              <a:rPr lang="zh-CN" altLang="en-US"/>
              <a:t>Initially, the discs are stacked at a given peg, called the source peg, in the order that the larger discs are under smaller discs. </a:t>
            </a:r>
            <a:endParaRPr lang="zh-CN" altLang="en-US"/>
          </a:p>
          <a:p>
            <a:pPr lvl="1"/>
            <a:r>
              <a:rPr lang="zh-CN" altLang="en-US"/>
              <a:t>The game is to move one disc from a peg to another one at a time such that after every move the discs on all pegs must be in order. </a:t>
            </a:r>
            <a:endParaRPr lang="zh-CN" altLang="en-US"/>
          </a:p>
          <a:p>
            <a:pPr lvl="1"/>
            <a:r>
              <a:rPr lang="zh-CN" altLang="en-US"/>
              <a:t>The goal is to move all discs to a peg, called the destination peg. </a:t>
            </a:r>
            <a:endParaRPr lang="zh-CN" altLang="en-US"/>
          </a:p>
          <a:p>
            <a:pPr lvl="1"/>
            <a:r>
              <a:rPr lang="zh-CN" altLang="en-US"/>
              <a:t>The third peg is called the auxiliary peg. </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Tower of Hanoi</a:t>
            </a:r>
            <a:r>
              <a:rPr lang="en-US" altLang="zh-CN">
                <a:sym typeface="+mn-ea"/>
              </a:rPr>
              <a:t> (cont’d)</a:t>
            </a:r>
            <a:endParaRPr lang="zh-CN" altLang="en-US"/>
          </a:p>
        </p:txBody>
      </p:sp>
      <p:sp>
        <p:nvSpPr>
          <p:cNvPr id="3" name="内容占位符 2"/>
          <p:cNvSpPr>
            <a:spLocks noGrp="1"/>
          </p:cNvSpPr>
          <p:nvPr>
            <p:ph idx="1"/>
          </p:nvPr>
        </p:nvSpPr>
        <p:spPr/>
        <p:txBody>
          <a:bodyPr/>
          <a:p>
            <a:r>
              <a:rPr lang="zh-CN" altLang="en-US"/>
              <a:t>Let the operation of performing Tower of Hanoi be function </a:t>
            </a:r>
            <a:r>
              <a:rPr lang="zh-CN" altLang="en-US">
                <a:latin typeface="Arial" panose="020B0604020202020204" pitchFamily="34" charset="0"/>
                <a:cs typeface="Arial" panose="020B0604020202020204" pitchFamily="34" charset="0"/>
              </a:rPr>
              <a:t>Hanoi(n, sour, aux, dest)</a:t>
            </a:r>
            <a:r>
              <a:rPr lang="zh-CN" altLang="en-US"/>
              <a:t>, where </a:t>
            </a:r>
            <a:r>
              <a:rPr lang="zh-CN" altLang="en-US">
                <a:latin typeface="Arial" panose="020B0604020202020204" pitchFamily="34" charset="0"/>
                <a:cs typeface="Arial" panose="020B0604020202020204" pitchFamily="34" charset="0"/>
              </a:rPr>
              <a:t>n</a:t>
            </a:r>
            <a:r>
              <a:rPr lang="zh-CN" altLang="en-US"/>
              <a:t> is the number discs, and </a:t>
            </a:r>
            <a:r>
              <a:rPr lang="zh-CN" altLang="en-US">
                <a:latin typeface="Arial" panose="020B0604020202020204" pitchFamily="34" charset="0"/>
                <a:cs typeface="Arial" panose="020B0604020202020204" pitchFamily="34" charset="0"/>
              </a:rPr>
              <a:t>sour</a:t>
            </a:r>
            <a:r>
              <a:rPr lang="zh-CN" altLang="en-US"/>
              <a:t>, </a:t>
            </a:r>
            <a:r>
              <a:rPr lang="zh-CN" altLang="en-US">
                <a:latin typeface="Arial" panose="020B0604020202020204" pitchFamily="34" charset="0"/>
                <a:cs typeface="Arial" panose="020B0604020202020204" pitchFamily="34" charset="0"/>
              </a:rPr>
              <a:t>aux</a:t>
            </a:r>
            <a:r>
              <a:rPr lang="zh-CN" altLang="en-US"/>
              <a:t>, and </a:t>
            </a:r>
            <a:r>
              <a:rPr lang="zh-CN" altLang="en-US">
                <a:latin typeface="Arial" panose="020B0604020202020204" pitchFamily="34" charset="0"/>
                <a:cs typeface="Arial" panose="020B0604020202020204" pitchFamily="34" charset="0"/>
              </a:rPr>
              <a:t>dest </a:t>
            </a:r>
            <a:r>
              <a:rPr lang="zh-CN" altLang="en-US"/>
              <a:t>denote the source peg, the auxiliary peg, and the destination peg, respectively. The solution to Tower of Hanoi is given as the following steps:</a:t>
            </a:r>
            <a:endParaRPr lang="zh-CN" altLang="en-US"/>
          </a:p>
          <a:p>
            <a:pPr marL="654050" lvl="1" indent="-457200">
              <a:buAutoNum type="arabicPeriod"/>
            </a:pPr>
            <a:r>
              <a:rPr lang="zh-CN" altLang="en-US"/>
              <a:t>Perform </a:t>
            </a:r>
            <a:r>
              <a:rPr lang="zh-CN" altLang="en-US" sz="2400">
                <a:latin typeface="Arial" panose="020B0604020202020204" pitchFamily="34" charset="0"/>
                <a:cs typeface="Arial" panose="020B0604020202020204" pitchFamily="34" charset="0"/>
              </a:rPr>
              <a:t>Hanoi(n-1, sour, dest, aux)</a:t>
            </a:r>
            <a:r>
              <a:rPr lang="zh-CN" altLang="en-US"/>
              <a:t>,</a:t>
            </a:r>
            <a:endParaRPr lang="zh-CN" altLang="en-US"/>
          </a:p>
          <a:p>
            <a:pPr marL="654050" lvl="1" indent="-457200">
              <a:buAutoNum type="arabicPeriod"/>
            </a:pPr>
            <a:r>
              <a:rPr lang="zh-CN" altLang="en-US"/>
              <a:t>Move disc </a:t>
            </a:r>
            <a:r>
              <a:rPr lang="zh-CN" altLang="en-US" sz="2400">
                <a:latin typeface="Arial" panose="020B0604020202020204" pitchFamily="34" charset="0"/>
                <a:cs typeface="Arial" panose="020B0604020202020204" pitchFamily="34" charset="0"/>
              </a:rPr>
              <a:t>n</a:t>
            </a:r>
            <a:r>
              <a:rPr lang="zh-CN" altLang="en-US"/>
              <a:t> from </a:t>
            </a:r>
            <a:r>
              <a:rPr lang="zh-CN" altLang="en-US" sz="2400">
                <a:latin typeface="Arial" panose="020B0604020202020204" pitchFamily="34" charset="0"/>
                <a:cs typeface="Arial" panose="020B0604020202020204" pitchFamily="34" charset="0"/>
              </a:rPr>
              <a:t>sour </a:t>
            </a:r>
            <a:r>
              <a:rPr lang="zh-CN" altLang="en-US"/>
              <a:t>to </a:t>
            </a:r>
            <a:r>
              <a:rPr lang="zh-CN" altLang="en-US" sz="2400">
                <a:latin typeface="Arial" panose="020B0604020202020204" pitchFamily="34" charset="0"/>
                <a:cs typeface="Arial" panose="020B0604020202020204" pitchFamily="34" charset="0"/>
              </a:rPr>
              <a:t>dest</a:t>
            </a:r>
            <a:r>
              <a:rPr lang="zh-CN" altLang="en-US"/>
              <a:t>, and</a:t>
            </a:r>
            <a:endParaRPr lang="zh-CN" altLang="en-US"/>
          </a:p>
          <a:p>
            <a:pPr marL="654050" lvl="1" indent="-457200">
              <a:buAutoNum type="arabicPeriod"/>
            </a:pPr>
            <a:r>
              <a:rPr lang="zh-CN" altLang="en-US"/>
              <a:t>Perform</a:t>
            </a:r>
            <a:r>
              <a:rPr lang="zh-CN" altLang="en-US" sz="2400">
                <a:latin typeface="Arial" panose="020B0604020202020204" pitchFamily="34" charset="0"/>
                <a:cs typeface="Arial" panose="020B0604020202020204" pitchFamily="34" charset="0"/>
              </a:rPr>
              <a:t> Hanoi(n-1, aux, sour, dest)</a:t>
            </a:r>
            <a:r>
              <a:rPr lang="zh-CN" altLang="en-US"/>
              <a:t>.</a:t>
            </a:r>
            <a:endParaRPr lang="zh-CN" altLang="en-US"/>
          </a:p>
          <a:p>
            <a:pPr lvl="1"/>
            <a:r>
              <a:rPr lang="en-US" altLang="zh-CN"/>
              <a:t>I</a:t>
            </a:r>
            <a:r>
              <a:rPr lang="zh-CN" altLang="en-US"/>
              <a:t>mplement </a:t>
            </a:r>
            <a:r>
              <a:rPr lang="en-US" altLang="zh-CN"/>
              <a:t>of </a:t>
            </a:r>
            <a:r>
              <a:rPr lang="zh-CN" altLang="en-US"/>
              <a:t>Tower of Hanoi</a:t>
            </a:r>
            <a:r>
              <a:rPr lang="en-US" altLang="zh-CN"/>
              <a:t> is program </a:t>
            </a:r>
            <a:r>
              <a:rPr lang="zh-CN" altLang="en-US" sz="2400">
                <a:latin typeface="Arial" panose="020B0604020202020204" pitchFamily="34" charset="0"/>
                <a:cs typeface="Arial" panose="020B0604020202020204" pitchFamily="34" charset="0"/>
              </a:rPr>
              <a:t>hanoi.c</a:t>
            </a:r>
            <a:r>
              <a:rPr lang="zh-CN" altLang="en-US"/>
              <a:t>:</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Tower of Hanoi</a:t>
            </a:r>
            <a:r>
              <a:rPr lang="en-US" altLang="zh-CN">
                <a:sym typeface="+mn-ea"/>
              </a:rPr>
              <a:t> (cont’d)</a:t>
            </a:r>
            <a:endParaRPr lang="zh-CN" altLang="en-US"/>
          </a:p>
        </p:txBody>
      </p:sp>
      <p:grpSp>
        <p:nvGrpSpPr>
          <p:cNvPr id="10" name="组合 9"/>
          <p:cNvGrpSpPr/>
          <p:nvPr/>
        </p:nvGrpSpPr>
        <p:grpSpPr>
          <a:xfrm>
            <a:off x="581615" y="1420495"/>
            <a:ext cx="10699750" cy="3516630"/>
            <a:chOff x="971" y="314"/>
            <a:chExt cx="16850" cy="5538"/>
          </a:xfrm>
        </p:grpSpPr>
        <p:sp>
          <p:nvSpPr>
            <p:cNvPr id="8" name="文字方塊 2"/>
            <p:cNvSpPr txBox="1"/>
            <p:nvPr/>
          </p:nvSpPr>
          <p:spPr>
            <a:xfrm>
              <a:off x="971" y="314"/>
              <a:ext cx="1448" cy="58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zh-CN" altLang="en-US">
                  <a:latin typeface="Arial" panose="020B0604020202020204" pitchFamily="34" charset="0"/>
                  <a:cs typeface="Arial" panose="020B0604020202020204" pitchFamily="34" charset="0"/>
                  <a:sym typeface="+mn-ea"/>
                </a:rPr>
                <a:t>hanoi</a:t>
              </a:r>
              <a:r>
                <a:rPr lang="en-US" altLang="zh-CN">
                  <a:latin typeface="Arial" panose="020B0604020202020204" pitchFamily="34" charset="0"/>
                  <a:cs typeface="Arial" panose="020B0604020202020204" pitchFamily="34" charset="0"/>
                  <a:sym typeface="+mn-ea"/>
                </a:rPr>
                <a:t>.c</a:t>
              </a:r>
              <a:endParaRPr lang="en-US" altLang="zh-CN">
                <a:latin typeface="Arial" panose="020B0604020202020204" pitchFamily="34" charset="0"/>
                <a:cs typeface="Arial" panose="020B0604020202020204" pitchFamily="34" charset="0"/>
                <a:sym typeface="+mn-ea"/>
              </a:endParaRPr>
            </a:p>
          </p:txBody>
        </p:sp>
        <p:grpSp>
          <p:nvGrpSpPr>
            <p:cNvPr id="9" name="组合 8"/>
            <p:cNvGrpSpPr/>
            <p:nvPr/>
          </p:nvGrpSpPr>
          <p:grpSpPr>
            <a:xfrm>
              <a:off x="971" y="910"/>
              <a:ext cx="16850" cy="4942"/>
              <a:chOff x="709" y="1032"/>
              <a:chExt cx="16850" cy="4942"/>
            </a:xfrm>
          </p:grpSpPr>
          <p:sp>
            <p:nvSpPr>
              <p:cNvPr id="6" name="文字方塊 1"/>
              <p:cNvSpPr txBox="1"/>
              <p:nvPr/>
            </p:nvSpPr>
            <p:spPr>
              <a:xfrm>
                <a:off x="1559" y="1032"/>
                <a:ext cx="16000" cy="4942"/>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#include &lt;stdio.h&gt;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void </a:t>
                </a:r>
                <a:r>
                  <a:rPr>
                    <a:latin typeface="Arial" panose="020B0604020202020204" pitchFamily="34" charset="0"/>
                    <a:cs typeface="Arial" panose="020B0604020202020204" pitchFamily="34" charset="0"/>
                  </a:rPr>
                  <a:t>hanoi(</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n, </a:t>
                </a:r>
                <a:r>
                  <a:rPr b="1">
                    <a:latin typeface="Arial" panose="020B0604020202020204" pitchFamily="34" charset="0"/>
                    <a:cs typeface="Arial" panose="020B0604020202020204" pitchFamily="34" charset="0"/>
                  </a:rPr>
                  <a:t>char </a:t>
                </a:r>
                <a:r>
                  <a:rPr>
                    <a:latin typeface="Arial" panose="020B0604020202020204" pitchFamily="34" charset="0"/>
                    <a:cs typeface="Arial" panose="020B0604020202020204" pitchFamily="34" charset="0"/>
                  </a:rPr>
                  <a:t>sour, </a:t>
                </a:r>
                <a:r>
                  <a:rPr b="1">
                    <a:latin typeface="Arial" panose="020B0604020202020204" pitchFamily="34" charset="0"/>
                    <a:cs typeface="Arial" panose="020B0604020202020204" pitchFamily="34" charset="0"/>
                  </a:rPr>
                  <a:t>char </a:t>
                </a:r>
                <a:r>
                  <a:rPr>
                    <a:latin typeface="Arial" panose="020B0604020202020204" pitchFamily="34" charset="0"/>
                    <a:cs typeface="Arial" panose="020B0604020202020204" pitchFamily="34" charset="0"/>
                  </a:rPr>
                  <a:t>aux, </a:t>
                </a:r>
                <a:r>
                  <a:rPr b="1">
                    <a:latin typeface="Arial" panose="020B0604020202020204" pitchFamily="34" charset="0"/>
                    <a:cs typeface="Arial" panose="020B0604020202020204" pitchFamily="34" charset="0"/>
                  </a:rPr>
                  <a:t>char </a:t>
                </a:r>
                <a:r>
                  <a:rPr>
                    <a:latin typeface="Arial" panose="020B0604020202020204" pitchFamily="34" charset="0"/>
                    <a:cs typeface="Arial" panose="020B0604020202020204" pitchFamily="34" charset="0"/>
                  </a:rPr>
                  <a:t>dest)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static int </a:t>
                </a:r>
                <a:r>
                  <a:rPr>
                    <a:latin typeface="Arial" panose="020B0604020202020204" pitchFamily="34" charset="0"/>
                    <a:cs typeface="Arial" panose="020B0604020202020204" pitchFamily="34" charset="0"/>
                  </a:rPr>
                  <a:t>step = 1;</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if </a:t>
                </a:r>
                <a:r>
                  <a:rPr>
                    <a:latin typeface="Arial" panose="020B0604020202020204" pitchFamily="34" charset="0"/>
                    <a:cs typeface="Arial" panose="020B0604020202020204" pitchFamily="34" charset="0"/>
                  </a:rPr>
                  <a:t>(</a:t>
                </a:r>
                <a:r>
                  <a:rPr b="1">
                    <a:latin typeface="Arial" panose="020B0604020202020204" pitchFamily="34" charset="0"/>
                    <a:cs typeface="Arial" panose="020B0604020202020204" pitchFamily="34" charset="0"/>
                  </a:rPr>
                  <a:t>n </a:t>
                </a:r>
                <a:r>
                  <a:rPr>
                    <a:latin typeface="Arial" panose="020B0604020202020204" pitchFamily="34" charset="0"/>
                    <a:cs typeface="Arial" panose="020B0604020202020204" pitchFamily="34" charset="0"/>
                  </a:rPr>
                  <a:t>&gt; 0)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hanoi(n-1, sour, dest, aux);</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printf("%4d: Move disc %d from '%c' to '%c' \n", step++, n, sour, dest);</a:t>
                </a:r>
                <a:r>
                  <a:rPr lang="en-US">
                    <a:latin typeface="Arial" panose="020B0604020202020204" pitchFamily="34" charset="0"/>
                    <a:cs typeface="Arial" panose="020B0604020202020204" pitchFamily="34" charset="0"/>
                  </a:rPr>
                  <a: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hanoi(n-1, aux, sour, dest);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p:txBody>
          </p:sp>
          <p:sp>
            <p:nvSpPr>
              <p:cNvPr id="13" name="文本框 12"/>
              <p:cNvSpPr txBox="1"/>
              <p:nvPr/>
            </p:nvSpPr>
            <p:spPr>
              <a:xfrm>
                <a:off x="709" y="1032"/>
                <a:ext cx="850" cy="4942"/>
              </a:xfrm>
              <a:prstGeom prst="rect">
                <a:avLst/>
              </a:prstGeom>
              <a:solidFill>
                <a:schemeClr val="bg1">
                  <a:lumMod val="85000"/>
                </a:schemeClr>
              </a:solidFill>
              <a:ln w="12700" cmpd="sng">
                <a:noFill/>
                <a:prstDash val="solid"/>
              </a:ln>
            </p:spPr>
            <p:txBody>
              <a:bodyPr wrap="square" rtlCol="0">
                <a:spAutoFit/>
              </a:bodyPr>
              <a:p>
                <a:pPr algn="r"/>
                <a:r>
                  <a:rPr lang="en-US">
                    <a:latin typeface="Arial" panose="020B0604020202020204" pitchFamily="34" charset="0"/>
                    <a:cs typeface="Arial" panose="020B0604020202020204" pitchFamily="34" charset="0"/>
                  </a:rPr>
                  <a:t>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7</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8</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9</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10</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11</a:t>
                </a:r>
                <a:endParaRPr lang="en-US">
                  <a:latin typeface="Arial" panose="020B0604020202020204" pitchFamily="34" charset="0"/>
                  <a:cs typeface="Arial" panose="020B0604020202020204" pitchFamily="34" charset="0"/>
                </a:endParaRPr>
              </a:p>
            </p:txBody>
          </p:sp>
        </p:gr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Tower of Hanoi</a:t>
            </a:r>
            <a:r>
              <a:rPr lang="en-US" altLang="zh-CN">
                <a:sym typeface="+mn-ea"/>
              </a:rPr>
              <a:t> (cont’d)</a:t>
            </a:r>
            <a:endParaRPr lang="zh-CN" altLang="en-US"/>
          </a:p>
        </p:txBody>
      </p:sp>
      <p:grpSp>
        <p:nvGrpSpPr>
          <p:cNvPr id="10" name="组合 9"/>
          <p:cNvGrpSpPr/>
          <p:nvPr/>
        </p:nvGrpSpPr>
        <p:grpSpPr>
          <a:xfrm>
            <a:off x="581615" y="1420495"/>
            <a:ext cx="10791190" cy="4347845"/>
            <a:chOff x="971" y="314"/>
            <a:chExt cx="16994" cy="6847"/>
          </a:xfrm>
        </p:grpSpPr>
        <p:sp>
          <p:nvSpPr>
            <p:cNvPr id="8" name="文字方塊 2"/>
            <p:cNvSpPr txBox="1"/>
            <p:nvPr/>
          </p:nvSpPr>
          <p:spPr>
            <a:xfrm>
              <a:off x="971" y="314"/>
              <a:ext cx="1448" cy="58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zh-CN" altLang="en-US">
                  <a:latin typeface="Arial" panose="020B0604020202020204" pitchFamily="34" charset="0"/>
                  <a:cs typeface="Arial" panose="020B0604020202020204" pitchFamily="34" charset="0"/>
                  <a:sym typeface="+mn-ea"/>
                </a:rPr>
                <a:t>hanoi</a:t>
              </a:r>
              <a:r>
                <a:rPr lang="en-US" altLang="zh-CN">
                  <a:latin typeface="Arial" panose="020B0604020202020204" pitchFamily="34" charset="0"/>
                  <a:cs typeface="Arial" panose="020B0604020202020204" pitchFamily="34" charset="0"/>
                  <a:sym typeface="+mn-ea"/>
                </a:rPr>
                <a:t>.c</a:t>
              </a:r>
              <a:endParaRPr lang="en-US" altLang="zh-CN">
                <a:latin typeface="Arial" panose="020B0604020202020204" pitchFamily="34" charset="0"/>
                <a:cs typeface="Arial" panose="020B0604020202020204" pitchFamily="34" charset="0"/>
                <a:sym typeface="+mn-ea"/>
              </a:endParaRPr>
            </a:p>
          </p:txBody>
        </p:sp>
        <p:grpSp>
          <p:nvGrpSpPr>
            <p:cNvPr id="9" name="组合 8"/>
            <p:cNvGrpSpPr/>
            <p:nvPr/>
          </p:nvGrpSpPr>
          <p:grpSpPr>
            <a:xfrm>
              <a:off x="971" y="910"/>
              <a:ext cx="16994" cy="6251"/>
              <a:chOff x="709" y="1032"/>
              <a:chExt cx="16994" cy="6251"/>
            </a:xfrm>
          </p:grpSpPr>
          <p:sp>
            <p:nvSpPr>
              <p:cNvPr id="6" name="文字方塊 1"/>
              <p:cNvSpPr txBox="1"/>
              <p:nvPr/>
            </p:nvSpPr>
            <p:spPr>
              <a:xfrm>
                <a:off x="1559" y="1032"/>
                <a:ext cx="16144" cy="6251"/>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main(</a:t>
                </a:r>
                <a:r>
                  <a:rPr b="1">
                    <a:latin typeface="Arial" panose="020B0604020202020204" pitchFamily="34" charset="0"/>
                    <a:cs typeface="Arial" panose="020B0604020202020204" pitchFamily="34" charset="0"/>
                  </a:rPr>
                  <a:t>void</a:t>
                </a:r>
                <a:r>
                  <a:rPr>
                    <a:latin typeface="Arial" panose="020B0604020202020204" pitchFamily="34" charset="0"/>
                    <a:cs typeface="Arial" panose="020B0604020202020204" pitchFamily="34" charset="0"/>
                  </a:rPr>
                  <a: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k;</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do </a:t>
                </a: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printf("Please enter the number of discs: ");</a:t>
                </a:r>
                <a:r>
                  <a:rPr lang="en-US">
                    <a:latin typeface="Arial" panose="020B0604020202020204" pitchFamily="34" charset="0"/>
                    <a:cs typeface="Arial" panose="020B0604020202020204" pitchFamily="34" charset="0"/>
                  </a:rPr>
                  <a: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scanf("%d",&amp;k);</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 </a:t>
                </a:r>
                <a:r>
                  <a:rPr b="1">
                    <a:latin typeface="Arial" panose="020B0604020202020204" pitchFamily="34" charset="0"/>
                    <a:cs typeface="Arial" panose="020B0604020202020204" pitchFamily="34" charset="0"/>
                  </a:rPr>
                  <a:t>while </a:t>
                </a:r>
                <a:r>
                  <a:rPr>
                    <a:latin typeface="Arial" panose="020B0604020202020204" pitchFamily="34" charset="0"/>
                    <a:cs typeface="Arial" panose="020B0604020202020204" pitchFamily="34" charset="0"/>
                  </a:rPr>
                  <a:t>(k&lt;1 || k&gt;12);</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printf("\n");</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hanoi(k, 'A', 'B', 'C');</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printf("Finish!!!\n");</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return </a:t>
                </a:r>
                <a:r>
                  <a:rPr>
                    <a:latin typeface="Arial" panose="020B0604020202020204" pitchFamily="34" charset="0"/>
                    <a:cs typeface="Arial" panose="020B0604020202020204" pitchFamily="34" charset="0"/>
                  </a:rPr>
                  <a:t>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p:txBody>
          </p:sp>
          <p:sp>
            <p:nvSpPr>
              <p:cNvPr id="13" name="文本框 12"/>
              <p:cNvSpPr txBox="1"/>
              <p:nvPr/>
            </p:nvSpPr>
            <p:spPr>
              <a:xfrm>
                <a:off x="709" y="1032"/>
                <a:ext cx="850" cy="6251"/>
              </a:xfrm>
              <a:prstGeom prst="rect">
                <a:avLst/>
              </a:prstGeom>
              <a:solidFill>
                <a:schemeClr val="bg1">
                  <a:lumMod val="85000"/>
                </a:schemeClr>
              </a:solidFill>
              <a:ln w="12700" cmpd="sng">
                <a:noFill/>
                <a:prstDash val="solid"/>
              </a:ln>
            </p:spPr>
            <p:txBody>
              <a:bodyPr wrap="square" rtlCol="0">
                <a:spAutoFit/>
              </a:bodyPr>
              <a:p>
                <a:pPr algn="r"/>
                <a:r>
                  <a:rPr lang="en-US">
                    <a:latin typeface="Arial" panose="020B0604020202020204" pitchFamily="34" charset="0"/>
                    <a:cs typeface="Arial" panose="020B0604020202020204" pitchFamily="34" charset="0"/>
                  </a:rPr>
                  <a:t>12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17</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18</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19</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20</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25</a:t>
                </a:r>
                <a:endParaRPr lang="en-US">
                  <a:latin typeface="Arial" panose="020B0604020202020204" pitchFamily="34" charset="0"/>
                  <a:cs typeface="Arial" panose="020B0604020202020204" pitchFamily="34" charset="0"/>
                </a:endParaRPr>
              </a:p>
            </p:txBody>
          </p:sp>
        </p:grpSp>
      </p:grpSp>
      <p:sp>
        <p:nvSpPr>
          <p:cNvPr id="3" name="文本框 2"/>
          <p:cNvSpPr txBox="1"/>
          <p:nvPr/>
        </p:nvSpPr>
        <p:spPr>
          <a:xfrm>
            <a:off x="688975" y="5815965"/>
            <a:ext cx="10262870" cy="706755"/>
          </a:xfrm>
          <a:prstGeom prst="rect">
            <a:avLst/>
          </a:prstGeom>
          <a:noFill/>
        </p:spPr>
        <p:txBody>
          <a:bodyPr wrap="square" rtlCol="0">
            <a:spAutoFit/>
          </a:bodyPr>
          <a:p>
            <a:r>
              <a:rPr lang="zh-CN" altLang="en-US" sz="2000">
                <a:latin typeface="Times New Roman" panose="02020603050405020304" charset="0"/>
                <a:cs typeface="Times New Roman" panose="02020603050405020304" charset="0"/>
              </a:rPr>
              <a:t>The three pegs </a:t>
            </a:r>
            <a:r>
              <a:rPr lang="zh-CN" altLang="en-US" sz="2000">
                <a:latin typeface="Arial" panose="020B0604020202020204" pitchFamily="34" charset="0"/>
                <a:cs typeface="Arial" panose="020B0604020202020204" pitchFamily="34" charset="0"/>
              </a:rPr>
              <a:t>sour</a:t>
            </a:r>
            <a:r>
              <a:rPr lang="zh-CN" altLang="en-US" sz="2000">
                <a:latin typeface="Times New Roman" panose="02020603050405020304" charset="0"/>
                <a:cs typeface="Times New Roman" panose="02020603050405020304" charset="0"/>
              </a:rPr>
              <a:t>, </a:t>
            </a:r>
            <a:r>
              <a:rPr lang="zh-CN" altLang="en-US" sz="2000">
                <a:latin typeface="Arial" panose="020B0604020202020204" pitchFamily="34" charset="0"/>
                <a:cs typeface="Arial" panose="020B0604020202020204" pitchFamily="34" charset="0"/>
              </a:rPr>
              <a:t>aux</a:t>
            </a:r>
            <a:r>
              <a:rPr lang="zh-CN" altLang="en-US" sz="2000">
                <a:latin typeface="Times New Roman" panose="02020603050405020304" charset="0"/>
                <a:cs typeface="Times New Roman" panose="02020603050405020304" charset="0"/>
              </a:rPr>
              <a:t>, and </a:t>
            </a:r>
            <a:r>
              <a:rPr lang="zh-CN" altLang="en-US" sz="2000">
                <a:latin typeface="Arial" panose="020B0604020202020204" pitchFamily="34" charset="0"/>
                <a:cs typeface="Arial" panose="020B0604020202020204" pitchFamily="34" charset="0"/>
              </a:rPr>
              <a:t>dest </a:t>
            </a:r>
            <a:r>
              <a:rPr lang="zh-CN" altLang="en-US" sz="2000">
                <a:latin typeface="Times New Roman" panose="02020603050405020304" charset="0"/>
                <a:cs typeface="Times New Roman" panose="02020603050405020304" charset="0"/>
              </a:rPr>
              <a:t>are represented using character</a:t>
            </a:r>
            <a:r>
              <a:rPr lang="en-US" altLang="zh-CN" sz="2000">
                <a:latin typeface="Times New Roman" panose="02020603050405020304" charset="0"/>
                <a:cs typeface="Times New Roman" panose="02020603050405020304" charset="0"/>
              </a:rPr>
              <a:t>s</a:t>
            </a:r>
            <a:r>
              <a:rPr lang="zh-CN" altLang="en-US" sz="2000">
                <a:latin typeface="Times New Roman" panose="02020603050405020304" charset="0"/>
                <a:cs typeface="Times New Roman" panose="02020603050405020304" charset="0"/>
              </a:rPr>
              <a:t>. </a:t>
            </a:r>
            <a:endParaRPr lang="zh-CN" altLang="en-US" sz="2000">
              <a:latin typeface="Times New Roman" panose="02020603050405020304" charset="0"/>
              <a:cs typeface="Times New Roman" panose="02020603050405020304" charset="0"/>
            </a:endParaRPr>
          </a:p>
          <a:p>
            <a:r>
              <a:rPr lang="zh-CN" altLang="en-US" sz="2000">
                <a:latin typeface="Times New Roman" panose="02020603050405020304" charset="0"/>
                <a:cs typeface="Times New Roman" panose="02020603050405020304" charset="0"/>
              </a:rPr>
              <a:t>The move of a single disc is describe as an output message. </a:t>
            </a:r>
            <a:endParaRPr lang="zh-CN" altLang="en-US" sz="2000">
              <a:latin typeface="Times New Roman" panose="02020603050405020304" charset="0"/>
              <a:cs typeface="Times New Roman" panose="020206030504050203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Tower of Hanoi</a:t>
            </a:r>
            <a:r>
              <a:rPr lang="en-US" altLang="zh-CN">
                <a:sym typeface="+mn-ea"/>
              </a:rPr>
              <a:t> (cont’d)</a:t>
            </a:r>
            <a:endParaRPr lang="zh-CN" altLang="en-US"/>
          </a:p>
        </p:txBody>
      </p:sp>
      <p:grpSp>
        <p:nvGrpSpPr>
          <p:cNvPr id="11" name="组合 10"/>
          <p:cNvGrpSpPr/>
          <p:nvPr/>
        </p:nvGrpSpPr>
        <p:grpSpPr>
          <a:xfrm>
            <a:off x="568280" y="1289050"/>
            <a:ext cx="10571480" cy="5458708"/>
            <a:chOff x="12443" y="314"/>
            <a:chExt cx="16648" cy="8595"/>
          </a:xfrm>
        </p:grpSpPr>
        <p:sp>
          <p:nvSpPr>
            <p:cNvPr id="14" name="文字方塊 1"/>
            <p:cNvSpPr txBox="1"/>
            <p:nvPr/>
          </p:nvSpPr>
          <p:spPr>
            <a:xfrm>
              <a:off x="12443" y="914"/>
              <a:ext cx="16648" cy="7995"/>
            </a:xfrm>
            <a:prstGeom prst="rect">
              <a:avLst/>
            </a:prstGeom>
            <a:solidFill>
              <a:schemeClr val="accent1">
                <a:lumMod val="60000"/>
                <a:lumOff val="40000"/>
              </a:schemeClr>
            </a:solidFill>
          </p:spPr>
          <p:txBody>
            <a:bodyPr wrap="none" rtlCol="0">
              <a:spAutoFit/>
            </a:bodyPr>
            <a:p>
              <a:pPr algn="l"/>
              <a:r>
                <a:rPr>
                  <a:solidFill>
                    <a:schemeClr val="accent6"/>
                  </a:solidFill>
                  <a:latin typeface="Arial" panose="020B0604020202020204" pitchFamily="34" charset="0"/>
                  <a:cs typeface="Arial" panose="020B0604020202020204" pitchFamily="34" charset="0"/>
                </a:rPr>
                <a:t>Please enter the number of discs: </a:t>
              </a:r>
              <a:r>
                <a:rPr>
                  <a:solidFill>
                    <a:srgbClr val="FF0000"/>
                  </a:solidFill>
                  <a:latin typeface="Arial" panose="020B0604020202020204" pitchFamily="34" charset="0"/>
                  <a:cs typeface="Arial" panose="020B0604020202020204" pitchFamily="34" charset="0"/>
                </a:rPr>
                <a:t>4</a:t>
              </a:r>
              <a:r>
                <a:rPr lang="en-US">
                  <a:solidFill>
                    <a:srgbClr val="FF0000"/>
                  </a:solidFill>
                  <a:latin typeface="Arial" panose="020B0604020202020204" pitchFamily="34" charset="0"/>
                  <a:cs typeface="Arial" panose="020B0604020202020204" pitchFamily="34" charset="0"/>
                </a:rPr>
                <a:t>                                                                                                           </a:t>
              </a:r>
              <a:endParaRPr>
                <a:solidFill>
                  <a:schemeClr val="accent6"/>
                </a:solidFill>
                <a:latin typeface="Arial" panose="020B0604020202020204" pitchFamily="34" charset="0"/>
                <a:cs typeface="Arial" panose="020B0604020202020204" pitchFamily="34" charset="0"/>
              </a:endParaRPr>
            </a:p>
            <a:p>
              <a:pPr algn="l"/>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   1: Move disc 1 from 'A' to 'B'</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   2: Move disc 2 from 'A' to 'C'</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   3: Move disc 1 from 'B' to 'C'</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   4: Move disc 3 from 'A' to 'B'</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   5: Move disc 1 from 'C' to 'A'</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   6: Move disc 2 from 'C' to 'B'</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   7: Move disc 1 from 'A' to 'B'</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   8: Move disc 4 from 'A' to 'C'</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   9: Move disc 1 from 'B' to 'C'</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  10: Move disc 2 from 'B' to 'A'</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  11: Move disc 1 from 'C' to 'A'</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  12: Move disc 3 from 'B' to 'C'</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  13: Move disc 1 from 'A' to 'B'</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  14: Move disc 2 from 'A' to 'C'</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  15: Move disc 1 from 'B' to 'C'</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Finish!!!</a:t>
              </a:r>
              <a:r>
                <a:rPr lang="en-US">
                  <a:solidFill>
                    <a:schemeClr val="accent6"/>
                  </a:solidFill>
                  <a:latin typeface="Arial" panose="020B0604020202020204" pitchFamily="34" charset="0"/>
                  <a:cs typeface="Arial" panose="020B0604020202020204" pitchFamily="34" charset="0"/>
                </a:rPr>
                <a:t>  </a:t>
              </a:r>
              <a:endParaRPr lang="en-US">
                <a:solidFill>
                  <a:schemeClr val="accent6"/>
                </a:solidFill>
                <a:latin typeface="Arial" panose="020B0604020202020204" pitchFamily="34" charset="0"/>
                <a:cs typeface="Arial" panose="020B0604020202020204" pitchFamily="34" charset="0"/>
              </a:endParaRPr>
            </a:p>
          </p:txBody>
        </p:sp>
        <p:sp>
          <p:nvSpPr>
            <p:cNvPr id="15" name="文字方塊 6"/>
            <p:cNvSpPr txBox="1"/>
            <p:nvPr/>
          </p:nvSpPr>
          <p:spPr>
            <a:xfrm>
              <a:off x="12443" y="314"/>
              <a:ext cx="1848" cy="5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en-US" altLang="zh-CN">
                  <a:latin typeface="Arial" panose="020B0604020202020204" pitchFamily="34" charset="0"/>
                  <a:cs typeface="Arial" panose="020B0604020202020204" pitchFamily="34" charset="0"/>
                  <a:sym typeface="+mn-ea"/>
                </a:rPr>
                <a:t>hanoi</a:t>
              </a:r>
              <a:r>
                <a:rPr lang="en-US" altLang="zh-TW">
                  <a:latin typeface="Arial" panose="020B0604020202020204" pitchFamily="34" charset="0"/>
                  <a:cs typeface="Arial" panose="020B0604020202020204" pitchFamily="34" charset="0"/>
                  <a:sym typeface="+mn-ea"/>
                </a:rPr>
                <a:t>.exe</a:t>
              </a:r>
              <a:endParaRPr lang="en-US" altLang="zh-TW">
                <a:latin typeface="Arial" panose="020B0604020202020204" pitchFamily="34" charset="0"/>
                <a:cs typeface="Arial" panose="020B0604020202020204" pitchFamily="34" charset="0"/>
                <a:sym typeface="+mn-ea"/>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Tower of Hanoi</a:t>
            </a:r>
            <a:r>
              <a:rPr lang="en-US" altLang="zh-CN">
                <a:sym typeface="+mn-ea"/>
              </a:rPr>
              <a:t> (cont’d)</a:t>
            </a:r>
            <a:endParaRPr lang="zh-CN" altLang="en-US"/>
          </a:p>
        </p:txBody>
      </p:sp>
      <p:sp>
        <p:nvSpPr>
          <p:cNvPr id="3" name="内容占位符 2"/>
          <p:cNvSpPr>
            <a:spLocks noGrp="1"/>
          </p:cNvSpPr>
          <p:nvPr>
            <p:ph idx="1"/>
          </p:nvPr>
        </p:nvSpPr>
        <p:spPr/>
        <p:txBody>
          <a:bodyPr/>
          <a:p>
            <a:r>
              <a:rPr lang="zh-CN" altLang="en-US"/>
              <a:t>A question is how many steps are needed to move</a:t>
            </a:r>
            <a:r>
              <a:rPr lang="zh-CN" altLang="en-US">
                <a:latin typeface="Arial" panose="020B0604020202020204" pitchFamily="34" charset="0"/>
                <a:cs typeface="Arial" panose="020B0604020202020204" pitchFamily="34" charset="0"/>
              </a:rPr>
              <a:t> n </a:t>
            </a:r>
            <a:r>
              <a:rPr lang="zh-CN" altLang="en-US"/>
              <a:t>discs from the source peg to the destination peg. </a:t>
            </a:r>
            <a:endParaRPr lang="zh-CN" altLang="en-US"/>
          </a:p>
          <a:p>
            <a:pPr lvl="1"/>
            <a:r>
              <a:rPr lang="zh-CN" altLang="en-US"/>
              <a:t>If we assume the number of steps for n disc is </a:t>
            </a:r>
            <a:r>
              <a:rPr lang="zh-CN" altLang="en-US">
                <a:latin typeface="Arial" panose="020B0604020202020204" pitchFamily="34" charset="0"/>
                <a:cs typeface="Arial" panose="020B0604020202020204" pitchFamily="34" charset="0"/>
              </a:rPr>
              <a:t>f(n)</a:t>
            </a:r>
            <a:r>
              <a:rPr lang="zh-CN" altLang="en-US"/>
              <a:t>, then </a:t>
            </a:r>
            <a:r>
              <a:rPr lang="zh-CN" altLang="en-US">
                <a:latin typeface="Arial" panose="020B0604020202020204" pitchFamily="34" charset="0"/>
                <a:cs typeface="Arial" panose="020B0604020202020204" pitchFamily="34" charset="0"/>
              </a:rPr>
              <a:t>f(n)</a:t>
            </a:r>
            <a:r>
              <a:rPr lang="zh-CN" altLang="en-US"/>
              <a:t> is the solution of equation </a:t>
            </a:r>
            <a:r>
              <a:rPr lang="zh-CN" altLang="en-US">
                <a:latin typeface="Arial" panose="020B0604020202020204" pitchFamily="34" charset="0"/>
                <a:cs typeface="Arial" panose="020B0604020202020204" pitchFamily="34" charset="0"/>
              </a:rPr>
              <a:t>f(n)=2×f(n-1)+1</a:t>
            </a:r>
            <a:r>
              <a:rPr lang="zh-CN" altLang="en-US"/>
              <a:t>. The solution is </a:t>
            </a:r>
            <a:r>
              <a:rPr lang="zh-CN" altLang="en-US">
                <a:latin typeface="Arial" panose="020B0604020202020204" pitchFamily="34" charset="0"/>
                <a:cs typeface="Arial" panose="020B0604020202020204" pitchFamily="34" charset="0"/>
              </a:rPr>
              <a:t>f(n)=2</a:t>
            </a:r>
            <a:r>
              <a:rPr lang="zh-CN" altLang="en-US" baseline="30000">
                <a:latin typeface="Arial" panose="020B0604020202020204" pitchFamily="34" charset="0"/>
                <a:cs typeface="Arial" panose="020B0604020202020204" pitchFamily="34" charset="0"/>
              </a:rPr>
              <a:t>n</a:t>
            </a:r>
            <a:r>
              <a:rPr lang="zh-CN" altLang="en-US">
                <a:latin typeface="Arial" panose="020B0604020202020204" pitchFamily="34" charset="0"/>
                <a:cs typeface="Arial" panose="020B0604020202020204" pitchFamily="34" charset="0"/>
              </a:rPr>
              <a:t>-1</a:t>
            </a:r>
            <a:r>
              <a:rPr lang="zh-CN" altLang="en-US"/>
              <a:t>. </a:t>
            </a:r>
            <a:endParaRPr lang="zh-CN" altLang="en-US"/>
          </a:p>
          <a:p>
            <a:pPr lvl="1"/>
            <a:r>
              <a:rPr lang="zh-CN" altLang="en-US"/>
              <a:t>Hence, it takes 7 steps to move 3 discs, 15 steps to move 4 discs, etc.</a:t>
            </a:r>
            <a:endParaRPr lang="zh-CN" altLang="en-US"/>
          </a:p>
          <a:p>
            <a:pPr lvl="1"/>
            <a:r>
              <a:rPr lang="en-US" altLang="zh-CN"/>
              <a:t>For 64 discs, it takes 2</a:t>
            </a:r>
            <a:r>
              <a:rPr lang="en-US" altLang="zh-CN" baseline="30000"/>
              <a:t>64</a:t>
            </a:r>
            <a:r>
              <a:rPr lang="en-US" altLang="zh-CN"/>
              <a:t>-1=18,446,744,073,709,551,615 steps.</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Procedure Abstraction</a:t>
            </a:r>
            <a:r>
              <a:rPr lang="en-US" altLang="zh-CN">
                <a:sym typeface="+mn-ea"/>
              </a:rPr>
              <a:t> (cont’d)</a:t>
            </a:r>
            <a:endParaRPr lang="zh-CN" altLang="en-US">
              <a:sym typeface="+mn-ea"/>
            </a:endParaRPr>
          </a:p>
        </p:txBody>
      </p:sp>
      <p:sp>
        <p:nvSpPr>
          <p:cNvPr id="3" name="内容占位符 2"/>
          <p:cNvSpPr>
            <a:spLocks noGrp="1"/>
          </p:cNvSpPr>
          <p:nvPr>
            <p:ph idx="1"/>
          </p:nvPr>
        </p:nvSpPr>
        <p:spPr/>
        <p:txBody>
          <a:bodyPr/>
          <a:p>
            <a:pPr lvl="1"/>
            <a:r>
              <a:rPr lang="zh-CN" altLang="en-US"/>
              <a:t>The implementation of the  three procedure abstractions are shown in program </a:t>
            </a:r>
            <a:r>
              <a:rPr lang="zh-CN" altLang="en-US">
                <a:latin typeface="Arial" panose="020B0604020202020204" pitchFamily="34" charset="0"/>
                <a:cs typeface="Arial" panose="020B0604020202020204" pitchFamily="34" charset="0"/>
              </a:rPr>
              <a:t>selection_sort.c</a:t>
            </a:r>
            <a:r>
              <a:rPr lang="zh-CN" altLang="en-US"/>
              <a:t>:</a:t>
            </a:r>
            <a:endParaRPr lang="zh-CN" altLang="en-US"/>
          </a:p>
        </p:txBody>
      </p:sp>
      <p:grpSp>
        <p:nvGrpSpPr>
          <p:cNvPr id="10" name="组合 9"/>
          <p:cNvGrpSpPr/>
          <p:nvPr/>
        </p:nvGrpSpPr>
        <p:grpSpPr>
          <a:xfrm>
            <a:off x="874985" y="2136775"/>
            <a:ext cx="4847590" cy="3239770"/>
            <a:chOff x="971" y="314"/>
            <a:chExt cx="7634" cy="5102"/>
          </a:xfrm>
        </p:grpSpPr>
        <p:sp>
          <p:nvSpPr>
            <p:cNvPr id="8" name="文字方塊 2"/>
            <p:cNvSpPr txBox="1"/>
            <p:nvPr/>
          </p:nvSpPr>
          <p:spPr>
            <a:xfrm>
              <a:off x="971" y="314"/>
              <a:ext cx="2888" cy="58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zh-CN" altLang="en-US">
                  <a:latin typeface="Arial" panose="020B0604020202020204" pitchFamily="34" charset="0"/>
                  <a:cs typeface="Arial" panose="020B0604020202020204" pitchFamily="34" charset="0"/>
                  <a:sym typeface="+mn-ea"/>
                </a:rPr>
                <a:t>selection_sort.c</a:t>
              </a:r>
              <a:r>
                <a:rPr lang="en-US" altLang="zh-TW">
                  <a:latin typeface="Arial" panose="020B0604020202020204" pitchFamily="34" charset="0"/>
                  <a:cs typeface="Arial" panose="020B0604020202020204" pitchFamily="34" charset="0"/>
                </a:rPr>
                <a:t> </a:t>
              </a:r>
              <a:endParaRPr lang="en-US" altLang="zh-TW">
                <a:latin typeface="Arial" panose="020B0604020202020204" pitchFamily="34" charset="0"/>
                <a:cs typeface="Arial" panose="020B0604020202020204" pitchFamily="34" charset="0"/>
              </a:endParaRPr>
            </a:p>
          </p:txBody>
        </p:sp>
        <p:grpSp>
          <p:nvGrpSpPr>
            <p:cNvPr id="9" name="组合 8"/>
            <p:cNvGrpSpPr/>
            <p:nvPr/>
          </p:nvGrpSpPr>
          <p:grpSpPr>
            <a:xfrm>
              <a:off x="971" y="910"/>
              <a:ext cx="7634" cy="4506"/>
              <a:chOff x="709" y="1032"/>
              <a:chExt cx="7634" cy="4506"/>
            </a:xfrm>
          </p:grpSpPr>
          <p:sp>
            <p:nvSpPr>
              <p:cNvPr id="12" name="文字方塊 1"/>
              <p:cNvSpPr txBox="1"/>
              <p:nvPr/>
            </p:nvSpPr>
            <p:spPr>
              <a:xfrm>
                <a:off x="1559" y="1032"/>
                <a:ext cx="6784" cy="4506"/>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#include &lt;stdio.h&gt;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void </a:t>
                </a:r>
                <a:r>
                  <a:rPr>
                    <a:latin typeface="Arial" panose="020B0604020202020204" pitchFamily="34" charset="0"/>
                    <a:cs typeface="Arial" panose="020B0604020202020204" pitchFamily="34" charset="0"/>
                  </a:rPr>
                  <a:t>read_sequence(</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*a, </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n)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i;</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for </a:t>
                </a:r>
                <a:r>
                  <a:rPr>
                    <a:latin typeface="Arial" panose="020B0604020202020204" pitchFamily="34" charset="0"/>
                    <a:cs typeface="Arial" panose="020B0604020202020204" pitchFamily="34" charset="0"/>
                  </a:rPr>
                  <a:t>(i=0; i&lt;n; i++)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printf("Enter the value element %d: ", i);</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scanf("%d", &amp;a[i]);</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p:txBody>
          </p:sp>
          <p:sp>
            <p:nvSpPr>
              <p:cNvPr id="13" name="文本框 12"/>
              <p:cNvSpPr txBox="1"/>
              <p:nvPr/>
            </p:nvSpPr>
            <p:spPr>
              <a:xfrm>
                <a:off x="709" y="1032"/>
                <a:ext cx="850" cy="4506"/>
              </a:xfrm>
              <a:prstGeom prst="rect">
                <a:avLst/>
              </a:prstGeom>
              <a:solidFill>
                <a:schemeClr val="bg1">
                  <a:lumMod val="85000"/>
                </a:schemeClr>
              </a:solidFill>
              <a:ln w="12700" cmpd="sng">
                <a:noFill/>
                <a:prstDash val="solid"/>
              </a:ln>
            </p:spPr>
            <p:txBody>
              <a:bodyPr wrap="square" rtlCol="0">
                <a:spAutoFit/>
              </a:bodyPr>
              <a:p>
                <a:pPr algn="r"/>
                <a:r>
                  <a:rPr lang="en-US" altLang="zh-CN">
                    <a:latin typeface="Arial" panose="020B0604020202020204" pitchFamily="34" charset="0"/>
                    <a:cs typeface="Arial" panose="020B0604020202020204" pitchFamily="34" charset="0"/>
                  </a:rPr>
                  <a:t>1</a:t>
                </a:r>
                <a:endParaRPr lang="zh-CN" altLang="en-US">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2</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3</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4</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5</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6</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7</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8</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9</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10</a:t>
                </a:r>
                <a:endParaRPr lang="en-US" altLang="zh-CN">
                  <a:latin typeface="Arial" panose="020B0604020202020204" pitchFamily="34" charset="0"/>
                  <a:cs typeface="Arial" panose="020B0604020202020204" pitchFamily="34" charset="0"/>
                </a:endParaRPr>
              </a:p>
            </p:txBody>
          </p:sp>
        </p:grpSp>
      </p:grpSp>
      <p:grpSp>
        <p:nvGrpSpPr>
          <p:cNvPr id="6" name="组合 5"/>
          <p:cNvGrpSpPr/>
          <p:nvPr/>
        </p:nvGrpSpPr>
        <p:grpSpPr>
          <a:xfrm rot="0">
            <a:off x="6305550" y="2136775"/>
            <a:ext cx="4659630" cy="4523105"/>
            <a:chOff x="709" y="1032"/>
            <a:chExt cx="7338" cy="7123"/>
          </a:xfrm>
        </p:grpSpPr>
        <p:sp>
          <p:nvSpPr>
            <p:cNvPr id="7" name="文字方塊 1"/>
            <p:cNvSpPr txBox="1"/>
            <p:nvPr/>
          </p:nvSpPr>
          <p:spPr>
            <a:xfrm>
              <a:off x="1559" y="1032"/>
              <a:ext cx="6488" cy="7123"/>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void </a:t>
              </a:r>
              <a:r>
                <a:rPr>
                  <a:latin typeface="Arial" panose="020B0604020202020204" pitchFamily="34" charset="0"/>
                  <a:cs typeface="Arial" panose="020B0604020202020204" pitchFamily="34" charset="0"/>
                </a:rPr>
                <a:t>compare_swap (</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*a1, </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*a2)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temp;</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if </a:t>
              </a:r>
              <a:r>
                <a:rPr>
                  <a:latin typeface="Arial" panose="020B0604020202020204" pitchFamily="34" charset="0"/>
                  <a:cs typeface="Arial" panose="020B0604020202020204" pitchFamily="34" charset="0"/>
                </a:rPr>
                <a:t>(*a1&gt;*a2)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temp = *a1;</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*a1 = *a2;</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*a2 = temp;</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void </a:t>
              </a:r>
              <a:r>
                <a:rPr>
                  <a:latin typeface="Arial" panose="020B0604020202020204" pitchFamily="34" charset="0"/>
                  <a:cs typeface="Arial" panose="020B0604020202020204" pitchFamily="34" charset="0"/>
                </a:rPr>
                <a:t>sort_sequence(</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*a, </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n)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i, j;</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for </a:t>
              </a:r>
              <a:r>
                <a:rPr>
                  <a:latin typeface="Arial" panose="020B0604020202020204" pitchFamily="34" charset="0"/>
                  <a:cs typeface="Arial" panose="020B0604020202020204" pitchFamily="34" charset="0"/>
                </a:rPr>
                <a:t>(i=n-1; i&gt;0; i--)</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for </a:t>
              </a:r>
              <a:r>
                <a:rPr>
                  <a:latin typeface="Arial" panose="020B0604020202020204" pitchFamily="34" charset="0"/>
                  <a:cs typeface="Arial" panose="020B0604020202020204" pitchFamily="34" charset="0"/>
                </a:rPr>
                <a:t>(j=1; j&lt;=i; j++)</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compare_swap(&amp;a[j-1], &amp;a[j]);</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p:txBody>
        </p:sp>
        <p:sp>
          <p:nvSpPr>
            <p:cNvPr id="11" name="文本框 10"/>
            <p:cNvSpPr txBox="1"/>
            <p:nvPr/>
          </p:nvSpPr>
          <p:spPr>
            <a:xfrm>
              <a:off x="709" y="1032"/>
              <a:ext cx="850" cy="7123"/>
            </a:xfrm>
            <a:prstGeom prst="rect">
              <a:avLst/>
            </a:prstGeom>
            <a:solidFill>
              <a:schemeClr val="bg1">
                <a:lumMod val="85000"/>
              </a:schemeClr>
            </a:solidFill>
            <a:ln w="12700" cmpd="sng">
              <a:noFill/>
              <a:prstDash val="solid"/>
            </a:ln>
          </p:spPr>
          <p:txBody>
            <a:bodyPr wrap="square" rtlCol="0">
              <a:spAutoFit/>
            </a:bodyPr>
            <a:p>
              <a:pPr algn="r"/>
              <a:r>
                <a:rPr lang="en-US" altLang="zh-CN">
                  <a:latin typeface="Arial" panose="020B0604020202020204" pitchFamily="34" charset="0"/>
                  <a:cs typeface="Arial" panose="020B0604020202020204" pitchFamily="34" charset="0"/>
                </a:rPr>
                <a:t>11</a:t>
              </a:r>
              <a:endParaRPr lang="zh-CN" altLang="en-US">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12</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13</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14</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15</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16</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17</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18</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19</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20</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21</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22</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23</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24</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25</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26</a:t>
              </a:r>
              <a:endParaRPr lang="en-US" altLang="zh-CN">
                <a:latin typeface="Arial" panose="020B0604020202020204" pitchFamily="34" charset="0"/>
                <a:cs typeface="Arial" panose="020B0604020202020204" pitchFamily="34" charset="0"/>
              </a:endParaRPr>
            </a:p>
          </p:txBody>
        </p:sp>
      </p:grpSp>
      <p:sp>
        <p:nvSpPr>
          <p:cNvPr id="14" name="文本框 13"/>
          <p:cNvSpPr txBox="1"/>
          <p:nvPr/>
        </p:nvSpPr>
        <p:spPr>
          <a:xfrm>
            <a:off x="1099185" y="5467350"/>
            <a:ext cx="5107305" cy="706755"/>
          </a:xfrm>
          <a:prstGeom prst="rect">
            <a:avLst/>
          </a:prstGeom>
          <a:noFill/>
        </p:spPr>
        <p:txBody>
          <a:bodyPr wrap="square" rtlCol="0">
            <a:spAutoFit/>
          </a:bodyPr>
          <a:p>
            <a:r>
              <a:rPr lang="zh-CN" altLang="en-US" sz="2000">
                <a:latin typeface="Times New Roman" panose="02020603050405020304" charset="0"/>
                <a:cs typeface="Times New Roman" panose="02020603050405020304" charset="0"/>
              </a:rPr>
              <a:t>Function </a:t>
            </a:r>
            <a:r>
              <a:rPr lang="zh-CN" altLang="en-US" sz="2000">
                <a:latin typeface="Arial" panose="020B0604020202020204" pitchFamily="34" charset="0"/>
                <a:cs typeface="Arial" panose="020B0604020202020204" pitchFamily="34" charset="0"/>
              </a:rPr>
              <a:t>sort_sequence</a:t>
            </a:r>
            <a:r>
              <a:rPr lang="zh-CN" altLang="en-US" sz="2000">
                <a:latin typeface="Times New Roman" panose="02020603050405020304" charset="0"/>
                <a:cs typeface="Times New Roman" panose="02020603050405020304" charset="0"/>
              </a:rPr>
              <a:t> calls another function </a:t>
            </a:r>
            <a:r>
              <a:rPr lang="zh-CN" altLang="en-US" sz="2000">
                <a:latin typeface="Arial" panose="020B0604020202020204" pitchFamily="34" charset="0"/>
                <a:cs typeface="Arial" panose="020B0604020202020204" pitchFamily="34" charset="0"/>
              </a:rPr>
              <a:t>compare_swap</a:t>
            </a:r>
            <a:r>
              <a:rPr lang="zh-CN" altLang="en-US" sz="2000">
                <a:latin typeface="Times New Roman" panose="02020603050405020304" charset="0"/>
                <a:cs typeface="Times New Roman" panose="02020603050405020304" charset="0"/>
              </a:rPr>
              <a:t>.</a:t>
            </a:r>
            <a:endParaRPr lang="zh-CN" altLang="en-US" sz="20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Procedure Abstraction</a:t>
            </a:r>
            <a:r>
              <a:rPr lang="en-US" altLang="zh-CN">
                <a:sym typeface="+mn-ea"/>
              </a:rPr>
              <a:t> (cont’d)</a:t>
            </a:r>
            <a:endParaRPr lang="zh-CN" altLang="en-US">
              <a:sym typeface="+mn-ea"/>
            </a:endParaRPr>
          </a:p>
        </p:txBody>
      </p:sp>
      <p:grpSp>
        <p:nvGrpSpPr>
          <p:cNvPr id="10" name="组合 9"/>
          <p:cNvGrpSpPr/>
          <p:nvPr/>
        </p:nvGrpSpPr>
        <p:grpSpPr>
          <a:xfrm>
            <a:off x="551135" y="1425575"/>
            <a:ext cx="4555490" cy="4901565"/>
            <a:chOff x="971" y="314"/>
            <a:chExt cx="7174" cy="7719"/>
          </a:xfrm>
        </p:grpSpPr>
        <p:sp>
          <p:nvSpPr>
            <p:cNvPr id="8" name="文字方塊 2"/>
            <p:cNvSpPr txBox="1"/>
            <p:nvPr/>
          </p:nvSpPr>
          <p:spPr>
            <a:xfrm>
              <a:off x="971" y="314"/>
              <a:ext cx="2888" cy="58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zh-CN" altLang="en-US">
                  <a:latin typeface="Arial" panose="020B0604020202020204" pitchFamily="34" charset="0"/>
                  <a:cs typeface="Arial" panose="020B0604020202020204" pitchFamily="34" charset="0"/>
                  <a:sym typeface="+mn-ea"/>
                </a:rPr>
                <a:t>selection_sort.c</a:t>
              </a:r>
              <a:r>
                <a:rPr lang="en-US" altLang="zh-TW">
                  <a:latin typeface="Arial" panose="020B0604020202020204" pitchFamily="34" charset="0"/>
                  <a:cs typeface="Arial" panose="020B0604020202020204" pitchFamily="34" charset="0"/>
                </a:rPr>
                <a:t> </a:t>
              </a:r>
              <a:endParaRPr lang="en-US" altLang="zh-TW">
                <a:latin typeface="Arial" panose="020B0604020202020204" pitchFamily="34" charset="0"/>
                <a:cs typeface="Arial" panose="020B0604020202020204" pitchFamily="34" charset="0"/>
              </a:endParaRPr>
            </a:p>
          </p:txBody>
        </p:sp>
        <p:grpSp>
          <p:nvGrpSpPr>
            <p:cNvPr id="9" name="组合 8"/>
            <p:cNvGrpSpPr/>
            <p:nvPr/>
          </p:nvGrpSpPr>
          <p:grpSpPr>
            <a:xfrm>
              <a:off x="971" y="910"/>
              <a:ext cx="7174" cy="7123"/>
              <a:chOff x="709" y="1032"/>
              <a:chExt cx="7174" cy="7123"/>
            </a:xfrm>
          </p:grpSpPr>
          <p:sp>
            <p:nvSpPr>
              <p:cNvPr id="12" name="文字方塊 1"/>
              <p:cNvSpPr txBox="1"/>
              <p:nvPr/>
            </p:nvSpPr>
            <p:spPr>
              <a:xfrm>
                <a:off x="1559" y="1032"/>
                <a:ext cx="6324" cy="7123"/>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void </a:t>
                </a:r>
                <a:r>
                  <a:rPr>
                    <a:latin typeface="Arial" panose="020B0604020202020204" pitchFamily="34" charset="0"/>
                    <a:cs typeface="Arial" panose="020B0604020202020204" pitchFamily="34" charset="0"/>
                  </a:rPr>
                  <a:t>print_sequence(</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*a, </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n)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i;</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printf("\nThe sorted sequence is:\n");</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for </a:t>
                </a:r>
                <a:r>
                  <a:rPr>
                    <a:latin typeface="Arial" panose="020B0604020202020204" pitchFamily="34" charset="0"/>
                    <a:cs typeface="Arial" panose="020B0604020202020204" pitchFamily="34" charset="0"/>
                  </a:rPr>
                  <a:t>(i=0; i&lt;n; i++) printf("%d ", a[i]);</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printf("\n");</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main (</a:t>
                </a:r>
                <a:r>
                  <a:rPr b="1">
                    <a:latin typeface="Arial" panose="020B0604020202020204" pitchFamily="34" charset="0"/>
                    <a:cs typeface="Arial" panose="020B0604020202020204" pitchFamily="34" charset="0"/>
                  </a:rPr>
                  <a:t>void</a:t>
                </a:r>
                <a:r>
                  <a:rPr>
                    <a:latin typeface="Arial" panose="020B0604020202020204" pitchFamily="34" charset="0"/>
                    <a:cs typeface="Arial" panose="020B0604020202020204" pitchFamily="34" charset="0"/>
                  </a:rPr>
                  <a: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a[10];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read_sequence(a, 10);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sort_sequence(a, 10);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print_sequence(a, 10);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return </a:t>
                </a:r>
                <a:r>
                  <a:rPr>
                    <a:latin typeface="Arial" panose="020B0604020202020204" pitchFamily="34" charset="0"/>
                    <a:cs typeface="Arial" panose="020B0604020202020204" pitchFamily="34" charset="0"/>
                  </a:rPr>
                  <a:t>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p:txBody>
          </p:sp>
          <p:sp>
            <p:nvSpPr>
              <p:cNvPr id="13" name="文本框 12"/>
              <p:cNvSpPr txBox="1"/>
              <p:nvPr/>
            </p:nvSpPr>
            <p:spPr>
              <a:xfrm>
                <a:off x="709" y="1032"/>
                <a:ext cx="850" cy="7123"/>
              </a:xfrm>
              <a:prstGeom prst="rect">
                <a:avLst/>
              </a:prstGeom>
              <a:solidFill>
                <a:schemeClr val="bg1">
                  <a:lumMod val="85000"/>
                </a:schemeClr>
              </a:solidFill>
              <a:ln w="12700" cmpd="sng">
                <a:noFill/>
                <a:prstDash val="solid"/>
              </a:ln>
            </p:spPr>
            <p:txBody>
              <a:bodyPr wrap="square" rtlCol="0">
                <a:spAutoFit/>
              </a:bodyPr>
              <a:p>
                <a:pPr algn="r"/>
                <a:r>
                  <a:rPr lang="en-US">
                    <a:latin typeface="Arial" panose="020B0604020202020204" pitchFamily="34" charset="0"/>
                    <a:cs typeface="Arial" panose="020B0604020202020204" pitchFamily="34" charset="0"/>
                  </a:rPr>
                  <a:t>27</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29</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30</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37</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38</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39</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40</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42</a:t>
                </a:r>
                <a:endParaRPr lang="en-US">
                  <a:latin typeface="Arial" panose="020B0604020202020204" pitchFamily="34" charset="0"/>
                  <a:cs typeface="Arial" panose="020B0604020202020204" pitchFamily="34" charset="0"/>
                </a:endParaRPr>
              </a:p>
            </p:txBody>
          </p:sp>
        </p:grpSp>
      </p:grpSp>
      <p:grpSp>
        <p:nvGrpSpPr>
          <p:cNvPr id="4" name="组合 3"/>
          <p:cNvGrpSpPr/>
          <p:nvPr/>
        </p:nvGrpSpPr>
        <p:grpSpPr>
          <a:xfrm>
            <a:off x="5238705" y="1435100"/>
            <a:ext cx="3548380" cy="4073548"/>
            <a:chOff x="12443" y="314"/>
            <a:chExt cx="5588" cy="6414"/>
          </a:xfrm>
        </p:grpSpPr>
        <p:sp>
          <p:nvSpPr>
            <p:cNvPr id="5" name="文字方塊 1"/>
            <p:cNvSpPr txBox="1"/>
            <p:nvPr/>
          </p:nvSpPr>
          <p:spPr>
            <a:xfrm>
              <a:off x="12443" y="914"/>
              <a:ext cx="5588" cy="5814"/>
            </a:xfrm>
            <a:prstGeom prst="rect">
              <a:avLst/>
            </a:prstGeom>
            <a:solidFill>
              <a:schemeClr val="accent1">
                <a:lumMod val="60000"/>
                <a:lumOff val="40000"/>
              </a:schemeClr>
            </a:solidFill>
          </p:spPr>
          <p:txBody>
            <a:bodyPr wrap="none" rtlCol="0">
              <a:spAutoFit/>
            </a:bodyPr>
            <a:p>
              <a:pPr algn="l"/>
              <a:r>
                <a:rPr>
                  <a:solidFill>
                    <a:schemeClr val="accent6"/>
                  </a:solidFill>
                  <a:latin typeface="Arial" panose="020B0604020202020204" pitchFamily="34" charset="0"/>
                  <a:cs typeface="Arial" panose="020B0604020202020204" pitchFamily="34" charset="0"/>
                </a:rPr>
                <a:t>Enter the value element 0: </a:t>
              </a:r>
              <a:r>
                <a:rPr>
                  <a:solidFill>
                    <a:srgbClr val="FF0000"/>
                  </a:solidFill>
                  <a:latin typeface="Arial" panose="020B0604020202020204" pitchFamily="34" charset="0"/>
                  <a:cs typeface="Arial" panose="020B0604020202020204" pitchFamily="34" charset="0"/>
                </a:rPr>
                <a:t>43</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Enter the value element 1: </a:t>
              </a:r>
              <a:r>
                <a:rPr>
                  <a:solidFill>
                    <a:srgbClr val="FF0000"/>
                  </a:solidFill>
                  <a:latin typeface="Arial" panose="020B0604020202020204" pitchFamily="34" charset="0"/>
                  <a:cs typeface="Arial" panose="020B0604020202020204" pitchFamily="34" charset="0"/>
                </a:rPr>
                <a:t>54</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Enter the value element 2: </a:t>
              </a:r>
              <a:r>
                <a:rPr>
                  <a:solidFill>
                    <a:srgbClr val="FF0000"/>
                  </a:solidFill>
                  <a:latin typeface="Arial" panose="020B0604020202020204" pitchFamily="34" charset="0"/>
                  <a:cs typeface="Arial" panose="020B0604020202020204" pitchFamily="34" charset="0"/>
                </a:rPr>
                <a:t>25</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Enter the value element 3: </a:t>
              </a:r>
              <a:r>
                <a:rPr>
                  <a:solidFill>
                    <a:srgbClr val="FF0000"/>
                  </a:solidFill>
                  <a:latin typeface="Arial" panose="020B0604020202020204" pitchFamily="34" charset="0"/>
                  <a:cs typeface="Arial" panose="020B0604020202020204" pitchFamily="34" charset="0"/>
                </a:rPr>
                <a:t>68</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Enter the value element 4: </a:t>
              </a:r>
              <a:r>
                <a:rPr>
                  <a:solidFill>
                    <a:srgbClr val="FF0000"/>
                  </a:solidFill>
                  <a:latin typeface="Arial" panose="020B0604020202020204" pitchFamily="34" charset="0"/>
                  <a:cs typeface="Arial" panose="020B0604020202020204" pitchFamily="34" charset="0"/>
                </a:rPr>
                <a:t>34</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Enter the value element 5: </a:t>
              </a:r>
              <a:r>
                <a:rPr>
                  <a:solidFill>
                    <a:srgbClr val="FF0000"/>
                  </a:solidFill>
                  <a:latin typeface="Arial" panose="020B0604020202020204" pitchFamily="34" charset="0"/>
                  <a:cs typeface="Arial" panose="020B0604020202020204" pitchFamily="34" charset="0"/>
                </a:rPr>
                <a:t>98</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Enter the value element 6: </a:t>
              </a:r>
              <a:r>
                <a:rPr>
                  <a:solidFill>
                    <a:srgbClr val="FF0000"/>
                  </a:solidFill>
                  <a:latin typeface="Arial" panose="020B0604020202020204" pitchFamily="34" charset="0"/>
                  <a:cs typeface="Arial" panose="020B0604020202020204" pitchFamily="34" charset="0"/>
                </a:rPr>
                <a:t>15</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Enter the value element 7: </a:t>
              </a:r>
              <a:r>
                <a:rPr>
                  <a:solidFill>
                    <a:srgbClr val="FF0000"/>
                  </a:solidFill>
                  <a:latin typeface="Arial" panose="020B0604020202020204" pitchFamily="34" charset="0"/>
                  <a:cs typeface="Arial" panose="020B0604020202020204" pitchFamily="34" charset="0"/>
                </a:rPr>
                <a:t>18</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Enter the value element 8: </a:t>
              </a:r>
              <a:r>
                <a:rPr>
                  <a:solidFill>
                    <a:srgbClr val="FF0000"/>
                  </a:solidFill>
                  <a:latin typeface="Arial" panose="020B0604020202020204" pitchFamily="34" charset="0"/>
                  <a:cs typeface="Arial" panose="020B0604020202020204" pitchFamily="34" charset="0"/>
                </a:rPr>
                <a:t>25</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Enter the value element 9: </a:t>
              </a:r>
              <a:r>
                <a:rPr>
                  <a:solidFill>
                    <a:srgbClr val="FF0000"/>
                  </a:solidFill>
                  <a:latin typeface="Arial" panose="020B0604020202020204" pitchFamily="34" charset="0"/>
                  <a:cs typeface="Arial" panose="020B0604020202020204" pitchFamily="34" charset="0"/>
                </a:rPr>
                <a:t>72</a:t>
              </a:r>
              <a:endParaRPr>
                <a:solidFill>
                  <a:schemeClr val="accent6"/>
                </a:solidFill>
                <a:latin typeface="Arial" panose="020B0604020202020204" pitchFamily="34" charset="0"/>
                <a:cs typeface="Arial" panose="020B0604020202020204" pitchFamily="34" charset="0"/>
              </a:endParaRPr>
            </a:p>
            <a:p>
              <a:pPr algn="l"/>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The sorted sequence is:</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15 18 25 25 34 43 54 68 72 98</a:t>
              </a:r>
              <a:r>
                <a:rPr lang="en-US">
                  <a:solidFill>
                    <a:schemeClr val="accent6"/>
                  </a:solidFill>
                  <a:latin typeface="Arial" panose="020B0604020202020204" pitchFamily="34" charset="0"/>
                  <a:cs typeface="Arial" panose="020B0604020202020204" pitchFamily="34" charset="0"/>
                </a:rPr>
                <a:t>    </a:t>
              </a:r>
              <a:endParaRPr lang="en-US">
                <a:solidFill>
                  <a:schemeClr val="accent6"/>
                </a:solidFill>
                <a:latin typeface="Arial" panose="020B0604020202020204" pitchFamily="34" charset="0"/>
                <a:cs typeface="Arial" panose="020B0604020202020204" pitchFamily="34" charset="0"/>
              </a:endParaRPr>
            </a:p>
          </p:txBody>
        </p:sp>
        <p:sp>
          <p:nvSpPr>
            <p:cNvPr id="14" name="文字方塊 6"/>
            <p:cNvSpPr txBox="1"/>
            <p:nvPr/>
          </p:nvSpPr>
          <p:spPr>
            <a:xfrm>
              <a:off x="12443" y="314"/>
              <a:ext cx="3188" cy="5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zh-CN" altLang="en-US">
                  <a:latin typeface="Arial" panose="020B0604020202020204" pitchFamily="34" charset="0"/>
                  <a:cs typeface="Arial" panose="020B0604020202020204" pitchFamily="34" charset="0"/>
                  <a:sym typeface="+mn-ea"/>
                </a:rPr>
                <a:t>selection_sort</a:t>
              </a:r>
              <a:r>
                <a:rPr lang="en-US" altLang="zh-TW">
                  <a:latin typeface="Arial" panose="020B0604020202020204" pitchFamily="34" charset="0"/>
                  <a:cs typeface="Arial" panose="020B0604020202020204" pitchFamily="34" charset="0"/>
                  <a:sym typeface="+mn-ea"/>
                </a:rPr>
                <a:t>.exe</a:t>
              </a:r>
              <a:endParaRPr lang="en-US" altLang="zh-TW">
                <a:latin typeface="Arial" panose="020B0604020202020204" pitchFamily="34" charset="0"/>
                <a:cs typeface="Arial" panose="020B0604020202020204" pitchFamily="34" charset="0"/>
                <a:sym typeface="+mn-ea"/>
              </a:endParaRPr>
            </a:p>
          </p:txBody>
        </p:sp>
      </p:grpSp>
      <p:sp>
        <p:nvSpPr>
          <p:cNvPr id="16" name="文本框 15"/>
          <p:cNvSpPr txBox="1"/>
          <p:nvPr/>
        </p:nvSpPr>
        <p:spPr>
          <a:xfrm>
            <a:off x="8873490" y="1844675"/>
            <a:ext cx="2994660" cy="2861310"/>
          </a:xfrm>
          <a:prstGeom prst="rect">
            <a:avLst/>
          </a:prstGeom>
          <a:noFill/>
        </p:spPr>
        <p:txBody>
          <a:bodyPr wrap="square" rtlCol="0">
            <a:spAutoFit/>
          </a:bodyPr>
          <a:p>
            <a:r>
              <a:rPr lang="zh-CN" altLang="en-US" sz="2000">
                <a:latin typeface="Times New Roman" panose="02020603050405020304" charset="0"/>
                <a:cs typeface="Times New Roman" panose="02020603050405020304" charset="0"/>
              </a:rPr>
              <a:t>There are many advantages to write programs with procedure abstraction. </a:t>
            </a:r>
            <a:endParaRPr lang="zh-CN" altLang="en-US" sz="2000">
              <a:latin typeface="Times New Roman" panose="02020603050405020304" charset="0"/>
              <a:cs typeface="Times New Roman" panose="02020603050405020304" charset="0"/>
            </a:endParaRPr>
          </a:p>
          <a:p>
            <a:r>
              <a:rPr lang="zh-CN" altLang="en-US" sz="2000">
                <a:latin typeface="Times New Roman" panose="02020603050405020304" charset="0"/>
                <a:cs typeface="Times New Roman" panose="02020603050405020304" charset="0"/>
              </a:rPr>
              <a:t>A program is easy to read with abstraction and easy to manage. </a:t>
            </a:r>
            <a:endParaRPr lang="zh-CN" altLang="en-US" sz="2000">
              <a:latin typeface="Times New Roman" panose="02020603050405020304" charset="0"/>
              <a:cs typeface="Times New Roman" panose="02020603050405020304" charset="0"/>
            </a:endParaRPr>
          </a:p>
          <a:p>
            <a:r>
              <a:rPr lang="zh-CN" altLang="en-US" sz="2000">
                <a:latin typeface="Times New Roman" panose="02020603050405020304" charset="0"/>
                <a:cs typeface="Times New Roman" panose="02020603050405020304" charset="0"/>
              </a:rPr>
              <a:t>Also, procedure abstraction enhances </a:t>
            </a:r>
            <a:r>
              <a:rPr lang="zh-CN" altLang="en-US" sz="2000" i="1">
                <a:latin typeface="Times New Roman" panose="02020603050405020304" charset="0"/>
                <a:cs typeface="Times New Roman" panose="02020603050405020304" charset="0"/>
              </a:rPr>
              <a:t>modularity </a:t>
            </a:r>
            <a:r>
              <a:rPr lang="zh-CN" altLang="en-US" sz="2000">
                <a:latin typeface="Times New Roman" panose="02020603050405020304" charset="0"/>
                <a:cs typeface="Times New Roman" panose="02020603050405020304" charset="0"/>
              </a:rPr>
              <a:t>and </a:t>
            </a:r>
            <a:r>
              <a:rPr lang="zh-CN" altLang="en-US" sz="2000" i="1">
                <a:latin typeface="Times New Roman" panose="02020603050405020304" charset="0"/>
                <a:cs typeface="Times New Roman" panose="02020603050405020304" charset="0"/>
              </a:rPr>
              <a:t>reusability </a:t>
            </a:r>
            <a:r>
              <a:rPr lang="zh-CN" altLang="en-US" sz="2000">
                <a:latin typeface="Times New Roman" panose="02020603050405020304" charset="0"/>
                <a:cs typeface="Times New Roman" panose="02020603050405020304" charset="0"/>
              </a:rPr>
              <a:t>of subprograms.</a:t>
            </a:r>
            <a:endParaRPr lang="zh-CN" altLang="en-US" sz="20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Functions in C</a:t>
            </a:r>
            <a:endParaRPr lang="zh-CN" altLang="en-US"/>
          </a:p>
        </p:txBody>
      </p:sp>
      <p:sp>
        <p:nvSpPr>
          <p:cNvPr id="3" name="内容占位符 2"/>
          <p:cNvSpPr>
            <a:spLocks noGrp="1"/>
          </p:cNvSpPr>
          <p:nvPr>
            <p:ph idx="1"/>
          </p:nvPr>
        </p:nvSpPr>
        <p:spPr/>
        <p:txBody>
          <a:bodyPr/>
          <a:p>
            <a:r>
              <a:rPr lang="zh-CN" altLang="en-US"/>
              <a:t>Mathematically, a </a:t>
            </a:r>
            <a:r>
              <a:rPr lang="zh-CN" altLang="en-US" b="1"/>
              <a:t>function </a:t>
            </a:r>
            <a:r>
              <a:rPr lang="zh-CN" altLang="en-US"/>
              <a:t>maps values of its </a:t>
            </a:r>
            <a:r>
              <a:rPr lang="zh-CN" altLang="en-US" i="1"/>
              <a:t>parameters </a:t>
            </a:r>
            <a:r>
              <a:rPr lang="zh-CN" altLang="en-US"/>
              <a:t>to another </a:t>
            </a:r>
            <a:r>
              <a:rPr lang="zh-CN" altLang="en-US" i="1"/>
              <a:t>value</a:t>
            </a:r>
            <a:r>
              <a:rPr lang="zh-CN" altLang="en-US"/>
              <a:t>.</a:t>
            </a:r>
            <a:endParaRPr lang="zh-CN" altLang="en-US"/>
          </a:p>
          <a:p>
            <a:pPr marL="196850" lvl="1" indent="0">
              <a:buNone/>
            </a:pPr>
            <a:r>
              <a:rPr lang="en-US" altLang="zh-CN"/>
              <a:t>Syntax: </a:t>
            </a:r>
            <a:r>
              <a:rPr lang="en-US" altLang="zh-CN">
                <a:latin typeface="Arial" panose="020B0604020202020204" pitchFamily="34" charset="0"/>
                <a:cs typeface="Arial" panose="020B0604020202020204" pitchFamily="34" charset="0"/>
              </a:rPr>
              <a:t>type identifier (type parameter1, type parameter2, ...) {function_body;}</a:t>
            </a:r>
            <a:endParaRPr lang="en-US" altLang="zh-CN">
              <a:latin typeface="Arial" panose="020B0604020202020204" pitchFamily="34" charset="0"/>
              <a:cs typeface="Arial" panose="020B0604020202020204" pitchFamily="34" charset="0"/>
            </a:endParaRPr>
          </a:p>
          <a:p>
            <a:pPr lvl="1"/>
            <a:r>
              <a:rPr lang="en-US" altLang="zh-CN">
                <a:cs typeface="Times New Roman" panose="02020603050405020304" charset="0"/>
              </a:rPr>
              <a:t>The value that a function mapping to is called a </a:t>
            </a:r>
            <a:r>
              <a:rPr lang="en-US" altLang="zh-CN" i="1">
                <a:cs typeface="Times New Roman" panose="02020603050405020304" charset="0"/>
              </a:rPr>
              <a:t>returned</a:t>
            </a:r>
            <a:r>
              <a:rPr lang="en-US" altLang="zh-CN">
                <a:cs typeface="Times New Roman" panose="02020603050405020304" charset="0"/>
              </a:rPr>
              <a:t> value in C. In function definition, the returned value is specified by its data type</a:t>
            </a:r>
            <a:r>
              <a:rPr lang="en-US" altLang="zh-CN">
                <a:latin typeface="Arial" panose="020B0604020202020204" pitchFamily="34" charset="0"/>
                <a:cs typeface="Arial" panose="020B0604020202020204" pitchFamily="34" charset="0"/>
              </a:rPr>
              <a:t> type</a:t>
            </a:r>
            <a:r>
              <a:rPr lang="en-US" altLang="zh-CN">
                <a:cs typeface="Times New Roman" panose="02020603050405020304" charset="0"/>
              </a:rPr>
              <a:t> at the beginning of a function definition. </a:t>
            </a:r>
            <a:endParaRPr lang="en-US" altLang="zh-CN">
              <a:cs typeface="Times New Roman" panose="02020603050405020304" charset="0"/>
            </a:endParaRPr>
          </a:p>
          <a:p>
            <a:pPr lvl="1"/>
            <a:r>
              <a:rPr lang="en-US" altLang="zh-CN">
                <a:cs typeface="Times New Roman" panose="02020603050405020304" charset="0"/>
              </a:rPr>
              <a:t>A function has a </a:t>
            </a:r>
            <a:r>
              <a:rPr lang="en-US" altLang="zh-CN" i="1">
                <a:cs typeface="Times New Roman" panose="02020603050405020304" charset="0"/>
              </a:rPr>
              <a:t>name </a:t>
            </a:r>
            <a:r>
              <a:rPr lang="en-US" altLang="zh-CN">
                <a:cs typeface="Times New Roman" panose="02020603050405020304" charset="0"/>
              </a:rPr>
              <a:t>which is specified using </a:t>
            </a:r>
            <a:r>
              <a:rPr lang="en-US" altLang="zh-CN">
                <a:latin typeface="Arial" panose="020B0604020202020204" pitchFamily="34" charset="0"/>
                <a:cs typeface="Arial" panose="020B0604020202020204" pitchFamily="34" charset="0"/>
              </a:rPr>
              <a:t>identifier</a:t>
            </a:r>
            <a:r>
              <a:rPr lang="en-US" altLang="zh-CN">
                <a:cs typeface="Times New Roman" panose="02020603050405020304" charset="0"/>
              </a:rPr>
              <a:t>. </a:t>
            </a:r>
            <a:endParaRPr lang="en-US" altLang="zh-CN">
              <a:cs typeface="Times New Roman" panose="02020603050405020304" charset="0"/>
            </a:endParaRPr>
          </a:p>
          <a:p>
            <a:pPr lvl="1"/>
            <a:r>
              <a:rPr lang="en-US" altLang="zh-CN">
                <a:cs typeface="Times New Roman" panose="02020603050405020304" charset="0"/>
              </a:rPr>
              <a:t>The </a:t>
            </a:r>
            <a:r>
              <a:rPr lang="en-US" altLang="zh-CN" i="1">
                <a:cs typeface="Times New Roman" panose="02020603050405020304" charset="0"/>
              </a:rPr>
              <a:t>parameters </a:t>
            </a:r>
            <a:r>
              <a:rPr lang="en-US" altLang="zh-CN">
                <a:cs typeface="Times New Roman" panose="02020603050405020304" charset="0"/>
              </a:rPr>
              <a:t>of a function are given as a </a:t>
            </a:r>
            <a:r>
              <a:rPr lang="en-US" altLang="zh-CN" i="1">
                <a:cs typeface="Times New Roman" panose="02020603050405020304" charset="0"/>
              </a:rPr>
              <a:t>list of typed parameters</a:t>
            </a:r>
            <a:r>
              <a:rPr lang="en-US" altLang="zh-CN">
                <a:cs typeface="Times New Roman" panose="02020603050405020304" charset="0"/>
              </a:rPr>
              <a:t>: t</a:t>
            </a:r>
            <a:r>
              <a:rPr lang="en-US" altLang="zh-CN">
                <a:latin typeface="Arial" panose="020B0604020202020204" pitchFamily="34" charset="0"/>
                <a:cs typeface="Arial" panose="020B0604020202020204" pitchFamily="34" charset="0"/>
              </a:rPr>
              <a:t>ype parameter1, typey parameter2, ...</a:t>
            </a:r>
            <a:r>
              <a:rPr lang="en-US" altLang="zh-CN">
                <a:cs typeface="Times New Roman" panose="02020603050405020304" charset="0"/>
              </a:rPr>
              <a:t>. The parameters are enclosed by parentheses, "</a:t>
            </a:r>
            <a:r>
              <a:rPr lang="en-US" altLang="zh-CN">
                <a:latin typeface="Arial" panose="020B0604020202020204" pitchFamily="34" charset="0"/>
                <a:cs typeface="Arial" panose="020B0604020202020204" pitchFamily="34" charset="0"/>
              </a:rPr>
              <a:t>()</a:t>
            </a:r>
            <a:r>
              <a:rPr lang="en-US" altLang="zh-CN">
                <a:cs typeface="Times New Roman" panose="02020603050405020304" charset="0"/>
              </a:rPr>
              <a:t>", and separated by commas, "</a:t>
            </a:r>
            <a:r>
              <a:rPr lang="en-US" altLang="zh-CN">
                <a:latin typeface="Arial" panose="020B0604020202020204" pitchFamily="34" charset="0"/>
                <a:cs typeface="Arial" panose="020B0604020202020204" pitchFamily="34" charset="0"/>
              </a:rPr>
              <a:t>,</a:t>
            </a:r>
            <a:r>
              <a:rPr lang="en-US" altLang="zh-CN">
                <a:cs typeface="Times New Roman" panose="02020603050405020304" charset="0"/>
              </a:rPr>
              <a:t>". </a:t>
            </a:r>
            <a:endParaRPr lang="en-US" altLang="zh-CN">
              <a:cs typeface="Times New Roman" panose="02020603050405020304" charset="0"/>
            </a:endParaRPr>
          </a:p>
          <a:p>
            <a:pPr lvl="1"/>
            <a:r>
              <a:rPr lang="en-US" altLang="zh-CN">
                <a:cs typeface="Times New Roman" panose="02020603050405020304" charset="0"/>
              </a:rPr>
              <a:t>The last part </a:t>
            </a:r>
            <a:r>
              <a:rPr lang="en-US" altLang="zh-CN" i="1">
                <a:cs typeface="Times New Roman" panose="02020603050405020304" charset="0"/>
              </a:rPr>
              <a:t>function_body</a:t>
            </a:r>
            <a:r>
              <a:rPr lang="en-US" altLang="zh-CN">
                <a:cs typeface="Times New Roman" panose="02020603050405020304" charset="0"/>
              </a:rPr>
              <a:t> consists of</a:t>
            </a:r>
            <a:r>
              <a:rPr lang="en-US" altLang="zh-CN" i="1">
                <a:cs typeface="Times New Roman" panose="02020603050405020304" charset="0"/>
              </a:rPr>
              <a:t> local variable declaration </a:t>
            </a:r>
            <a:r>
              <a:rPr lang="en-US" altLang="zh-CN">
                <a:cs typeface="Times New Roman" panose="02020603050405020304" charset="0"/>
              </a:rPr>
              <a:t>and </a:t>
            </a:r>
            <a:r>
              <a:rPr lang="en-US" altLang="zh-CN" i="1">
                <a:cs typeface="Times New Roman" panose="02020603050405020304" charset="0"/>
              </a:rPr>
              <a:t>statements </a:t>
            </a:r>
            <a:r>
              <a:rPr lang="en-US" altLang="zh-CN">
                <a:cs typeface="Times New Roman" panose="02020603050405020304" charset="0"/>
              </a:rPr>
              <a:t>which are the program code of function implementation.</a:t>
            </a:r>
            <a:endParaRPr lang="en-US" altLang="zh-CN">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Functions in C</a:t>
            </a:r>
            <a:r>
              <a:rPr lang="en-US" altLang="zh-CN">
                <a:sym typeface="+mn-ea"/>
              </a:rPr>
              <a:t> (cont’d)</a:t>
            </a:r>
            <a:endParaRPr lang="zh-CN" altLang="en-US">
              <a:sym typeface="+mn-ea"/>
            </a:endParaRPr>
          </a:p>
        </p:txBody>
      </p:sp>
      <p:sp>
        <p:nvSpPr>
          <p:cNvPr id="3" name="内容占位符 2"/>
          <p:cNvSpPr>
            <a:spLocks noGrp="1"/>
          </p:cNvSpPr>
          <p:nvPr>
            <p:ph idx="1"/>
          </p:nvPr>
        </p:nvSpPr>
        <p:spPr/>
        <p:txBody>
          <a:bodyPr>
            <a:normAutofit lnSpcReduction="20000"/>
          </a:bodyPr>
          <a:p>
            <a:pPr lvl="1">
              <a:lnSpc>
                <a:spcPct val="110000"/>
              </a:lnSpc>
            </a:pPr>
            <a:r>
              <a:rPr lang="en-US" altLang="zh-CN"/>
              <a:t>W</a:t>
            </a:r>
            <a:r>
              <a:rPr lang="zh-CN" altLang="en-US"/>
              <a:t>e can write functions of testing even number as below:</a:t>
            </a:r>
            <a:endParaRPr lang="zh-CN" altLang="en-US"/>
          </a:p>
          <a:p>
            <a:pPr lvl="1">
              <a:lnSpc>
                <a:spcPct val="110000"/>
              </a:lnSpc>
            </a:pPr>
            <a:endParaRPr lang="zh-CN" altLang="en-US"/>
          </a:p>
          <a:p>
            <a:pPr lvl="2">
              <a:lnSpc>
                <a:spcPct val="110000"/>
              </a:lnSpc>
            </a:pPr>
            <a:endParaRPr lang="zh-CN" altLang="en-US"/>
          </a:p>
          <a:p>
            <a:pPr lvl="2">
              <a:lnSpc>
                <a:spcPct val="110000"/>
              </a:lnSpc>
            </a:pPr>
            <a:r>
              <a:rPr lang="zh-CN" altLang="en-US"/>
              <a:t>The function is named </a:t>
            </a:r>
            <a:r>
              <a:rPr lang="zh-CN" altLang="en-US">
                <a:latin typeface="Arial" panose="020B0604020202020204" pitchFamily="34" charset="0"/>
                <a:cs typeface="Arial" panose="020B0604020202020204" pitchFamily="34" charset="0"/>
              </a:rPr>
              <a:t>evenp</a:t>
            </a:r>
            <a:r>
              <a:rPr lang="zh-CN" altLang="en-US"/>
              <a:t>. </a:t>
            </a:r>
            <a:endParaRPr lang="zh-CN" altLang="en-US"/>
          </a:p>
          <a:p>
            <a:pPr lvl="2">
              <a:lnSpc>
                <a:spcPct val="110000"/>
              </a:lnSpc>
            </a:pPr>
            <a:r>
              <a:rPr lang="zh-CN" altLang="en-US"/>
              <a:t>The first int specifies that function </a:t>
            </a:r>
            <a:r>
              <a:rPr lang="zh-CN" altLang="en-US">
                <a:latin typeface="Arial" panose="020B0604020202020204" pitchFamily="34" charset="0"/>
                <a:cs typeface="Arial" panose="020B0604020202020204" pitchFamily="34" charset="0"/>
              </a:rPr>
              <a:t>evenp </a:t>
            </a:r>
            <a:r>
              <a:rPr lang="zh-CN" altLang="en-US"/>
              <a:t>will return an integer value, in fact, a truth value, </a:t>
            </a:r>
            <a:r>
              <a:rPr lang="zh-CN" altLang="en-US">
                <a:latin typeface="Arial" panose="020B0604020202020204" pitchFamily="34" charset="0"/>
                <a:cs typeface="Arial" panose="020B0604020202020204" pitchFamily="34" charset="0"/>
              </a:rPr>
              <a:t>0</a:t>
            </a:r>
            <a:r>
              <a:rPr lang="zh-CN" altLang="en-US"/>
              <a:t> or </a:t>
            </a:r>
            <a:r>
              <a:rPr lang="zh-CN" altLang="en-US">
                <a:latin typeface="Arial" panose="020B0604020202020204" pitchFamily="34" charset="0"/>
                <a:cs typeface="Arial" panose="020B0604020202020204" pitchFamily="34" charset="0"/>
              </a:rPr>
              <a:t>1</a:t>
            </a:r>
            <a:r>
              <a:rPr lang="zh-CN" altLang="en-US"/>
              <a:t>. </a:t>
            </a:r>
            <a:endParaRPr lang="zh-CN" altLang="en-US"/>
          </a:p>
          <a:p>
            <a:pPr lvl="2">
              <a:lnSpc>
                <a:spcPct val="110000"/>
              </a:lnSpc>
            </a:pPr>
            <a:r>
              <a:rPr lang="zh-CN" altLang="en-US"/>
              <a:t>Parameter declaration </a:t>
            </a:r>
            <a:r>
              <a:rPr lang="zh-CN" altLang="en-US" b="1">
                <a:latin typeface="Arial" panose="020B0604020202020204" pitchFamily="34" charset="0"/>
                <a:cs typeface="Arial" panose="020B0604020202020204" pitchFamily="34" charset="0"/>
              </a:rPr>
              <a:t>int </a:t>
            </a:r>
            <a:r>
              <a:rPr lang="zh-CN" altLang="en-US">
                <a:latin typeface="Arial" panose="020B0604020202020204" pitchFamily="34" charset="0"/>
                <a:cs typeface="Arial" panose="020B0604020202020204" pitchFamily="34" charset="0"/>
              </a:rPr>
              <a:t>n</a:t>
            </a:r>
            <a:r>
              <a:rPr lang="zh-CN" altLang="en-US"/>
              <a:t> says that function </a:t>
            </a:r>
            <a:r>
              <a:rPr lang="zh-CN" altLang="en-US">
                <a:latin typeface="Arial" panose="020B0604020202020204" pitchFamily="34" charset="0"/>
                <a:cs typeface="Arial" panose="020B0604020202020204" pitchFamily="34" charset="0"/>
              </a:rPr>
              <a:t>evenp </a:t>
            </a:r>
            <a:r>
              <a:rPr lang="zh-CN" altLang="en-US"/>
              <a:t>has one parameter and its an integer variable of an integer constant. The parameter value is</a:t>
            </a:r>
            <a:r>
              <a:rPr lang="zh-CN" altLang="en-US" i="1"/>
              <a:t> passed from</a:t>
            </a:r>
            <a:r>
              <a:rPr lang="zh-CN" altLang="en-US"/>
              <a:t> the calling program unit when </a:t>
            </a:r>
            <a:r>
              <a:rPr lang="zh-CN" altLang="en-US">
                <a:latin typeface="Arial" panose="020B0604020202020204" pitchFamily="34" charset="0"/>
                <a:cs typeface="Arial" panose="020B0604020202020204" pitchFamily="34" charset="0"/>
              </a:rPr>
              <a:t>evenp </a:t>
            </a:r>
            <a:r>
              <a:rPr lang="zh-CN" altLang="en-US"/>
              <a:t>is called, or invocated. </a:t>
            </a:r>
            <a:endParaRPr lang="zh-CN" altLang="en-US"/>
          </a:p>
          <a:p>
            <a:pPr lvl="2">
              <a:lnSpc>
                <a:spcPct val="110000"/>
              </a:lnSpc>
            </a:pPr>
            <a:r>
              <a:rPr lang="zh-CN" altLang="en-US"/>
              <a:t>The conditional statement in the curly bracket is the function body. Keyword </a:t>
            </a:r>
            <a:r>
              <a:rPr lang="zh-CN" altLang="en-US" b="1">
                <a:latin typeface="Arial" panose="020B0604020202020204" pitchFamily="34" charset="0"/>
                <a:cs typeface="Arial" panose="020B0604020202020204" pitchFamily="34" charset="0"/>
              </a:rPr>
              <a:t>return </a:t>
            </a:r>
            <a:r>
              <a:rPr lang="zh-CN" altLang="en-US"/>
              <a:t>returns appropriate values, in this case </a:t>
            </a:r>
            <a:r>
              <a:rPr lang="zh-CN" altLang="en-US" b="1">
                <a:latin typeface="Arial" panose="020B0604020202020204" pitchFamily="34" charset="0"/>
                <a:cs typeface="Arial" panose="020B0604020202020204" pitchFamily="34" charset="0"/>
              </a:rPr>
              <a:t>true </a:t>
            </a:r>
            <a:r>
              <a:rPr lang="zh-CN" altLang="en-US"/>
              <a:t>(</a:t>
            </a:r>
            <a:r>
              <a:rPr lang="zh-CN" altLang="en-US">
                <a:latin typeface="Arial" panose="020B0604020202020204" pitchFamily="34" charset="0"/>
                <a:cs typeface="Arial" panose="020B0604020202020204" pitchFamily="34" charset="0"/>
              </a:rPr>
              <a:t>1</a:t>
            </a:r>
            <a:r>
              <a:rPr lang="zh-CN" altLang="en-US"/>
              <a:t>) or </a:t>
            </a:r>
            <a:r>
              <a:rPr lang="zh-CN" altLang="en-US" b="1">
                <a:latin typeface="Arial" panose="020B0604020202020204" pitchFamily="34" charset="0"/>
                <a:cs typeface="Arial" panose="020B0604020202020204" pitchFamily="34" charset="0"/>
              </a:rPr>
              <a:t>false </a:t>
            </a:r>
            <a:r>
              <a:rPr lang="zh-CN" altLang="en-US"/>
              <a:t>(</a:t>
            </a:r>
            <a:r>
              <a:rPr lang="zh-CN" altLang="en-US">
                <a:latin typeface="Arial" panose="020B0604020202020204" pitchFamily="34" charset="0"/>
                <a:cs typeface="Arial" panose="020B0604020202020204" pitchFamily="34" charset="0"/>
              </a:rPr>
              <a:t>0</a:t>
            </a:r>
            <a:r>
              <a:rPr lang="zh-CN" altLang="en-US"/>
              <a:t>). The returned value is</a:t>
            </a:r>
            <a:r>
              <a:rPr lang="zh-CN" altLang="en-US" i="1"/>
              <a:t> passed back</a:t>
            </a:r>
            <a:r>
              <a:rPr lang="zh-CN" altLang="en-US"/>
              <a:t> to the calling program unit. </a:t>
            </a:r>
            <a:endParaRPr lang="zh-CN" altLang="en-US"/>
          </a:p>
          <a:p>
            <a:pPr lvl="2">
              <a:lnSpc>
                <a:spcPct val="110000"/>
              </a:lnSpc>
            </a:pPr>
            <a:r>
              <a:rPr lang="zh-CN" altLang="en-US"/>
              <a:t>Function </a:t>
            </a:r>
            <a:r>
              <a:rPr lang="zh-CN" altLang="en-US">
                <a:latin typeface="Arial" panose="020B0604020202020204" pitchFamily="34" charset="0"/>
                <a:cs typeface="Arial" panose="020B0604020202020204" pitchFamily="34" charset="0"/>
              </a:rPr>
              <a:t>evenp </a:t>
            </a:r>
            <a:r>
              <a:rPr lang="zh-CN" altLang="en-US"/>
              <a:t>can be implemented as a single line below:</a:t>
            </a:r>
            <a:endParaRPr lang="zh-CN" altLang="en-US"/>
          </a:p>
          <a:p>
            <a:pPr marL="360680" lvl="2" indent="0">
              <a:lnSpc>
                <a:spcPct val="110000"/>
              </a:lnSpc>
              <a:buNone/>
            </a:pPr>
            <a:endParaRPr lang="zh-CN" altLang="en-US"/>
          </a:p>
        </p:txBody>
      </p:sp>
      <p:sp>
        <p:nvSpPr>
          <p:cNvPr id="5" name="文字方塊 1"/>
          <p:cNvSpPr txBox="1"/>
          <p:nvPr/>
        </p:nvSpPr>
        <p:spPr>
          <a:xfrm>
            <a:off x="8071440" y="1388745"/>
            <a:ext cx="2750185" cy="1322070"/>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sz="2000" b="1">
                <a:latin typeface="Arial" panose="020B0604020202020204" pitchFamily="34" charset="0"/>
                <a:cs typeface="Arial" panose="020B0604020202020204" pitchFamily="34" charset="0"/>
              </a:rPr>
              <a:t>int </a:t>
            </a:r>
            <a:r>
              <a:rPr sz="2000">
                <a:latin typeface="Arial" panose="020B0604020202020204" pitchFamily="34" charset="0"/>
                <a:cs typeface="Arial" panose="020B0604020202020204" pitchFamily="34" charset="0"/>
              </a:rPr>
              <a:t>evenp (</a:t>
            </a:r>
            <a:r>
              <a:rPr sz="2000" b="1">
                <a:latin typeface="Arial" panose="020B0604020202020204" pitchFamily="34" charset="0"/>
                <a:cs typeface="Arial" panose="020B0604020202020204" pitchFamily="34" charset="0"/>
              </a:rPr>
              <a:t>int </a:t>
            </a:r>
            <a:r>
              <a:rPr sz="2000">
                <a:latin typeface="Arial" panose="020B0604020202020204" pitchFamily="34" charset="0"/>
                <a:cs typeface="Arial" panose="020B0604020202020204" pitchFamily="34" charset="0"/>
              </a:rPr>
              <a:t>n) {</a:t>
            </a:r>
            <a:endParaRPr sz="2000">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sz="2000">
                <a:latin typeface="Arial" panose="020B0604020202020204" pitchFamily="34" charset="0"/>
                <a:cs typeface="Arial" panose="020B0604020202020204" pitchFamily="34" charset="0"/>
              </a:rPr>
              <a:t>  </a:t>
            </a:r>
            <a:r>
              <a:rPr sz="2000" b="1">
                <a:latin typeface="Arial" panose="020B0604020202020204" pitchFamily="34" charset="0"/>
                <a:cs typeface="Arial" panose="020B0604020202020204" pitchFamily="34" charset="0"/>
              </a:rPr>
              <a:t>if </a:t>
            </a:r>
            <a:r>
              <a:rPr sz="2000">
                <a:latin typeface="Arial" panose="020B0604020202020204" pitchFamily="34" charset="0"/>
                <a:cs typeface="Arial" panose="020B0604020202020204" pitchFamily="34" charset="0"/>
              </a:rPr>
              <a:t>(n%2==0) </a:t>
            </a:r>
            <a:r>
              <a:rPr sz="2000" b="1">
                <a:latin typeface="Arial" panose="020B0604020202020204" pitchFamily="34" charset="0"/>
                <a:cs typeface="Arial" panose="020B0604020202020204" pitchFamily="34" charset="0"/>
              </a:rPr>
              <a:t>return </a:t>
            </a:r>
            <a:r>
              <a:rPr sz="2000">
                <a:latin typeface="Arial" panose="020B0604020202020204" pitchFamily="34" charset="0"/>
                <a:cs typeface="Arial" panose="020B0604020202020204" pitchFamily="34" charset="0"/>
              </a:rPr>
              <a:t>1;</a:t>
            </a:r>
            <a:endParaRPr sz="2000">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sz="2000">
                <a:latin typeface="Arial" panose="020B0604020202020204" pitchFamily="34" charset="0"/>
                <a:cs typeface="Arial" panose="020B0604020202020204" pitchFamily="34" charset="0"/>
              </a:rPr>
              <a:t>  </a:t>
            </a:r>
            <a:r>
              <a:rPr sz="2000" b="1">
                <a:latin typeface="Arial" panose="020B0604020202020204" pitchFamily="34" charset="0"/>
                <a:cs typeface="Arial" panose="020B0604020202020204" pitchFamily="34" charset="0"/>
              </a:rPr>
              <a:t>else return </a:t>
            </a:r>
            <a:r>
              <a:rPr sz="2000">
                <a:latin typeface="Arial" panose="020B0604020202020204" pitchFamily="34" charset="0"/>
                <a:cs typeface="Arial" panose="020B0604020202020204" pitchFamily="34" charset="0"/>
              </a:rPr>
              <a:t>0;</a:t>
            </a:r>
            <a:endParaRPr sz="2000">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sz="2000">
                <a:latin typeface="Arial" panose="020B0604020202020204" pitchFamily="34" charset="0"/>
                <a:cs typeface="Arial" panose="020B0604020202020204" pitchFamily="34" charset="0"/>
              </a:rPr>
              <a:t>}</a:t>
            </a:r>
            <a:endParaRPr sz="2000">
              <a:latin typeface="Arial" panose="020B0604020202020204" pitchFamily="34" charset="0"/>
              <a:cs typeface="Arial" panose="020B0604020202020204" pitchFamily="34" charset="0"/>
            </a:endParaRPr>
          </a:p>
        </p:txBody>
      </p:sp>
      <p:sp>
        <p:nvSpPr>
          <p:cNvPr id="8" name="文字方塊 1"/>
          <p:cNvSpPr txBox="1"/>
          <p:nvPr/>
        </p:nvSpPr>
        <p:spPr>
          <a:xfrm>
            <a:off x="1816690" y="5659120"/>
            <a:ext cx="3806190" cy="398780"/>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sz="2000" b="1">
                <a:latin typeface="Arial" panose="020B0604020202020204" pitchFamily="34" charset="0"/>
                <a:cs typeface="Arial" panose="020B0604020202020204" pitchFamily="34" charset="0"/>
              </a:rPr>
              <a:t>int </a:t>
            </a:r>
            <a:r>
              <a:rPr sz="2000">
                <a:latin typeface="Arial" panose="020B0604020202020204" pitchFamily="34" charset="0"/>
                <a:cs typeface="Arial" panose="020B0604020202020204" pitchFamily="34" charset="0"/>
              </a:rPr>
              <a:t>evenp (</a:t>
            </a:r>
            <a:r>
              <a:rPr sz="2000" b="1">
                <a:latin typeface="Arial" panose="020B0604020202020204" pitchFamily="34" charset="0"/>
                <a:cs typeface="Arial" panose="020B0604020202020204" pitchFamily="34" charset="0"/>
              </a:rPr>
              <a:t>int </a:t>
            </a:r>
            <a:r>
              <a:rPr sz="2000">
                <a:latin typeface="Arial" panose="020B0604020202020204" pitchFamily="34" charset="0"/>
                <a:cs typeface="Arial" panose="020B0604020202020204" pitchFamily="34" charset="0"/>
              </a:rPr>
              <a:t>n) {</a:t>
            </a:r>
            <a:r>
              <a:rPr sz="2000" b="1">
                <a:latin typeface="Arial" panose="020B0604020202020204" pitchFamily="34" charset="0"/>
                <a:cs typeface="Arial" panose="020B0604020202020204" pitchFamily="34" charset="0"/>
              </a:rPr>
              <a:t>return </a:t>
            </a:r>
            <a:r>
              <a:rPr sz="2000">
                <a:latin typeface="Arial" panose="020B0604020202020204" pitchFamily="34" charset="0"/>
                <a:cs typeface="Arial" panose="020B0604020202020204" pitchFamily="34" charset="0"/>
              </a:rPr>
              <a:t>!(n%2);}</a:t>
            </a:r>
            <a:endParaRPr sz="200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Functions in C</a:t>
            </a:r>
            <a:r>
              <a:rPr lang="en-US" altLang="zh-CN">
                <a:sym typeface="+mn-ea"/>
              </a:rPr>
              <a:t> (cont’d)</a:t>
            </a:r>
            <a:endParaRPr lang="zh-CN" altLang="en-US"/>
          </a:p>
        </p:txBody>
      </p:sp>
      <p:sp>
        <p:nvSpPr>
          <p:cNvPr id="3" name="内容占位符 2"/>
          <p:cNvSpPr>
            <a:spLocks noGrp="1"/>
          </p:cNvSpPr>
          <p:nvPr>
            <p:ph idx="1"/>
          </p:nvPr>
        </p:nvSpPr>
        <p:spPr/>
        <p:txBody>
          <a:bodyPr/>
          <a:p>
            <a:r>
              <a:rPr lang="zh-CN" altLang="en-US"/>
              <a:t>A function is sometimes </a:t>
            </a:r>
            <a:r>
              <a:rPr lang="zh-CN" altLang="en-US" i="1"/>
              <a:t>declared</a:t>
            </a:r>
            <a:r>
              <a:rPr lang="zh-CN" altLang="en-US"/>
              <a:t>, not defined, </a:t>
            </a:r>
            <a:r>
              <a:rPr lang="zh-CN" altLang="en-US" i="1"/>
              <a:t>without function body</a:t>
            </a:r>
            <a:r>
              <a:rPr lang="zh-CN" altLang="en-US"/>
              <a:t>. </a:t>
            </a:r>
            <a:endParaRPr lang="zh-CN" altLang="en-US"/>
          </a:p>
          <a:p>
            <a:pPr lvl="1"/>
            <a:r>
              <a:rPr lang="zh-CN" altLang="en-US"/>
              <a:t>A function declaration is like a function definition, but</a:t>
            </a:r>
            <a:r>
              <a:rPr lang="zh-CN" altLang="en-US" i="1"/>
              <a:t> without</a:t>
            </a:r>
            <a:r>
              <a:rPr lang="zh-CN" altLang="en-US"/>
              <a:t> the parameter names and the function body。</a:t>
            </a:r>
            <a:endParaRPr lang="zh-CN" altLang="en-US"/>
          </a:p>
          <a:p>
            <a:pPr marL="196850" lvl="1" indent="0">
              <a:buNone/>
            </a:pPr>
            <a:r>
              <a:rPr lang="en-US" altLang="zh-CN"/>
              <a:t>Syntax: </a:t>
            </a:r>
            <a:r>
              <a:rPr lang="en-US" altLang="zh-CN">
                <a:latin typeface="Arial" panose="020B0604020202020204" pitchFamily="34" charset="0"/>
                <a:cs typeface="Arial" panose="020B0604020202020204" pitchFamily="34" charset="0"/>
              </a:rPr>
              <a:t>type identifier (type1, type2, ...);</a:t>
            </a:r>
            <a:endParaRPr lang="en-US" altLang="zh-CN">
              <a:latin typeface="Arial" panose="020B0604020202020204" pitchFamily="34" charset="0"/>
              <a:cs typeface="Arial" panose="020B0604020202020204" pitchFamily="34" charset="0"/>
            </a:endParaRPr>
          </a:p>
          <a:p>
            <a:pPr lvl="1"/>
            <a:r>
              <a:rPr lang="en-US" altLang="zh-CN">
                <a:cs typeface="Times New Roman" panose="02020603050405020304" charset="0"/>
              </a:rPr>
              <a:t>For example, function </a:t>
            </a:r>
            <a:r>
              <a:rPr lang="en-US" altLang="zh-CN">
                <a:latin typeface="Arial" panose="020B0604020202020204" pitchFamily="34" charset="0"/>
                <a:cs typeface="Arial" panose="020B0604020202020204" pitchFamily="34" charset="0"/>
              </a:rPr>
              <a:t>evenp </a:t>
            </a:r>
            <a:r>
              <a:rPr lang="en-US" altLang="zh-CN">
                <a:cs typeface="Times New Roman" panose="02020603050405020304" charset="0"/>
              </a:rPr>
              <a:t>is declared as:</a:t>
            </a:r>
            <a:endParaRPr lang="en-US" altLang="zh-CN">
              <a:cs typeface="Times New Roman" panose="02020603050405020304" charset="0"/>
            </a:endParaRPr>
          </a:p>
          <a:p>
            <a:pPr lvl="1"/>
            <a:r>
              <a:rPr lang="en-US" altLang="zh-CN">
                <a:cs typeface="Times New Roman" panose="02020603050405020304" charset="0"/>
              </a:rPr>
              <a:t>A function can be both declared and defined in </a:t>
            </a:r>
            <a:r>
              <a:rPr lang="en-US" altLang="zh-CN" i="1">
                <a:cs typeface="Times New Roman" panose="02020603050405020304" charset="0"/>
              </a:rPr>
              <a:t>separate </a:t>
            </a:r>
            <a:r>
              <a:rPr lang="en-US" altLang="zh-CN">
                <a:cs typeface="Times New Roman" panose="02020603050405020304" charset="0"/>
              </a:rPr>
              <a:t>source code files. </a:t>
            </a:r>
            <a:endParaRPr lang="en-US" altLang="zh-CN">
              <a:cs typeface="Times New Roman" panose="02020603050405020304" charset="0"/>
            </a:endParaRPr>
          </a:p>
          <a:p>
            <a:pPr lvl="2"/>
            <a:r>
              <a:rPr lang="en-US" altLang="zh-CN">
                <a:cs typeface="Times New Roman" panose="02020603050405020304" charset="0"/>
              </a:rPr>
              <a:t>But, function definition must be given in some source code, once it is declared. </a:t>
            </a:r>
            <a:endParaRPr lang="en-US" altLang="zh-CN">
              <a:cs typeface="Times New Roman" panose="02020603050405020304" charset="0"/>
            </a:endParaRPr>
          </a:p>
          <a:p>
            <a:pPr lvl="2"/>
            <a:r>
              <a:rPr lang="en-US" altLang="zh-CN">
                <a:cs typeface="Times New Roman" panose="02020603050405020304" charset="0"/>
              </a:rPr>
              <a:t>Therefore, a C program can be written as </a:t>
            </a:r>
            <a:r>
              <a:rPr lang="en-US" altLang="zh-CN" i="1">
                <a:cs typeface="Times New Roman" panose="02020603050405020304" charset="0"/>
              </a:rPr>
              <a:t>several </a:t>
            </a:r>
            <a:r>
              <a:rPr lang="en-US" altLang="zh-CN">
                <a:cs typeface="Times New Roman" panose="02020603050405020304" charset="0"/>
              </a:rPr>
              <a:t>program files and </a:t>
            </a:r>
            <a:r>
              <a:rPr lang="en-US" altLang="zh-CN" i="1">
                <a:cs typeface="Times New Roman" panose="02020603050405020304" charset="0"/>
              </a:rPr>
              <a:t>compiled separately</a:t>
            </a:r>
            <a:r>
              <a:rPr lang="en-US" altLang="zh-CN">
                <a:cs typeface="Times New Roman" panose="02020603050405020304" charset="0"/>
              </a:rPr>
              <a:t>. </a:t>
            </a:r>
            <a:endParaRPr lang="en-US" altLang="zh-CN">
              <a:cs typeface="Times New Roman" panose="02020603050405020304" charset="0"/>
            </a:endParaRPr>
          </a:p>
          <a:p>
            <a:pPr lvl="2"/>
            <a:r>
              <a:rPr lang="en-US" altLang="zh-CN">
                <a:cs typeface="Times New Roman" panose="02020603050405020304" charset="0"/>
              </a:rPr>
              <a:t>This is said C programming language supports </a:t>
            </a:r>
            <a:r>
              <a:rPr lang="en-US" altLang="zh-CN" i="1">
                <a:cs typeface="Times New Roman" panose="02020603050405020304" charset="0"/>
              </a:rPr>
              <a:t>separate compilation</a:t>
            </a:r>
            <a:r>
              <a:rPr lang="en-US" altLang="zh-CN">
                <a:cs typeface="Times New Roman" panose="02020603050405020304" charset="0"/>
              </a:rPr>
              <a:t>. </a:t>
            </a:r>
            <a:endParaRPr lang="en-US" altLang="zh-CN">
              <a:cs typeface="Times New Roman" panose="02020603050405020304" charset="0"/>
            </a:endParaRPr>
          </a:p>
          <a:p>
            <a:pPr lvl="2"/>
            <a:r>
              <a:rPr lang="en-US" altLang="zh-CN">
                <a:cs typeface="Times New Roman" panose="02020603050405020304" charset="0"/>
              </a:rPr>
              <a:t>Separation compilation will make program writing clearer and easier to be managed.</a:t>
            </a:r>
            <a:endParaRPr lang="en-US" altLang="zh-CN">
              <a:cs typeface="Times New Roman" panose="02020603050405020304" charset="0"/>
            </a:endParaRPr>
          </a:p>
        </p:txBody>
      </p:sp>
      <p:sp>
        <p:nvSpPr>
          <p:cNvPr id="8" name="文字方塊 1"/>
          <p:cNvSpPr txBox="1"/>
          <p:nvPr/>
        </p:nvSpPr>
        <p:spPr>
          <a:xfrm>
            <a:off x="6522040" y="2987675"/>
            <a:ext cx="1873885" cy="398780"/>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sz="2000" b="1">
                <a:latin typeface="Arial" panose="020B0604020202020204" pitchFamily="34" charset="0"/>
                <a:cs typeface="Arial" panose="020B0604020202020204" pitchFamily="34" charset="0"/>
              </a:rPr>
              <a:t>int </a:t>
            </a:r>
            <a:r>
              <a:rPr sz="2000">
                <a:latin typeface="Arial" panose="020B0604020202020204" pitchFamily="34" charset="0"/>
                <a:cs typeface="Arial" panose="020B0604020202020204" pitchFamily="34" charset="0"/>
              </a:rPr>
              <a:t>evenp (</a:t>
            </a:r>
            <a:r>
              <a:rPr sz="2000" b="1">
                <a:latin typeface="Arial" panose="020B0604020202020204" pitchFamily="34" charset="0"/>
                <a:cs typeface="Arial" panose="020B0604020202020204" pitchFamily="34" charset="0"/>
              </a:rPr>
              <a:t>int</a:t>
            </a:r>
            <a:r>
              <a:rPr sz="2000">
                <a:latin typeface="Arial" panose="020B0604020202020204" pitchFamily="34" charset="0"/>
                <a:cs typeface="Arial" panose="020B0604020202020204" pitchFamily="34" charset="0"/>
              </a:rPr>
              <a:t>);</a:t>
            </a:r>
            <a:endParaRPr sz="200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Functions in C</a:t>
            </a:r>
            <a:r>
              <a:rPr lang="en-US" altLang="zh-CN">
                <a:sym typeface="+mn-ea"/>
              </a:rPr>
              <a:t> (cont’d)</a:t>
            </a:r>
            <a:endParaRPr lang="zh-CN" altLang="en-US"/>
          </a:p>
        </p:txBody>
      </p:sp>
      <p:sp>
        <p:nvSpPr>
          <p:cNvPr id="3" name="内容占位符 2"/>
          <p:cNvSpPr>
            <a:spLocks noGrp="1"/>
          </p:cNvSpPr>
          <p:nvPr>
            <p:ph idx="1"/>
          </p:nvPr>
        </p:nvSpPr>
        <p:spPr>
          <a:xfrm>
            <a:off x="838200" y="1368425"/>
            <a:ext cx="10515600" cy="4991100"/>
          </a:xfrm>
        </p:spPr>
        <p:txBody>
          <a:bodyPr>
            <a:noAutofit/>
          </a:bodyPr>
          <a:p>
            <a:pPr lvl="1">
              <a:lnSpc>
                <a:spcPct val="80000"/>
              </a:lnSpc>
            </a:pPr>
            <a:r>
              <a:rPr lang="en-US" altLang="zh-CN">
                <a:cs typeface="Times New Roman" panose="02020603050405020304" charset="0"/>
              </a:rPr>
              <a:t>We will use the solution of quadratic equation as an example to explain separate compilation. </a:t>
            </a:r>
            <a:endParaRPr lang="en-US" altLang="zh-CN">
              <a:cs typeface="Times New Roman" panose="02020603050405020304" charset="0"/>
            </a:endParaRPr>
          </a:p>
          <a:p>
            <a:pPr lvl="1">
              <a:lnSpc>
                <a:spcPct val="80000"/>
              </a:lnSpc>
            </a:pPr>
            <a:r>
              <a:rPr lang="en-US" altLang="zh-CN">
                <a:cs typeface="Times New Roman" panose="02020603050405020304" charset="0"/>
              </a:rPr>
              <a:t>The roots of a quadratic equation </a:t>
            </a:r>
            <a:r>
              <a:rPr lang="en-US" altLang="zh-CN">
                <a:latin typeface="Arial" panose="020B0604020202020204" pitchFamily="34" charset="0"/>
                <a:cs typeface="Arial" panose="020B0604020202020204" pitchFamily="34" charset="0"/>
              </a:rPr>
              <a:t>ax</a:t>
            </a:r>
            <a:r>
              <a:rPr lang="en-US" altLang="zh-CN" baseline="30000">
                <a:latin typeface="Arial" panose="020B0604020202020204" pitchFamily="34" charset="0"/>
                <a:cs typeface="Arial" panose="020B0604020202020204" pitchFamily="34" charset="0"/>
              </a:rPr>
              <a:t>2</a:t>
            </a:r>
            <a:r>
              <a:rPr lang="en-US" altLang="zh-CN">
                <a:latin typeface="Arial" panose="020B0604020202020204" pitchFamily="34" charset="0"/>
                <a:cs typeface="Arial" panose="020B0604020202020204" pitchFamily="34" charset="0"/>
              </a:rPr>
              <a:t>+bx+c=0</a:t>
            </a:r>
            <a:r>
              <a:rPr lang="en-US" altLang="zh-CN">
                <a:cs typeface="Times New Roman" panose="02020603050405020304" charset="0"/>
              </a:rPr>
              <a:t> are given in the following formula:</a:t>
            </a:r>
            <a:endParaRPr lang="en-US" altLang="zh-CN">
              <a:cs typeface="Times New Roman" panose="02020603050405020304" charset="0"/>
            </a:endParaRPr>
          </a:p>
          <a:p>
            <a:pPr lvl="1">
              <a:lnSpc>
                <a:spcPct val="80000"/>
              </a:lnSpc>
            </a:pPr>
            <a:endParaRPr lang="en-US" altLang="zh-CN">
              <a:cs typeface="Times New Roman" panose="02020603050405020304" charset="0"/>
            </a:endParaRPr>
          </a:p>
          <a:p>
            <a:pPr lvl="1">
              <a:lnSpc>
                <a:spcPct val="80000"/>
              </a:lnSpc>
            </a:pPr>
            <a:endParaRPr lang="en-US" altLang="zh-CN">
              <a:cs typeface="Times New Roman" panose="02020603050405020304" charset="0"/>
            </a:endParaRPr>
          </a:p>
          <a:p>
            <a:pPr lvl="1">
              <a:lnSpc>
                <a:spcPct val="80000"/>
              </a:lnSpc>
            </a:pPr>
            <a:r>
              <a:rPr lang="en-US" altLang="zh-CN">
                <a:cs typeface="Times New Roman" panose="02020603050405020304" charset="0"/>
              </a:rPr>
              <a:t>If </a:t>
            </a:r>
            <a:r>
              <a:rPr lang="en-US" altLang="zh-CN">
                <a:latin typeface="Arial" panose="020B0604020202020204" pitchFamily="34" charset="0"/>
                <a:cs typeface="Arial" panose="020B0604020202020204" pitchFamily="34" charset="0"/>
              </a:rPr>
              <a:t>b</a:t>
            </a:r>
            <a:r>
              <a:rPr lang="en-US" altLang="zh-CN" baseline="30000">
                <a:latin typeface="Arial" panose="020B0604020202020204" pitchFamily="34" charset="0"/>
                <a:cs typeface="Arial" panose="020B0604020202020204" pitchFamily="34" charset="0"/>
              </a:rPr>
              <a:t>2</a:t>
            </a:r>
            <a:r>
              <a:rPr lang="en-US" altLang="zh-CN">
                <a:latin typeface="Arial" panose="020B0604020202020204" pitchFamily="34" charset="0"/>
                <a:cs typeface="Arial" panose="020B0604020202020204" pitchFamily="34" charset="0"/>
              </a:rPr>
              <a:t>-4ac</a:t>
            </a:r>
            <a:r>
              <a:rPr lang="en-US" altLang="zh-CN">
                <a:cs typeface="Times New Roman" panose="02020603050405020304" charset="0"/>
              </a:rPr>
              <a:t> is greater than or equal to </a:t>
            </a:r>
            <a:r>
              <a:rPr lang="en-US" altLang="zh-CN">
                <a:latin typeface="Arial" panose="020B0604020202020204" pitchFamily="34" charset="0"/>
                <a:cs typeface="Arial" panose="020B0604020202020204" pitchFamily="34" charset="0"/>
              </a:rPr>
              <a:t>zero</a:t>
            </a:r>
            <a:r>
              <a:rPr lang="en-US" altLang="zh-CN">
                <a:cs typeface="Times New Roman" panose="02020603050405020304" charset="0"/>
              </a:rPr>
              <a:t>, the roots have real values; otherwise, the roots have complex values. </a:t>
            </a:r>
            <a:endParaRPr lang="en-US" altLang="zh-CN">
              <a:cs typeface="Times New Roman" panose="02020603050405020304" charset="0"/>
            </a:endParaRPr>
          </a:p>
          <a:p>
            <a:pPr lvl="1">
              <a:lnSpc>
                <a:spcPct val="80000"/>
              </a:lnSpc>
            </a:pPr>
            <a:r>
              <a:rPr lang="en-US" altLang="zh-CN">
                <a:cs typeface="Times New Roman" panose="02020603050405020304" charset="0"/>
              </a:rPr>
              <a:t>Hence, in order to solve a quadratic equation, we will add a </a:t>
            </a:r>
            <a:r>
              <a:rPr lang="en-US" altLang="zh-CN">
                <a:latin typeface="Arial" panose="020B0604020202020204" pitchFamily="34" charset="0"/>
                <a:cs typeface="Arial" panose="020B0604020202020204" pitchFamily="34" charset="0"/>
              </a:rPr>
              <a:t>complex </a:t>
            </a:r>
            <a:r>
              <a:rPr lang="en-US" altLang="zh-CN">
                <a:cs typeface="Times New Roman" panose="02020603050405020304" charset="0"/>
              </a:rPr>
              <a:t>data type and its arithmetic to the C program. </a:t>
            </a:r>
            <a:endParaRPr lang="en-US" altLang="zh-CN">
              <a:cs typeface="Times New Roman" panose="02020603050405020304" charset="0"/>
            </a:endParaRPr>
          </a:p>
          <a:p>
            <a:pPr lvl="1">
              <a:lnSpc>
                <a:spcPct val="80000"/>
              </a:lnSpc>
            </a:pPr>
            <a:r>
              <a:rPr lang="en-US" altLang="zh-CN">
                <a:cs typeface="Times New Roman" panose="02020603050405020304" charset="0"/>
              </a:rPr>
              <a:t>Instead of placing all functions in a single program, we write a program for complex arithmetic operations. </a:t>
            </a:r>
            <a:endParaRPr lang="en-US" altLang="zh-CN">
              <a:cs typeface="Times New Roman" panose="02020603050405020304" charset="0"/>
            </a:endParaRPr>
          </a:p>
          <a:p>
            <a:pPr lvl="1">
              <a:lnSpc>
                <a:spcPct val="80000"/>
              </a:lnSpc>
            </a:pPr>
            <a:r>
              <a:rPr lang="en-US" altLang="zh-CN">
                <a:cs typeface="Times New Roman" panose="02020603050405020304" charset="0"/>
              </a:rPr>
              <a:t>To carry out this implementation, a </a:t>
            </a:r>
            <a:r>
              <a:rPr lang="en-US" altLang="zh-CN" b="1">
                <a:cs typeface="Times New Roman" panose="02020603050405020304" charset="0"/>
              </a:rPr>
              <a:t>header file</a:t>
            </a:r>
            <a:r>
              <a:rPr lang="en-US" altLang="zh-CN">
                <a:cs typeface="Times New Roman" panose="02020603050405020304" charset="0"/>
              </a:rPr>
              <a:t> is needed to define all data types and declare functions that are exported and used in the program of solving a quadratic equation.</a:t>
            </a:r>
            <a:endParaRPr lang="en-US" altLang="zh-CN">
              <a:cs typeface="Times New Roman" panose="02020603050405020304" charset="0"/>
            </a:endParaRPr>
          </a:p>
          <a:p>
            <a:pPr lvl="1">
              <a:lnSpc>
                <a:spcPct val="80000"/>
              </a:lnSpc>
            </a:pPr>
            <a:r>
              <a:rPr lang="en-US" altLang="zh-CN">
                <a:sym typeface="+mn-ea"/>
              </a:rPr>
              <a:t>In separate compilation, the header file(s) and source program(s) are created using </a:t>
            </a:r>
            <a:r>
              <a:rPr lang="en-US" altLang="zh-CN" b="1">
                <a:latin typeface="Arial" panose="020B0604020202020204" pitchFamily="34" charset="0"/>
                <a:cs typeface="Arial" panose="020B0604020202020204" pitchFamily="34" charset="0"/>
                <a:sym typeface="+mn-ea"/>
              </a:rPr>
              <a:t>File-&gt;New-&gt;Project</a:t>
            </a:r>
            <a:r>
              <a:rPr lang="en-US" altLang="zh-CN">
                <a:sym typeface="+mn-ea"/>
              </a:rPr>
              <a:t> in Dev-C++.</a:t>
            </a:r>
            <a:endParaRPr lang="en-US" altLang="zh-CN">
              <a:cs typeface="Times New Roman" panose="02020603050405020304" charset="0"/>
            </a:endParaRPr>
          </a:p>
        </p:txBody>
      </p:sp>
      <p:pic>
        <p:nvPicPr>
          <p:cNvPr id="4" name="图片 3"/>
          <p:cNvPicPr>
            <a:picLocks noChangeAspect="1"/>
          </p:cNvPicPr>
          <p:nvPr/>
        </p:nvPicPr>
        <p:blipFill>
          <a:blip r:embed="rId1"/>
          <a:stretch>
            <a:fillRect/>
          </a:stretch>
        </p:blipFill>
        <p:spPr>
          <a:xfrm>
            <a:off x="1729740" y="2374900"/>
            <a:ext cx="1440000" cy="667317"/>
          </a:xfrm>
          <a:prstGeom prst="rect">
            <a:avLst/>
          </a:prstGeom>
        </p:spPr>
      </p:pic>
    </p:spTree>
  </p:cSld>
  <p:clrMapOvr>
    <a:masterClrMapping/>
  </p:clrMapOvr>
</p:sld>
</file>

<file path=ppt/tags/tag1.xml><?xml version="1.0" encoding="utf-8"?>
<p:tagLst xmlns:p="http://schemas.openxmlformats.org/presentationml/2006/main">
  <p:tag name="COMMONDATA" val="eyJoZGlkIjoiZWM1YmFhYzMxZTRkMDkyNjkwZWI1NzE2ZWUwMmIyNWEifQ=="/>
  <p:tag name="KSO_WPP_MARK_KEY" val="fc65852e-93d6-45c1-813f-cedde2949fc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22759</Words>
  <Application>WPS 演示</Application>
  <PresentationFormat>宽屏</PresentationFormat>
  <Paragraphs>1068</Paragraphs>
  <Slides>37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37</vt:i4>
      </vt:variant>
    </vt:vector>
  </HeadingPairs>
  <TitlesOfParts>
    <vt:vector size="48" baseType="lpstr">
      <vt:lpstr>Arial</vt:lpstr>
      <vt:lpstr>宋体</vt:lpstr>
      <vt:lpstr>Wingdings</vt:lpstr>
      <vt:lpstr>Wingdings</vt:lpstr>
      <vt:lpstr>Times New Roman</vt:lpstr>
      <vt:lpstr>Calibri</vt:lpstr>
      <vt:lpstr>微软雅黑</vt:lpstr>
      <vt:lpstr>Arial Unicode MS</vt:lpstr>
      <vt:lpstr>Cambria Math</vt:lpstr>
      <vt:lpstr>PMingLiU</vt:lpstr>
      <vt:lpstr>Office 主题</vt:lpstr>
      <vt:lpstr>Problem Solving with C Programming Language</vt:lpstr>
      <vt:lpstr>Divide and Conquer</vt:lpstr>
      <vt:lpstr>Procedure Abstraction</vt:lpstr>
      <vt:lpstr>Procedure Abstraction (cont’d)</vt:lpstr>
      <vt:lpstr>Procedure Abstraction (cont’d)</vt:lpstr>
      <vt:lpstr>Functions in C</vt:lpstr>
      <vt:lpstr>Functions in C (cont’d)</vt:lpstr>
      <vt:lpstr>Functions in C (cont’d)</vt:lpstr>
      <vt:lpstr>Functions in C (cont’d)</vt:lpstr>
      <vt:lpstr>Functions in C (cont’d)</vt:lpstr>
      <vt:lpstr>Functions in C (cont’d)</vt:lpstr>
      <vt:lpstr>Functions in C (cont’d)</vt:lpstr>
      <vt:lpstr>Functions in C (cont’d)</vt:lpstr>
      <vt:lpstr>Functions in C (cont’d)</vt:lpstr>
      <vt:lpstr>Functions in C (cont’d)</vt:lpstr>
      <vt:lpstr>Functions in C (cont’d)</vt:lpstr>
      <vt:lpstr>Functions in C (cont’d)</vt:lpstr>
      <vt:lpstr>Parameter Passing in C</vt:lpstr>
      <vt:lpstr>Parameter Passing in C (cont’d)</vt:lpstr>
      <vt:lpstr>Parameter Passing in C (cont’d)</vt:lpstr>
      <vt:lpstr>Parameter Passing in C (cont’d)</vt:lpstr>
      <vt:lpstr>Parameter Passing in C (cont’d)</vt:lpstr>
      <vt:lpstr>Functional Parameters in C</vt:lpstr>
      <vt:lpstr>Functional Parameters in C (cont’d)</vt:lpstr>
      <vt:lpstr>Functional Parameters in C (cont’d)</vt:lpstr>
      <vt:lpstr>Recursion in C</vt:lpstr>
      <vt:lpstr>Recursion in C (cont’d)</vt:lpstr>
      <vt:lpstr>Recursion in C (cont’d)</vt:lpstr>
      <vt:lpstr>Fibonacci Numbers</vt:lpstr>
      <vt:lpstr>Fibonacci Numbers (cont’d)</vt:lpstr>
      <vt:lpstr>Fibonacci Numbers (cont’d)</vt:lpstr>
      <vt:lpstr>Tower of Hanoi</vt:lpstr>
      <vt:lpstr>Tower of Hanoi (cont’d)</vt:lpstr>
      <vt:lpstr>Tower of Hanoi (cont’d)</vt:lpstr>
      <vt:lpstr>Tower of Hanoi (cont’d)</vt:lpstr>
      <vt:lpstr>Tower of Hanoi (cont’d)</vt:lpstr>
      <vt:lpstr>Tower of Hanoi (cont’d)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黃秋煌</cp:lastModifiedBy>
  <cp:revision>209</cp:revision>
  <dcterms:created xsi:type="dcterms:W3CDTF">2019-07-22T05:15:00Z</dcterms:created>
  <dcterms:modified xsi:type="dcterms:W3CDTF">2022-11-23T02:14:47Z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A9EF821EF4FE47F891E5A47C81A63DA5</vt:lpwstr>
  </property>
</Properties>
</file>