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5"/>
  </p:handoutMasterIdLst>
  <p:sldIdLst>
    <p:sldId id="256" r:id="rId2"/>
    <p:sldId id="257" r:id="rId3"/>
    <p:sldId id="258" r:id="rId4"/>
    <p:sldId id="269" r:id="rId5"/>
    <p:sldId id="267" r:id="rId6"/>
    <p:sldId id="272" r:id="rId7"/>
    <p:sldId id="268" r:id="rId8"/>
    <p:sldId id="276" r:id="rId9"/>
    <p:sldId id="273" r:id="rId10"/>
    <p:sldId id="274" r:id="rId11"/>
    <p:sldId id="275" r:id="rId12"/>
    <p:sldId id="263" r:id="rId13"/>
    <p:sldId id="262" r:id="rId14"/>
  </p:sldIdLst>
  <p:sldSz cx="12192000" cy="6858000"/>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41" autoAdjust="0"/>
    <p:restoredTop sz="94660"/>
  </p:normalViewPr>
  <p:slideViewPr>
    <p:cSldViewPr snapToGrid="0">
      <p:cViewPr varScale="1">
        <p:scale>
          <a:sx n="69" d="100"/>
          <a:sy n="69" d="100"/>
        </p:scale>
        <p:origin x="5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99091"/>
          </a:xfrm>
          <a:prstGeom prst="rect">
            <a:avLst/>
          </a:prstGeom>
        </p:spPr>
        <p:txBody>
          <a:bodyPr vert="horz" lIns="91440" tIns="45720" rIns="91440" bIns="45720" rtlCol="0"/>
          <a:lstStyle>
            <a:lvl1pPr algn="r">
              <a:defRPr sz="1200"/>
            </a:lvl1pPr>
          </a:lstStyle>
          <a:p>
            <a:fld id="{A0709264-64A2-4406-BFEA-3D1AF85FC85D}" type="datetimeFigureOut">
              <a:rPr lang="zh-TW" altLang="en-US" smtClean="0"/>
              <a:t>2024/5/21</a:t>
            </a:fld>
            <a:endParaRPr lang="zh-TW" altLang="en-US"/>
          </a:p>
        </p:txBody>
      </p:sp>
      <p:sp>
        <p:nvSpPr>
          <p:cNvPr id="4" name="頁尾版面配置區 3"/>
          <p:cNvSpPr>
            <a:spLocks noGrp="1"/>
          </p:cNvSpPr>
          <p:nvPr>
            <p:ph type="ftr" sz="quarter" idx="2"/>
          </p:nvPr>
        </p:nvSpPr>
        <p:spPr>
          <a:xfrm>
            <a:off x="0" y="9448185"/>
            <a:ext cx="2971800" cy="49909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9448185"/>
            <a:ext cx="2971800" cy="499090"/>
          </a:xfrm>
          <a:prstGeom prst="rect">
            <a:avLst/>
          </a:prstGeom>
        </p:spPr>
        <p:txBody>
          <a:bodyPr vert="horz" lIns="91440" tIns="45720" rIns="91440" bIns="45720" rtlCol="0" anchor="b"/>
          <a:lstStyle>
            <a:lvl1pPr algn="r">
              <a:defRPr sz="1200"/>
            </a:lvl1pPr>
          </a:lstStyle>
          <a:p>
            <a:fld id="{5FF88484-1FD3-4159-B659-4E11389C294E}" type="slidenum">
              <a:rPr lang="zh-TW" altLang="en-US" smtClean="0"/>
              <a:t>‹#›</a:t>
            </a:fld>
            <a:endParaRPr lang="zh-TW" altLang="en-US"/>
          </a:p>
        </p:txBody>
      </p:sp>
    </p:spTree>
    <p:extLst>
      <p:ext uri="{BB962C8B-B14F-4D97-AF65-F5344CB8AC3E}">
        <p14:creationId xmlns:p14="http://schemas.microsoft.com/office/powerpoint/2010/main" val="9779949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5/21/2024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5/21/2024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5/21/2024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id="{12BBED66-F10C-4B2E-AEEB-965432B87981}"/>
              </a:ext>
            </a:extLst>
          </p:cNvPr>
          <p:cNvSpPr>
            <a:spLocks noGrp="1"/>
          </p:cNvSpPr>
          <p:nvPr>
            <p:ph type="ctrTitle"/>
          </p:nvPr>
        </p:nvSpPr>
        <p:spPr>
          <a:xfrm>
            <a:off x="1914525" y="1789113"/>
            <a:ext cx="8361363" cy="3588230"/>
          </a:xfrm>
        </p:spPr>
        <p:txBody>
          <a:bodyPr/>
          <a:lstStyle/>
          <a:p>
            <a:r>
              <a:rPr lang="en-US" altLang="zh-TW" sz="6600" b="1" dirty="0">
                <a:solidFill>
                  <a:schemeClr val="accent2"/>
                </a:solidFill>
              </a:rPr>
              <a:t>Create Simple Deep Learning Network for MNIST Classification</a:t>
            </a:r>
            <a:endParaRPr lang="zh-TW" altLang="en-US" sz="6600" dirty="0"/>
          </a:p>
        </p:txBody>
      </p:sp>
    </p:spTree>
    <p:extLst>
      <p:ext uri="{BB962C8B-B14F-4D97-AF65-F5344CB8AC3E}">
        <p14:creationId xmlns:p14="http://schemas.microsoft.com/office/powerpoint/2010/main" val="2926243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744583" y="274321"/>
            <a:ext cx="5290457" cy="3958046"/>
          </a:xfrm>
        </p:spPr>
        <p:txBody>
          <a:bodyPr>
            <a:noAutofit/>
          </a:bodyPr>
          <a:lstStyle/>
          <a:p>
            <a:pPr marL="0" indent="0" algn="just">
              <a:buNone/>
            </a:pPr>
            <a:r>
              <a:rPr lang="en-US" altLang="zh-TW" sz="2400" dirty="0"/>
              <a:t>Training process </a:t>
            </a:r>
            <a:r>
              <a:rPr lang="en-US" altLang="zh-TW" sz="2400" dirty="0" smtClean="0"/>
              <a:t>1</a:t>
            </a:r>
            <a:r>
              <a:rPr lang="en-US" altLang="zh-TW" sz="2400" dirty="0"/>
              <a:t>. Define the loss function.</a:t>
            </a:r>
          </a:p>
          <a:p>
            <a:pPr marL="0" indent="0" algn="just">
              <a:buNone/>
            </a:pPr>
            <a:r>
              <a:rPr lang="en-US" altLang="zh-TW" sz="2400" dirty="0"/>
              <a:t>2. </a:t>
            </a:r>
            <a:r>
              <a:rPr lang="zh-TW" altLang="en-US" sz="2400" dirty="0"/>
              <a:t>求梯度：</a:t>
            </a:r>
            <a:r>
              <a:rPr lang="en-US" altLang="zh-TW" sz="2400" dirty="0"/>
              <a:t>Evaluate the gradient function through </a:t>
            </a:r>
            <a:r>
              <a:rPr lang="en-US" altLang="zh-TW" sz="2400" dirty="0" smtClean="0"/>
              <a:t>backpropagation algorithm for each weight </a:t>
            </a:r>
            <a:r>
              <a:rPr lang="en-US" altLang="zh-TW" sz="2400" dirty="0"/>
              <a:t>&amp; bias. ( i.e. to change the weight &amp; bias, it will lead </a:t>
            </a:r>
            <a:r>
              <a:rPr lang="en-US" altLang="zh-TW" sz="2400" dirty="0" smtClean="0"/>
              <a:t>what change </a:t>
            </a:r>
            <a:r>
              <a:rPr lang="en-US" altLang="zh-TW" sz="2400" dirty="0"/>
              <a:t>for the loss function)</a:t>
            </a:r>
          </a:p>
          <a:p>
            <a:pPr marL="0" indent="0" algn="just">
              <a:buNone/>
            </a:pPr>
            <a:r>
              <a:rPr lang="en-US" altLang="zh-TW" sz="2400" dirty="0"/>
              <a:t>3. </a:t>
            </a:r>
            <a:r>
              <a:rPr lang="zh-TW" altLang="en-US" sz="2400" dirty="0"/>
              <a:t>梯度法：</a:t>
            </a:r>
            <a:r>
              <a:rPr lang="en-US" altLang="zh-TW" sz="2400" dirty="0"/>
              <a:t>In each batch, change the weight &amp; bias to minimize </a:t>
            </a:r>
            <a:r>
              <a:rPr lang="en-US" altLang="zh-TW" sz="2400" dirty="0" smtClean="0"/>
              <a:t>the loss </a:t>
            </a:r>
            <a:r>
              <a:rPr lang="en-US" altLang="zh-TW" sz="2400" dirty="0"/>
              <a:t>function in the gradient </a:t>
            </a:r>
            <a:r>
              <a:rPr lang="en-US" altLang="zh-TW" sz="2400" dirty="0" smtClean="0"/>
              <a:t>direction </a:t>
            </a:r>
            <a:r>
              <a:rPr lang="en-US" altLang="zh-TW" sz="2400" dirty="0"/>
              <a:t>to achieve the minimum of the loss function.</a:t>
            </a:r>
            <a:endParaRPr lang="zh-TW" altLang="en-US" sz="2400" dirty="0"/>
          </a:p>
        </p:txBody>
      </p:sp>
      <p:pic>
        <p:nvPicPr>
          <p:cNvPr id="4" name="圖片 3"/>
          <p:cNvPicPr>
            <a:picLocks noChangeAspect="1"/>
          </p:cNvPicPr>
          <p:nvPr/>
        </p:nvPicPr>
        <p:blipFill>
          <a:blip r:embed="rId2"/>
          <a:stretch>
            <a:fillRect/>
          </a:stretch>
        </p:blipFill>
        <p:spPr>
          <a:xfrm>
            <a:off x="6201898" y="1"/>
            <a:ext cx="5580799" cy="4635480"/>
          </a:xfrm>
          <a:prstGeom prst="rect">
            <a:avLst/>
          </a:prstGeom>
        </p:spPr>
      </p:pic>
      <p:pic>
        <p:nvPicPr>
          <p:cNvPr id="5" name="圖片 4"/>
          <p:cNvPicPr>
            <a:picLocks noChangeAspect="1"/>
          </p:cNvPicPr>
          <p:nvPr/>
        </p:nvPicPr>
        <p:blipFill>
          <a:blip r:embed="rId3"/>
          <a:stretch>
            <a:fillRect/>
          </a:stretch>
        </p:blipFill>
        <p:spPr>
          <a:xfrm>
            <a:off x="3163756" y="4336869"/>
            <a:ext cx="4296496" cy="2521131"/>
          </a:xfrm>
          <a:prstGeom prst="rect">
            <a:avLst/>
          </a:prstGeom>
        </p:spPr>
      </p:pic>
    </p:spTree>
    <p:extLst>
      <p:ext uri="{BB962C8B-B14F-4D97-AF65-F5344CB8AC3E}">
        <p14:creationId xmlns:p14="http://schemas.microsoft.com/office/powerpoint/2010/main" val="2642193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980111" y="52417"/>
            <a:ext cx="10175966" cy="6805583"/>
          </a:xfrm>
          <a:prstGeom prst="rect">
            <a:avLst/>
          </a:prstGeom>
        </p:spPr>
      </p:pic>
    </p:spTree>
    <p:extLst>
      <p:ext uri="{BB962C8B-B14F-4D97-AF65-F5344CB8AC3E}">
        <p14:creationId xmlns:p14="http://schemas.microsoft.com/office/powerpoint/2010/main" val="24744125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06F-4673-4B29-9B79-CD4F7FDFD3E3}"/>
              </a:ext>
            </a:extLst>
          </p:cNvPr>
          <p:cNvSpPr>
            <a:spLocks noGrp="1"/>
          </p:cNvSpPr>
          <p:nvPr>
            <p:ph type="title"/>
          </p:nvPr>
        </p:nvSpPr>
        <p:spPr/>
        <p:txBody>
          <a:bodyPr>
            <a:normAutofit fontScale="90000"/>
          </a:bodyPr>
          <a:lstStyle/>
          <a:p>
            <a:r>
              <a:rPr lang="zh-TW" altLang="en-US" b="1" dirty="0">
                <a:solidFill>
                  <a:schemeClr val="accent2"/>
                </a:solidFill>
              </a:rPr>
              <a:t>訓練神經網路，預測數據並計算準確度</a:t>
            </a:r>
            <a:r>
              <a:rPr lang="en-US" altLang="zh-TW" dirty="0"/>
              <a:t/>
            </a:r>
            <a:br>
              <a:rPr lang="en-US" altLang="zh-TW" dirty="0"/>
            </a:br>
            <a:r>
              <a:rPr lang="en-US" altLang="zh-TW" dirty="0"/>
              <a:t/>
            </a:r>
            <a:br>
              <a:rPr lang="en-US" altLang="zh-TW" dirty="0"/>
            </a:br>
            <a:endParaRPr lang="zh-TW" altLang="en-US" dirty="0"/>
          </a:p>
        </p:txBody>
      </p:sp>
      <p:sp>
        <p:nvSpPr>
          <p:cNvPr id="3" name="內容版面配置區 2">
            <a:extLst>
              <a:ext uri="{FF2B5EF4-FFF2-40B4-BE49-F238E27FC236}">
                <a16:creationId xmlns:a16="http://schemas.microsoft.com/office/drawing/2014/main" id="{4AD271AB-4A95-4CFB-8582-FEC3AA50A24C}"/>
              </a:ext>
            </a:extLst>
          </p:cNvPr>
          <p:cNvSpPr>
            <a:spLocks noGrp="1"/>
          </p:cNvSpPr>
          <p:nvPr>
            <p:ph idx="1"/>
          </p:nvPr>
        </p:nvSpPr>
        <p:spPr>
          <a:xfrm>
            <a:off x="1371600" y="1434517"/>
            <a:ext cx="9601200" cy="4432883"/>
          </a:xfrm>
        </p:spPr>
        <p:txBody>
          <a:bodyPr/>
          <a:lstStyle/>
          <a:p>
            <a:r>
              <a:rPr lang="zh-TW" altLang="en-US" dirty="0"/>
              <a:t>使用訓練用資料訓練神經網路</a:t>
            </a:r>
            <a:endParaRPr lang="en-US" altLang="zh-TW" dirty="0"/>
          </a:p>
          <a:p>
            <a:endParaRPr lang="en-US" altLang="zh-TW" dirty="0"/>
          </a:p>
          <a:p>
            <a:endParaRPr lang="en-US" altLang="zh-TW" dirty="0"/>
          </a:p>
          <a:p>
            <a:endParaRPr lang="en-US" altLang="zh-TW" dirty="0" smtClean="0"/>
          </a:p>
          <a:p>
            <a:r>
              <a:rPr lang="zh-TW" altLang="en-US" dirty="0" smtClean="0"/>
              <a:t>預測</a:t>
            </a:r>
            <a:r>
              <a:rPr lang="zh-TW" altLang="en-US" dirty="0"/>
              <a:t>數據並計算及顯示每批次的準確度</a:t>
            </a:r>
            <a:endParaRPr lang="en-US" altLang="zh-TW" dirty="0"/>
          </a:p>
          <a:p>
            <a:endParaRPr lang="zh-TW" altLang="en-US" dirty="0"/>
          </a:p>
          <a:p>
            <a:endParaRPr lang="zh-TW" altLang="en-US" dirty="0"/>
          </a:p>
        </p:txBody>
      </p:sp>
      <p:pic>
        <p:nvPicPr>
          <p:cNvPr id="5" name="圖片 4">
            <a:extLst>
              <a:ext uri="{FF2B5EF4-FFF2-40B4-BE49-F238E27FC236}">
                <a16:creationId xmlns:a16="http://schemas.microsoft.com/office/drawing/2014/main" id="{B5DFB37C-A4A3-492F-BD9C-5406FABB3B54}"/>
              </a:ext>
            </a:extLst>
          </p:cNvPr>
          <p:cNvPicPr>
            <a:picLocks noChangeAspect="1"/>
          </p:cNvPicPr>
          <p:nvPr/>
        </p:nvPicPr>
        <p:blipFill>
          <a:blip r:embed="rId2"/>
          <a:stretch>
            <a:fillRect/>
          </a:stretch>
        </p:blipFill>
        <p:spPr>
          <a:xfrm>
            <a:off x="1643619" y="2019171"/>
            <a:ext cx="7761746" cy="901246"/>
          </a:xfrm>
          <a:prstGeom prst="rect">
            <a:avLst/>
          </a:prstGeom>
        </p:spPr>
      </p:pic>
      <p:pic>
        <p:nvPicPr>
          <p:cNvPr id="6" name="圖片 5">
            <a:extLst>
              <a:ext uri="{FF2B5EF4-FFF2-40B4-BE49-F238E27FC236}">
                <a16:creationId xmlns:a16="http://schemas.microsoft.com/office/drawing/2014/main" id="{47F79207-03A6-4B28-A030-FFDC64AD256B}"/>
              </a:ext>
            </a:extLst>
          </p:cNvPr>
          <p:cNvPicPr>
            <a:picLocks noChangeAspect="1"/>
          </p:cNvPicPr>
          <p:nvPr/>
        </p:nvPicPr>
        <p:blipFill>
          <a:blip r:embed="rId3"/>
          <a:stretch>
            <a:fillRect/>
          </a:stretch>
        </p:blipFill>
        <p:spPr>
          <a:xfrm>
            <a:off x="1643619" y="3772827"/>
            <a:ext cx="9290494" cy="2843289"/>
          </a:xfrm>
          <a:prstGeom prst="rect">
            <a:avLst/>
          </a:prstGeom>
        </p:spPr>
      </p:pic>
    </p:spTree>
    <p:extLst>
      <p:ext uri="{BB962C8B-B14F-4D97-AF65-F5344CB8AC3E}">
        <p14:creationId xmlns:p14="http://schemas.microsoft.com/office/powerpoint/2010/main" val="38797341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72E726-1D2C-4ACE-8721-482233BB20FD}"/>
              </a:ext>
            </a:extLst>
          </p:cNvPr>
          <p:cNvSpPr>
            <a:spLocks noGrp="1"/>
          </p:cNvSpPr>
          <p:nvPr>
            <p:ph type="title"/>
          </p:nvPr>
        </p:nvSpPr>
        <p:spPr/>
        <p:txBody>
          <a:bodyPr/>
          <a:lstStyle/>
          <a:p>
            <a:r>
              <a:rPr lang="zh-TW" altLang="en-US" sz="4000" b="1" dirty="0">
                <a:solidFill>
                  <a:schemeClr val="accent2"/>
                </a:solidFill>
              </a:rPr>
              <a:t>結果</a:t>
            </a:r>
          </a:p>
        </p:txBody>
      </p:sp>
      <p:sp>
        <p:nvSpPr>
          <p:cNvPr id="3" name="內容版面配置區 2">
            <a:extLst>
              <a:ext uri="{FF2B5EF4-FFF2-40B4-BE49-F238E27FC236}">
                <a16:creationId xmlns:a16="http://schemas.microsoft.com/office/drawing/2014/main" id="{3F470FFC-A276-46C9-97F7-235638DFA4F2}"/>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4A0ABA5D-531A-40F8-9D16-31343ECFDA27}"/>
              </a:ext>
            </a:extLst>
          </p:cNvPr>
          <p:cNvPicPr>
            <a:picLocks noChangeAspect="1"/>
          </p:cNvPicPr>
          <p:nvPr/>
        </p:nvPicPr>
        <p:blipFill>
          <a:blip r:embed="rId2"/>
          <a:stretch>
            <a:fillRect/>
          </a:stretch>
        </p:blipFill>
        <p:spPr>
          <a:xfrm>
            <a:off x="1371600" y="1351180"/>
            <a:ext cx="10019251" cy="5306363"/>
          </a:xfrm>
          <a:prstGeom prst="rect">
            <a:avLst/>
          </a:prstGeom>
        </p:spPr>
      </p:pic>
      <p:sp>
        <p:nvSpPr>
          <p:cNvPr id="6" name="矩形 5">
            <a:extLst>
              <a:ext uri="{FF2B5EF4-FFF2-40B4-BE49-F238E27FC236}">
                <a16:creationId xmlns:a16="http://schemas.microsoft.com/office/drawing/2014/main" id="{3F35ABF2-CF5F-4A86-8E95-DD6450A91ED7}"/>
              </a:ext>
            </a:extLst>
          </p:cNvPr>
          <p:cNvSpPr/>
          <p:nvPr/>
        </p:nvSpPr>
        <p:spPr>
          <a:xfrm>
            <a:off x="7214532" y="4077050"/>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A9711436-DC59-4F9D-A83D-AF2EF0151FE9}"/>
              </a:ext>
            </a:extLst>
          </p:cNvPr>
          <p:cNvSpPr/>
          <p:nvPr/>
        </p:nvSpPr>
        <p:spPr>
          <a:xfrm>
            <a:off x="5857613" y="4078449"/>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CE59443D-A006-4884-B2E8-C5B1B6443D52}"/>
              </a:ext>
            </a:extLst>
          </p:cNvPr>
          <p:cNvSpPr/>
          <p:nvPr/>
        </p:nvSpPr>
        <p:spPr>
          <a:xfrm>
            <a:off x="4549980" y="4077050"/>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1DBE70A-5F29-43A0-8327-31AB53AB5950}"/>
              </a:ext>
            </a:extLst>
          </p:cNvPr>
          <p:cNvSpPr/>
          <p:nvPr/>
        </p:nvSpPr>
        <p:spPr>
          <a:xfrm>
            <a:off x="3217704" y="4077050"/>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07A551B-5FB7-48D5-9C46-397C8122C4AB}"/>
              </a:ext>
            </a:extLst>
          </p:cNvPr>
          <p:cNvSpPr/>
          <p:nvPr/>
        </p:nvSpPr>
        <p:spPr>
          <a:xfrm>
            <a:off x="1860785" y="4077050"/>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40C99A97-2CF5-4257-8891-D3131E2FEC00}"/>
              </a:ext>
            </a:extLst>
          </p:cNvPr>
          <p:cNvSpPr/>
          <p:nvPr/>
        </p:nvSpPr>
        <p:spPr>
          <a:xfrm>
            <a:off x="7214532" y="6127548"/>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F75496EB-E20F-494C-B14A-3F2975CF2CA5}"/>
              </a:ext>
            </a:extLst>
          </p:cNvPr>
          <p:cNvSpPr/>
          <p:nvPr/>
        </p:nvSpPr>
        <p:spPr>
          <a:xfrm>
            <a:off x="5857613" y="6128947"/>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4F25F21D-296A-40E4-BB48-17CD0CE500B7}"/>
              </a:ext>
            </a:extLst>
          </p:cNvPr>
          <p:cNvSpPr/>
          <p:nvPr/>
        </p:nvSpPr>
        <p:spPr>
          <a:xfrm>
            <a:off x="4549980" y="6127548"/>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8737D087-63B5-4B68-98EC-3C353A14F477}"/>
              </a:ext>
            </a:extLst>
          </p:cNvPr>
          <p:cNvSpPr/>
          <p:nvPr/>
        </p:nvSpPr>
        <p:spPr>
          <a:xfrm>
            <a:off x="3217704" y="6127548"/>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5506C3FF-9578-4515-92EE-538892EE738B}"/>
              </a:ext>
            </a:extLst>
          </p:cNvPr>
          <p:cNvSpPr/>
          <p:nvPr/>
        </p:nvSpPr>
        <p:spPr>
          <a:xfrm>
            <a:off x="1860785" y="6127548"/>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55562DAF-CFE4-48EA-A9B1-3885B035095F}"/>
              </a:ext>
            </a:extLst>
          </p:cNvPr>
          <p:cNvSpPr/>
          <p:nvPr/>
        </p:nvSpPr>
        <p:spPr>
          <a:xfrm>
            <a:off x="6845416" y="663212"/>
            <a:ext cx="1367406" cy="480298"/>
          </a:xfrm>
          <a:prstGeom prst="rect">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mj-ea"/>
                <a:ea typeface="+mj-ea"/>
              </a:rPr>
              <a:t>訓練批次</a:t>
            </a:r>
          </a:p>
        </p:txBody>
      </p:sp>
      <p:sp>
        <p:nvSpPr>
          <p:cNvPr id="23" name="矩形 22">
            <a:extLst>
              <a:ext uri="{FF2B5EF4-FFF2-40B4-BE49-F238E27FC236}">
                <a16:creationId xmlns:a16="http://schemas.microsoft.com/office/drawing/2014/main" id="{3D9FC26F-FE12-44B9-B36F-65A0299F26D7}"/>
              </a:ext>
            </a:extLst>
          </p:cNvPr>
          <p:cNvSpPr/>
          <p:nvPr/>
        </p:nvSpPr>
        <p:spPr>
          <a:xfrm>
            <a:off x="9279098" y="675314"/>
            <a:ext cx="2547108" cy="480298"/>
          </a:xfrm>
          <a:prstGeom prst="rect">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mj-ea"/>
                <a:ea typeface="+mj-ea"/>
              </a:rPr>
              <a:t>準確度 </a:t>
            </a:r>
            <a:r>
              <a:rPr lang="en-US" altLang="zh-TW" b="1" dirty="0">
                <a:latin typeface="+mj-ea"/>
                <a:ea typeface="+mj-ea"/>
              </a:rPr>
              <a:t>:</a:t>
            </a:r>
            <a:r>
              <a:rPr lang="zh-TW" altLang="en-US" b="1" dirty="0">
                <a:latin typeface="+mj-ea"/>
                <a:ea typeface="+mj-ea"/>
              </a:rPr>
              <a:t> </a:t>
            </a:r>
            <a:r>
              <a:rPr lang="en-US" altLang="zh-TW" b="1" dirty="0">
                <a:latin typeface="+mj-ea"/>
                <a:ea typeface="+mj-ea"/>
              </a:rPr>
              <a:t>99.48%</a:t>
            </a:r>
          </a:p>
        </p:txBody>
      </p:sp>
      <p:cxnSp>
        <p:nvCxnSpPr>
          <p:cNvPr id="26" name="直線單箭頭接點 25">
            <a:extLst>
              <a:ext uri="{FF2B5EF4-FFF2-40B4-BE49-F238E27FC236}">
                <a16:creationId xmlns:a16="http://schemas.microsoft.com/office/drawing/2014/main" id="{D934A2FA-9CA3-4E74-8BC6-1308F3236118}"/>
              </a:ext>
            </a:extLst>
          </p:cNvPr>
          <p:cNvCxnSpPr>
            <a:cxnSpLocks/>
            <a:endCxn id="18" idx="2"/>
          </p:cNvCxnSpPr>
          <p:nvPr/>
        </p:nvCxnSpPr>
        <p:spPr>
          <a:xfrm flipV="1">
            <a:off x="7529119" y="1143510"/>
            <a:ext cx="0" cy="29331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F52629B4-1455-4932-AC2C-E9F9C862E1CC}"/>
              </a:ext>
            </a:extLst>
          </p:cNvPr>
          <p:cNvSpPr/>
          <p:nvPr/>
        </p:nvSpPr>
        <p:spPr>
          <a:xfrm>
            <a:off x="10238065" y="1663852"/>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cxnSp>
        <p:nvCxnSpPr>
          <p:cNvPr id="30" name="直線單箭頭接點 29">
            <a:extLst>
              <a:ext uri="{FF2B5EF4-FFF2-40B4-BE49-F238E27FC236}">
                <a16:creationId xmlns:a16="http://schemas.microsoft.com/office/drawing/2014/main" id="{374F7BCA-32B8-42DD-850C-D37D2263276F}"/>
              </a:ext>
            </a:extLst>
          </p:cNvPr>
          <p:cNvCxnSpPr>
            <a:cxnSpLocks/>
            <a:stCxn id="23" idx="2"/>
            <a:endCxn id="28" idx="0"/>
          </p:cNvCxnSpPr>
          <p:nvPr/>
        </p:nvCxnSpPr>
        <p:spPr>
          <a:xfrm>
            <a:off x="10552652" y="1155612"/>
            <a:ext cx="0" cy="5082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94333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a:extLst>
              <a:ext uri="{FF2B5EF4-FFF2-40B4-BE49-F238E27FC236}">
                <a16:creationId xmlns:a16="http://schemas.microsoft.com/office/drawing/2014/main" id="{98CDBEF4-91A5-46D6-BB25-8F89203CD409}"/>
              </a:ext>
            </a:extLst>
          </p:cNvPr>
          <p:cNvSpPr>
            <a:spLocks noGrp="1"/>
          </p:cNvSpPr>
          <p:nvPr>
            <p:ph idx="1"/>
          </p:nvPr>
        </p:nvSpPr>
        <p:spPr>
          <a:xfrm>
            <a:off x="1371599" y="1023456"/>
            <a:ext cx="10562253" cy="4843943"/>
          </a:xfrm>
        </p:spPr>
        <p:txBody>
          <a:bodyPr>
            <a:normAutofit/>
          </a:bodyPr>
          <a:lstStyle/>
          <a:p>
            <a:r>
              <a:rPr lang="zh-TW" altLang="en-US" sz="3200" dirty="0">
                <a:solidFill>
                  <a:schemeClr val="accent2"/>
                </a:solidFill>
              </a:rPr>
              <a:t>該範例將告訴你如何創建和訓練透過深度學習進行分類的簡單卷積神經網路。該範例會有以下幾個</a:t>
            </a:r>
            <a:r>
              <a:rPr lang="zh-TW" altLang="en-US" sz="3200" dirty="0" smtClean="0">
                <a:solidFill>
                  <a:schemeClr val="accent2"/>
                </a:solidFill>
              </a:rPr>
              <a:t>步驟</a:t>
            </a:r>
            <a:endParaRPr lang="en-US" altLang="zh-TW" sz="3200" dirty="0" smtClean="0">
              <a:solidFill>
                <a:schemeClr val="accent2"/>
              </a:solidFill>
            </a:endParaRPr>
          </a:p>
          <a:p>
            <a:pPr marL="0" indent="0">
              <a:buNone/>
            </a:pPr>
            <a:endParaRPr lang="en-US" altLang="zh-TW" dirty="0"/>
          </a:p>
          <a:p>
            <a:pPr lvl="1"/>
            <a:r>
              <a:rPr lang="zh-TW" altLang="en-US" sz="2800" dirty="0"/>
              <a:t>載入和瀏覽圖片</a:t>
            </a:r>
            <a:endParaRPr lang="en-US" altLang="zh-TW" sz="2800" dirty="0"/>
          </a:p>
          <a:p>
            <a:pPr lvl="1"/>
            <a:r>
              <a:rPr lang="zh-TW" altLang="en-US" sz="2800" dirty="0"/>
              <a:t>定義神經網路架構</a:t>
            </a:r>
            <a:endParaRPr lang="en-US" altLang="zh-TW" sz="2800" dirty="0"/>
          </a:p>
          <a:p>
            <a:pPr lvl="1"/>
            <a:r>
              <a:rPr lang="zh-TW" altLang="en-US" sz="2800" dirty="0"/>
              <a:t>設定各項訓練參數</a:t>
            </a:r>
            <a:endParaRPr lang="en-US" altLang="zh-TW" sz="2800" dirty="0"/>
          </a:p>
          <a:p>
            <a:pPr lvl="1"/>
            <a:r>
              <a:rPr lang="zh-TW" altLang="en-US" sz="2800" dirty="0"/>
              <a:t>訓練神經網路</a:t>
            </a:r>
            <a:endParaRPr lang="en-US" altLang="zh-TW" sz="2800" dirty="0"/>
          </a:p>
          <a:p>
            <a:pPr lvl="1"/>
            <a:r>
              <a:rPr lang="zh-TW" altLang="en-US" sz="2800" dirty="0"/>
              <a:t>預測數據並計算準確度</a:t>
            </a:r>
            <a:endParaRPr lang="en-US" altLang="zh-TW" sz="2800" dirty="0"/>
          </a:p>
          <a:p>
            <a:endParaRPr lang="zh-TW" altLang="en-US" dirty="0"/>
          </a:p>
        </p:txBody>
      </p:sp>
    </p:spTree>
    <p:extLst>
      <p:ext uri="{BB962C8B-B14F-4D97-AF65-F5344CB8AC3E}">
        <p14:creationId xmlns:p14="http://schemas.microsoft.com/office/powerpoint/2010/main" val="1133024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B2D29-DA10-4877-A688-EFD574F94704}"/>
              </a:ext>
            </a:extLst>
          </p:cNvPr>
          <p:cNvSpPr>
            <a:spLocks noGrp="1"/>
          </p:cNvSpPr>
          <p:nvPr>
            <p:ph type="title"/>
          </p:nvPr>
        </p:nvSpPr>
        <p:spPr/>
        <p:txBody>
          <a:bodyPr>
            <a:normAutofit/>
          </a:bodyPr>
          <a:lstStyle/>
          <a:p>
            <a:r>
              <a:rPr lang="zh-TW" altLang="en-US" b="1" dirty="0">
                <a:solidFill>
                  <a:schemeClr val="accent2"/>
                </a:solidFill>
              </a:rPr>
              <a:t>載入和瀏覽圖片</a:t>
            </a:r>
          </a:p>
        </p:txBody>
      </p:sp>
      <p:sp>
        <p:nvSpPr>
          <p:cNvPr id="8" name="內容版面配置區 7">
            <a:extLst>
              <a:ext uri="{FF2B5EF4-FFF2-40B4-BE49-F238E27FC236}">
                <a16:creationId xmlns:a16="http://schemas.microsoft.com/office/drawing/2014/main" id="{2004709F-9491-4F5E-A717-5B89AFC3E829}"/>
              </a:ext>
            </a:extLst>
          </p:cNvPr>
          <p:cNvSpPr>
            <a:spLocks noGrp="1"/>
          </p:cNvSpPr>
          <p:nvPr>
            <p:ph idx="1"/>
          </p:nvPr>
        </p:nvSpPr>
        <p:spPr>
          <a:xfrm>
            <a:off x="1371600" y="1493240"/>
            <a:ext cx="9601200" cy="4374160"/>
          </a:xfrm>
        </p:spPr>
        <p:txBody>
          <a:bodyPr/>
          <a:lstStyle/>
          <a:p>
            <a:r>
              <a:rPr lang="zh-TW" altLang="en-US" dirty="0"/>
              <a:t>從目標資料夾讀取所需資料並將圖片儲存成</a:t>
            </a:r>
            <a:r>
              <a:rPr lang="en-US" altLang="zh-TW" dirty="0" err="1"/>
              <a:t>ImageDatastore</a:t>
            </a:r>
            <a:r>
              <a:rPr lang="en-US" altLang="zh-TW" dirty="0"/>
              <a:t> object</a:t>
            </a:r>
          </a:p>
          <a:p>
            <a:endParaRPr lang="en-US" altLang="zh-TW" dirty="0"/>
          </a:p>
          <a:p>
            <a:endParaRPr lang="en-US" altLang="zh-TW" dirty="0"/>
          </a:p>
          <a:p>
            <a:endParaRPr lang="en-US" altLang="zh-TW" dirty="0"/>
          </a:p>
          <a:p>
            <a:endParaRPr lang="en-US" altLang="zh-TW" dirty="0" smtClean="0"/>
          </a:p>
          <a:p>
            <a:endParaRPr lang="en-US" altLang="zh-TW" dirty="0"/>
          </a:p>
          <a:p>
            <a:r>
              <a:rPr lang="zh-TW" altLang="en-US" dirty="0" smtClean="0"/>
              <a:t>顯示</a:t>
            </a:r>
            <a:r>
              <a:rPr lang="zh-TW" altLang="en-US" dirty="0"/>
              <a:t>部分圖片</a:t>
            </a:r>
            <a:endParaRPr lang="en-US" altLang="zh-TW" dirty="0"/>
          </a:p>
          <a:p>
            <a:endParaRPr lang="zh-TW" altLang="en-US" dirty="0"/>
          </a:p>
        </p:txBody>
      </p:sp>
      <p:pic>
        <p:nvPicPr>
          <p:cNvPr id="11" name="圖片 10">
            <a:extLst>
              <a:ext uri="{FF2B5EF4-FFF2-40B4-BE49-F238E27FC236}">
                <a16:creationId xmlns:a16="http://schemas.microsoft.com/office/drawing/2014/main" id="{ED77AFEE-C877-46CB-A165-99F6B22875B1}"/>
              </a:ext>
            </a:extLst>
          </p:cNvPr>
          <p:cNvPicPr>
            <a:picLocks noChangeAspect="1"/>
          </p:cNvPicPr>
          <p:nvPr/>
        </p:nvPicPr>
        <p:blipFill>
          <a:blip r:embed="rId2"/>
          <a:stretch>
            <a:fillRect/>
          </a:stretch>
        </p:blipFill>
        <p:spPr>
          <a:xfrm>
            <a:off x="1222995" y="4460249"/>
            <a:ext cx="4949205" cy="2397751"/>
          </a:xfrm>
          <a:prstGeom prst="rect">
            <a:avLst/>
          </a:prstGeom>
        </p:spPr>
      </p:pic>
      <p:pic>
        <p:nvPicPr>
          <p:cNvPr id="12" name="圖片 11">
            <a:extLst>
              <a:ext uri="{FF2B5EF4-FFF2-40B4-BE49-F238E27FC236}">
                <a16:creationId xmlns:a16="http://schemas.microsoft.com/office/drawing/2014/main" id="{3AB022A3-135B-4087-8F7D-3694E3A59678}"/>
              </a:ext>
            </a:extLst>
          </p:cNvPr>
          <p:cNvPicPr>
            <a:picLocks noChangeAspect="1"/>
          </p:cNvPicPr>
          <p:nvPr/>
        </p:nvPicPr>
        <p:blipFill>
          <a:blip r:embed="rId3"/>
          <a:stretch>
            <a:fillRect/>
          </a:stretch>
        </p:blipFill>
        <p:spPr>
          <a:xfrm>
            <a:off x="7247965" y="3755064"/>
            <a:ext cx="3388562" cy="3056942"/>
          </a:xfrm>
          <a:prstGeom prst="rect">
            <a:avLst/>
          </a:prstGeom>
        </p:spPr>
      </p:pic>
      <p:pic>
        <p:nvPicPr>
          <p:cNvPr id="10" name="圖片 9">
            <a:extLst>
              <a:ext uri="{FF2B5EF4-FFF2-40B4-BE49-F238E27FC236}">
                <a16:creationId xmlns:a16="http://schemas.microsoft.com/office/drawing/2014/main" id="{5A290B9D-CEC5-490F-B109-423B34DEA39F}"/>
              </a:ext>
            </a:extLst>
          </p:cNvPr>
          <p:cNvPicPr>
            <a:picLocks noChangeAspect="1"/>
          </p:cNvPicPr>
          <p:nvPr/>
        </p:nvPicPr>
        <p:blipFill>
          <a:blip r:embed="rId4"/>
          <a:stretch>
            <a:fillRect/>
          </a:stretch>
        </p:blipFill>
        <p:spPr>
          <a:xfrm>
            <a:off x="699247" y="1980092"/>
            <a:ext cx="11492753" cy="1998096"/>
          </a:xfrm>
          <a:prstGeom prst="rect">
            <a:avLst/>
          </a:prstGeom>
        </p:spPr>
      </p:pic>
    </p:spTree>
    <p:extLst>
      <p:ext uri="{BB962C8B-B14F-4D97-AF65-F5344CB8AC3E}">
        <p14:creationId xmlns:p14="http://schemas.microsoft.com/office/powerpoint/2010/main" val="403426240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34D239-C035-499C-89A1-A3D2D0588E26}"/>
              </a:ext>
            </a:extLst>
          </p:cNvPr>
          <p:cNvSpPr>
            <a:spLocks noGrp="1"/>
          </p:cNvSpPr>
          <p:nvPr>
            <p:ph type="title"/>
          </p:nvPr>
        </p:nvSpPr>
        <p:spPr/>
        <p:txBody>
          <a:bodyPr/>
          <a:lstStyle/>
          <a:p>
            <a:r>
              <a:rPr lang="zh-TW" altLang="en-US" b="1" dirty="0">
                <a:solidFill>
                  <a:schemeClr val="accent2"/>
                </a:solidFill>
              </a:rPr>
              <a:t>載入和瀏覽圖片</a:t>
            </a:r>
            <a:endParaRPr lang="zh-TW" altLang="en-US" dirty="0"/>
          </a:p>
        </p:txBody>
      </p:sp>
      <p:sp>
        <p:nvSpPr>
          <p:cNvPr id="3" name="內容版面配置區 2">
            <a:extLst>
              <a:ext uri="{FF2B5EF4-FFF2-40B4-BE49-F238E27FC236}">
                <a16:creationId xmlns:a16="http://schemas.microsoft.com/office/drawing/2014/main" id="{FF74714D-0AB4-4A65-968C-080DD14B97CA}"/>
              </a:ext>
            </a:extLst>
          </p:cNvPr>
          <p:cNvSpPr>
            <a:spLocks noGrp="1"/>
          </p:cNvSpPr>
          <p:nvPr>
            <p:ph idx="1"/>
          </p:nvPr>
        </p:nvSpPr>
        <p:spPr>
          <a:xfrm>
            <a:off x="1371599" y="1434517"/>
            <a:ext cx="10529047" cy="4432883"/>
          </a:xfrm>
        </p:spPr>
        <p:txBody>
          <a:bodyPr/>
          <a:lstStyle/>
          <a:p>
            <a:r>
              <a:rPr lang="zh-TW" altLang="en-US" sz="2400" dirty="0"/>
              <a:t>計算每個類別中的圖片</a:t>
            </a:r>
            <a:r>
              <a:rPr lang="zh-TW" altLang="en-US" sz="2400" dirty="0" smtClean="0"/>
              <a:t>數量           指定</a:t>
            </a:r>
            <a:r>
              <a:rPr lang="zh-TW" altLang="en-US" sz="2400" dirty="0"/>
              <a:t>輸入圖片的大小並顯示圖片尺寸</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p:txBody>
      </p:sp>
      <p:pic>
        <p:nvPicPr>
          <p:cNvPr id="5" name="圖片 4">
            <a:extLst>
              <a:ext uri="{FF2B5EF4-FFF2-40B4-BE49-F238E27FC236}">
                <a16:creationId xmlns:a16="http://schemas.microsoft.com/office/drawing/2014/main" id="{677D665B-7D38-472E-B159-5A0479F3C5BA}"/>
              </a:ext>
            </a:extLst>
          </p:cNvPr>
          <p:cNvPicPr>
            <a:picLocks noChangeAspect="1"/>
          </p:cNvPicPr>
          <p:nvPr/>
        </p:nvPicPr>
        <p:blipFill>
          <a:blip r:embed="rId2"/>
          <a:stretch>
            <a:fillRect/>
          </a:stretch>
        </p:blipFill>
        <p:spPr>
          <a:xfrm>
            <a:off x="1546412" y="1953483"/>
            <a:ext cx="4075182" cy="4904517"/>
          </a:xfrm>
          <a:prstGeom prst="rect">
            <a:avLst/>
          </a:prstGeom>
        </p:spPr>
      </p:pic>
      <p:pic>
        <p:nvPicPr>
          <p:cNvPr id="6" name="圖片 5">
            <a:extLst>
              <a:ext uri="{FF2B5EF4-FFF2-40B4-BE49-F238E27FC236}">
                <a16:creationId xmlns:a16="http://schemas.microsoft.com/office/drawing/2014/main" id="{925F0BFD-9392-41A8-AC2A-C467C265001C}"/>
              </a:ext>
            </a:extLst>
          </p:cNvPr>
          <p:cNvPicPr>
            <a:picLocks noChangeAspect="1"/>
          </p:cNvPicPr>
          <p:nvPr/>
        </p:nvPicPr>
        <p:blipFill>
          <a:blip r:embed="rId3"/>
          <a:stretch>
            <a:fillRect/>
          </a:stretch>
        </p:blipFill>
        <p:spPr>
          <a:xfrm>
            <a:off x="6365640" y="2171700"/>
            <a:ext cx="5198106" cy="3160753"/>
          </a:xfrm>
          <a:prstGeom prst="rect">
            <a:avLst/>
          </a:prstGeom>
        </p:spPr>
      </p:pic>
    </p:spTree>
    <p:extLst>
      <p:ext uri="{BB962C8B-B14F-4D97-AF65-F5344CB8AC3E}">
        <p14:creationId xmlns:p14="http://schemas.microsoft.com/office/powerpoint/2010/main" val="41954439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B2D29-DA10-4877-A688-EFD574F94704}"/>
              </a:ext>
            </a:extLst>
          </p:cNvPr>
          <p:cNvSpPr>
            <a:spLocks noGrp="1"/>
          </p:cNvSpPr>
          <p:nvPr>
            <p:ph type="title"/>
          </p:nvPr>
        </p:nvSpPr>
        <p:spPr/>
        <p:txBody>
          <a:bodyPr/>
          <a:lstStyle/>
          <a:p>
            <a:r>
              <a:rPr lang="zh-TW" altLang="en-US" b="1" dirty="0">
                <a:solidFill>
                  <a:schemeClr val="accent2"/>
                </a:solidFill>
              </a:rPr>
              <a:t>定義神經網路架構</a:t>
            </a:r>
            <a:r>
              <a:rPr lang="en-US" altLang="zh-TW" dirty="0"/>
              <a:t/>
            </a:r>
            <a:br>
              <a:rPr lang="en-US" altLang="zh-TW" dirty="0"/>
            </a:br>
            <a:endParaRPr lang="zh-TW" altLang="en-US" dirty="0"/>
          </a:p>
        </p:txBody>
      </p:sp>
      <p:sp>
        <p:nvSpPr>
          <p:cNvPr id="3" name="內容版面配置區 2">
            <a:extLst>
              <a:ext uri="{FF2B5EF4-FFF2-40B4-BE49-F238E27FC236}">
                <a16:creationId xmlns:a16="http://schemas.microsoft.com/office/drawing/2014/main" id="{F291E5C7-CED8-4BE9-AA5C-58010FF46A86}"/>
              </a:ext>
            </a:extLst>
          </p:cNvPr>
          <p:cNvSpPr>
            <a:spLocks noGrp="1"/>
          </p:cNvSpPr>
          <p:nvPr>
            <p:ph idx="1"/>
          </p:nvPr>
        </p:nvSpPr>
        <p:spPr>
          <a:xfrm>
            <a:off x="1371600" y="1426127"/>
            <a:ext cx="9209314" cy="4595849"/>
          </a:xfrm>
        </p:spPr>
        <p:txBody>
          <a:bodyPr/>
          <a:lstStyle/>
          <a:p>
            <a:r>
              <a:rPr lang="zh-TW" altLang="en-US" sz="2400" dirty="0"/>
              <a:t>將資料分為訓練用資料以及驗證用資料</a:t>
            </a:r>
            <a:r>
              <a:rPr lang="zh-TW" altLang="en-US" sz="2400" dirty="0" smtClean="0"/>
              <a:t>，</a:t>
            </a:r>
            <a:endParaRPr lang="en-US" altLang="zh-TW" sz="2400" dirty="0" smtClean="0"/>
          </a:p>
          <a:p>
            <a:pPr marL="0" indent="0">
              <a:buNone/>
            </a:pPr>
            <a:r>
              <a:rPr lang="en-US" altLang="zh-TW" sz="2400" dirty="0"/>
              <a:t>	</a:t>
            </a:r>
            <a:r>
              <a:rPr lang="zh-TW" altLang="en-US" sz="2400" dirty="0" smtClean="0"/>
              <a:t>其中</a:t>
            </a:r>
            <a:r>
              <a:rPr lang="zh-TW" altLang="en-US" sz="2400" dirty="0"/>
              <a:t>每個類別的訓練用資料都包含</a:t>
            </a:r>
            <a:r>
              <a:rPr lang="en-US" altLang="zh-TW" sz="2400" dirty="0"/>
              <a:t>750</a:t>
            </a:r>
            <a:r>
              <a:rPr lang="zh-TW" altLang="en-US" sz="2400" dirty="0"/>
              <a:t>張</a:t>
            </a:r>
            <a:r>
              <a:rPr lang="zh-TW" altLang="en-US" sz="2400" dirty="0" smtClean="0"/>
              <a:t>圖片</a:t>
            </a:r>
            <a:endParaRPr lang="en-US" altLang="zh-TW" sz="2400" dirty="0" smtClean="0"/>
          </a:p>
          <a:p>
            <a:endParaRPr lang="en-US" altLang="zh-TW" sz="2400" dirty="0"/>
          </a:p>
          <a:p>
            <a:endParaRPr lang="en-US" altLang="zh-TW" dirty="0"/>
          </a:p>
        </p:txBody>
      </p:sp>
      <p:sp>
        <p:nvSpPr>
          <p:cNvPr id="6"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404040"/>
                </a:solidFill>
                <a:effectLst/>
                <a:latin typeface="Arial Unicode MS"/>
                <a:ea typeface="Menlo"/>
              </a:rPr>
              <a:t>numTrainFiles = 750; [imdsTrain,imdsValidation] = splitEachLabel(imds,numTrainFiles,</a:t>
            </a:r>
            <a:r>
              <a:rPr kumimoji="0" lang="zh-TW" altLang="zh-TW" sz="900" b="0" i="0" u="none" strike="noStrike" cap="none" normalizeH="0" baseline="0" smtClean="0">
                <a:ln>
                  <a:noFill/>
                </a:ln>
                <a:solidFill>
                  <a:srgbClr val="A020F0"/>
                </a:solidFill>
                <a:effectLst/>
                <a:latin typeface="Arial Unicode MS"/>
                <a:ea typeface="Menlo"/>
              </a:rPr>
              <a:t>'randomize'</a:t>
            </a:r>
            <a:r>
              <a:rPr kumimoji="0" lang="zh-TW" altLang="zh-TW" sz="900" b="0" i="0" u="none" strike="noStrike" cap="none" normalizeH="0" baseline="0" smtClean="0">
                <a:ln>
                  <a:noFill/>
                </a:ln>
                <a:solidFill>
                  <a:srgbClr val="404040"/>
                </a:solidFill>
                <a:effectLst/>
                <a:latin typeface="Arial Unicode MS"/>
                <a:ea typeface="Menlo"/>
              </a:rPr>
              <a:t>);</a:t>
            </a:r>
            <a:r>
              <a:rPr kumimoji="0" lang="zh-TW" altLang="zh-TW" sz="1100" b="0" i="0" u="none" strike="noStrike" cap="none" normalizeH="0" baseline="0" smtClean="0">
                <a:ln>
                  <a:noFill/>
                </a:ln>
                <a:solidFill>
                  <a:schemeClr val="tx1"/>
                </a:solidFill>
                <a:effectLst/>
              </a:rPr>
              <a:t> </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2281646" y="2608233"/>
            <a:ext cx="797269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0" i="0" u="none" strike="noStrike" cap="none" normalizeH="0" baseline="0" dirty="0" smtClean="0">
                <a:ln>
                  <a:noFill/>
                </a:ln>
                <a:solidFill>
                  <a:srgbClr val="404040"/>
                </a:solidFill>
                <a:effectLst/>
                <a:latin typeface="Arial Unicode MS"/>
                <a:ea typeface="Menlo"/>
              </a:rPr>
              <a:t>numTrainFiles = 750; </a:t>
            </a:r>
            <a:endParaRPr kumimoji="0" lang="en-US" altLang="zh-TW" sz="2800" b="0" i="0" u="none" strike="noStrike" cap="none" normalizeH="0" baseline="0" dirty="0" smtClean="0">
              <a:ln>
                <a:noFill/>
              </a:ln>
              <a:solidFill>
                <a:srgbClr val="404040"/>
              </a:solidFill>
              <a:effectLst/>
              <a:latin typeface="Arial Unicode MS"/>
              <a:ea typeface="Menlo"/>
            </a:endParaRPr>
          </a:p>
          <a:p>
            <a:pPr lvl="0" defTabSz="914400" eaLnBrk="0" fontAlgn="base" hangingPunct="0">
              <a:spcBef>
                <a:spcPct val="0"/>
              </a:spcBef>
              <a:spcAft>
                <a:spcPct val="0"/>
              </a:spcAft>
            </a:pPr>
            <a:r>
              <a:rPr kumimoji="0" lang="zh-TW" altLang="zh-TW" sz="2800" b="0" i="0" u="none" strike="noStrike" cap="none" normalizeH="0" baseline="0" dirty="0" smtClean="0">
                <a:ln>
                  <a:noFill/>
                </a:ln>
                <a:solidFill>
                  <a:srgbClr val="404040"/>
                </a:solidFill>
                <a:effectLst/>
                <a:latin typeface="Arial Unicode MS"/>
                <a:ea typeface="Menlo"/>
              </a:rPr>
              <a:t>[imdsTrain,imdsValidation] = splitEachLabe</a:t>
            </a:r>
            <a:r>
              <a:rPr kumimoji="0" lang="en-US" altLang="zh-TW" sz="2800" b="0" i="0" u="none" strike="noStrike" cap="none" normalizeH="0" baseline="0" dirty="0" smtClean="0">
                <a:ln>
                  <a:noFill/>
                </a:ln>
                <a:solidFill>
                  <a:srgbClr val="404040"/>
                </a:solidFill>
                <a:effectLst/>
                <a:latin typeface="Arial Unicode MS"/>
                <a:ea typeface="Menlo"/>
              </a:rPr>
              <a:t>l</a:t>
            </a:r>
            <a:r>
              <a:rPr lang="zh-TW" altLang="zh-TW" sz="2800" dirty="0" smtClean="0">
                <a:solidFill>
                  <a:srgbClr val="404040"/>
                </a:solidFill>
                <a:latin typeface="Arial Unicode MS"/>
                <a:ea typeface="Menlo"/>
              </a:rPr>
              <a:t> </a:t>
            </a:r>
            <a:endParaRPr lang="en-US" altLang="zh-TW" sz="2800" dirty="0" smtClean="0">
              <a:solidFill>
                <a:srgbClr val="404040"/>
              </a:solidFill>
              <a:latin typeface="Arial Unicode MS"/>
              <a:ea typeface="Menlo"/>
            </a:endParaRPr>
          </a:p>
          <a:p>
            <a:pPr lvl="0" defTabSz="914400" eaLnBrk="0" fontAlgn="base" hangingPunct="0">
              <a:spcBef>
                <a:spcPct val="0"/>
              </a:spcBef>
              <a:spcAft>
                <a:spcPct val="0"/>
              </a:spcAft>
            </a:pPr>
            <a:r>
              <a:rPr lang="en-US" altLang="zh-TW" sz="2800" dirty="0">
                <a:solidFill>
                  <a:srgbClr val="404040"/>
                </a:solidFill>
                <a:latin typeface="Arial Unicode MS"/>
                <a:ea typeface="Menlo"/>
              </a:rPr>
              <a:t> </a:t>
            </a:r>
            <a:r>
              <a:rPr lang="en-US" altLang="zh-TW" sz="2800" dirty="0" smtClean="0">
                <a:solidFill>
                  <a:srgbClr val="404040"/>
                </a:solidFill>
                <a:latin typeface="Arial Unicode MS"/>
                <a:ea typeface="Menlo"/>
              </a:rPr>
              <a:t>    </a:t>
            </a:r>
            <a:r>
              <a:rPr lang="zh-TW" altLang="zh-TW" sz="2800" dirty="0" smtClean="0">
                <a:solidFill>
                  <a:srgbClr val="404040"/>
                </a:solidFill>
                <a:latin typeface="Arial Unicode MS"/>
                <a:ea typeface="Menlo"/>
              </a:rPr>
              <a:t>(imds,numTrainFiles,</a:t>
            </a:r>
            <a:r>
              <a:rPr lang="zh-TW" altLang="zh-TW" sz="2800" dirty="0" smtClean="0">
                <a:solidFill>
                  <a:srgbClr val="A020F0"/>
                </a:solidFill>
                <a:latin typeface="Arial Unicode MS"/>
                <a:ea typeface="Menlo"/>
              </a:rPr>
              <a:t>'randomize'</a:t>
            </a:r>
            <a:r>
              <a:rPr lang="zh-TW" altLang="zh-TW" sz="2800" dirty="0">
                <a:solidFill>
                  <a:srgbClr val="404040"/>
                </a:solidFill>
                <a:latin typeface="Arial Unicode MS"/>
                <a:ea typeface="Menlo"/>
              </a:rPr>
              <a:t>);</a:t>
            </a:r>
            <a:r>
              <a:rPr lang="zh-TW" altLang="zh-TW" sz="2800" dirty="0"/>
              <a:t> </a:t>
            </a:r>
            <a:endParaRPr kumimoji="0" lang="zh-TW" altLang="zh-TW"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7618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4718869" y="0"/>
            <a:ext cx="7473131" cy="6753497"/>
          </a:xfrm>
          <a:prstGeom prst="rect">
            <a:avLst/>
          </a:prstGeom>
        </p:spPr>
      </p:pic>
      <p:sp>
        <p:nvSpPr>
          <p:cNvPr id="3" name="矩形 2"/>
          <p:cNvSpPr/>
          <p:nvPr/>
        </p:nvSpPr>
        <p:spPr>
          <a:xfrm>
            <a:off x="826144" y="697077"/>
            <a:ext cx="3432863" cy="954107"/>
          </a:xfrm>
          <a:prstGeom prst="rect">
            <a:avLst/>
          </a:prstGeom>
        </p:spPr>
        <p:txBody>
          <a:bodyPr wrap="none">
            <a:spAutoFit/>
          </a:bodyPr>
          <a:lstStyle/>
          <a:p>
            <a:r>
              <a:rPr lang="en-US" altLang="zh-TW" sz="2800" dirty="0" smtClean="0"/>
              <a:t>Define deep learning </a:t>
            </a:r>
          </a:p>
          <a:p>
            <a:r>
              <a:rPr lang="en-US" altLang="zh-TW" sz="2800" dirty="0" smtClean="0"/>
              <a:t>architecture</a:t>
            </a:r>
            <a:endParaRPr lang="zh-TW" altLang="en-US" sz="2800" dirty="0"/>
          </a:p>
        </p:txBody>
      </p:sp>
      <p:pic>
        <p:nvPicPr>
          <p:cNvPr id="4" name="圖片 3"/>
          <p:cNvPicPr>
            <a:picLocks noChangeAspect="1"/>
          </p:cNvPicPr>
          <p:nvPr/>
        </p:nvPicPr>
        <p:blipFill>
          <a:blip r:embed="rId3"/>
          <a:stretch>
            <a:fillRect/>
          </a:stretch>
        </p:blipFill>
        <p:spPr>
          <a:xfrm>
            <a:off x="119198" y="2348728"/>
            <a:ext cx="5197385" cy="2746523"/>
          </a:xfrm>
          <a:prstGeom prst="rect">
            <a:avLst/>
          </a:prstGeom>
        </p:spPr>
      </p:pic>
    </p:spTree>
    <p:extLst>
      <p:ext uri="{BB962C8B-B14F-4D97-AF65-F5344CB8AC3E}">
        <p14:creationId xmlns:p14="http://schemas.microsoft.com/office/powerpoint/2010/main" val="9536613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B2D29-DA10-4877-A688-EFD574F94704}"/>
              </a:ext>
            </a:extLst>
          </p:cNvPr>
          <p:cNvSpPr>
            <a:spLocks noGrp="1"/>
          </p:cNvSpPr>
          <p:nvPr>
            <p:ph type="title"/>
          </p:nvPr>
        </p:nvSpPr>
        <p:spPr/>
        <p:txBody>
          <a:bodyPr/>
          <a:lstStyle/>
          <a:p>
            <a:r>
              <a:rPr lang="zh-TW" altLang="en-US" b="1" dirty="0">
                <a:solidFill>
                  <a:schemeClr val="accent2"/>
                </a:solidFill>
              </a:rPr>
              <a:t>設定各項訓練參數</a:t>
            </a:r>
            <a:r>
              <a:rPr lang="en-US" altLang="zh-TW" b="1" dirty="0">
                <a:solidFill>
                  <a:schemeClr val="accent2"/>
                </a:solidFill>
              </a:rPr>
              <a:t/>
            </a:r>
            <a:br>
              <a:rPr lang="en-US" altLang="zh-TW" b="1" dirty="0">
                <a:solidFill>
                  <a:schemeClr val="accent2"/>
                </a:solidFill>
              </a:rPr>
            </a:br>
            <a:endParaRPr lang="zh-TW" altLang="en-US" b="1" dirty="0">
              <a:solidFill>
                <a:schemeClr val="accent2"/>
              </a:solidFill>
            </a:endParaRPr>
          </a:p>
        </p:txBody>
      </p:sp>
      <p:sp>
        <p:nvSpPr>
          <p:cNvPr id="3" name="內容版面配置區 2">
            <a:extLst>
              <a:ext uri="{FF2B5EF4-FFF2-40B4-BE49-F238E27FC236}">
                <a16:creationId xmlns:a16="http://schemas.microsoft.com/office/drawing/2014/main" id="{F291E5C7-CED8-4BE9-AA5C-58010FF46A86}"/>
              </a:ext>
            </a:extLst>
          </p:cNvPr>
          <p:cNvSpPr>
            <a:spLocks noGrp="1"/>
          </p:cNvSpPr>
          <p:nvPr>
            <p:ph idx="1"/>
          </p:nvPr>
        </p:nvSpPr>
        <p:spPr>
          <a:xfrm>
            <a:off x="1371600" y="1434517"/>
            <a:ext cx="9601200" cy="4432883"/>
          </a:xfrm>
        </p:spPr>
        <p:txBody>
          <a:bodyPr/>
          <a:lstStyle/>
          <a:p>
            <a:endParaRPr lang="zh-TW" altLang="en-US" dirty="0"/>
          </a:p>
        </p:txBody>
      </p:sp>
      <p:pic>
        <p:nvPicPr>
          <p:cNvPr id="6" name="圖片 5">
            <a:extLst>
              <a:ext uri="{FF2B5EF4-FFF2-40B4-BE49-F238E27FC236}">
                <a16:creationId xmlns:a16="http://schemas.microsoft.com/office/drawing/2014/main" id="{7189ED2B-A76F-4C33-81B5-F02D1F7C13A6}"/>
              </a:ext>
            </a:extLst>
          </p:cNvPr>
          <p:cNvPicPr>
            <a:picLocks noChangeAspect="1"/>
          </p:cNvPicPr>
          <p:nvPr/>
        </p:nvPicPr>
        <p:blipFill>
          <a:blip r:embed="rId2"/>
          <a:stretch>
            <a:fillRect/>
          </a:stretch>
        </p:blipFill>
        <p:spPr>
          <a:xfrm>
            <a:off x="946068" y="1528035"/>
            <a:ext cx="9483634" cy="5046562"/>
          </a:xfrm>
          <a:prstGeom prst="rect">
            <a:avLst/>
          </a:prstGeom>
        </p:spPr>
      </p:pic>
    </p:spTree>
    <p:extLst>
      <p:ext uri="{BB962C8B-B14F-4D97-AF65-F5344CB8AC3E}">
        <p14:creationId xmlns:p14="http://schemas.microsoft.com/office/powerpoint/2010/main" val="34935132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a:xfrm>
            <a:off x="921326" y="0"/>
            <a:ext cx="10501747" cy="4419600"/>
          </a:xfrm>
        </p:spPr>
        <p:txBody>
          <a:bodyPr>
            <a:noAutofit/>
          </a:bodyPr>
          <a:lstStyle/>
          <a:p>
            <a:r>
              <a:rPr lang="en-US" altLang="zh-TW" sz="2400" dirty="0"/>
              <a:t>Specify Training Options </a:t>
            </a:r>
            <a:r>
              <a:rPr lang="zh-TW" altLang="en-US" sz="2400" dirty="0"/>
              <a:t>定義網絡結構後，指定訓練參數選項。 使用初始學習率為 </a:t>
            </a:r>
            <a:r>
              <a:rPr lang="en-US" altLang="zh-TW" sz="2400" dirty="0"/>
              <a:t>0.01 </a:t>
            </a:r>
            <a:r>
              <a:rPr lang="zh-TW" altLang="en-US" sz="2400" dirty="0"/>
              <a:t>的隨機梯度下降加上動 量 </a:t>
            </a:r>
            <a:r>
              <a:rPr lang="en-US" altLang="zh-TW" sz="2400" dirty="0"/>
              <a:t>gradient descent with momentum (SGDM) </a:t>
            </a:r>
            <a:r>
              <a:rPr lang="zh-TW" altLang="en-US" sz="2400" dirty="0"/>
              <a:t>訓練網絡。 </a:t>
            </a:r>
            <a:endParaRPr lang="en-US" altLang="zh-TW" sz="2400" dirty="0" smtClean="0"/>
          </a:p>
          <a:p>
            <a:r>
              <a:rPr lang="zh-TW" altLang="en-US" sz="2400" dirty="0" smtClean="0"/>
              <a:t>將 </a:t>
            </a:r>
            <a:r>
              <a:rPr lang="en-US" altLang="zh-TW" sz="2400" dirty="0"/>
              <a:t>epoch </a:t>
            </a:r>
            <a:r>
              <a:rPr lang="zh-TW" altLang="en-US" sz="2400" dirty="0"/>
              <a:t>的最大數量設置為 </a:t>
            </a:r>
            <a:r>
              <a:rPr lang="en-US" altLang="zh-TW" sz="2400" dirty="0"/>
              <a:t>4</a:t>
            </a:r>
            <a:r>
              <a:rPr lang="zh-TW" altLang="en-US" sz="2400" dirty="0"/>
              <a:t>。一個 </a:t>
            </a:r>
            <a:r>
              <a:rPr lang="en-US" altLang="zh-TW" sz="2400" dirty="0"/>
              <a:t>epoch </a:t>
            </a:r>
            <a:r>
              <a:rPr lang="zh-TW" altLang="en-US" sz="2400" dirty="0"/>
              <a:t>是整個訓練數據集上的完整訓練週期</a:t>
            </a:r>
            <a:r>
              <a:rPr lang="zh-TW" altLang="en-US" sz="2400" dirty="0" smtClean="0"/>
              <a:t>。</a:t>
            </a:r>
            <a:endParaRPr lang="en-US" altLang="zh-TW" sz="2400" dirty="0" smtClean="0"/>
          </a:p>
          <a:p>
            <a:r>
              <a:rPr lang="zh-TW" altLang="en-US" sz="2400" dirty="0" smtClean="0"/>
              <a:t> </a:t>
            </a:r>
            <a:r>
              <a:rPr lang="zh-TW" altLang="en-US" sz="2400" dirty="0"/>
              <a:t>通過指定驗證數據和驗證頻率 </a:t>
            </a:r>
            <a:r>
              <a:rPr lang="en-US" altLang="zh-TW" sz="2400" dirty="0"/>
              <a:t>validation data and validation frequency</a:t>
            </a:r>
            <a:r>
              <a:rPr lang="zh-TW" altLang="en-US" sz="2400" dirty="0"/>
              <a:t>，來監控訓練期間的網絡準確性。 </a:t>
            </a:r>
            <a:endParaRPr lang="en-US" altLang="zh-TW" sz="2400" dirty="0" smtClean="0"/>
          </a:p>
          <a:p>
            <a:r>
              <a:rPr lang="zh-TW" altLang="en-US" sz="2400" dirty="0" smtClean="0"/>
              <a:t>每</a:t>
            </a:r>
            <a:r>
              <a:rPr lang="zh-TW" altLang="en-US" sz="2400" dirty="0"/>
              <a:t>個 </a:t>
            </a:r>
            <a:r>
              <a:rPr lang="en-US" altLang="zh-TW" sz="2400" dirty="0"/>
              <a:t>epoch </a:t>
            </a:r>
            <a:r>
              <a:rPr lang="zh-TW" altLang="en-US" sz="2400" dirty="0"/>
              <a:t>都對數據進行洗牌 </a:t>
            </a:r>
            <a:r>
              <a:rPr lang="en-US" altLang="zh-TW" sz="2400" dirty="0"/>
              <a:t>Shuffle</a:t>
            </a:r>
            <a:r>
              <a:rPr lang="zh-TW" altLang="en-US" sz="2400" dirty="0"/>
              <a:t>。 </a:t>
            </a:r>
            <a:endParaRPr lang="en-US" altLang="zh-TW" sz="2400" dirty="0" smtClean="0"/>
          </a:p>
          <a:p>
            <a:r>
              <a:rPr lang="en-US" altLang="zh-TW" sz="2400" dirty="0" smtClean="0"/>
              <a:t>The </a:t>
            </a:r>
            <a:r>
              <a:rPr lang="en-US" altLang="zh-TW" sz="2400" dirty="0"/>
              <a:t>software </a:t>
            </a:r>
            <a:r>
              <a:rPr lang="zh-TW" altLang="en-US" sz="2400" dirty="0"/>
              <a:t>在訓練數據上訓練網絡</a:t>
            </a:r>
            <a:r>
              <a:rPr lang="zh-TW" altLang="en-US" sz="2400" dirty="0" smtClean="0"/>
              <a:t>，</a:t>
            </a:r>
            <a:endParaRPr lang="en-US" altLang="zh-TW" sz="2400" dirty="0" smtClean="0"/>
          </a:p>
          <a:p>
            <a:pPr marL="0" indent="0">
              <a:buNone/>
            </a:pPr>
            <a:r>
              <a:rPr lang="zh-TW" altLang="en-US" sz="2400" dirty="0" smtClean="0"/>
              <a:t>並</a:t>
            </a:r>
            <a:r>
              <a:rPr lang="zh-TW" altLang="en-US" sz="2400" dirty="0"/>
              <a:t>在訓練期 間定期計算驗證數據的準確性。 </a:t>
            </a:r>
            <a:endParaRPr lang="en-US" altLang="zh-TW" sz="2400" dirty="0" smtClean="0"/>
          </a:p>
          <a:p>
            <a:pPr marL="0" indent="0">
              <a:buNone/>
            </a:pPr>
            <a:r>
              <a:rPr lang="zh-TW" altLang="en-US" sz="2400" dirty="0" smtClean="0"/>
              <a:t>驗證</a:t>
            </a:r>
            <a:r>
              <a:rPr lang="zh-TW" altLang="en-US" sz="2400" dirty="0"/>
              <a:t>數據</a:t>
            </a:r>
            <a:r>
              <a:rPr lang="en-US" altLang="zh-TW" sz="2400" dirty="0"/>
              <a:t>(The validation data</a:t>
            </a:r>
            <a:r>
              <a:rPr lang="en-US" altLang="zh-TW" sz="2400" dirty="0" smtClean="0"/>
              <a:t>)</a:t>
            </a:r>
          </a:p>
          <a:p>
            <a:pPr marL="0" indent="0">
              <a:buNone/>
            </a:pPr>
            <a:r>
              <a:rPr lang="zh-TW" altLang="en-US" sz="2400" dirty="0" smtClean="0"/>
              <a:t>不</a:t>
            </a:r>
            <a:r>
              <a:rPr lang="zh-TW" altLang="en-US" sz="2400" dirty="0"/>
              <a:t>用於更新網絡權重 </a:t>
            </a:r>
            <a:r>
              <a:rPr lang="zh-TW" altLang="en-US" sz="2400" dirty="0" smtClean="0"/>
              <a:t>。</a:t>
            </a:r>
            <a:endParaRPr lang="en-US" altLang="zh-TW" sz="2400" dirty="0" smtClean="0"/>
          </a:p>
          <a:p>
            <a:r>
              <a:rPr lang="zh-TW" altLang="en-US" sz="2400" dirty="0"/>
              <a:t>關閉命令窗口</a:t>
            </a:r>
            <a:r>
              <a:rPr lang="en-US" altLang="zh-TW" sz="2400" dirty="0"/>
              <a:t>(verbose)</a:t>
            </a:r>
            <a:r>
              <a:rPr lang="zh-TW" altLang="en-US" sz="2400" dirty="0"/>
              <a:t>輸出</a:t>
            </a:r>
            <a:r>
              <a:rPr lang="zh-TW" altLang="en-US" sz="2400" dirty="0" smtClean="0"/>
              <a:t>。</a:t>
            </a:r>
            <a:endParaRPr lang="en-US" altLang="zh-TW" sz="2400" dirty="0" smtClean="0"/>
          </a:p>
          <a:p>
            <a:r>
              <a:rPr lang="zh-TW" altLang="en-US" sz="2400" dirty="0" smtClean="0"/>
              <a:t> </a:t>
            </a:r>
            <a:r>
              <a:rPr lang="zh-TW" altLang="en-US" sz="2400" dirty="0"/>
              <a:t>打開訓練進度圖 </a:t>
            </a:r>
            <a:r>
              <a:rPr lang="en-US" altLang="zh-TW" sz="2400" dirty="0"/>
              <a:t>training progress plot</a:t>
            </a:r>
            <a:r>
              <a:rPr lang="zh-TW" altLang="en-US" sz="2400" dirty="0" smtClean="0"/>
              <a:t>，</a:t>
            </a:r>
            <a:endParaRPr lang="en-US" altLang="zh-TW" sz="2400" dirty="0" smtClean="0"/>
          </a:p>
        </p:txBody>
      </p:sp>
      <p:pic>
        <p:nvPicPr>
          <p:cNvPr id="4" name="圖片 3">
            <a:extLst>
              <a:ext uri="{FF2B5EF4-FFF2-40B4-BE49-F238E27FC236}">
                <a16:creationId xmlns:a16="http://schemas.microsoft.com/office/drawing/2014/main" id="{7189ED2B-A76F-4C33-81B5-F02D1F7C13A6}"/>
              </a:ext>
            </a:extLst>
          </p:cNvPr>
          <p:cNvPicPr>
            <a:picLocks noChangeAspect="1"/>
          </p:cNvPicPr>
          <p:nvPr/>
        </p:nvPicPr>
        <p:blipFill>
          <a:blip r:embed="rId2"/>
          <a:stretch>
            <a:fillRect/>
          </a:stretch>
        </p:blipFill>
        <p:spPr>
          <a:xfrm>
            <a:off x="6666920" y="2743200"/>
            <a:ext cx="5525080" cy="2940082"/>
          </a:xfrm>
          <a:prstGeom prst="rect">
            <a:avLst/>
          </a:prstGeom>
        </p:spPr>
      </p:pic>
    </p:spTree>
    <p:extLst>
      <p:ext uri="{BB962C8B-B14F-4D97-AF65-F5344CB8AC3E}">
        <p14:creationId xmlns:p14="http://schemas.microsoft.com/office/powerpoint/2010/main" val="2100996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371600" y="18260"/>
            <a:ext cx="8091215" cy="6839740"/>
          </a:xfrm>
          <a:prstGeom prst="rect">
            <a:avLst/>
          </a:prstGeom>
        </p:spPr>
      </p:pic>
    </p:spTree>
    <p:extLst>
      <p:ext uri="{BB962C8B-B14F-4D97-AF65-F5344CB8AC3E}">
        <p14:creationId xmlns:p14="http://schemas.microsoft.com/office/powerpoint/2010/main" val="60147315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200</TotalTime>
  <Words>409</Words>
  <Application>Microsoft Office PowerPoint</Application>
  <PresentationFormat>寬螢幕</PresentationFormat>
  <Paragraphs>55</Paragraphs>
  <Slides>13</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13</vt:i4>
      </vt:variant>
    </vt:vector>
  </HeadingPairs>
  <TitlesOfParts>
    <vt:vector size="21" baseType="lpstr">
      <vt:lpstr>Arial Unicode MS</vt:lpstr>
      <vt:lpstr>Menlo</vt:lpstr>
      <vt:lpstr>微軟正黑體</vt:lpstr>
      <vt:lpstr>新細明體</vt:lpstr>
      <vt:lpstr>Arial</vt:lpstr>
      <vt:lpstr>Calibri</vt:lpstr>
      <vt:lpstr>Franklin Gothic Book</vt:lpstr>
      <vt:lpstr>裁剪</vt:lpstr>
      <vt:lpstr>Create Simple Deep Learning Network for MNIST Classification</vt:lpstr>
      <vt:lpstr>PowerPoint 簡報</vt:lpstr>
      <vt:lpstr>載入和瀏覽圖片</vt:lpstr>
      <vt:lpstr>載入和瀏覽圖片</vt:lpstr>
      <vt:lpstr>定義神經網路架構 </vt:lpstr>
      <vt:lpstr>PowerPoint 簡報</vt:lpstr>
      <vt:lpstr>設定各項訓練參數 </vt:lpstr>
      <vt:lpstr>PowerPoint 簡報</vt:lpstr>
      <vt:lpstr>PowerPoint 簡報</vt:lpstr>
      <vt:lpstr>PowerPoint 簡報</vt:lpstr>
      <vt:lpstr>PowerPoint 簡報</vt:lpstr>
      <vt:lpstr>訓練神經網路，預測數據並計算準確度  </vt:lpstr>
      <vt:lpstr>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Simple Deep Learning Network for MNIST Classification</dc:title>
  <dc:creator>林冠廷</dc:creator>
  <cp:lastModifiedBy>林立謙</cp:lastModifiedBy>
  <cp:revision>13</cp:revision>
  <cp:lastPrinted>2020-06-03T09:19:06Z</cp:lastPrinted>
  <dcterms:created xsi:type="dcterms:W3CDTF">2020-05-21T11:11:01Z</dcterms:created>
  <dcterms:modified xsi:type="dcterms:W3CDTF">2024-05-21T15:31:55Z</dcterms:modified>
</cp:coreProperties>
</file>