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70"/>
  </p:notesMasterIdLst>
  <p:handoutMasterIdLst>
    <p:handoutMasterId r:id="rId71"/>
  </p:handoutMasterIdLst>
  <p:sldIdLst>
    <p:sldId id="256" r:id="rId2"/>
    <p:sldId id="331" r:id="rId3"/>
    <p:sldId id="258" r:id="rId4"/>
    <p:sldId id="263" r:id="rId5"/>
    <p:sldId id="325" r:id="rId6"/>
    <p:sldId id="278" r:id="rId7"/>
    <p:sldId id="280" r:id="rId8"/>
    <p:sldId id="321" r:id="rId9"/>
    <p:sldId id="332" r:id="rId10"/>
    <p:sldId id="333" r:id="rId11"/>
    <p:sldId id="334" r:id="rId12"/>
    <p:sldId id="335" r:id="rId13"/>
    <p:sldId id="265" r:id="rId14"/>
    <p:sldId id="326" r:id="rId15"/>
    <p:sldId id="336" r:id="rId16"/>
    <p:sldId id="337" r:id="rId17"/>
    <p:sldId id="266" r:id="rId18"/>
    <p:sldId id="338" r:id="rId19"/>
    <p:sldId id="339" r:id="rId20"/>
    <p:sldId id="340" r:id="rId21"/>
    <p:sldId id="341" r:id="rId22"/>
    <p:sldId id="342" r:id="rId23"/>
    <p:sldId id="267" r:id="rId24"/>
    <p:sldId id="343" r:id="rId25"/>
    <p:sldId id="344" r:id="rId26"/>
    <p:sldId id="268" r:id="rId27"/>
    <p:sldId id="345" r:id="rId28"/>
    <p:sldId id="346" r:id="rId29"/>
    <p:sldId id="347" r:id="rId30"/>
    <p:sldId id="348" r:id="rId31"/>
    <p:sldId id="349" r:id="rId32"/>
    <p:sldId id="269" r:id="rId33"/>
    <p:sldId id="323" r:id="rId34"/>
    <p:sldId id="324" r:id="rId35"/>
    <p:sldId id="350" r:id="rId36"/>
    <p:sldId id="351" r:id="rId37"/>
    <p:sldId id="352" r:id="rId38"/>
    <p:sldId id="353" r:id="rId39"/>
    <p:sldId id="354" r:id="rId40"/>
    <p:sldId id="355" r:id="rId41"/>
    <p:sldId id="271" r:id="rId42"/>
    <p:sldId id="264" r:id="rId43"/>
    <p:sldId id="322" r:id="rId44"/>
    <p:sldId id="356" r:id="rId45"/>
    <p:sldId id="357" r:id="rId46"/>
    <p:sldId id="358" r:id="rId47"/>
    <p:sldId id="359" r:id="rId48"/>
    <p:sldId id="360" r:id="rId49"/>
    <p:sldId id="273" r:id="rId50"/>
    <p:sldId id="319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274" r:id="rId60"/>
    <p:sldId id="369" r:id="rId61"/>
    <p:sldId id="370" r:id="rId62"/>
    <p:sldId id="371" r:id="rId63"/>
    <p:sldId id="372" r:id="rId64"/>
    <p:sldId id="373" r:id="rId65"/>
    <p:sldId id="275" r:id="rId66"/>
    <p:sldId id="374" r:id="rId67"/>
    <p:sldId id="375" r:id="rId68"/>
    <p:sldId id="276" r:id="rId69"/>
  </p:sldIdLst>
  <p:sldSz cx="9144000" cy="6858000" type="screen4x3"/>
  <p:notesSz cx="70104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9"/>
    <a:srgbClr val="FFE699"/>
    <a:srgbClr val="FFF099"/>
    <a:srgbClr val="CCCC00"/>
    <a:srgbClr val="FF7C80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4660"/>
  </p:normalViewPr>
  <p:slideViewPr>
    <p:cSldViewPr>
      <p:cViewPr varScale="1">
        <p:scale>
          <a:sx n="70" d="100"/>
          <a:sy n="70" d="100"/>
        </p:scale>
        <p:origin x="1540" y="5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notesViewPr>
    <p:cSldViewPr>
      <p:cViewPr varScale="1">
        <p:scale>
          <a:sx n="53" d="100"/>
          <a:sy n="53" d="100"/>
        </p:scale>
        <p:origin x="2624" y="52"/>
      </p:cViewPr>
      <p:guideLst>
        <p:guide orient="horz" pos="2897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7.xml"/><Relationship Id="rId18" Type="http://schemas.openxmlformats.org/officeDocument/2006/relationships/slide" Target="slides/slide35.xml"/><Relationship Id="rId26" Type="http://schemas.openxmlformats.org/officeDocument/2006/relationships/slide" Target="slides/slide47.xml"/><Relationship Id="rId39" Type="http://schemas.openxmlformats.org/officeDocument/2006/relationships/slide" Target="slides/slide64.xml"/><Relationship Id="rId21" Type="http://schemas.openxmlformats.org/officeDocument/2006/relationships/slide" Target="slides/slide38.xml"/><Relationship Id="rId34" Type="http://schemas.openxmlformats.org/officeDocument/2006/relationships/slide" Target="slides/slide58.xml"/><Relationship Id="rId7" Type="http://schemas.openxmlformats.org/officeDocument/2006/relationships/slide" Target="slides/slide19.xml"/><Relationship Id="rId2" Type="http://schemas.openxmlformats.org/officeDocument/2006/relationships/slide" Target="slides/slide10.xml"/><Relationship Id="rId16" Type="http://schemas.openxmlformats.org/officeDocument/2006/relationships/slide" Target="slides/slide30.xml"/><Relationship Id="rId20" Type="http://schemas.openxmlformats.org/officeDocument/2006/relationships/slide" Target="slides/slide37.xml"/><Relationship Id="rId29" Type="http://schemas.openxmlformats.org/officeDocument/2006/relationships/slide" Target="slides/slide53.xml"/><Relationship Id="rId41" Type="http://schemas.openxmlformats.org/officeDocument/2006/relationships/slide" Target="slides/slide67.xml"/><Relationship Id="rId1" Type="http://schemas.openxmlformats.org/officeDocument/2006/relationships/slide" Target="slides/slide9.xml"/><Relationship Id="rId6" Type="http://schemas.openxmlformats.org/officeDocument/2006/relationships/slide" Target="slides/slide18.xml"/><Relationship Id="rId11" Type="http://schemas.openxmlformats.org/officeDocument/2006/relationships/slide" Target="slides/slide24.xml"/><Relationship Id="rId24" Type="http://schemas.openxmlformats.org/officeDocument/2006/relationships/slide" Target="slides/slide45.xml"/><Relationship Id="rId32" Type="http://schemas.openxmlformats.org/officeDocument/2006/relationships/slide" Target="slides/slide56.xml"/><Relationship Id="rId37" Type="http://schemas.openxmlformats.org/officeDocument/2006/relationships/slide" Target="slides/slide62.xml"/><Relationship Id="rId40" Type="http://schemas.openxmlformats.org/officeDocument/2006/relationships/slide" Target="slides/slide66.xml"/><Relationship Id="rId5" Type="http://schemas.openxmlformats.org/officeDocument/2006/relationships/slide" Target="slides/slide16.xml"/><Relationship Id="rId15" Type="http://schemas.openxmlformats.org/officeDocument/2006/relationships/slide" Target="slides/slide29.xml"/><Relationship Id="rId23" Type="http://schemas.openxmlformats.org/officeDocument/2006/relationships/slide" Target="slides/slide44.xml"/><Relationship Id="rId28" Type="http://schemas.openxmlformats.org/officeDocument/2006/relationships/slide" Target="slides/slide52.xml"/><Relationship Id="rId36" Type="http://schemas.openxmlformats.org/officeDocument/2006/relationships/slide" Target="slides/slide61.xml"/><Relationship Id="rId10" Type="http://schemas.openxmlformats.org/officeDocument/2006/relationships/slide" Target="slides/slide22.xml"/><Relationship Id="rId19" Type="http://schemas.openxmlformats.org/officeDocument/2006/relationships/slide" Target="slides/slide36.xml"/><Relationship Id="rId31" Type="http://schemas.openxmlformats.org/officeDocument/2006/relationships/slide" Target="slides/slide55.xml"/><Relationship Id="rId4" Type="http://schemas.openxmlformats.org/officeDocument/2006/relationships/slide" Target="slides/slide15.xml"/><Relationship Id="rId9" Type="http://schemas.openxmlformats.org/officeDocument/2006/relationships/slide" Target="slides/slide21.xml"/><Relationship Id="rId14" Type="http://schemas.openxmlformats.org/officeDocument/2006/relationships/slide" Target="slides/slide28.xml"/><Relationship Id="rId22" Type="http://schemas.openxmlformats.org/officeDocument/2006/relationships/slide" Target="slides/slide39.xml"/><Relationship Id="rId27" Type="http://schemas.openxmlformats.org/officeDocument/2006/relationships/slide" Target="slides/slide51.xml"/><Relationship Id="rId30" Type="http://schemas.openxmlformats.org/officeDocument/2006/relationships/slide" Target="slides/slide54.xml"/><Relationship Id="rId35" Type="http://schemas.openxmlformats.org/officeDocument/2006/relationships/slide" Target="slides/slide60.xml"/><Relationship Id="rId8" Type="http://schemas.openxmlformats.org/officeDocument/2006/relationships/slide" Target="slides/slide20.xml"/><Relationship Id="rId3" Type="http://schemas.openxmlformats.org/officeDocument/2006/relationships/slide" Target="slides/slide11.xml"/><Relationship Id="rId12" Type="http://schemas.openxmlformats.org/officeDocument/2006/relationships/slide" Target="slides/slide25.xml"/><Relationship Id="rId17" Type="http://schemas.openxmlformats.org/officeDocument/2006/relationships/slide" Target="slides/slide31.xml"/><Relationship Id="rId25" Type="http://schemas.openxmlformats.org/officeDocument/2006/relationships/slide" Target="slides/slide46.xml"/><Relationship Id="rId33" Type="http://schemas.openxmlformats.org/officeDocument/2006/relationships/slide" Target="slides/slide57.xml"/><Relationship Id="rId38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fld id="{A4586D8C-CE05-42BF-AB56-399B0D7104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8536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065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70388"/>
            <a:ext cx="5140325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fld id="{407E09B5-475B-4038-924D-96529A3AB3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5036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7"/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000" u="sng" smtClean="0">
                <a:latin typeface="AvantGarde" pitchFamily="34" charset="0"/>
                <a:ea typeface="新細明體" panose="02020500000000000000" pitchFamily="18" charset="-120"/>
              </a:rPr>
              <a:t>Outline</a:t>
            </a:r>
          </a:p>
        </p:txBody>
      </p:sp>
      <p:sp>
        <p:nvSpPr>
          <p:cNvPr id="4" name="AutoShape 1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5" name="AutoShape 2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z="1400" b="1" smtClean="0">
              <a:latin typeface="AvantGarde" pitchFamily="34" charset="0"/>
              <a:ea typeface="新細明體" charset="-120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7812088" y="6453188"/>
            <a:ext cx="1081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27C72689-17F6-4A42-814D-78D0CF241386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87064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7083425" y="839788"/>
            <a:ext cx="2057400" cy="4799012"/>
          </a:xfrm>
          <a:solidFill>
            <a:schemeClr val="bg1"/>
          </a:solidFill>
        </p:spPr>
        <p:txBody>
          <a:bodyPr anchor="t"/>
          <a:lstStyle>
            <a:lvl1pPr algn="l">
              <a:defRPr sz="16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1C556F5-908D-43C6-9160-D789586476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148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 userDrawn="1"/>
        </p:nvSpPr>
        <p:spPr bwMode="auto">
          <a:xfrm>
            <a:off x="7812088" y="6453188"/>
            <a:ext cx="1081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130DEBAC-0F92-49BB-9090-4E6201D60B9C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35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 userDrawn="1"/>
        </p:nvSpPr>
        <p:spPr bwMode="auto">
          <a:xfrm>
            <a:off x="7812088" y="6453188"/>
            <a:ext cx="1081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216784C4-8C6A-4038-898B-EBD9113ED90F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29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128CEEAA-8BF8-4EBE-8B84-94137D5EC66D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6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000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8"/>
          <p:cNvSpPr txBox="1">
            <a:spLocks noChangeArrowheads="1"/>
          </p:cNvSpPr>
          <p:nvPr userDrawn="1"/>
        </p:nvSpPr>
        <p:spPr bwMode="auto">
          <a:xfrm>
            <a:off x="7812088" y="6453188"/>
            <a:ext cx="1081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10EF881-1296-4ADD-B222-2FCEBF0A9288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1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8"/>
          <p:cNvSpPr txBox="1">
            <a:spLocks noChangeArrowheads="1"/>
          </p:cNvSpPr>
          <p:nvPr userDrawn="1"/>
        </p:nvSpPr>
        <p:spPr bwMode="auto">
          <a:xfrm>
            <a:off x="7812088" y="6453188"/>
            <a:ext cx="1081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DD925178-5E76-4E90-8962-8D854A09DD43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23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8"/>
          <p:cNvSpPr txBox="1">
            <a:spLocks noChangeArrowheads="1"/>
          </p:cNvSpPr>
          <p:nvPr userDrawn="1"/>
        </p:nvSpPr>
        <p:spPr bwMode="auto">
          <a:xfrm>
            <a:off x="7812088" y="6453188"/>
            <a:ext cx="1081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C2CF5E0B-7A1E-45F9-BACC-3353D2B8FFFB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8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8"/>
          <p:cNvSpPr txBox="1">
            <a:spLocks noChangeArrowheads="1"/>
          </p:cNvSpPr>
          <p:nvPr userDrawn="1"/>
        </p:nvSpPr>
        <p:spPr bwMode="auto">
          <a:xfrm>
            <a:off x="7812088" y="6453188"/>
            <a:ext cx="1081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7252A623-7DDC-43E7-9A28-0CE617B6655B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65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8"/>
          <p:cNvSpPr txBox="1">
            <a:spLocks noChangeArrowheads="1"/>
          </p:cNvSpPr>
          <p:nvPr userDrawn="1"/>
        </p:nvSpPr>
        <p:spPr bwMode="auto">
          <a:xfrm>
            <a:off x="7812088" y="6453188"/>
            <a:ext cx="1081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E8900F92-80D2-4510-BCD8-965EAC26A5C2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161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8"/>
          <p:cNvSpPr txBox="1">
            <a:spLocks noChangeArrowheads="1"/>
          </p:cNvSpPr>
          <p:nvPr userDrawn="1"/>
        </p:nvSpPr>
        <p:spPr bwMode="auto">
          <a:xfrm>
            <a:off x="7812088" y="6453188"/>
            <a:ext cx="1081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7D65D40B-A744-48A2-8C76-26101CBBABC7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68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29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30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31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32" name="Text Box 12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389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7CF5578-46C8-46C1-A939-FCB2DC4BD7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8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8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3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4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5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6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8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9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0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Chapter 16: Classes and Data Abstraction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63" name="Rectangle 65"/>
          <p:cNvSpPr>
            <a:spLocks noChangeArrowheads="1"/>
          </p:cNvSpPr>
          <p:nvPr/>
        </p:nvSpPr>
        <p:spPr bwMode="auto">
          <a:xfrm>
            <a:off x="685800" y="1524000"/>
            <a:ext cx="71628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u="sng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Outline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16.1	Introduction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16.2	Implementing a Time Abstract Data Type with a Class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16.3	Class Scope and Accessing Class Members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16.4	Separating Interface from Implementation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16.5	Controlling Access to Members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16.6	Access Functions and Utility Functions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16.7	Initializing Class Objects: Constructors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16.8	Using Default Arguments with Constructors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16.9	Using Destructors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16.10	When Constructors and Destructors Are Called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16.11	Using Data Members and Member Functions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16.12	A Subtle Trap: Returning a Reference to a private 	Data 	Member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16.13	Assignment by Default Memberwise Copy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16.14	Software Reusability</a:t>
            </a:r>
            <a:endParaRPr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fig16_02.cpp (Part 2 of 3)</a:t>
            </a:r>
          </a:p>
        </p:txBody>
      </p:sp>
      <p:graphicFrame>
        <p:nvGraphicFramePr>
          <p:cNvPr id="24579" name="Object 1029"/>
          <p:cNvGraphicFramePr>
            <a:graphicFrameLocks/>
          </p:cNvGraphicFramePr>
          <p:nvPr/>
        </p:nvGraphicFramePr>
        <p:xfrm>
          <a:off x="0" y="0"/>
          <a:ext cx="6918325" cy="610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7095744" imgH="6265164" progId="Word.Document.8">
                  <p:embed/>
                </p:oleObj>
              </mc:Choice>
              <mc:Fallback>
                <p:oleObj name="Document" r:id="rId3" imgW="7095744" imgH="6265164" progId="Word.Document.8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610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fig16_02.cpp (Part 3 of 3)</a:t>
            </a:r>
          </a:p>
        </p:txBody>
      </p:sp>
      <p:graphicFrame>
        <p:nvGraphicFramePr>
          <p:cNvPr id="25603" name="Object 5"/>
          <p:cNvGraphicFramePr>
            <a:graphicFrameLocks/>
          </p:cNvGraphicFramePr>
          <p:nvPr/>
        </p:nvGraphicFramePr>
        <p:xfrm>
          <a:off x="0" y="0"/>
          <a:ext cx="6918325" cy="610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7095744" imgH="6265164" progId="Word.Document.8">
                  <p:embed/>
                </p:oleObj>
              </mc:Choice>
              <mc:Fallback>
                <p:oleObj name="Document" r:id="rId3" imgW="7095744" imgH="626516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610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26627" name="Rectangle 3"/>
          <p:cNvSpPr>
            <a:spLocks noChangeArrowheads="1"/>
          </p:cNvSpPr>
          <p:nvPr>
            <p:ph type="subTitle" idx="4294967295"/>
          </p:nvPr>
        </p:nvSpPr>
        <p:spPr>
          <a:xfrm>
            <a:off x="0" y="0"/>
            <a:ext cx="7010400" cy="2133600"/>
          </a:xfrm>
          <a:solidFill>
            <a:schemeClr val="hlink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initial military time is 00:00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initial standard time is 12:00:00 AM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Military time after setTime is 13:27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Standard time after setTime is 1:27:06 PM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After attempting invalid settings: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Military time: 00:00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Standard time: 12:00:00 AM</a:t>
            </a:r>
            <a:endParaRPr lang="en-US" altLang="zh-TW" sz="1200" b="1" smtClean="0">
              <a:latin typeface="AvantGarde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16.3 Class Scope and Accessing Class Members</a:t>
            </a:r>
            <a:r>
              <a:rPr lang="en-US" altLang="zh-TW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Class scope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Data members and member functions</a:t>
            </a:r>
            <a:endParaRPr lang="en-US" altLang="zh-TW" i="1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File scope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Nonmember functions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Function scope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Variables defined in member functions, 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destroyed after function completes</a:t>
            </a:r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Inside a scope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Members accessible by all member functions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Referenced by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16.3 Class Scope and Accessing Class Members (II)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7772400" cy="496252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Outside a scope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Use handles </a:t>
            </a:r>
          </a:p>
          <a:p>
            <a:pPr lvl="2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An object name, a reference to an object or a pointer to an object</a:t>
            </a:r>
            <a:endParaRPr lang="en-US" altLang="zh-TW" i="1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Accessing class members 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Same as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zh-TW" smtClean="0">
                <a:ea typeface="新細明體" panose="02020500000000000000" pitchFamily="18" charset="-120"/>
              </a:rPr>
              <a:t>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Dot (</a:t>
            </a: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smtClean="0">
                <a:ea typeface="新細明體" panose="02020500000000000000" pitchFamily="18" charset="-120"/>
              </a:rPr>
              <a:t>) for objects and arrow (</a:t>
            </a: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-&gt;</a:t>
            </a:r>
            <a:r>
              <a:rPr lang="en-US" altLang="zh-TW" smtClean="0">
                <a:ea typeface="新細明體" panose="02020500000000000000" pitchFamily="18" charset="-120"/>
              </a:rPr>
              <a:t>) for pointers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Example: 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t.hour</a:t>
            </a:r>
            <a:r>
              <a:rPr lang="en-US" altLang="zh-TW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is the hour element of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TimePtr-&gt;hour</a:t>
            </a:r>
            <a:r>
              <a:rPr lang="en-US" altLang="zh-TW" smtClean="0">
                <a:ea typeface="新細明體" panose="02020500000000000000" pitchFamily="18" charset="-120"/>
              </a:rPr>
              <a:t> is the hour element</a:t>
            </a:r>
          </a:p>
          <a:p>
            <a:pPr eaLnBrk="1" hangingPunct="1"/>
            <a:endParaRPr lang="en-US" altLang="zh-TW" sz="22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fig16_03.cpp (Part 1 of 2)</a:t>
            </a:r>
          </a:p>
        </p:txBody>
      </p:sp>
      <p:graphicFrame>
        <p:nvGraphicFramePr>
          <p:cNvPr id="29699" name="Object 5"/>
          <p:cNvGraphicFramePr>
            <a:graphicFrameLocks/>
          </p:cNvGraphicFramePr>
          <p:nvPr/>
        </p:nvGraphicFramePr>
        <p:xfrm>
          <a:off x="0" y="0"/>
          <a:ext cx="6918325" cy="634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3" imgW="7095744" imgH="6518148" progId="Word.Document.8">
                  <p:embed/>
                </p:oleObj>
              </mc:Choice>
              <mc:Fallback>
                <p:oleObj name="Document" r:id="rId3" imgW="7095744" imgH="651814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634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fig16_03.cpp (Part 2 of 2)</a:t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2133600"/>
            <a:ext cx="6919913" cy="6397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Assign 7 to x and print using the object's name: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Assign 8 to x and print using a reference: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Assign 10 to x and print using a pointer: 10</a:t>
            </a: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30724" name="Object 6"/>
          <p:cNvGraphicFramePr>
            <a:graphicFrameLocks/>
          </p:cNvGraphicFramePr>
          <p:nvPr/>
        </p:nvGraphicFramePr>
        <p:xfrm>
          <a:off x="0" y="0"/>
          <a:ext cx="69183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095744" imgH="2409444" progId="Word.Document.8">
                  <p:embed/>
                </p:oleObj>
              </mc:Choice>
              <mc:Fallback>
                <p:oleObj name="Document" r:id="rId3" imgW="7095744" imgH="2409444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16.4 Separating Interface from Implementation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60525"/>
            <a:ext cx="7772400" cy="4451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Separating interface from implementation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Easier to modify programs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C++ programs can be split into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200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altLang="zh-TW" sz="2000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Header files – 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contains class definitions and function prototypes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		Source-code files – 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contains member function definitions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b="1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Program Outline: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Using the same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Time</a:t>
            </a:r>
            <a:r>
              <a:rPr lang="en-US" altLang="zh-TW" b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class as before, create a header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Create a source code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Load the header file to get the class definitions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Define the member functions of the class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000" b="1" i="1" smtClean="0">
              <a:latin typeface="Lucida Console" panose="020B060904050402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time1.h</a:t>
            </a:r>
          </a:p>
        </p:txBody>
      </p:sp>
      <p:graphicFrame>
        <p:nvGraphicFramePr>
          <p:cNvPr id="32771" name="Object 5"/>
          <p:cNvGraphicFramePr>
            <a:graphicFrameLocks/>
          </p:cNvGraphicFramePr>
          <p:nvPr/>
        </p:nvGraphicFramePr>
        <p:xfrm>
          <a:off x="0" y="0"/>
          <a:ext cx="6918325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3" imgW="7095744" imgH="5567172" progId="Word.Document.8">
                  <p:embed/>
                </p:oleObj>
              </mc:Choice>
              <mc:Fallback>
                <p:oleObj name="Document" r:id="rId3" imgW="7095744" imgH="556717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41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time1.cpp (Part 1 of 2)</a:t>
            </a:r>
          </a:p>
        </p:txBody>
      </p:sp>
      <p:graphicFrame>
        <p:nvGraphicFramePr>
          <p:cNvPr id="33795" name="Object 5"/>
          <p:cNvGraphicFramePr>
            <a:graphicFrameLocks/>
          </p:cNvGraphicFramePr>
          <p:nvPr/>
        </p:nvGraphicFramePr>
        <p:xfrm>
          <a:off x="0" y="0"/>
          <a:ext cx="6918325" cy="518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3" imgW="7095744" imgH="5314188" progId="Word.Document.8">
                  <p:embed/>
                </p:oleObj>
              </mc:Choice>
              <mc:Fallback>
                <p:oleObj name="Document" r:id="rId3" imgW="7095744" imgH="531418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18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ea typeface="新細明體" panose="02020500000000000000" pitchFamily="18" charset="-120"/>
              </a:rPr>
              <a:t>Objectives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 this chapter, you will learn: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understand the software engineering concepts of encapsulation and data hiding.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understand the notions of data abstraction and abstract data types (ADTs).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be able to create C++ ADTs, namely classes.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understand how to create, use, and destroy class objects.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be able to control access to object data members and member functions.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begin to appreciate the value of object orientation.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time1.cpp (Part 2 of 2)</a:t>
            </a:r>
          </a:p>
        </p:txBody>
      </p:sp>
      <p:graphicFrame>
        <p:nvGraphicFramePr>
          <p:cNvPr id="34819" name="Object 5"/>
          <p:cNvGraphicFramePr>
            <a:graphicFrameLocks/>
          </p:cNvGraphicFramePr>
          <p:nvPr/>
        </p:nvGraphicFramePr>
        <p:xfrm>
          <a:off x="0" y="0"/>
          <a:ext cx="69199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3" imgW="7095744" imgH="3867912" progId="Word.Document.8">
                  <p:embed/>
                </p:oleObj>
              </mc:Choice>
              <mc:Fallback>
                <p:oleObj name="Document" r:id="rId3" imgW="7095744" imgH="386791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fig16_04.cpp (Part 1 of 2)</a:t>
            </a:r>
          </a:p>
        </p:txBody>
      </p:sp>
      <p:graphicFrame>
        <p:nvGraphicFramePr>
          <p:cNvPr id="35843" name="Object 5"/>
          <p:cNvGraphicFramePr>
            <a:graphicFrameLocks/>
          </p:cNvGraphicFramePr>
          <p:nvPr/>
        </p:nvGraphicFramePr>
        <p:xfrm>
          <a:off x="0" y="0"/>
          <a:ext cx="6918325" cy="634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3" imgW="7095744" imgH="6518148" progId="Word.Document.8">
                  <p:embed/>
                </p:oleObj>
              </mc:Choice>
              <mc:Fallback>
                <p:oleObj name="Document" r:id="rId3" imgW="7095744" imgH="651814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634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fig16_04.cpp (Part 2 of 2)</a:t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36867" name="Rectangle 1028"/>
          <p:cNvSpPr>
            <a:spLocks noChangeArrowheads="1"/>
          </p:cNvSpPr>
          <p:nvPr/>
        </p:nvSpPr>
        <p:spPr bwMode="auto">
          <a:xfrm>
            <a:off x="0" y="2209800"/>
            <a:ext cx="6919913" cy="17351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The initial military time is 00:00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The initial standard time is 12:00:00 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Military time after setTime is 13:27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Standard time after setTime is 1:27:06 PM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After attempting invalid settings: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Military time: 00:00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Standard time: 12:00:00 AM</a:t>
            </a: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36868" name="Object 1030"/>
          <p:cNvGraphicFramePr>
            <a:graphicFrameLocks/>
          </p:cNvGraphicFramePr>
          <p:nvPr/>
        </p:nvGraphicFramePr>
        <p:xfrm>
          <a:off x="0" y="0"/>
          <a:ext cx="69199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095744" imgH="2409444" progId="Word.Document.8">
                  <p:embed/>
                </p:oleObj>
              </mc:Choice>
              <mc:Fallback>
                <p:oleObj name="Document" r:id="rId3" imgW="7095744" imgH="2409444" progId="Word.Document.8">
                  <p:embed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16.5 Controlling Access to Members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4027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Purpose of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Give clients a view of the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services 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the class provides (interface)</a:t>
            </a:r>
            <a:endParaRPr lang="en-US" altLang="zh-TW" sz="11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Purpose of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private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Default setting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Hide details of how the class accomplishes its tasks (implementation)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Private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members only accessible through the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interface using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member functions</a:t>
            </a:r>
          </a:p>
          <a:p>
            <a:pPr eaLnBrk="1" hangingPunct="1">
              <a:buFontTx/>
              <a:buNone/>
            </a:pPr>
            <a:endParaRPr lang="en-US" altLang="zh-TW" sz="22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fig16_05.cpp</a:t>
            </a:r>
          </a:p>
        </p:txBody>
      </p:sp>
      <p:graphicFrame>
        <p:nvGraphicFramePr>
          <p:cNvPr id="38915" name="Object 5"/>
          <p:cNvGraphicFramePr>
            <a:graphicFrameLocks/>
          </p:cNvGraphicFramePr>
          <p:nvPr/>
        </p:nvGraphicFramePr>
        <p:xfrm>
          <a:off x="0" y="0"/>
          <a:ext cx="6918325" cy="518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3" imgW="7095744" imgH="5314188" progId="Word.Document.8">
                  <p:embed/>
                </p:oleObj>
              </mc:Choice>
              <mc:Fallback>
                <p:oleObj name="Document" r:id="rId3" imgW="7095744" imgH="531418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18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39939" name="Rectangle 3"/>
          <p:cNvSpPr>
            <a:spLocks noChangeArrowheads="1"/>
          </p:cNvSpPr>
          <p:nvPr>
            <p:ph type="subTitle" idx="4294967295"/>
          </p:nvPr>
        </p:nvSpPr>
        <p:spPr>
          <a:xfrm>
            <a:off x="0" y="0"/>
            <a:ext cx="7010400" cy="457200"/>
          </a:xfrm>
          <a:solidFill>
            <a:srgbClr val="FFE799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1200" b="1" i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Borland C++ command-line compiler error messages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457200"/>
            <a:ext cx="7010400" cy="21971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Time1.cpp: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Fig16_05.cpp: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Error E2247 Fig16_05.cpp 15: 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'Time::hour' is not accessible in function main()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Error E2247 Fig16_05.cpp 18: 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'Time::minute' is not accessible in function main()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b="1"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*** 2 errors in Compile ***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0" y="2628900"/>
            <a:ext cx="7010400" cy="38100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200" b="1" i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Microsoft Visual C++ compiler error messages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0" y="3006725"/>
            <a:ext cx="7010400" cy="22828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Compiling...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Fig16_05.cpp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D:\Fig16_05.cpp(15) : error C2248: 'hour' : cannot access private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member declared in class 'Time'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D:\Fig16_05\time1.h(18) : see declaration of 'hour'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D:\Fig16_05.cpp(18) : error C2248: 'minute' : cannot access private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member declared in class 'Time'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D:\time1.h(19) : see declaration of 'minute'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Error executing cl.exe.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test.exe - 2 error(s), 0 warning(s)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16.6  Access Functions and Utility Functions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Utility functions </a:t>
            </a: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private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functions that support the operation of public functions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Not intended to be used directly by clients</a:t>
            </a:r>
            <a:endParaRPr lang="en-US" altLang="zh-TW" i="1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Access functions </a:t>
            </a: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functions that read/display data or check conditions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For a container, it could call the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isEmpty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function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Next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Program to take in monthly sales and output the total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Implementation not shown, only access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salesp.h</a:t>
            </a:r>
          </a:p>
        </p:txBody>
      </p:sp>
      <p:graphicFrame>
        <p:nvGraphicFramePr>
          <p:cNvPr id="41987" name="Object 5"/>
          <p:cNvGraphicFramePr>
            <a:graphicFrameLocks/>
          </p:cNvGraphicFramePr>
          <p:nvPr/>
        </p:nvGraphicFramePr>
        <p:xfrm>
          <a:off x="0" y="0"/>
          <a:ext cx="691832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3" imgW="7095744" imgH="5087112" progId="Word.Document.8">
                  <p:embed/>
                </p:oleObj>
              </mc:Choice>
              <mc:Fallback>
                <p:oleObj name="Document" r:id="rId3" imgW="7095744" imgH="508711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salesp.cpp (Part 1 of 3)</a:t>
            </a:r>
          </a:p>
        </p:txBody>
      </p:sp>
      <p:graphicFrame>
        <p:nvGraphicFramePr>
          <p:cNvPr id="43011" name="Object 5"/>
          <p:cNvGraphicFramePr>
            <a:graphicFrameLocks/>
          </p:cNvGraphicFramePr>
          <p:nvPr/>
        </p:nvGraphicFramePr>
        <p:xfrm>
          <a:off x="0" y="0"/>
          <a:ext cx="6919913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3" imgW="7095744" imgH="5795772" progId="Word.Document.8">
                  <p:embed/>
                </p:oleObj>
              </mc:Choice>
              <mc:Fallback>
                <p:oleObj name="Document" r:id="rId3" imgW="7095744" imgH="579577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salesp.cpp (Part 2 of 3)</a:t>
            </a:r>
          </a:p>
        </p:txBody>
      </p:sp>
      <p:graphicFrame>
        <p:nvGraphicFramePr>
          <p:cNvPr id="44035" name="Object 5"/>
          <p:cNvGraphicFramePr>
            <a:graphicFrameLocks/>
          </p:cNvGraphicFramePr>
          <p:nvPr/>
        </p:nvGraphicFramePr>
        <p:xfrm>
          <a:off x="0" y="0"/>
          <a:ext cx="6919913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3" imgW="7095744" imgH="6024372" progId="Word.Document.8">
                  <p:embed/>
                </p:oleObj>
              </mc:Choice>
              <mc:Fallback>
                <p:oleObj name="Document" r:id="rId3" imgW="7095744" imgH="602437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ea typeface="新細明體" panose="02020500000000000000" pitchFamily="18" charset="-120"/>
              </a:rPr>
              <a:t>16.1 Introduction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16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Object-oriented programming (OOP)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Encapsulates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data (attributes) and functions (behavior) into packages called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Data and functions closely related</a:t>
            </a:r>
            <a:endParaRPr lang="en-US" altLang="zh-TW" sz="18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Information hiding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Implementation details are hidden within the classes themselves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Unit of C++ programming: the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class is like a blueprint</a:t>
            </a:r>
            <a:r>
              <a:rPr lang="en-US" altLang="zh-TW" sz="2000" smtClean="0">
                <a:ea typeface="新細明體" panose="02020500000000000000" pitchFamily="18" charset="-120"/>
              </a:rPr>
              <a:t> – reusable</a:t>
            </a:r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Objects are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instantiated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(created) from the class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For example, a house is an instance of a “blueprint class”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C programmers concentrate on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salesp.cpp (Part 3 of 3)</a:t>
            </a:r>
          </a:p>
        </p:txBody>
      </p:sp>
      <p:graphicFrame>
        <p:nvGraphicFramePr>
          <p:cNvPr id="45059" name="Object 1029"/>
          <p:cNvGraphicFramePr>
            <a:graphicFrameLocks/>
          </p:cNvGraphicFramePr>
          <p:nvPr/>
        </p:nvGraphicFramePr>
        <p:xfrm>
          <a:off x="0" y="0"/>
          <a:ext cx="6918325" cy="470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3" imgW="7095744" imgH="4832604" progId="Word.Document.8">
                  <p:embed/>
                </p:oleObj>
              </mc:Choice>
              <mc:Fallback>
                <p:oleObj name="Document" r:id="rId3" imgW="7095744" imgH="4832604" progId="Word.Document.8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470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fig16_06.cpp</a:t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3048000"/>
            <a:ext cx="6919913" cy="2647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1: 5314.76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2: 4292.38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3: 4589.83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4: 5534.03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5: 4376.34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6: 5698.45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7: 4439.22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8: 5893.57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9: 4909.67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10: 5123.45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11: 4024.97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sales amount for month 12: 5923.92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The total annual sales are: $60120.59</a:t>
            </a: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46084" name="Object 6"/>
          <p:cNvGraphicFramePr>
            <a:graphicFrameLocks/>
          </p:cNvGraphicFramePr>
          <p:nvPr/>
        </p:nvGraphicFramePr>
        <p:xfrm>
          <a:off x="0" y="0"/>
          <a:ext cx="691991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3" imgW="7095744" imgH="3386328" progId="Word.Document.8">
                  <p:embed/>
                </p:oleObj>
              </mc:Choice>
              <mc:Fallback>
                <p:oleObj name="Document" r:id="rId3" imgW="7095744" imgH="338632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16.7 Initializing Class Objects: Constructors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4027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Constructor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function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Can initialize class members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Same name as the class, no return type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Member variables can be initialized by the constructor or set afterwards</a:t>
            </a:r>
          </a:p>
          <a:p>
            <a:pPr eaLnBrk="1" hangingPunct="1"/>
            <a:endParaRPr lang="en-US" altLang="zh-TW" sz="22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Defining objects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Initializers can be provided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Initializers passed as arguments to the class’ constructor</a:t>
            </a:r>
          </a:p>
          <a:p>
            <a:pPr eaLnBrk="1" hangingPunct="1"/>
            <a:endParaRPr lang="zh-TW" altLang="en-US" sz="2200" b="1" smtClean="0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16.7 Initializing Class Objects: Constructors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Format</a:t>
            </a:r>
          </a:p>
          <a:p>
            <a:pPr eaLnBrk="1" hangingPunct="1">
              <a:buFontTx/>
              <a:buNone/>
            </a:pPr>
            <a:r>
              <a:rPr lang="en-US" altLang="zh-TW" sz="22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	Type ObjectName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value1, value2, …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);</a:t>
            </a:r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Constructor assigns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value1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value2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etc. to its member variables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If not enough values specified, rightmost parameters set to their default (specified by programmer)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myClass myObject( 3, 4.0 );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6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endParaRPr lang="zh-TW" altLang="en-US" sz="18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ea typeface="新細明體" panose="02020500000000000000" pitchFamily="18" charset="-120"/>
              </a:rPr>
              <a:t>16.8 Using Default Arguments with Constructors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50532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Default constructor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One per class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Can be invoked without arguments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Has default arguments</a:t>
            </a:r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Default arguments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Set in default constructor function prototype (in class definition)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Do not set defaults in the function definition, outside of a class 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Example: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SampleClass( int = 0, float = 0);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Constructor has same name as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time2.h</a:t>
            </a:r>
          </a:p>
        </p:txBody>
      </p:sp>
      <p:graphicFrame>
        <p:nvGraphicFramePr>
          <p:cNvPr id="50179" name="Object 5"/>
          <p:cNvGraphicFramePr>
            <a:graphicFrameLocks/>
          </p:cNvGraphicFramePr>
          <p:nvPr/>
        </p:nvGraphicFramePr>
        <p:xfrm>
          <a:off x="0" y="0"/>
          <a:ext cx="6918325" cy="565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3" imgW="7095744" imgH="5807964" progId="Word.Document.8">
                  <p:embed/>
                </p:oleObj>
              </mc:Choice>
              <mc:Fallback>
                <p:oleObj name="Document" r:id="rId3" imgW="7095744" imgH="580796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65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time2.cpp (Part 1 of 2)</a:t>
            </a:r>
          </a:p>
        </p:txBody>
      </p:sp>
      <p:graphicFrame>
        <p:nvGraphicFramePr>
          <p:cNvPr id="51203" name="Object 5"/>
          <p:cNvGraphicFramePr>
            <a:graphicFrameLocks/>
          </p:cNvGraphicFramePr>
          <p:nvPr/>
        </p:nvGraphicFramePr>
        <p:xfrm>
          <a:off x="0" y="0"/>
          <a:ext cx="6918325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ocument" r:id="rId3" imgW="7095744" imgH="5554980" progId="Word.Document.8">
                  <p:embed/>
                </p:oleObj>
              </mc:Choice>
              <mc:Fallback>
                <p:oleObj name="Document" r:id="rId3" imgW="7095744" imgH="555498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time2.cpp (Part 2 of 2)</a:t>
            </a:r>
          </a:p>
        </p:txBody>
      </p:sp>
      <p:graphicFrame>
        <p:nvGraphicFramePr>
          <p:cNvPr id="52227" name="Object 5"/>
          <p:cNvGraphicFramePr>
            <a:graphicFrameLocks/>
          </p:cNvGraphicFramePr>
          <p:nvPr/>
        </p:nvGraphicFramePr>
        <p:xfrm>
          <a:off x="0" y="0"/>
          <a:ext cx="69199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Document" r:id="rId3" imgW="7095744" imgH="3867912" progId="Word.Document.8">
                  <p:embed/>
                </p:oleObj>
              </mc:Choice>
              <mc:Fallback>
                <p:oleObj name="Document" r:id="rId3" imgW="7095744" imgH="386791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fig16_07.cpp (Part 1 of 2)</a:t>
            </a:r>
          </a:p>
        </p:txBody>
      </p:sp>
      <p:graphicFrame>
        <p:nvGraphicFramePr>
          <p:cNvPr id="53251" name="Object 5"/>
          <p:cNvGraphicFramePr>
            <a:graphicFrameLocks/>
          </p:cNvGraphicFramePr>
          <p:nvPr/>
        </p:nvGraphicFramePr>
        <p:xfrm>
          <a:off x="0" y="0"/>
          <a:ext cx="6918325" cy="588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Document" r:id="rId3" imgW="7095744" imgH="6036564" progId="Word.Document.8">
                  <p:embed/>
                </p:oleObj>
              </mc:Choice>
              <mc:Fallback>
                <p:oleObj name="Document" r:id="rId3" imgW="7095744" imgH="603656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88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fig16_07.cpp (Part 2 of 2)</a:t>
            </a:r>
          </a:p>
        </p:txBody>
      </p:sp>
      <p:graphicFrame>
        <p:nvGraphicFramePr>
          <p:cNvPr id="54275" name="Object 5"/>
          <p:cNvGraphicFramePr>
            <a:graphicFrameLocks/>
          </p:cNvGraphicFramePr>
          <p:nvPr/>
        </p:nvGraphicFramePr>
        <p:xfrm>
          <a:off x="0" y="0"/>
          <a:ext cx="6918325" cy="657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ocument" r:id="rId3" imgW="7095744" imgH="6746748" progId="Word.Document.8">
                  <p:embed/>
                </p:oleObj>
              </mc:Choice>
              <mc:Fallback>
                <p:oleObj name="Document" r:id="rId3" imgW="7095744" imgH="674674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657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81"/>
          <p:cNvGrpSpPr>
            <a:grpSpLocks/>
          </p:cNvGrpSpPr>
          <p:nvPr/>
        </p:nvGrpSpPr>
        <p:grpSpPr bwMode="auto">
          <a:xfrm>
            <a:off x="762000" y="3371850"/>
            <a:ext cx="4876800" cy="2286000"/>
            <a:chOff x="0" y="0"/>
            <a:chExt cx="3072" cy="4114"/>
          </a:xfrm>
        </p:grpSpPr>
        <p:grpSp>
          <p:nvGrpSpPr>
            <p:cNvPr id="18448" name="Group 60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8479" name="Rectangle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80" name="Rectangle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1	</a:t>
                </a:r>
                <a:r>
                  <a:rPr lang="en-US" altLang="zh-TW" sz="1200" b="1">
                    <a:solidFill>
                      <a:srgbClr val="275A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class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Time {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8449" name="Group 62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8477" name="Rectangle 61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78" name="Rectangle 4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2	</a:t>
                </a:r>
                <a:r>
                  <a:rPr lang="en-US" altLang="zh-TW" sz="1200" b="1">
                    <a:solidFill>
                      <a:srgbClr val="275A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public:</a:t>
                </a:r>
                <a:endPara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8450" name="Group 64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18475" name="Rectangle 63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76" name="Rectangle 50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3	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  Time();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8451" name="Group 66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18473" name="Rectangle 6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74" name="Rectangle 51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4	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  void setTime( int, int, int 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8452" name="Group 68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18471" name="Rectangle 6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72" name="Rectangle 52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5	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  void printMilitary();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8453" name="Group 70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18469" name="Rectangle 6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70" name="Rectangle 53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6	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  void printStandard();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8454" name="Group 7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18467" name="Rectangle 71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68" name="Rectangle 5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7	</a:t>
                </a:r>
                <a:r>
                  <a:rPr lang="en-US" altLang="zh-TW" sz="1200" b="1">
                    <a:solidFill>
                      <a:srgbClr val="275A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private:</a:t>
                </a:r>
                <a:endPara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8455" name="Group 74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18465" name="Rectangle 73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66" name="Rectangle 55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8	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  </a:t>
                </a:r>
                <a:r>
                  <a:rPr lang="en-US" altLang="zh-TW" sz="1200" b="1">
                    <a:solidFill>
                      <a:srgbClr val="275A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int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hour;     </a:t>
                </a:r>
                <a:r>
                  <a:rPr lang="en-US" altLang="zh-TW" sz="1200" b="1">
                    <a:solidFill>
                      <a:srgbClr val="66FF33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// 0 - 23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8456" name="Group 76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18463" name="Rectangle 75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64" name="Rectangle 56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9	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  </a:t>
                </a:r>
                <a:r>
                  <a:rPr lang="en-US" altLang="zh-TW" sz="1200" b="1">
                    <a:solidFill>
                      <a:srgbClr val="275A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int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minute;   </a:t>
                </a:r>
                <a:r>
                  <a:rPr lang="en-US" altLang="zh-TW" sz="1200" b="1">
                    <a:solidFill>
                      <a:srgbClr val="66FF33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// 0 - 59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8457" name="Group 78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18461" name="Rectangle 77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62" name="Rectangle 57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10	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  </a:t>
                </a:r>
                <a:r>
                  <a:rPr lang="en-US" altLang="zh-TW" sz="1200" b="1">
                    <a:solidFill>
                      <a:srgbClr val="275A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int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second;   </a:t>
                </a:r>
                <a:r>
                  <a:rPr lang="en-US" altLang="zh-TW" sz="1200" b="1">
                    <a:solidFill>
                      <a:srgbClr val="66FF33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// 0 - 59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8458" name="Group 80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8459" name="Rectangle 79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zh-TW" altLang="en-US" sz="1200">
                  <a:solidFill>
                    <a:srgbClr val="00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60" name="Rectangle 58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39700" algn="r"/>
                    <a:tab pos="292100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	</a:t>
                </a:r>
                <a:r>
                  <a:rPr lang="en-US" altLang="zh-TW" sz="1200">
                    <a:solidFill>
                      <a:srgbClr val="4D8DFF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11	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}; </a:t>
                </a:r>
                <a:r>
                  <a:rPr lang="en-US" altLang="zh-TW" sz="1200" b="1">
                    <a:solidFill>
                      <a:srgbClr val="66FF33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// end class Time</a:t>
                </a:r>
                <a:r>
                  <a:rPr lang="en-US" altLang="zh-TW" sz="1200" b="1">
                    <a:solidFill>
                      <a:srgbClr val="000000"/>
                    </a:solidFill>
                    <a:latin typeface="Lucida Console" panose="020B0609040504020204" pitchFamily="49" charset="0"/>
                    <a:ea typeface="新細明體" panose="02020500000000000000" pitchFamily="18" charset="-120"/>
                  </a:rPr>
                  <a:t>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1200">
                  <a:latin typeface="Lucida Console" panose="020B0609040504020204" pitchFamily="49" charset="0"/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16.2 Implementing a Time Abstract Data Type with a Class</a:t>
            </a:r>
            <a:endParaRPr lang="en-US" altLang="zh-TW" sz="2800" b="1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1450"/>
            <a:ext cx="7772400" cy="4962525"/>
          </a:xfrm>
        </p:spPr>
        <p:txBody>
          <a:bodyPr/>
          <a:lstStyle/>
          <a:p>
            <a:pPr algn="just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Classes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Model objects that have attributes (data members) and behaviors (member functions)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Defined using keyword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</a:t>
            </a:r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437" name="Line 3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8438" name="Line 3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8439" name="Line 3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8440" name="Line 35"/>
          <p:cNvSpPr>
            <a:spLocks noChangeShapeType="1"/>
          </p:cNvSpPr>
          <p:nvPr/>
        </p:nvSpPr>
        <p:spPr bwMode="auto">
          <a:xfrm>
            <a:off x="6172200" y="3448050"/>
            <a:ext cx="76200" cy="1295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8441" name="Line 38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8442" name="Line 41"/>
          <p:cNvSpPr>
            <a:spLocks noChangeShapeType="1"/>
          </p:cNvSpPr>
          <p:nvPr/>
        </p:nvSpPr>
        <p:spPr bwMode="auto">
          <a:xfrm flipH="1" flipV="1">
            <a:off x="1828800" y="375285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8443" name="Line 42"/>
          <p:cNvSpPr>
            <a:spLocks noChangeShapeType="1"/>
          </p:cNvSpPr>
          <p:nvPr/>
        </p:nvSpPr>
        <p:spPr bwMode="auto">
          <a:xfrm flipH="1" flipV="1">
            <a:off x="4114800" y="421005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8444" name="Line 43"/>
          <p:cNvSpPr>
            <a:spLocks noChangeShapeType="1"/>
          </p:cNvSpPr>
          <p:nvPr/>
        </p:nvSpPr>
        <p:spPr bwMode="auto">
          <a:xfrm flipH="1" flipV="1">
            <a:off x="3657600" y="520065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8445" name="Text Box 83"/>
          <p:cNvSpPr txBox="1">
            <a:spLocks noChangeArrowheads="1"/>
          </p:cNvSpPr>
          <p:nvPr/>
        </p:nvSpPr>
        <p:spPr bwMode="auto">
          <a:xfrm>
            <a:off x="5029200" y="3448050"/>
            <a:ext cx="2895600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Public: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14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Private: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are member-access specifiers.</a:t>
            </a:r>
          </a:p>
        </p:txBody>
      </p:sp>
      <p:sp>
        <p:nvSpPr>
          <p:cNvPr id="18446" name="Text Box 84"/>
          <p:cNvSpPr txBox="1">
            <a:spLocks noChangeArrowheads="1"/>
          </p:cNvSpPr>
          <p:nvPr/>
        </p:nvSpPr>
        <p:spPr bwMode="auto">
          <a:xfrm>
            <a:off x="4953000" y="4114800"/>
            <a:ext cx="3505200" cy="835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setTime, printMilitary, 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and</a:t>
            </a:r>
            <a:r>
              <a:rPr lang="en-US" altLang="zh-TW" sz="14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printStandard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are member functions.</a:t>
            </a:r>
            <a:b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Time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is the constructor.</a:t>
            </a:r>
          </a:p>
        </p:txBody>
      </p:sp>
      <p:sp>
        <p:nvSpPr>
          <p:cNvPr id="18447" name="Text Box 85"/>
          <p:cNvSpPr txBox="1">
            <a:spLocks noChangeArrowheads="1"/>
          </p:cNvSpPr>
          <p:nvPr/>
        </p:nvSpPr>
        <p:spPr bwMode="auto">
          <a:xfrm>
            <a:off x="4953000" y="5276850"/>
            <a:ext cx="2667000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hour</a:t>
            </a:r>
            <a:r>
              <a:rPr lang="en-US" altLang="zh-TW" sz="140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4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minute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, and </a:t>
            </a:r>
            <a:r>
              <a:rPr lang="en-US" altLang="zh-TW" sz="14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second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are data members.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55299" name="Rectangle 3"/>
          <p:cNvSpPr>
            <a:spLocks noChangeArrowheads="1"/>
          </p:cNvSpPr>
          <p:nvPr>
            <p:ph type="subTitle" idx="4294967295"/>
          </p:nvPr>
        </p:nvSpPr>
        <p:spPr>
          <a:xfrm>
            <a:off x="0" y="0"/>
            <a:ext cx="7010400" cy="3657600"/>
          </a:xfrm>
          <a:solidFill>
            <a:schemeClr val="hlink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Constructed with: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all arguments defaulted: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00:00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12:00:00 AM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hour specified; minute and second defaulted: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02:00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2:00:00 AM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hour and minute specified; second defaulted: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21:34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9:34:00 PM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hour, minute, and second specified: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12:25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12:25:42 PM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all invalid values specified: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00:00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12:00:00 AM</a:t>
            </a:r>
            <a:endParaRPr lang="en-US" altLang="zh-TW" sz="1200" b="1" smtClean="0">
              <a:latin typeface="AvantGarde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16.9  Using Destructors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Destructor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Member function of class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Performs termination housekeeping before the system reclaims the object’s memory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Complement of the constructor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Name is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tilde 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~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 followed by the class name</a:t>
            </a:r>
          </a:p>
          <a:p>
            <a:pPr lvl="2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~Time</a:t>
            </a:r>
            <a:endParaRPr lang="en-US" altLang="zh-TW" sz="18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Recall that the constructor’s name is the class name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Receives no parameters, returns no value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One destructor per class - no overloading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16.10  When Constructors and Destructors Are Called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Constructors and destructors called automatically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Order depends on scope of objects</a:t>
            </a:r>
          </a:p>
          <a:p>
            <a:pPr eaLnBrk="1" hangingPunct="1">
              <a:buFontTx/>
              <a:buNone/>
            </a:pPr>
            <a:endParaRPr lang="en-US" altLang="zh-TW" sz="16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Global scope objects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Constructors called before any other function (including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Destructors called when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terminates (or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exit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function called)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Destructors not called if program terminates with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abort</a:t>
            </a:r>
            <a:endParaRPr lang="en-US" altLang="zh-TW" sz="2000" smtClean="0">
              <a:solidFill>
                <a:srgbClr val="000000"/>
              </a:solidFill>
              <a:latin typeface="Courier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16.10  When Constructors and Destructors Are Called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Automatic local objects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Constructors called when objects defined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Destructors called when objects leave scope (when the block in which they are defined is exited)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Destructors not called if program ends with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exit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or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abort</a:t>
            </a:r>
            <a:endParaRPr lang="en-US" altLang="zh-TW" sz="1800" i="1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static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local objects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Constructors called when execution reaches the point where the objects are defined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Destructors called when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terminates or the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exit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function is called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Destructors not called if the program ends with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create.h</a:t>
            </a:r>
          </a:p>
        </p:txBody>
      </p:sp>
      <p:graphicFrame>
        <p:nvGraphicFramePr>
          <p:cNvPr id="59395" name="Object 5"/>
          <p:cNvGraphicFramePr>
            <a:graphicFrameLocks/>
          </p:cNvGraphicFramePr>
          <p:nvPr/>
        </p:nvGraphicFramePr>
        <p:xfrm>
          <a:off x="0" y="0"/>
          <a:ext cx="691832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Document" r:id="rId3" imgW="7095744" imgH="3881628" progId="Word.Document.8">
                  <p:embed/>
                </p:oleObj>
              </mc:Choice>
              <mc:Fallback>
                <p:oleObj name="Document" r:id="rId3" imgW="7095744" imgH="388162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37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create.cpp</a:t>
            </a:r>
          </a:p>
        </p:txBody>
      </p:sp>
      <p:graphicFrame>
        <p:nvGraphicFramePr>
          <p:cNvPr id="60419" name="Object 5"/>
          <p:cNvGraphicFramePr>
            <a:graphicFrameLocks/>
          </p:cNvGraphicFramePr>
          <p:nvPr/>
        </p:nvGraphicFramePr>
        <p:xfrm>
          <a:off x="0" y="0"/>
          <a:ext cx="6918325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Document" r:id="rId3" imgW="7095744" imgH="4363212" progId="Word.Document.8">
                  <p:embed/>
                </p:oleObj>
              </mc:Choice>
              <mc:Fallback>
                <p:oleObj name="Document" r:id="rId3" imgW="7095744" imgH="436321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425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fig16_08.cpp (Part 1 of 2)</a:t>
            </a:r>
          </a:p>
        </p:txBody>
      </p:sp>
      <p:graphicFrame>
        <p:nvGraphicFramePr>
          <p:cNvPr id="61443" name="Object 5"/>
          <p:cNvGraphicFramePr>
            <a:graphicFrameLocks/>
          </p:cNvGraphicFramePr>
          <p:nvPr/>
        </p:nvGraphicFramePr>
        <p:xfrm>
          <a:off x="0" y="0"/>
          <a:ext cx="6918325" cy="634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Document" r:id="rId3" imgW="7095744" imgH="6518148" progId="Word.Document.8">
                  <p:embed/>
                </p:oleObj>
              </mc:Choice>
              <mc:Fallback>
                <p:oleObj name="Document" r:id="rId3" imgW="7095744" imgH="651814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634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fig16_08.cpp (Part 2 of 2)</a:t>
            </a:r>
          </a:p>
        </p:txBody>
      </p:sp>
      <p:graphicFrame>
        <p:nvGraphicFramePr>
          <p:cNvPr id="62467" name="Object 5"/>
          <p:cNvGraphicFramePr>
            <a:graphicFrameLocks/>
          </p:cNvGraphicFramePr>
          <p:nvPr/>
        </p:nvGraphicFramePr>
        <p:xfrm>
          <a:off x="0" y="0"/>
          <a:ext cx="6918325" cy="422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Document" r:id="rId3" imgW="7095744" imgH="4337304" progId="Word.Document.8">
                  <p:embed/>
                </p:oleObj>
              </mc:Choice>
              <mc:Fallback>
                <p:oleObj name="Document" r:id="rId3" imgW="7095744" imgH="433730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422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63491" name="Rectangle 3"/>
          <p:cNvSpPr>
            <a:spLocks noChangeArrowheads="1"/>
          </p:cNvSpPr>
          <p:nvPr>
            <p:ph type="subTitle" idx="4294967295"/>
          </p:nvPr>
        </p:nvSpPr>
        <p:spPr>
          <a:xfrm>
            <a:off x="0" y="0"/>
            <a:ext cx="7010400" cy="3276600"/>
          </a:xfrm>
          <a:solidFill>
            <a:schemeClr val="hlink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1   constructor   (global created before main)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2   constructor   (local automatic in main)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3   constructor   (local static in main)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5   constructor   (local automatic in create)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6   constructor   (local static in create)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7   constructor   (local automatic in create)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7   destructor    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5   destructor    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4   constructor   (local automatic in main)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4   destructor    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2   destructor    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6   destructor    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3   destructor    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 1   destructor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16.11 Using Data Members and Member Functions</a:t>
            </a:r>
            <a:endParaRPr lang="en-US" altLang="zh-TW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7772400" cy="496252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Classes provide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member functions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Set (i.e., write) or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get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(i.e., read) values of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private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data members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Adjustment of bank balance (a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private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data member of class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BankAccount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 by member function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computeInterest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zh-TW" sz="16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Naming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Member function that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interestRate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typically named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setInterestRate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Member function that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get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interestRate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would typically be called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getInterestRate</a:t>
            </a:r>
            <a:endParaRPr lang="en-US" altLang="zh-TW" sz="180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16.2 Implementing a Time Abstract Data Type with a Class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Format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Body delineated with braces (</a:t>
            </a:r>
            <a:r>
              <a:rPr lang="en-US" altLang="zh-TW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{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}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Class definition terminates with a semicolon</a:t>
            </a:r>
          </a:p>
          <a:p>
            <a:pPr eaLnBrk="1" hangingPunct="1">
              <a:buFontTx/>
              <a:buNone/>
            </a:pPr>
            <a:endParaRPr lang="en-US" altLang="zh-TW" sz="22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Member functions and data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Public</a:t>
            </a: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- accessible wherever the program has access to an object of class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Time</a:t>
            </a:r>
            <a:endParaRPr lang="en-US" altLang="zh-TW" sz="18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0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Private</a:t>
            </a: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- accessible only to member functions of the class</a:t>
            </a:r>
            <a:b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Protected</a:t>
            </a: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- discussed later in the course</a:t>
            </a:r>
          </a:p>
          <a:p>
            <a:pPr eaLnBrk="1" hangingPunct="1">
              <a:buFontTx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16.11 Using Data Members and Member Functions (II)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1450"/>
            <a:ext cx="7772400" cy="503555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Do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set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get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capabilities effectively make data members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No! 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Programmer decides what the function can set and what information the function can get</a:t>
            </a:r>
          </a:p>
          <a:p>
            <a:pPr eaLnBrk="1" hangingPunct="1"/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set functions should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Check attempts to modify data members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Ensure that the new value is appropriate for that data item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Example: an attempt to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the day of the month to 37 would be rejected</a:t>
            </a:r>
            <a:endParaRPr lang="en-US" altLang="zh-TW" sz="2000" i="1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Programmer must include these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time3.h (Part 1 of 2)</a:t>
            </a:r>
          </a:p>
        </p:txBody>
      </p:sp>
      <p:graphicFrame>
        <p:nvGraphicFramePr>
          <p:cNvPr id="66563" name="Object 5"/>
          <p:cNvGraphicFramePr>
            <a:graphicFrameLocks/>
          </p:cNvGraphicFramePr>
          <p:nvPr/>
        </p:nvGraphicFramePr>
        <p:xfrm>
          <a:off x="0" y="0"/>
          <a:ext cx="6918325" cy="588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Document" r:id="rId3" imgW="7095744" imgH="6036564" progId="Word.Document.8">
                  <p:embed/>
                </p:oleObj>
              </mc:Choice>
              <mc:Fallback>
                <p:oleObj name="Document" r:id="rId3" imgW="7095744" imgH="603656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88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time3.h (Part 2 of 2)</a:t>
            </a:r>
          </a:p>
        </p:txBody>
      </p:sp>
      <p:graphicFrame>
        <p:nvGraphicFramePr>
          <p:cNvPr id="67587" name="Object 5"/>
          <p:cNvGraphicFramePr>
            <a:graphicFrameLocks/>
          </p:cNvGraphicFramePr>
          <p:nvPr/>
        </p:nvGraphicFramePr>
        <p:xfrm>
          <a:off x="0" y="0"/>
          <a:ext cx="6919913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Document" r:id="rId3" imgW="7095744" imgH="2663952" progId="Word.Document.8">
                  <p:embed/>
                </p:oleObj>
              </mc:Choice>
              <mc:Fallback>
                <p:oleObj name="Document" r:id="rId3" imgW="7095744" imgH="266395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time3.cpp (Part 1 of 3)</a:t>
            </a:r>
          </a:p>
        </p:txBody>
      </p:sp>
      <p:graphicFrame>
        <p:nvGraphicFramePr>
          <p:cNvPr id="68611" name="Object 5"/>
          <p:cNvGraphicFramePr>
            <a:graphicFrameLocks/>
          </p:cNvGraphicFramePr>
          <p:nvPr/>
        </p:nvGraphicFramePr>
        <p:xfrm>
          <a:off x="0" y="0"/>
          <a:ext cx="6918325" cy="634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Document" r:id="rId3" imgW="7095744" imgH="6518148" progId="Word.Document.8">
                  <p:embed/>
                </p:oleObj>
              </mc:Choice>
              <mc:Fallback>
                <p:oleObj name="Document" r:id="rId3" imgW="7095744" imgH="651814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634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time3.cpp (Part 2 of 3)</a:t>
            </a:r>
          </a:p>
        </p:txBody>
      </p:sp>
      <p:graphicFrame>
        <p:nvGraphicFramePr>
          <p:cNvPr id="69635" name="Object 5"/>
          <p:cNvGraphicFramePr>
            <a:graphicFrameLocks/>
          </p:cNvGraphicFramePr>
          <p:nvPr/>
        </p:nvGraphicFramePr>
        <p:xfrm>
          <a:off x="0" y="0"/>
          <a:ext cx="6918325" cy="58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Document" r:id="rId3" imgW="7095744" imgH="6024372" progId="Word.Document.8">
                  <p:embed/>
                </p:oleObj>
              </mc:Choice>
              <mc:Fallback>
                <p:oleObj name="Document" r:id="rId3" imgW="7095744" imgH="602437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87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time3.cpp (Part 3 of 3)</a:t>
            </a:r>
          </a:p>
        </p:txBody>
      </p:sp>
      <p:graphicFrame>
        <p:nvGraphicFramePr>
          <p:cNvPr id="70659" name="Object 5"/>
          <p:cNvGraphicFramePr>
            <a:graphicFrameLocks/>
          </p:cNvGraphicFramePr>
          <p:nvPr/>
        </p:nvGraphicFramePr>
        <p:xfrm>
          <a:off x="0" y="0"/>
          <a:ext cx="69199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Document" r:id="rId3" imgW="7095744" imgH="2180844" progId="Word.Document.8">
                  <p:embed/>
                </p:oleObj>
              </mc:Choice>
              <mc:Fallback>
                <p:oleObj name="Document" r:id="rId3" imgW="7095744" imgH="218084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fig16_09.cpp (Part 1 of 3)</a:t>
            </a:r>
          </a:p>
        </p:txBody>
      </p:sp>
      <p:graphicFrame>
        <p:nvGraphicFramePr>
          <p:cNvPr id="71683" name="Object 5"/>
          <p:cNvGraphicFramePr>
            <a:graphicFrameLocks/>
          </p:cNvGraphicFramePr>
          <p:nvPr/>
        </p:nvGraphicFramePr>
        <p:xfrm>
          <a:off x="0" y="0"/>
          <a:ext cx="6918325" cy="470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Document" r:id="rId3" imgW="7095744" imgH="4832604" progId="Word.Document.8">
                  <p:embed/>
                </p:oleObj>
              </mc:Choice>
              <mc:Fallback>
                <p:oleObj name="Document" r:id="rId3" imgW="7095744" imgH="483260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470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fig16_09.cpp (Part 2 of 3)</a:t>
            </a:r>
          </a:p>
        </p:txBody>
      </p:sp>
      <p:graphicFrame>
        <p:nvGraphicFramePr>
          <p:cNvPr id="72707" name="Object 5"/>
          <p:cNvGraphicFramePr>
            <a:graphicFrameLocks/>
          </p:cNvGraphicFramePr>
          <p:nvPr/>
        </p:nvGraphicFramePr>
        <p:xfrm>
          <a:off x="0" y="0"/>
          <a:ext cx="6918325" cy="633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Document" r:id="rId3" imgW="7095744" imgH="6505956" progId="Word.Document.8">
                  <p:embed/>
                </p:oleObj>
              </mc:Choice>
              <mc:Fallback>
                <p:oleObj name="Document" r:id="rId3" imgW="7095744" imgH="650595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633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fig16_09.cpp (Part 3 of 3)</a:t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73731" name="Rectangle 15"/>
          <p:cNvSpPr>
            <a:spLocks noChangeArrowheads="1"/>
          </p:cNvSpPr>
          <p:nvPr/>
        </p:nvSpPr>
        <p:spPr bwMode="auto">
          <a:xfrm>
            <a:off x="0" y="2843213"/>
            <a:ext cx="6919913" cy="2100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Result of setting all valid values: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Hour: 17  Minute: 34  Second: 25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Result of attempting to set invalid hour and second: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Hour: 0  Minute: 43  Second: 0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Incrementing minute 3 times: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Start time: 11:58:00 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minute + 1: 11:59:00 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minute + 1: 12:00:00 PM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minute + 1: 12:01:00 PM </a:t>
            </a:r>
          </a:p>
        </p:txBody>
      </p:sp>
      <p:graphicFrame>
        <p:nvGraphicFramePr>
          <p:cNvPr id="73732" name="Object 17"/>
          <p:cNvGraphicFramePr>
            <a:graphicFrameLocks/>
          </p:cNvGraphicFramePr>
          <p:nvPr/>
        </p:nvGraphicFramePr>
        <p:xfrm>
          <a:off x="0" y="0"/>
          <a:ext cx="69183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Document" r:id="rId3" imgW="7095744" imgH="3131820" progId="Word.Document.8">
                  <p:embed/>
                </p:oleObj>
              </mc:Choice>
              <mc:Fallback>
                <p:oleObj name="Document" r:id="rId3" imgW="7095744" imgH="3131820" progId="Word.Document.8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16.12 A Subtle Trap: Returning a Reference to a Private Data Member</a:t>
            </a:r>
            <a:r>
              <a:rPr lang="en-US" altLang="zh-TW" sz="3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4182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Reference to an object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Alias for the name of the object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May be used on the left side of an assignment statement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Reference can receive a value, which changes the original object as well</a:t>
            </a:r>
          </a:p>
          <a:p>
            <a:pPr algn="just" eaLnBrk="1" hangingPunct="1"/>
            <a:endParaRPr lang="en-US" altLang="zh-TW" sz="18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One way to use this capability (unfortunately!) </a:t>
            </a:r>
          </a:p>
          <a:p>
            <a:pPr lvl="1" algn="just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Have a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member function of a class return a non-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reference to a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private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data member</a:t>
            </a:r>
          </a:p>
          <a:p>
            <a:pPr lvl="1" algn="just" eaLnBrk="1" hangingPunct="1"/>
            <a:r>
              <a:rPr lang="en-US" altLang="zh-TW" sz="2000" smtClean="0">
                <a:ea typeface="新細明體" panose="02020500000000000000" pitchFamily="18" charset="-120"/>
              </a:rPr>
              <a:t>This reference can be modified, which changes the original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16.2 Implementing a Time Abstract Data Type with a Class (III)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Constructor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Special member function that initializes data members of a class object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Constructors cannot return values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Same name as the class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Definitions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Once class defined, can be used as a data type</a:t>
            </a:r>
          </a:p>
          <a:p>
            <a:pPr eaLnBrk="1" hangingPunct="1"/>
            <a:endParaRPr lang="zh-TW" altLang="en-US" sz="2000" smtClean="0">
              <a:ea typeface="新細明體" panose="02020500000000000000" pitchFamily="18" charset="-120"/>
            </a:endParaRPr>
          </a:p>
        </p:txBody>
      </p:sp>
      <p:grpSp>
        <p:nvGrpSpPr>
          <p:cNvPr id="20484" name="Group 28"/>
          <p:cNvGrpSpPr>
            <a:grpSpLocks/>
          </p:cNvGrpSpPr>
          <p:nvPr/>
        </p:nvGrpSpPr>
        <p:grpSpPr bwMode="auto">
          <a:xfrm>
            <a:off x="381000" y="4332288"/>
            <a:ext cx="9372600" cy="2144712"/>
            <a:chOff x="240" y="2729"/>
            <a:chExt cx="5904" cy="1351"/>
          </a:xfrm>
        </p:grpSpPr>
        <p:sp>
          <p:nvSpPr>
            <p:cNvPr id="20485" name="Line 26"/>
            <p:cNvSpPr>
              <a:spLocks noChangeShapeType="1"/>
            </p:cNvSpPr>
            <p:nvPr/>
          </p:nvSpPr>
          <p:spPr bwMode="auto">
            <a:xfrm flipV="1">
              <a:off x="480" y="29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384" y="2729"/>
              <a:ext cx="5760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  <a:tab pos="4800600" algn="l"/>
                  <a:tab pos="5257800" algn="l"/>
                  <a:tab pos="5715000" algn="l"/>
                  <a:tab pos="61722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  <a:tab pos="4800600" algn="l"/>
                  <a:tab pos="5257800" algn="l"/>
                  <a:tab pos="5715000" algn="l"/>
                  <a:tab pos="61722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  <a:tab pos="4800600" algn="l"/>
                  <a:tab pos="5257800" algn="l"/>
                  <a:tab pos="5715000" algn="l"/>
                  <a:tab pos="61722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  <a:tab pos="4800600" algn="l"/>
                  <a:tab pos="5257800" algn="l"/>
                  <a:tab pos="5715000" algn="l"/>
                  <a:tab pos="61722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  <a:tab pos="4800600" algn="l"/>
                  <a:tab pos="5257800" algn="l"/>
                  <a:tab pos="5715000" algn="l"/>
                  <a:tab pos="61722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  <a:tab pos="4800600" algn="l"/>
                  <a:tab pos="5257800" algn="l"/>
                  <a:tab pos="5715000" algn="l"/>
                  <a:tab pos="61722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  <a:tab pos="4800600" algn="l"/>
                  <a:tab pos="5257800" algn="l"/>
                  <a:tab pos="5715000" algn="l"/>
                  <a:tab pos="61722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  <a:tab pos="4800600" algn="l"/>
                  <a:tab pos="5257800" algn="l"/>
                  <a:tab pos="5715000" algn="l"/>
                  <a:tab pos="61722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  <a:tab pos="4800600" algn="l"/>
                  <a:tab pos="5257800" algn="l"/>
                  <a:tab pos="5715000" algn="l"/>
                  <a:tab pos="61722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Time sunset,                  // object of type Time</a:t>
              </a:r>
              <a:b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arrayOfTimes[ 5 ],       // array of Time objects</a:t>
              </a:r>
              <a:b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*pointerToTime,          // pointer to a Time object</a:t>
              </a:r>
              <a:b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&amp;dinnerTime = sunset;    // reference to a Time object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600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</p:txBody>
        </p:sp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240" y="3497"/>
              <a:ext cx="1344" cy="58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  <a:ea typeface="新細明體" panose="02020500000000000000" pitchFamily="18" charset="-120"/>
                </a:rPr>
                <a:t>Note: The class name becomes the new type specifier.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time4.h</a:t>
            </a:r>
          </a:p>
        </p:txBody>
      </p:sp>
      <p:graphicFrame>
        <p:nvGraphicFramePr>
          <p:cNvPr id="75779" name="Object 5"/>
          <p:cNvGraphicFramePr>
            <a:graphicFrameLocks/>
          </p:cNvGraphicFramePr>
          <p:nvPr/>
        </p:nvGraphicFramePr>
        <p:xfrm>
          <a:off x="0" y="0"/>
          <a:ext cx="6919913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Document" r:id="rId3" imgW="7095744" imgH="5567172" progId="Word.Document.8">
                  <p:embed/>
                </p:oleObj>
              </mc:Choice>
              <mc:Fallback>
                <p:oleObj name="Document" r:id="rId3" imgW="7095744" imgH="556717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time4.cpp (Part 1 of 2)</a:t>
            </a:r>
          </a:p>
        </p:txBody>
      </p:sp>
      <p:graphicFrame>
        <p:nvGraphicFramePr>
          <p:cNvPr id="76803" name="Object 5"/>
          <p:cNvGraphicFramePr>
            <a:graphicFrameLocks/>
          </p:cNvGraphicFramePr>
          <p:nvPr/>
        </p:nvGraphicFramePr>
        <p:xfrm>
          <a:off x="0" y="0"/>
          <a:ext cx="6919913" cy="531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Document" r:id="rId3" imgW="7095744" imgH="5314188" progId="Word.Document.8">
                  <p:embed/>
                </p:oleObj>
              </mc:Choice>
              <mc:Fallback>
                <p:oleObj name="Document" r:id="rId3" imgW="7095744" imgH="531418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531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time4.cpp (Part 2 of 2)</a:t>
            </a:r>
          </a:p>
        </p:txBody>
      </p:sp>
      <p:graphicFrame>
        <p:nvGraphicFramePr>
          <p:cNvPr id="77827" name="Object 32"/>
          <p:cNvGraphicFramePr>
            <a:graphicFrameLocks/>
          </p:cNvGraphicFramePr>
          <p:nvPr/>
        </p:nvGraphicFramePr>
        <p:xfrm>
          <a:off x="0" y="0"/>
          <a:ext cx="69183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Document" r:id="rId3" imgW="7095744" imgH="2180844" progId="Word.Document.8">
                  <p:embed/>
                </p:oleObj>
              </mc:Choice>
              <mc:Fallback>
                <p:oleObj name="Document" r:id="rId3" imgW="7095744" imgH="2180844" progId="Word.Document.8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fig16_10.cpp (Part 1 of 2)</a:t>
            </a:r>
          </a:p>
        </p:txBody>
      </p:sp>
      <p:graphicFrame>
        <p:nvGraphicFramePr>
          <p:cNvPr id="78851" name="Object 5"/>
          <p:cNvGraphicFramePr>
            <a:graphicFrameLocks/>
          </p:cNvGraphicFramePr>
          <p:nvPr/>
        </p:nvGraphicFramePr>
        <p:xfrm>
          <a:off x="0" y="0"/>
          <a:ext cx="6918325" cy="494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Document" r:id="rId3" imgW="7095744" imgH="5073396" progId="Word.Document.8">
                  <p:embed/>
                </p:oleObj>
              </mc:Choice>
              <mc:Fallback>
                <p:oleObj name="Document" r:id="rId3" imgW="7095744" imgH="507339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494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fig16_10.cpp (Part 2 of 2)</a:t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0" y="2568575"/>
            <a:ext cx="6919913" cy="13922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Hour before modification: 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Hour after modification: 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*********************************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POOR PROGRAMMING PRACTICE!!!!!!!!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badSetHour as an lvalue, Hour: 74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*********************************</a:t>
            </a: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79876" name="Object 6"/>
          <p:cNvGraphicFramePr>
            <a:graphicFrameLocks/>
          </p:cNvGraphicFramePr>
          <p:nvPr/>
        </p:nvGraphicFramePr>
        <p:xfrm>
          <a:off x="0" y="0"/>
          <a:ext cx="69183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Document" r:id="rId3" imgW="7095744" imgH="2891028" progId="Word.Document.8">
                  <p:embed/>
                </p:oleObj>
              </mc:Choice>
              <mc:Fallback>
                <p:oleObj name="Document" r:id="rId3" imgW="7095744" imgH="289102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16.13 Assignment by Default Memberwise Copy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Assignment operator (</a:t>
            </a:r>
            <a:r>
              <a:rPr lang="en-US" altLang="zh-TW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Sets variables equal, i.e.,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000" b="1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sz="2000" b="1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Can be used to assign an object to another object of the same type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Memberwise copy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—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member by member copy</a:t>
            </a: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myObject1</a:t>
            </a:r>
            <a:r>
              <a:rPr lang="en-US" altLang="zh-TW" sz="20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myObject2</a:t>
            </a:r>
            <a:r>
              <a:rPr lang="en-US" altLang="zh-TW" sz="20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  <a:endParaRPr lang="en-US" altLang="zh-TW" sz="2000" b="1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16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Objects may be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Passed as function arguments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Returned from functions (call-by-value default)</a:t>
            </a:r>
          </a:p>
          <a:p>
            <a:pPr lvl="2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Use pointers for call by reference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fig16_11.cpp (Part 1 of 2)</a:t>
            </a:r>
          </a:p>
        </p:txBody>
      </p:sp>
      <p:graphicFrame>
        <p:nvGraphicFramePr>
          <p:cNvPr id="81923" name="Object 5"/>
          <p:cNvGraphicFramePr>
            <a:graphicFrameLocks/>
          </p:cNvGraphicFramePr>
          <p:nvPr/>
        </p:nvGraphicFramePr>
        <p:xfrm>
          <a:off x="0" y="0"/>
          <a:ext cx="6919913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Document" r:id="rId3" imgW="7095744" imgH="6758940" progId="Word.Document.8">
                  <p:embed/>
                </p:oleObj>
              </mc:Choice>
              <mc:Fallback>
                <p:oleObj name="Document" r:id="rId3" imgW="7095744" imgH="675894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fig16_11.cpp (Part 2 of 2)</a:t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0" y="4572000"/>
            <a:ext cx="6919913" cy="10064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date1 = 7-4-1993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date2 = 1-1-1990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After default memberwise copy, date2 = 7-4-1993</a:t>
            </a:r>
          </a:p>
          <a:p>
            <a:pPr>
              <a:spcBef>
                <a:spcPct val="0"/>
              </a:spcBef>
              <a:buFontTx/>
              <a:buNone/>
            </a:pPr>
            <a:endParaRPr lang="zh-TW" altLang="en-US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82948" name="Object 6"/>
          <p:cNvGraphicFramePr>
            <a:graphicFrameLocks/>
          </p:cNvGraphicFramePr>
          <p:nvPr/>
        </p:nvGraphicFramePr>
        <p:xfrm>
          <a:off x="0" y="0"/>
          <a:ext cx="691991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Document" r:id="rId3" imgW="6931152" imgH="5061204" progId="Word.Document.8">
                  <p:embed/>
                </p:oleObj>
              </mc:Choice>
              <mc:Fallback>
                <p:oleObj name="Document" r:id="rId3" imgW="6931152" imgH="5061204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16.14    Software Reusability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Object-oriented programmers</a:t>
            </a:r>
            <a:r>
              <a:rPr lang="en-US" altLang="zh-TW" sz="1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Concentrate on implementing useful classes</a:t>
            </a:r>
            <a:endParaRPr lang="en-US" altLang="zh-TW" sz="20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4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Tremendous opportunity to capture and catalog classes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Accessed by large segments of the programming community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Class libraries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exist for this purpose</a:t>
            </a:r>
          </a:p>
          <a:p>
            <a:pPr eaLnBrk="1" hangingPunct="1"/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Software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Constructed from existing, well-defined, carefully tested, portable, widely available components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Speeds development of powerful, high-quality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16.2 Implementing a Time Abstract Data Type with a Class (IV)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7772400" cy="496252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Binary scope resolution operator (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::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Specifies which class owns the member function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Different classes can have the same name for member functions</a:t>
            </a:r>
          </a:p>
          <a:p>
            <a:pPr eaLnBrk="1" hangingPunct="1"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Format for definition class member functions</a:t>
            </a:r>
          </a:p>
          <a:p>
            <a:pPr eaLnBrk="1" hangingPunct="1">
              <a:buFontTx/>
              <a:buNone/>
            </a:pP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    ReturnType ClassName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::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MemberFunctionName( ){</a:t>
            </a:r>
          </a:p>
          <a:p>
            <a:pPr eaLnBrk="1" hangingPunct="1">
              <a:buFontTx/>
              <a:buNone/>
            </a:pP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         …</a:t>
            </a:r>
          </a:p>
          <a:p>
            <a:pPr eaLnBrk="1" hangingPunct="1">
              <a:buFontTx/>
              <a:buNone/>
            </a:pP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         }</a:t>
            </a:r>
          </a:p>
          <a:p>
            <a:pPr eaLnBrk="1" hangingPunct="1">
              <a:buFontTx/>
              <a:buNone/>
            </a:pPr>
            <a:endParaRPr lang="zh-TW" altLang="en-US" sz="2000" i="1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16.2 Implementing a Time Abstract Data Type with a Class (V)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If member function is defined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inside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the class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Scope resolution operator and class name are not needed 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Defining a function outside a class does not change it being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or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private</a:t>
            </a:r>
          </a:p>
          <a:p>
            <a:pPr eaLnBrk="1" hangingPunct="1"/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Classes encourage software reuse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Inheritance allows new classes to be derived from old ones</a:t>
            </a:r>
            <a:endParaRPr lang="en-US" altLang="zh-TW" sz="2000" i="1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 following program 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Time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constructor initializes the data members to 0</a:t>
            </a:r>
          </a:p>
          <a:p>
            <a:pPr lvl="2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Ensures that the object is in a consistent state when it is created</a:t>
            </a:r>
          </a:p>
          <a:p>
            <a:pPr eaLnBrk="1" hangingPunct="1"/>
            <a:endParaRPr lang="en-US" altLang="zh-TW" sz="18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TW" sz="1800" i="1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fig16_02.cpp (Part 1 of 3)</a:t>
            </a:r>
          </a:p>
        </p:txBody>
      </p:sp>
      <p:graphicFrame>
        <p:nvGraphicFramePr>
          <p:cNvPr id="23555" name="Object 1029"/>
          <p:cNvGraphicFramePr>
            <a:graphicFrameLocks/>
          </p:cNvGraphicFramePr>
          <p:nvPr/>
        </p:nvGraphicFramePr>
        <p:xfrm>
          <a:off x="0" y="0"/>
          <a:ext cx="6918325" cy="588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7095744" imgH="6036564" progId="Word.Document.8">
                  <p:embed/>
                </p:oleObj>
              </mc:Choice>
              <mc:Fallback>
                <p:oleObj name="Document" r:id="rId3" imgW="7095744" imgH="6036564" progId="Word.Document.8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88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pSlideTemplateNEW">
  <a:themeElements>
    <a:clrScheme name="CppSlideTemplateN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pSlideTemplateNEW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CppSlideTemplate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pSlideTemplate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C:\WINNT\Profiles\kalid\Application Data\Microsoft\Templates\CppSlideTemplateNEW.pot</Template>
  <TotalTime>2705</TotalTime>
  <Words>2024</Words>
  <Application>Microsoft Office PowerPoint</Application>
  <PresentationFormat>如螢幕大小 (4:3)</PresentationFormat>
  <Paragraphs>394</Paragraphs>
  <Slides>68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7" baseType="lpstr">
      <vt:lpstr>Times New Roman</vt:lpstr>
      <vt:lpstr>Arial</vt:lpstr>
      <vt:lpstr>AvantGarde</vt:lpstr>
      <vt:lpstr>新細明體</vt:lpstr>
      <vt:lpstr>Lucida Console</vt:lpstr>
      <vt:lpstr>LucidaSansTypewriter</vt:lpstr>
      <vt:lpstr>Courier</vt:lpstr>
      <vt:lpstr>CppSlideTemplateNEW</vt:lpstr>
      <vt:lpstr>Microsoft Word 97 - 2003 文件</vt:lpstr>
      <vt:lpstr>Chapter 16: Classes and Data Abstraction </vt:lpstr>
      <vt:lpstr>Objectives</vt:lpstr>
      <vt:lpstr>16.1 Introduction</vt:lpstr>
      <vt:lpstr>16.2 Implementing a Time Abstract Data Type with a Class</vt:lpstr>
      <vt:lpstr>16.2 Implementing a Time Abstract Data Type with a Class (II)</vt:lpstr>
      <vt:lpstr>16.2 Implementing a Time Abstract Data Type with a Class (III)</vt:lpstr>
      <vt:lpstr>16.2 Implementing a Time Abstract Data Type with a Class (IV)</vt:lpstr>
      <vt:lpstr>16.2 Implementing a Time Abstract Data Type with a Class (V)</vt:lpstr>
      <vt:lpstr>fig16_02.cpp (Part 1 of 3)</vt:lpstr>
      <vt:lpstr>fig16_02.cpp (Part 2 of 3)</vt:lpstr>
      <vt:lpstr>fig16_02.cpp (Part 3 of 3)</vt:lpstr>
      <vt:lpstr>Program Output</vt:lpstr>
      <vt:lpstr>16.3 Class Scope and Accessing Class Members </vt:lpstr>
      <vt:lpstr>16.3 Class Scope and Accessing Class Members (II)</vt:lpstr>
      <vt:lpstr>fig16_03.cpp (Part 1 of 2)</vt:lpstr>
      <vt:lpstr>fig16_03.cpp (Part 2 of 2)    Program Output</vt:lpstr>
      <vt:lpstr>16.4 Separating Interface from Implementation </vt:lpstr>
      <vt:lpstr>time1.h</vt:lpstr>
      <vt:lpstr>time1.cpp (Part 1 of 2)</vt:lpstr>
      <vt:lpstr>time1.cpp (Part 2 of 2)</vt:lpstr>
      <vt:lpstr>fig16_04.cpp (Part 1 of 2)</vt:lpstr>
      <vt:lpstr>fig16_04.cpp (Part 2 of 2)    Program Output</vt:lpstr>
      <vt:lpstr>16.5 Controlling Access to Members </vt:lpstr>
      <vt:lpstr>fig16_05.cpp</vt:lpstr>
      <vt:lpstr>Program Output</vt:lpstr>
      <vt:lpstr>16.6  Access Functions and Utility Functions </vt:lpstr>
      <vt:lpstr>salesp.h</vt:lpstr>
      <vt:lpstr>salesp.cpp (Part 1 of 3)</vt:lpstr>
      <vt:lpstr>salesp.cpp (Part 2 of 3)</vt:lpstr>
      <vt:lpstr>salesp.cpp (Part 3 of 3)</vt:lpstr>
      <vt:lpstr>fig16_06.cpp         Program Output</vt:lpstr>
      <vt:lpstr>16.7 Initializing Class Objects: Constructors </vt:lpstr>
      <vt:lpstr>16.7 Initializing Class Objects: Constructors (II)</vt:lpstr>
      <vt:lpstr>16.8 Using Default Arguments with Constructors</vt:lpstr>
      <vt:lpstr>time2.h</vt:lpstr>
      <vt:lpstr>time2.cpp (Part 1 of 2)</vt:lpstr>
      <vt:lpstr>time2.cpp (Part 2 of 2)</vt:lpstr>
      <vt:lpstr>fig16_07.cpp (Part 1 of 2)</vt:lpstr>
      <vt:lpstr>fig16_07.cpp (Part 2 of 2)</vt:lpstr>
      <vt:lpstr>Program Output</vt:lpstr>
      <vt:lpstr>16.9  Using Destructors </vt:lpstr>
      <vt:lpstr>16.10  When Constructors and Destructors Are Called </vt:lpstr>
      <vt:lpstr>16.10  When Constructors and Destructors Are Called (II)</vt:lpstr>
      <vt:lpstr>create.h</vt:lpstr>
      <vt:lpstr>create.cpp</vt:lpstr>
      <vt:lpstr>fig16_08.cpp (Part 1 of 2)</vt:lpstr>
      <vt:lpstr>fig16_08.cpp (Part 2 of 2)</vt:lpstr>
      <vt:lpstr>Program Output</vt:lpstr>
      <vt:lpstr>16.11 Using Data Members and Member Functions</vt:lpstr>
      <vt:lpstr>16.11 Using Data Members and Member Functions (II) </vt:lpstr>
      <vt:lpstr>time3.h (Part 1 of 2)</vt:lpstr>
      <vt:lpstr>time3.h (Part 2 of 2)</vt:lpstr>
      <vt:lpstr>time3.cpp (Part 1 of 3)</vt:lpstr>
      <vt:lpstr>time3.cpp (Part 2 of 3)</vt:lpstr>
      <vt:lpstr>time3.cpp (Part 3 of 3)</vt:lpstr>
      <vt:lpstr>fig16_09.cpp (Part 1 of 3)</vt:lpstr>
      <vt:lpstr>fig16_09.cpp (Part 2 of 3)</vt:lpstr>
      <vt:lpstr>fig16_09.cpp (Part 3 of 3)       Program Output</vt:lpstr>
      <vt:lpstr>16.12 A Subtle Trap: Returning a Reference to a Private Data Member </vt:lpstr>
      <vt:lpstr>time4.h</vt:lpstr>
      <vt:lpstr>time4.cpp (Part 1 of 2)</vt:lpstr>
      <vt:lpstr>time4.cpp (Part 2 of 2)</vt:lpstr>
      <vt:lpstr>fig16_10.cpp (Part 1 of 2)</vt:lpstr>
      <vt:lpstr>fig16_10.cpp (Part 2 of 2)      Program Output</vt:lpstr>
      <vt:lpstr>16.13 Assignment by Default Memberwise Copy </vt:lpstr>
      <vt:lpstr>fig16_11.cpp (Part 1 of 2)</vt:lpstr>
      <vt:lpstr>fig16_11.cpp (Part 2 of 2)              Program Output</vt:lpstr>
      <vt:lpstr>16.14    Software Reusability </vt:lpstr>
    </vt:vector>
  </TitlesOfParts>
  <Company>Deitel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Data Abstraction</dc:title>
  <dc:creator>Llama</dc:creator>
  <cp:lastModifiedBy>Chua-Huang Huang</cp:lastModifiedBy>
  <cp:revision>1113</cp:revision>
  <dcterms:created xsi:type="dcterms:W3CDTF">2000-05-24T15:47:53Z</dcterms:created>
  <dcterms:modified xsi:type="dcterms:W3CDTF">2017-04-20T21:39:25Z</dcterms:modified>
</cp:coreProperties>
</file>