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3"/>
  </p:handoutMasterIdLst>
  <p:sldIdLst>
    <p:sldId id="296" r:id="rId3"/>
    <p:sldId id="359" r:id="rId4"/>
    <p:sldId id="357" r:id="rId5"/>
    <p:sldId id="298" r:id="rId6"/>
    <p:sldId id="342" r:id="rId7"/>
    <p:sldId id="299" r:id="rId8"/>
    <p:sldId id="300" r:id="rId9"/>
    <p:sldId id="301" r:id="rId10"/>
    <p:sldId id="362" r:id="rId11"/>
    <p:sldId id="363" r:id="rId12"/>
    <p:sldId id="302" r:id="rId13"/>
    <p:sldId id="307" r:id="rId14"/>
    <p:sldId id="303" r:id="rId15"/>
    <p:sldId id="304" r:id="rId16"/>
    <p:sldId id="360" r:id="rId17"/>
    <p:sldId id="361" r:id="rId18"/>
    <p:sldId id="364" r:id="rId19"/>
    <p:sldId id="308" r:id="rId20"/>
    <p:sldId id="343" r:id="rId21"/>
    <p:sldId id="344" r:id="rId22"/>
    <p:sldId id="345" r:id="rId23"/>
    <p:sldId id="346" r:id="rId24"/>
    <p:sldId id="347" r:id="rId25"/>
    <p:sldId id="365" r:id="rId26"/>
    <p:sldId id="348" r:id="rId27"/>
    <p:sldId id="349" r:id="rId28"/>
    <p:sldId id="305" r:id="rId29"/>
    <p:sldId id="306" r:id="rId30"/>
    <p:sldId id="314" r:id="rId31"/>
    <p:sldId id="350" r:id="rId32"/>
    <p:sldId id="315" r:id="rId33"/>
    <p:sldId id="316" r:id="rId34"/>
    <p:sldId id="317" r:id="rId35"/>
    <p:sldId id="318" r:id="rId36"/>
    <p:sldId id="319" r:id="rId37"/>
    <p:sldId id="351" r:id="rId38"/>
    <p:sldId id="352" r:id="rId39"/>
    <p:sldId id="320" r:id="rId40"/>
    <p:sldId id="366" r:id="rId41"/>
    <p:sldId id="322" r:id="rId42"/>
    <p:sldId id="367" r:id="rId43"/>
    <p:sldId id="323" r:id="rId44"/>
    <p:sldId id="324" r:id="rId45"/>
    <p:sldId id="325" r:id="rId46"/>
    <p:sldId id="326" r:id="rId47"/>
    <p:sldId id="327" r:id="rId48"/>
    <p:sldId id="353" r:id="rId49"/>
    <p:sldId id="328" r:id="rId50"/>
    <p:sldId id="354" r:id="rId51"/>
    <p:sldId id="329" r:id="rId52"/>
    <p:sldId id="330" r:id="rId53"/>
    <p:sldId id="331" r:id="rId54"/>
    <p:sldId id="368" r:id="rId55"/>
    <p:sldId id="332" r:id="rId56"/>
    <p:sldId id="355" r:id="rId57"/>
    <p:sldId id="358" r:id="rId58"/>
    <p:sldId id="335" r:id="rId59"/>
    <p:sldId id="356" r:id="rId60"/>
    <p:sldId id="336" r:id="rId61"/>
    <p:sldId id="337" r:id="rId62"/>
  </p:sldIdLst>
  <p:sldSz cx="9144000" cy="6858000" type="screen4x3"/>
  <p:notesSz cx="7010400" cy="919924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118" autoAdjust="0"/>
  </p:normalViewPr>
  <p:slideViewPr>
    <p:cSldViewPr>
      <p:cViewPr varScale="1">
        <p:scale>
          <a:sx n="70" d="100"/>
          <a:sy n="70" d="100"/>
        </p:scale>
        <p:origin x="15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5.xml"/><Relationship Id="rId8" Type="http://schemas.openxmlformats.org/officeDocument/2006/relationships/slide" Target="slides/slide24.xml"/><Relationship Id="rId7" Type="http://schemas.openxmlformats.org/officeDocument/2006/relationships/slide" Target="slides/slide23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Relationship Id="rId3" Type="http://schemas.openxmlformats.org/officeDocument/2006/relationships/slide" Target="slides/slide17.xml"/><Relationship Id="rId2" Type="http://schemas.openxmlformats.org/officeDocument/2006/relationships/slide" Target="slides/slide10.xml"/><Relationship Id="rId16" Type="http://schemas.openxmlformats.org/officeDocument/2006/relationships/slide" Target="slides/slide54.xml"/><Relationship Id="rId15" Type="http://schemas.openxmlformats.org/officeDocument/2006/relationships/slide" Target="slides/slide53.xml"/><Relationship Id="rId14" Type="http://schemas.openxmlformats.org/officeDocument/2006/relationships/slide" Target="slides/slide44.xml"/><Relationship Id="rId13" Type="http://schemas.openxmlformats.org/officeDocument/2006/relationships/slide" Target="slides/slide41.xml"/><Relationship Id="rId12" Type="http://schemas.openxmlformats.org/officeDocument/2006/relationships/slide" Target="slides/slide39.xml"/><Relationship Id="rId11" Type="http://schemas.openxmlformats.org/officeDocument/2006/relationships/slide" Target="slides/slide28.xml"/><Relationship Id="rId10" Type="http://schemas.openxmlformats.org/officeDocument/2006/relationships/slide" Target="slides/slide26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algn="r"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algn="r"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fld id="{D399CADC-59B2-431B-AD4C-CD9949D8BC52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2000" u="sng" smtClean="0"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918325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918325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8604250" y="6524625"/>
            <a:ext cx="431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CE209A63-8986-4DEA-9377-5AF6E33655A7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34200" y="762000"/>
            <a:ext cx="22098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8604250" y="6524625"/>
            <a:ext cx="431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6A828B8-69A0-49D9-937E-409D506A2FC2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4572000" y="3429000"/>
            <a:ext cx="914400" cy="9144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Title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8604250" y="6524625"/>
            <a:ext cx="431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8BE9C777-D709-4897-9253-6A934323103B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6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Document7.doc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Document8.doc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Document9.doc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Document10.doc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Document11.doc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Document12.doc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Document13.doc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Document14.doc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Document15.doc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Document16.doc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wmf"/><Relationship Id="rId1" Type="http://schemas.openxmlformats.org/officeDocument/2006/relationships/oleObject" Target="../embeddings/Document17.doc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wmf"/><Relationship Id="rId1" Type="http://schemas.openxmlformats.org/officeDocument/2006/relationships/oleObject" Target="../embeddings/Document18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wmf"/><Relationship Id="rId1" Type="http://schemas.openxmlformats.org/officeDocument/2006/relationships/oleObject" Target="../embeddings/Document19.doc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wmf"/><Relationship Id="rId1" Type="http://schemas.openxmlformats.org/officeDocument/2006/relationships/oleObject" Target="../embeddings/Document20.doc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wmf"/><Relationship Id="rId1" Type="http://schemas.openxmlformats.org/officeDocument/2006/relationships/oleObject" Target="../embeddings/Document21.doc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wmf"/><Relationship Id="rId1" Type="http://schemas.openxmlformats.org/officeDocument/2006/relationships/oleObject" Target="../embeddings/Document22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wmf"/><Relationship Id="rId1" Type="http://schemas.openxmlformats.org/officeDocument/2006/relationships/oleObject" Target="../embeddings/Document23.doc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wmf"/><Relationship Id="rId1" Type="http://schemas.openxmlformats.org/officeDocument/2006/relationships/oleObject" Target="../embeddings/Document24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wmf"/><Relationship Id="rId1" Type="http://schemas.openxmlformats.org/officeDocument/2006/relationships/oleObject" Target="../embeddings/Document25.doc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wmf"/><Relationship Id="rId3" Type="http://schemas.openxmlformats.org/officeDocument/2006/relationships/oleObject" Target="../embeddings/Document27.doc"/><Relationship Id="rId2" Type="http://schemas.openxmlformats.org/officeDocument/2006/relationships/image" Target="../media/image26.wmf"/><Relationship Id="rId1" Type="http://schemas.openxmlformats.org/officeDocument/2006/relationships/oleObject" Target="../embeddings/Document26.doc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wmf"/><Relationship Id="rId1" Type="http://schemas.openxmlformats.org/officeDocument/2006/relationships/oleObject" Target="../embeddings/Document28.doc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wmf"/><Relationship Id="rId1" Type="http://schemas.openxmlformats.org/officeDocument/2006/relationships/oleObject" Target="../embeddings/Document29.doc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wmf"/><Relationship Id="rId1" Type="http://schemas.openxmlformats.org/officeDocument/2006/relationships/oleObject" Target="../embeddings/Document30.doc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wmf"/><Relationship Id="rId1" Type="http://schemas.openxmlformats.org/officeDocument/2006/relationships/oleObject" Target="../embeddings/Document31.doc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wmf"/><Relationship Id="rId1" Type="http://schemas.openxmlformats.org/officeDocument/2006/relationships/oleObject" Target="../embeddings/Document32.doc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wmf"/><Relationship Id="rId1" Type="http://schemas.openxmlformats.org/officeDocument/2006/relationships/oleObject" Target="../embeddings/Document33.doc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wmf"/><Relationship Id="rId3" Type="http://schemas.openxmlformats.org/officeDocument/2006/relationships/oleObject" Target="../embeddings/Document35.doc"/><Relationship Id="rId2" Type="http://schemas.openxmlformats.org/officeDocument/2006/relationships/image" Target="../media/image34.wmf"/><Relationship Id="rId1" Type="http://schemas.openxmlformats.org/officeDocument/2006/relationships/oleObject" Target="../embeddings/Document34.doc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wmf"/><Relationship Id="rId1" Type="http://schemas.openxmlformats.org/officeDocument/2006/relationships/oleObject" Target="../embeddings/Document36.doc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Document3.doc"/><Relationship Id="rId2" Type="http://schemas.openxmlformats.org/officeDocument/2006/relationships/image" Target="../media/image2.wmf"/><Relationship Id="rId1" Type="http://schemas.openxmlformats.org/officeDocument/2006/relationships/oleObject" Target="../embeddings/Document2.doc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Document4.doc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Document5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838200" y="381000"/>
            <a:ext cx="7467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Chapter 17 - C++ Classes: Part II</a:t>
            </a:r>
            <a:endParaRPr lang="en-US" altLang="zh-TW">
              <a:solidFill>
                <a:srgbClr val="FF3300"/>
              </a:solidFill>
              <a:ea typeface="PMingLiU" panose="02020500000000000000" pitchFamily="18" charset="-12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914400" y="1447800"/>
            <a:ext cx="7315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17.1	Introduction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17.2	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(Constant) Objects and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Member Functions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17.3	Composition: Objects as Members of Classes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17.4	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Functions and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Classes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17.5	Using the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this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Pointer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17.6	Dynamic Memory Allocation with Operators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and 	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delete</a:t>
            </a:r>
            <a:endParaRPr lang="en-US" altLang="zh-TW" sz="1800" b="1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17.7	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Class Members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	Data Abstraction and Information Hiding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17.8.1	Example: Array Abstract Data Type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17.8.2	Example: String Abstract Data Type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17.8.3	Example: Queue Abstract Data Type</a:t>
            </a:r>
            <a:endParaRPr lang="en-US" altLang="zh-TW" sz="1800" b="1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17.9	Container Classes and Iterators</a:t>
            </a:r>
            <a:r>
              <a:rPr lang="en-US" altLang="zh-TW" sz="1800" b="1">
                <a:solidFill>
                  <a:srgbClr val="000000"/>
                </a:solidFill>
                <a:ea typeface="PMingLiU" panose="02020500000000000000" pitchFamily="18" charset="-120"/>
              </a:rPr>
              <a:t> </a:t>
            </a:r>
            <a:endParaRPr lang="en-US" altLang="zh-TW" sz="1800" b="1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fig17_01.cpp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4339" name="Object 4"/>
          <p:cNvGraphicFramePr/>
          <p:nvPr/>
        </p:nvGraphicFramePr>
        <p:xfrm>
          <a:off x="0" y="0"/>
          <a:ext cx="6837363" cy="53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" imgW="7095490" imgH="5554980" progId="Word.Document.8">
                  <p:embed/>
                </p:oleObj>
              </mc:Choice>
              <mc:Fallback>
                <p:oleObj name="Document" r:id="rId1" imgW="7095490" imgH="55549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7363" cy="53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6781800" cy="2282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Compiling...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Fig17_01.cpp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d:fig17_01.cpp(14) : error C2662: 'setHour' : cannot convert 'this' pointer from 'const class Time' to 'class Time &amp;'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Conversion loses qualifiers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d:\fig17_01.cpp(20) : error C2662: 'printStandard' : cannot convert 'this' pointer from 'const class Time' to 'class Time &amp;'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Conversion loses qualifiers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Time5.cpp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Error executing cl.exe.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test.exe - 2 error(s), 0 warning(s)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17.2 	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(Constant) Objects and 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Member Functions (III)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Member initializer syntax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Data member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increment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in class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Increment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. </a:t>
            </a:r>
            <a:endParaRPr lang="en-US" altLang="zh-TW" sz="200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Constructor for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Increment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is modified as follows:</a:t>
            </a:r>
            <a:endParaRPr lang="en-US" altLang="zh-TW" sz="200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>
                <a:latin typeface="Courier" pitchFamily="49" charset="0"/>
                <a:ea typeface="PMingLiU" panose="02020500000000000000" pitchFamily="18" charset="-120"/>
              </a:rPr>
              <a:t>	</a:t>
            </a:r>
            <a:endParaRPr lang="en-US" altLang="zh-TW" sz="1600">
              <a:latin typeface="Courier" pitchFamily="49" charset="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Increment::Increment( int c, int i )</a:t>
            </a:r>
            <a:b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</a:b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   : increment( i )</a:t>
            </a:r>
            <a:b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</a:b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	{ count = c; }</a:t>
            </a:r>
            <a:endParaRPr lang="en-US" altLang="zh-TW" sz="160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": increment( i )"</a:t>
            </a:r>
            <a:r>
              <a:rPr lang="en-US" altLang="zh-TW" sz="1800">
                <a:ea typeface="PMingLiU" panose="02020500000000000000" pitchFamily="18" charset="-120"/>
              </a:rPr>
              <a:t> initializes </a:t>
            </a: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increment</a:t>
            </a:r>
            <a:r>
              <a:rPr lang="en-US" altLang="zh-TW" sz="1800">
                <a:ea typeface="PMingLiU" panose="02020500000000000000" pitchFamily="18" charset="-120"/>
              </a:rPr>
              <a:t> to the value of </a:t>
            </a:r>
            <a:r>
              <a:rPr lang="en-US" altLang="zh-TW" sz="1600">
                <a:latin typeface="Lucida Console" panose="020B0609040504020204" pitchFamily="49" charset="0"/>
                <a:ea typeface="PMingLiU" panose="02020500000000000000" pitchFamily="18" charset="-120"/>
              </a:rPr>
              <a:t>i</a:t>
            </a:r>
            <a:r>
              <a:rPr lang="en-US" altLang="zh-TW" sz="1800">
                <a:ea typeface="PMingLiU" panose="02020500000000000000" pitchFamily="18" charset="-120"/>
              </a:rPr>
              <a:t>. </a:t>
            </a:r>
            <a:endParaRPr lang="en-US" altLang="zh-TW" sz="1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Any data member can be initialized using member initializer syntax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 b="1">
                <a:ea typeface="PMingLiU" panose="02020500000000000000" pitchFamily="18" charset="-120"/>
              </a:rPr>
              <a:t>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consts</a:t>
            </a:r>
            <a:r>
              <a:rPr lang="en-US" altLang="zh-TW" sz="2000">
                <a:ea typeface="PMingLiU" panose="02020500000000000000" pitchFamily="18" charset="-120"/>
              </a:rPr>
              <a:t> and references must be initialized this way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Multiple member initializers</a:t>
            </a:r>
            <a:r>
              <a:rPr lang="en-US" altLang="zh-TW" sz="1600">
                <a:ea typeface="PMingLiU" panose="02020500000000000000" pitchFamily="18" charset="-120"/>
              </a:rPr>
              <a:t> </a:t>
            </a:r>
            <a:endParaRPr lang="en-US" altLang="zh-TW" sz="16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Use comma-separated list after the colon</a:t>
            </a:r>
            <a:endParaRPr lang="en-US" altLang="zh-TW" sz="160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16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fig17_02.cpp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7411" name="Object 109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fig17_02.cpp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8435" name="Object 44"/>
          <p:cNvGraphicFramePr/>
          <p:nvPr/>
        </p:nvGraphicFramePr>
        <p:xfrm>
          <a:off x="0" y="0"/>
          <a:ext cx="6919913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1" imgW="6931025" imgH="5542915" progId="Word.Document.8">
                  <p:embed/>
                </p:oleObj>
              </mc:Choice>
              <mc:Fallback>
                <p:oleObj name="Document" r:id="rId1" imgW="6931025" imgH="5542915" progId="Word.Document.8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53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5"/>
          <p:cNvSpPr>
            <a:spLocks noChangeArrowheads="1"/>
          </p:cNvSpPr>
          <p:nvPr/>
        </p:nvSpPr>
        <p:spPr bwMode="auto">
          <a:xfrm>
            <a:off x="0" y="5257800"/>
            <a:ext cx="6919913" cy="10048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Before incrementing: count = 10, increment = 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After increment 1: count = 15, increment = 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After increment 2: count = 20, increment = 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After increment 3: count = 25, increment = 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fig17_03.cpp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9459" name="Object 6"/>
          <p:cNvGraphicFramePr/>
          <p:nvPr/>
        </p:nvGraphicFramePr>
        <p:xfrm>
          <a:off x="0" y="0"/>
          <a:ext cx="6848475" cy="62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2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31"/>
          <p:cNvGraphicFramePr/>
          <p:nvPr/>
        </p:nvGraphicFramePr>
        <p:xfrm>
          <a:off x="0" y="0"/>
          <a:ext cx="6919913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1" imgW="6931025" imgH="5542915" progId="Word.Document.8">
                  <p:embed/>
                </p:oleObj>
              </mc:Choice>
              <mc:Fallback>
                <p:oleObj name="Document" r:id="rId1" imgW="6931025" imgH="5542915" progId="Word.Document.8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553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fig17_03.cpp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781800" cy="1917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Compiling...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Fig17_03.cpp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D:\Fig17_03.cpp(21) : error C2758: 'increment' : must be initialized in constructor base/member initializer list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D:\Fig17_03.cpp(16) : see declaration of 'increment'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D:\Fig17_03.cpp(23) : error C2166: l-value specifies const object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Error executing cl.exe.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test.exe - 2 error(s), 0 warning(s)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17.3	Composition: Objects as Members of Classes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Composition</a:t>
            </a:r>
            <a:r>
              <a:rPr lang="en-US" altLang="zh-TW" sz="2800" i="1">
                <a:ea typeface="PMingLiU" panose="02020500000000000000" pitchFamily="18" charset="-120"/>
              </a:rPr>
              <a:t>  </a:t>
            </a:r>
            <a:endParaRPr lang="en-US" altLang="zh-TW" sz="2800" i="1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Class has objects of other classes as members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Construction of objects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Member objects constructed in order declared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>
                <a:ea typeface="PMingLiU" panose="02020500000000000000" pitchFamily="18" charset="-120"/>
              </a:rPr>
              <a:t>Not in order of constructor’s member initializer list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Constructed before their enclosing class objects (host objects)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Constructors called inside out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Destructors called outside in</a:t>
            </a:r>
            <a:endParaRPr lang="en-US" altLang="zh-TW" sz="20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17.3	Composition: Objects as Members of Classes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Example: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Employee::Employee( char *fname, char *lname,</a:t>
            </a:r>
            <a:b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int bmonth, int bday, int byear,</a:t>
            </a:r>
            <a:b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int hmonth, int hday, int hyear )</a:t>
            </a:r>
            <a:b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: birthDate( bmonth, bday, byear ), </a:t>
            </a:r>
            <a:b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hireDate( hmonth, hday, hyear )</a:t>
            </a:r>
            <a:r>
              <a:rPr lang="en-US" altLang="zh-TW" sz="1800" b="1" smtClean="0">
                <a:latin typeface="Courier" pitchFamily="49" charset="0"/>
                <a:ea typeface="PMingLiU" panose="02020500000000000000" pitchFamily="18" charset="-120"/>
              </a:rPr>
              <a:t> </a:t>
            </a:r>
            <a:endParaRPr lang="en-US" altLang="zh-TW" sz="1800" b="1" smtClean="0">
              <a:latin typeface="Courier" pitchFamily="49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Insert objects from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Date</a:t>
            </a:r>
            <a:r>
              <a:rPr lang="en-US" altLang="zh-TW" sz="2000" smtClean="0">
                <a:ea typeface="PMingLiU" panose="02020500000000000000" pitchFamily="18" charset="-120"/>
              </a:rPr>
              <a:t> class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(birthDate and hireDate)</a:t>
            </a:r>
            <a:r>
              <a:rPr lang="en-US" altLang="zh-TW" sz="2000" smtClean="0">
                <a:ea typeface="PMingLiU" panose="02020500000000000000" pitchFamily="18" charset="-120"/>
              </a:rPr>
              <a:t> into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Employee</a:t>
            </a:r>
            <a:r>
              <a:rPr lang="en-US" altLang="zh-TW" sz="2000" smtClean="0">
                <a:ea typeface="PMingLiU" panose="02020500000000000000" pitchFamily="18" charset="-120"/>
              </a:rPr>
              <a:t> class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birthDate</a:t>
            </a:r>
            <a:r>
              <a:rPr lang="en-US" altLang="zh-TW" sz="2000" smtClean="0">
                <a:ea typeface="PMingLiU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hireDate</a:t>
            </a:r>
            <a:r>
              <a:rPr lang="en-US" altLang="zh-TW" sz="2000" smtClean="0">
                <a:ea typeface="PMingLiU" panose="02020500000000000000" pitchFamily="18" charset="-120"/>
              </a:rPr>
              <a:t> have member initializers -  they are probably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consts</a:t>
            </a:r>
            <a:r>
              <a:rPr lang="en-US" altLang="zh-TW" sz="2000" smtClean="0">
                <a:ea typeface="PMingLiU" panose="02020500000000000000" pitchFamily="18" charset="-120"/>
              </a:rPr>
              <a:t> in the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Employee</a:t>
            </a:r>
            <a:r>
              <a:rPr lang="en-US" altLang="zh-TW" sz="2000" smtClean="0">
                <a:ea typeface="PMingLiU" panose="02020500000000000000" pitchFamily="18" charset="-120"/>
              </a:rPr>
              <a:t> class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PMingLiU" panose="02020500000000000000" pitchFamily="18" charset="-120"/>
              </a:rPr>
              <a:t>Objectives</a:t>
            </a:r>
            <a:endParaRPr lang="en-US" altLang="zh-TW" sz="2800" b="1" smtClean="0">
              <a:ea typeface="PMingLiU" panose="02020500000000000000" pitchFamily="18" charset="-120"/>
            </a:endParaRPr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In this chapter, you will learn: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be able to create and destroy objects dynamically.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be able to specify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(constant) objects and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member functions. 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purpose of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functions and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classes.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how to use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data members and member functions.  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concept of a container class.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notion of iterator classes that walk through the elements of container classes.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To understand the use of the </a:t>
            </a:r>
            <a:r>
              <a:rPr lang="en-US" altLang="zh-TW" sz="22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this</a:t>
            </a:r>
            <a:r>
              <a:rPr lang="en-US" altLang="zh-TW" sz="2400">
                <a:solidFill>
                  <a:srgbClr val="000000"/>
                </a:solidFill>
                <a:ea typeface="PMingLiU" panose="02020500000000000000" pitchFamily="18" charset="-120"/>
              </a:rPr>
              <a:t> pointer.</a:t>
            </a:r>
            <a:endParaRPr lang="en-US" altLang="zh-TW" sz="24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90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date1.h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4579" name="Object 70"/>
          <p:cNvGraphicFramePr/>
          <p:nvPr/>
        </p:nvGraphicFramePr>
        <p:xfrm>
          <a:off x="0" y="0"/>
          <a:ext cx="684847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1" imgW="6931025" imgH="5326380" progId="Word.Document.8">
                  <p:embed/>
                </p:oleObj>
              </mc:Choice>
              <mc:Fallback>
                <p:oleObj name="Document" r:id="rId1" imgW="6931025" imgH="5326380" progId="Word.Document.8">
                  <p:embed/>
                  <p:pic>
                    <p:nvPicPr>
                      <p:cNvPr id="0" name="Object 7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date1.cpp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5603" name="Object 95"/>
          <p:cNvGraphicFramePr/>
          <p:nvPr/>
        </p:nvGraphicFramePr>
        <p:xfrm>
          <a:off x="0" y="0"/>
          <a:ext cx="6919913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9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date1.cpp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6627" name="Object 107"/>
          <p:cNvGraphicFramePr/>
          <p:nvPr/>
        </p:nvGraphicFramePr>
        <p:xfrm>
          <a:off x="0" y="0"/>
          <a:ext cx="6848475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1" imgW="6931025" imgH="6264910" progId="Word.Document.8">
                  <p:embed/>
                </p:oleObj>
              </mc:Choice>
              <mc:Fallback>
                <p:oleObj name="Document" r:id="rId1" imgW="6931025" imgH="6264910" progId="Word.Document.8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date1.cpp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7651" name="Object 73"/>
          <p:cNvGraphicFramePr/>
          <p:nvPr/>
        </p:nvGraphicFramePr>
        <p:xfrm>
          <a:off x="0" y="0"/>
          <a:ext cx="69199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1" imgW="6931025" imgH="3386455" progId="Word.Document.8">
                  <p:embed/>
                </p:oleObj>
              </mc:Choice>
              <mc:Fallback>
                <p:oleObj name="Document" r:id="rId1" imgW="6931025" imgH="3386455" progId="Word.Document.8">
                  <p:embed/>
                  <p:pic>
                    <p:nvPicPr>
                      <p:cNvPr id="0" name="Object 7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emply1.h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8675" name="Object 4"/>
          <p:cNvGraphicFramePr/>
          <p:nvPr/>
        </p:nvGraphicFramePr>
        <p:xfrm>
          <a:off x="0" y="0"/>
          <a:ext cx="684847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1" imgW="6931025" imgH="5326380" progId="Word.Document.8">
                  <p:embed/>
                </p:oleObj>
              </mc:Choice>
              <mc:Fallback>
                <p:oleObj name="Document" r:id="rId1" imgW="6931025" imgH="53263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emply1.cpp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9699" name="Object 104"/>
          <p:cNvGraphicFramePr/>
          <p:nvPr/>
        </p:nvGraphicFramePr>
        <p:xfrm>
          <a:off x="0" y="0"/>
          <a:ext cx="6848475" cy="572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1" imgW="6931025" imgH="5795645" progId="Word.Document.8">
                  <p:embed/>
                </p:oleObj>
              </mc:Choice>
              <mc:Fallback>
                <p:oleObj name="Document" r:id="rId1" imgW="6931025" imgH="5795645" progId="Word.Document.8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72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emply1.cpp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0723" name="Object 1084"/>
          <p:cNvGraphicFramePr/>
          <p:nvPr/>
        </p:nvGraphicFramePr>
        <p:xfrm>
          <a:off x="0" y="0"/>
          <a:ext cx="6848475" cy="62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108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20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fig17_04.cpp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1747" name="Object 176"/>
          <p:cNvGraphicFramePr/>
          <p:nvPr/>
        </p:nvGraphicFramePr>
        <p:xfrm>
          <a:off x="0" y="0"/>
          <a:ext cx="6848475" cy="524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1" imgW="6931025" imgH="5314315" progId="Word.Document.8">
                  <p:embed/>
                </p:oleObj>
              </mc:Choice>
              <mc:Fallback>
                <p:oleObj name="Document" r:id="rId1" imgW="6931025" imgH="5314315" progId="Word.Document.8">
                  <p:embed/>
                  <p:pic>
                    <p:nvPicPr>
                      <p:cNvPr id="0" name="Object 17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24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2771" name="Rectangle 52"/>
          <p:cNvSpPr>
            <a:spLocks noChangeArrowheads="1"/>
          </p:cNvSpPr>
          <p:nvPr/>
        </p:nvSpPr>
        <p:spPr bwMode="auto">
          <a:xfrm>
            <a:off x="0" y="0"/>
            <a:ext cx="6781800" cy="3560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constructor for date 7/24/1949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constructor for date 3/12/1988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object constructor: Bob Jones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Jones, Bob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Hired: 3/12/1988  Birth date: 7/24/1949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Test Date constructor with invalid values: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Month 14 invalid. Set to month 1.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Day 35 invalid. Set to day 1.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constructor for date 1/1/1994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destructor for date 1/1/1994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object destructor: Jones, Bob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destructor for date 3/12/1988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Date object destructor for date 7/24/1949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17.4	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Functions and 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Classes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–"/>
            </a:pP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>
                <a:ea typeface="PMingLiU" panose="02020500000000000000" pitchFamily="18" charset="-120"/>
              </a:rPr>
              <a:t> function and </a:t>
            </a: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800">
                <a:ea typeface="PMingLiU" panose="02020500000000000000" pitchFamily="18" charset="-120"/>
              </a:rPr>
              <a:t> classes</a:t>
            </a:r>
            <a:endParaRPr lang="en-US" altLang="zh-TW" sz="1400" i="1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Can access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private</a:t>
            </a:r>
            <a:r>
              <a:rPr lang="en-US" altLang="zh-TW" sz="2000">
                <a:ea typeface="PMingLiU" panose="02020500000000000000" pitchFamily="18" charset="-120"/>
              </a:rPr>
              <a:t> and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protected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ea typeface="PMingLiU" panose="02020500000000000000" pitchFamily="18" charset="-120"/>
              </a:rPr>
              <a:t>(more later) members of another class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functions are not member functions of class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Defined outside of class scope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>
              <a:buFontTx/>
              <a:buChar char="–"/>
            </a:pPr>
            <a:r>
              <a:rPr lang="en-US" altLang="zh-TW" sz="2800">
                <a:ea typeface="PMingLiU" panose="02020500000000000000" pitchFamily="18" charset="-120"/>
              </a:rPr>
              <a:t>Properties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Friendship is granted, not taken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NOT symmetric (if B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of A, A not necessarily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of B)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NOT transitive (if A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of B, B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of C, A not necessarily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000">
                <a:ea typeface="PMingLiU" panose="02020500000000000000" pitchFamily="18" charset="-120"/>
              </a:rPr>
              <a:t> of C)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17.1 	Introduction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Chapters 16-18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Object-based programming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2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Chapter 19-20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Polymorphism and inheritance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Object-oriented programming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17.4	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Functions and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Classes</a:t>
            </a:r>
            <a:b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buFontTx/>
              <a:buChar char="–"/>
            </a:pP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declarations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function  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Keyword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before function prototype in class that is giving friendship. 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 int myFunction( int x );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Appears in the class granting friendship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class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Type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 class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i="1" smtClean="0">
                <a:ea typeface="PMingLiU" panose="02020500000000000000" pitchFamily="18" charset="-120"/>
                <a:cs typeface="Times New Roman" panose="02020603050405020304" pitchFamily="18" charset="0"/>
              </a:rPr>
              <a:t>Classname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in class granting friendship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If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ClassOne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granting friendship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ClassTwo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 class ClassTwo;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		  appears in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ClassOne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's definition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fig17_05.cpp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5843" name="Object 108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fig17_05.cpp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6867" name="Rectangle 19"/>
          <p:cNvSpPr>
            <a:spLocks noChangeArrowheads="1"/>
          </p:cNvSpPr>
          <p:nvPr/>
        </p:nvSpPr>
        <p:spPr bwMode="auto">
          <a:xfrm>
            <a:off x="0" y="25146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counter.x after instantiation: 0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counter.x after call to setX friend function: 8</a:t>
            </a: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6868" name="Object 23"/>
          <p:cNvGraphicFramePr/>
          <p:nvPr/>
        </p:nvGraphicFramePr>
        <p:xfrm>
          <a:off x="0" y="0"/>
          <a:ext cx="69199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1" imgW="6931025" imgH="2891155" progId="Word.Document.8">
                  <p:embed/>
                </p:oleObj>
              </mc:Choice>
              <mc:Fallback>
                <p:oleObj name="Document" r:id="rId1" imgW="6931025" imgH="2891155" progId="Word.Document.8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fig17_06.cpp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7891" name="Object 107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fig17_06.cpp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676400"/>
            <a:ext cx="6919913" cy="1917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Compiling...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Fig17_06.cpp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D:\Fig17_06.cpp(22) :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error C2248: 'x' : cannot access private member declared in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class 'Count'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D:\Fig17_06.cpp(15) : see declaration of 'x'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Error executing cl.exe.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test.exe - 1 error(s), 0 warning(s)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38916" name="Object 30"/>
          <p:cNvGraphicFramePr/>
          <p:nvPr/>
        </p:nvGraphicFramePr>
        <p:xfrm>
          <a:off x="0" y="0"/>
          <a:ext cx="69199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1" imgW="6931025" imgH="1927860" progId="Word.Document.8">
                  <p:embed/>
                </p:oleObj>
              </mc:Choice>
              <mc:Fallback>
                <p:oleObj name="Document" r:id="rId1" imgW="6931025" imgH="1927860" progId="Word.Document.8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17.5	Using the </a:t>
            </a:r>
            <a:r>
              <a:rPr lang="en-US" altLang="zh-TW" sz="26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this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Pointer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this</a:t>
            </a:r>
            <a:r>
              <a:rPr lang="en-US" altLang="zh-TW" sz="2800" b="1">
                <a:ea typeface="PMingLiU" panose="02020500000000000000" pitchFamily="18" charset="-120"/>
              </a:rPr>
              <a:t> </a:t>
            </a:r>
            <a:r>
              <a:rPr lang="en-US" altLang="zh-TW" sz="2800">
                <a:ea typeface="PMingLiU" panose="02020500000000000000" pitchFamily="18" charset="-120"/>
              </a:rPr>
              <a:t>pointer 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Allows objects to access their own address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Not part of the object itself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Implicit first argument on non-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000">
                <a:ea typeface="PMingLiU" panose="02020500000000000000" pitchFamily="18" charset="-120"/>
              </a:rPr>
              <a:t> member function call to the object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Implicitly reference member data and functions 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>
              <a:buFontTx/>
              <a:buChar char="-"/>
            </a:pPr>
            <a:r>
              <a:rPr lang="en-US" altLang="zh-TW" sz="2800">
                <a:ea typeface="PMingLiU" panose="02020500000000000000" pitchFamily="18" charset="-120"/>
              </a:rPr>
              <a:t>Example: class </a:t>
            </a: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Employee</a:t>
            </a:r>
            <a:r>
              <a:rPr lang="en-US" altLang="zh-TW" sz="2800">
                <a:ea typeface="PMingLiU" panose="02020500000000000000" pitchFamily="18" charset="-120"/>
              </a:rPr>
              <a:t> 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For non-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>
                <a:ea typeface="PMingLiU" panose="02020500000000000000" pitchFamily="18" charset="-120"/>
              </a:rPr>
              <a:t> member functions: type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Employee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>
                <a:ea typeface="PMingLiU" panose="02020500000000000000" pitchFamily="18" charset="-120"/>
              </a:rPr>
              <a:t>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Constant pointer to an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Employee</a:t>
            </a:r>
            <a:r>
              <a:rPr lang="en-US" altLang="zh-TW" sz="2000">
                <a:ea typeface="PMingLiU" panose="02020500000000000000" pitchFamily="18" charset="-120"/>
              </a:rPr>
              <a:t> object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>
                <a:ea typeface="PMingLiU" panose="02020500000000000000" pitchFamily="18" charset="-120"/>
              </a:rPr>
              <a:t>For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>
                <a:ea typeface="PMingLiU" panose="02020500000000000000" pitchFamily="18" charset="-120"/>
              </a:rPr>
              <a:t> member functions: 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type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 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Employee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endParaRPr lang="en-US" altLang="zh-TW" sz="200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-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Constant pointer to an constant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Employee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object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endParaRPr lang="en-US" altLang="zh-TW" sz="24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-"/>
            </a:pPr>
            <a:endParaRPr lang="en-US" altLang="zh-TW" sz="24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17.5	Using the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this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Pointer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Cascaded member function calls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Function returns a reference pointer to the same object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{return *this;}</a:t>
            </a:r>
            <a:r>
              <a:rPr lang="en-US" altLang="zh-TW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</a:rPr>
              <a:t>Other functions can operate on that pointer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</a:rPr>
              <a:t>Functions that do not return references must be called last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16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17.5	Using the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this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Pointer (III)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Example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Member functions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setHour</a:t>
            </a:r>
            <a:r>
              <a:rPr lang="en-US" altLang="zh-TW" sz="2000" smtClean="0">
                <a:ea typeface="PMingLiU" panose="02020500000000000000" pitchFamily="18" charset="-12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setMinute</a:t>
            </a:r>
            <a:r>
              <a:rPr lang="en-US" altLang="zh-TW" sz="2000" smtClean="0">
                <a:ea typeface="PMingLiU" panose="02020500000000000000" pitchFamily="18" charset="-120"/>
              </a:rPr>
              <a:t>,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setSecond</a:t>
            </a:r>
            <a:r>
              <a:rPr lang="en-US" altLang="zh-TW" sz="2000" smtClean="0">
                <a:ea typeface="PMingLiU" panose="02020500000000000000" pitchFamily="18" charset="-120"/>
              </a:rPr>
              <a:t> all return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*this</a:t>
            </a:r>
            <a:r>
              <a:rPr lang="en-US" altLang="zh-TW" sz="2000" smtClean="0">
                <a:ea typeface="PMingLiU" panose="02020500000000000000" pitchFamily="18" charset="-120"/>
              </a:rPr>
              <a:t> (reference to an object)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For object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</a:t>
            </a:r>
            <a:r>
              <a:rPr lang="en-US" altLang="zh-TW" sz="2000" smtClean="0">
                <a:ea typeface="PMingLiU" panose="02020500000000000000" pitchFamily="18" charset="-120"/>
              </a:rPr>
              <a:t>,</a:t>
            </a:r>
            <a:r>
              <a:rPr lang="en-US" altLang="zh-TW" sz="2000" b="1" smtClean="0"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consider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b="1" smtClean="0">
                <a:ea typeface="PMingLiU" panose="02020500000000000000" pitchFamily="18" charset="-120"/>
              </a:rPr>
              <a:t>		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t.setHour(1).setMinute(2).setSecond(3);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Executes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t.setHour(1)</a:t>
            </a:r>
            <a:r>
              <a:rPr lang="en-US" altLang="zh-TW" sz="2000" smtClean="0">
                <a:ea typeface="PMingLiU" panose="02020500000000000000" pitchFamily="18" charset="-120"/>
              </a:rPr>
              <a:t> and returns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*this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</a:rPr>
              <a:t>(reference to object), and expression becomes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t.setMinute(2).setSecond(3);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Executes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t.setMinute(2),</a:t>
            </a:r>
            <a:r>
              <a:rPr lang="en-US" altLang="zh-TW" sz="2000" smtClean="0">
                <a:ea typeface="PMingLiU" panose="02020500000000000000" pitchFamily="18" charset="-120"/>
              </a:rPr>
              <a:t> returns reference, and becomes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t.setSecond(3);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Executes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t.setSecond(3),</a:t>
            </a:r>
            <a:r>
              <a:rPr lang="en-US" altLang="zh-TW" sz="2000" smtClean="0">
                <a:ea typeface="PMingLiU" panose="02020500000000000000" pitchFamily="18" charset="-120"/>
              </a:rPr>
              <a:t> returns reference, and becomes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		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t;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Has no effect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fig17_07.cpp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3011" name="Object 115"/>
          <p:cNvGraphicFramePr/>
          <p:nvPr/>
        </p:nvGraphicFramePr>
        <p:xfrm>
          <a:off x="0" y="0"/>
          <a:ext cx="6848475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1" imgW="6931025" imgH="6036310" progId="Word.Document.8">
                  <p:embed/>
                </p:oleObj>
              </mc:Choice>
              <mc:Fallback>
                <p:oleObj name="Document" r:id="rId1" imgW="6931025" imgH="6036310" progId="Word.Document.8">
                  <p:embed/>
                  <p:pic>
                    <p:nvPicPr>
                      <p:cNvPr id="0" name="Object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6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fig17_07.cpp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19050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x = 12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this-&gt;x = 12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(*this).x = 12 </a:t>
            </a: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44036" name="Object 5"/>
          <p:cNvGraphicFramePr/>
          <p:nvPr/>
        </p:nvGraphicFramePr>
        <p:xfrm>
          <a:off x="0" y="0"/>
          <a:ext cx="691991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1" imgW="6931025" imgH="2168525" progId="Word.Document.8">
                  <p:embed/>
                </p:oleObj>
              </mc:Choice>
              <mc:Fallback>
                <p:oleObj name="Document" r:id="rId1" imgW="6931025" imgH="2168525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17.2 	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(Constant) Objects and 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Member Functions</a:t>
            </a:r>
            <a:endParaRPr lang="en-US" altLang="zh-TW" sz="2800" b="1" i="1">
              <a:solidFill>
                <a:srgbClr val="FF33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Principle of least privilege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Only give objects permissions they need, no more 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Keyword </a:t>
            </a: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endParaRPr lang="en-US" altLang="zh-TW" sz="260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Specify that an object is not modifiable</a:t>
            </a:r>
            <a:endParaRPr lang="en-US" altLang="zh-TW" sz="16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Any attempt to modify the object is a syntax error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For example:</a:t>
            </a:r>
            <a:r>
              <a:rPr lang="en-US" altLang="zh-TW" sz="2000" b="1">
                <a:solidFill>
                  <a:srgbClr val="000000"/>
                </a:solidFill>
                <a:latin typeface="Courier" pitchFamily="49" charset="0"/>
                <a:ea typeface="PMingLiU" panose="02020500000000000000" pitchFamily="18" charset="-120"/>
              </a:rPr>
              <a:t>	</a:t>
            </a:r>
            <a:endParaRPr lang="en-US" altLang="zh-TW" sz="2000" b="1">
              <a:solidFill>
                <a:srgbClr val="000000"/>
              </a:solidFill>
              <a:latin typeface="Courier" pitchFamily="49" charset="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</a:t>
            </a:r>
            <a:r>
              <a:rPr lang="en-US" altLang="zh-TW" sz="16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 time noon( 12, 0, 0 );</a:t>
            </a:r>
            <a:r>
              <a:rPr lang="en-US" altLang="zh-TW" sz="160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</a:t>
            </a:r>
            <a:endParaRPr lang="en-US" altLang="zh-TW" sz="160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Defines a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const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object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noon</a:t>
            </a:r>
            <a:r>
              <a:rPr lang="en-US" altLang="zh-TW" sz="2000" b="1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of class</a:t>
            </a:r>
            <a:r>
              <a:rPr lang="en-US" altLang="zh-TW" sz="20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time</a:t>
            </a: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 and initializes it to 12 noon</a:t>
            </a:r>
            <a:endParaRPr lang="en-US" altLang="zh-TW" sz="20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time6.h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5059" name="Object 110"/>
          <p:cNvGraphicFramePr/>
          <p:nvPr/>
        </p:nvGraphicFramePr>
        <p:xfrm>
          <a:off x="0" y="0"/>
          <a:ext cx="6848475" cy="572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1" imgW="6931025" imgH="5795645" progId="Word.Document.8">
                  <p:embed/>
                </p:oleObj>
              </mc:Choice>
              <mc:Fallback>
                <p:oleObj name="Document" r:id="rId1" imgW="6931025" imgH="5795645" progId="Word.Document.8">
                  <p:embed/>
                  <p:pic>
                    <p:nvPicPr>
                      <p:cNvPr id="0" name="Object 11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72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time6.h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time6.cpp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6083" name="Object 4"/>
          <p:cNvGraphicFramePr/>
          <p:nvPr/>
        </p:nvGraphicFramePr>
        <p:xfrm>
          <a:off x="0" y="0"/>
          <a:ext cx="69199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1" imgW="6931025" imgH="2663825" progId="Word.Document.8">
                  <p:embed/>
                </p:oleObj>
              </mc:Choice>
              <mc:Fallback>
                <p:oleObj name="Document" r:id="rId1" imgW="6931025" imgH="266382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5"/>
          <p:cNvGraphicFramePr/>
          <p:nvPr/>
        </p:nvGraphicFramePr>
        <p:xfrm>
          <a:off x="0" y="2286000"/>
          <a:ext cx="6919913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3" imgW="6931025" imgH="3627120" progId="Word.Document.8">
                  <p:embed/>
                </p:oleObj>
              </mc:Choice>
              <mc:Fallback>
                <p:oleObj name="Document" r:id="rId3" imgW="6931025" imgH="362712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6919913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time6.cpp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7107" name="Object 104"/>
          <p:cNvGraphicFramePr/>
          <p:nvPr/>
        </p:nvGraphicFramePr>
        <p:xfrm>
          <a:off x="0" y="0"/>
          <a:ext cx="6678613" cy="603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1" imgW="6931025" imgH="6264910" progId="Word.Document.8">
                  <p:embed/>
                </p:oleObj>
              </mc:Choice>
              <mc:Fallback>
                <p:oleObj name="Document" r:id="rId1" imgW="6931025" imgH="6264910" progId="Word.Document.8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78613" cy="603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time6.cpp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8131" name="Object 103"/>
          <p:cNvGraphicFramePr/>
          <p:nvPr/>
        </p:nvGraphicFramePr>
        <p:xfrm>
          <a:off x="0" y="0"/>
          <a:ext cx="6848475" cy="667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67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fig17_08.cpp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49155" name="Object 115"/>
          <p:cNvGraphicFramePr/>
          <p:nvPr/>
        </p:nvGraphicFramePr>
        <p:xfrm>
          <a:off x="0" y="0"/>
          <a:ext cx="6848475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0179" name="Rectangle 16"/>
          <p:cNvSpPr>
            <a:spLocks noChangeArrowheads="1"/>
          </p:cNvSpPr>
          <p:nvPr/>
        </p:nvSpPr>
        <p:spPr bwMode="auto">
          <a:xfrm>
            <a:off x="0" y="0"/>
            <a:ext cx="6629400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Military time: 18:30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Standard time: 6:30:22 PM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New standard time: 8:20:20 PM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17.6	Dynamic Memory Allocation with Operators 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new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delete</a:t>
            </a:r>
            <a:endParaRPr lang="en-US" altLang="zh-TW" sz="2800" b="1">
              <a:solidFill>
                <a:srgbClr val="FF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–"/>
            </a:pP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800">
                <a:ea typeface="PMingLiU" panose="02020500000000000000" pitchFamily="18" charset="-120"/>
              </a:rPr>
              <a:t> and </a:t>
            </a: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delete</a:t>
            </a:r>
            <a:r>
              <a:rPr lang="en-US" altLang="zh-TW" sz="2800">
                <a:ea typeface="PMingLiU" panose="02020500000000000000" pitchFamily="18" charset="-120"/>
              </a:rPr>
              <a:t> 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Better dynamic memory allocation than C’s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malloc</a:t>
            </a:r>
            <a:r>
              <a:rPr lang="en-US" altLang="zh-TW" sz="2000">
                <a:ea typeface="PMingLiU" panose="02020500000000000000" pitchFamily="18" charset="-120"/>
              </a:rPr>
              <a:t> and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free</a:t>
            </a:r>
            <a:endParaRPr lang="en-US" altLang="zh-TW" sz="180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>
                <a:ea typeface="PMingLiU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ea typeface="PMingLiU" panose="02020500000000000000" pitchFamily="18" charset="-120"/>
              </a:rPr>
              <a:t>automatically creates object of proper size, calls constructor, returns pointer of the correct type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delete</a:t>
            </a:r>
            <a:r>
              <a:rPr lang="en-US" altLang="zh-TW" sz="2000">
                <a:ea typeface="PMingLiU" panose="02020500000000000000" pitchFamily="18" charset="-120"/>
              </a:rPr>
              <a:t> - destroys object and frees space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>
              <a:buFontTx/>
              <a:buChar char="–"/>
            </a:pPr>
            <a:r>
              <a:rPr lang="en-US" altLang="zh-TW" sz="2800">
                <a:ea typeface="PMingLiU" panose="02020500000000000000" pitchFamily="18" charset="-120"/>
              </a:rPr>
              <a:t>Example: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TypeName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*typeNamePtr;</a:t>
            </a:r>
            <a:endParaRPr lang="en-US" altLang="zh-TW" sz="1800"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Creates pointer to a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TypeName</a:t>
            </a:r>
            <a:r>
              <a:rPr lang="en-US" altLang="zh-TW" sz="2000">
                <a:ea typeface="PMingLiU" panose="02020500000000000000" pitchFamily="18" charset="-120"/>
                <a:cs typeface="Courier New" panose="02070309020205020404" pitchFamily="49" charset="0"/>
              </a:rPr>
              <a:t> object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typeNamePtr = new TypeName;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b="1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000"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>
                <a:ea typeface="PMingLiU" panose="02020500000000000000" pitchFamily="18" charset="-120"/>
              </a:rPr>
              <a:t>creates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TypeName</a:t>
            </a:r>
            <a:r>
              <a:rPr lang="en-US" altLang="zh-TW" sz="2000">
                <a:ea typeface="PMingLiU" panose="02020500000000000000" pitchFamily="18" charset="-120"/>
              </a:rPr>
              <a:t> object, returns pointer (which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</a:rPr>
              <a:t>typeNamePtr</a:t>
            </a:r>
            <a:r>
              <a:rPr lang="en-US" altLang="zh-TW" sz="2000">
                <a:ea typeface="PMingLiU" panose="02020500000000000000" pitchFamily="18" charset="-120"/>
              </a:rPr>
              <a:t> is set equal to)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delete typeNamePtr;</a:t>
            </a:r>
            <a:r>
              <a:rPr lang="en-US" altLang="zh-TW" sz="18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endParaRPr lang="en-US" altLang="zh-TW" sz="1800" b="1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Calls destructor for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TypeName</a:t>
            </a:r>
            <a:r>
              <a:rPr lang="en-US" altLang="zh-TW" sz="2000">
                <a:ea typeface="PMingLiU" panose="02020500000000000000" pitchFamily="18" charset="-120"/>
              </a:rPr>
              <a:t> object and frees memory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180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18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17.6	Dynamic Memory Allocation with Operators new and delete (II)</a:t>
            </a:r>
            <a:b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Initializing objects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*thingPtr = new double( 3.14159 );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Initializes object of type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double</a:t>
            </a:r>
            <a:r>
              <a:rPr lang="en-US" altLang="zh-TW" sz="2000" smtClean="0">
                <a:ea typeface="PMingLiU" panose="02020500000000000000" pitchFamily="18" charset="-120"/>
              </a:rPr>
              <a:t>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3.14159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int *arrayPtr = new int[ 10 ];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Create ten element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000" smtClean="0">
                <a:ea typeface="PMingLiU" panose="02020500000000000000" pitchFamily="18" charset="-120"/>
              </a:rPr>
              <a:t> array, assign 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arrayPtr</a:t>
            </a:r>
            <a:r>
              <a:rPr lang="en-US" altLang="zh-TW" sz="2000" smtClean="0">
                <a:ea typeface="PMingLiU" panose="02020500000000000000" pitchFamily="18" charset="-120"/>
              </a:rPr>
              <a:t>.</a:t>
            </a:r>
            <a:r>
              <a:rPr lang="en-US" altLang="zh-TW" sz="2000" smtClean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2000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</a:rPr>
              <a:t>Use 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delete [] arrayPtr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;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2" eaLnBrk="1" hangingPunct="1">
              <a:buFontTx/>
              <a:buNone/>
            </a:pPr>
            <a:r>
              <a:rPr lang="en-US" altLang="zh-TW" sz="2000" smtClean="0">
                <a:ea typeface="PMingLiU" panose="02020500000000000000" pitchFamily="18" charset="-120"/>
              </a:rPr>
              <a:t>to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</a:rPr>
              <a:t>delete</a:t>
            </a:r>
            <a:r>
              <a:rPr lang="en-US" altLang="zh-TW" sz="2000" smtClean="0">
                <a:ea typeface="PMingLiU" panose="02020500000000000000" pitchFamily="18" charset="-120"/>
              </a:rPr>
              <a:t> arrays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17.7	</a:t>
            </a:r>
            <a:r>
              <a:rPr lang="en-US" altLang="zh-TW" sz="2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 Class Members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6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800" b="1">
                <a:ea typeface="PMingLiU" panose="02020500000000000000" pitchFamily="18" charset="-120"/>
              </a:rPr>
              <a:t> </a:t>
            </a:r>
            <a:r>
              <a:rPr lang="en-US" altLang="zh-TW" sz="2800">
                <a:ea typeface="PMingLiU" panose="02020500000000000000" pitchFamily="18" charset="-120"/>
              </a:rPr>
              <a:t>class members</a:t>
            </a:r>
            <a:endParaRPr lang="en-US" altLang="zh-TW" sz="16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Shared by all objects of a class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Normally, each object gets its own copy of each variable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Efficient when a single copy of data is enough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Only the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000">
                <a:ea typeface="PMingLiU" panose="02020500000000000000" pitchFamily="18" charset="-120"/>
              </a:rPr>
              <a:t> variable has to be updated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May seem like global variables, but have </a:t>
            </a:r>
            <a:r>
              <a:rPr lang="en-US" altLang="zh-TW" sz="2000" i="1">
                <a:ea typeface="PMingLiU" panose="02020500000000000000" pitchFamily="18" charset="-120"/>
              </a:rPr>
              <a:t>class scope</a:t>
            </a:r>
            <a:endParaRPr lang="en-US" altLang="zh-TW" sz="2000" i="1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Only accessible to objects of same class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Initialized at file scope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Exist even if no instances (objects) of the class exist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Can  be variables or functions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private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>
                <a:ea typeface="PMingLiU" panose="02020500000000000000" pitchFamily="18" charset="-120"/>
              </a:rPr>
              <a:t>or </a:t>
            </a:r>
            <a:r>
              <a:rPr lang="en-US" altLang="zh-TW" sz="180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protected</a:t>
            </a:r>
            <a:endParaRPr lang="en-US" altLang="zh-TW" sz="180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17.7	static Class Members (II)</a:t>
            </a:r>
            <a:b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Accessing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static</a:t>
            </a:r>
            <a:r>
              <a:rPr lang="en-US" altLang="zh-TW" sz="2800" smtClean="0">
                <a:ea typeface="PMingLiU" panose="02020500000000000000" pitchFamily="18" charset="-120"/>
              </a:rPr>
              <a:t> members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 static</a:t>
            </a:r>
            <a:r>
              <a:rPr lang="en-US" altLang="zh-TW" sz="2000" smtClean="0"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variables</a:t>
            </a:r>
            <a:r>
              <a:rPr lang="en-US" altLang="zh-TW" sz="2000" smtClean="0">
                <a:ea typeface="PMingLiU" panose="02020500000000000000" pitchFamily="18" charset="-120"/>
                <a:cs typeface="Courier New" panose="02070309020205020404" pitchFamily="49" charset="0"/>
              </a:rPr>
              <a:t>:</a:t>
            </a:r>
            <a:r>
              <a:rPr lang="en-US" altLang="zh-TW" sz="2000" b="1" smtClean="0"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accessible through any object of the class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Or use class name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(::)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Employee::count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private static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variables: a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 static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member function must be used.</a:t>
            </a:r>
            <a:endParaRPr lang="en-US" altLang="zh-TW" sz="20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Prefix with class name and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b="1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::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Employee::getCount()</a:t>
            </a:r>
            <a:r>
              <a:rPr lang="en-US" altLang="zh-TW" sz="1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800" b="1" smtClean="0"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000" b="1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member functions cannot access non-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data or functions</a:t>
            </a:r>
            <a:r>
              <a:rPr lang="en-US" altLang="zh-TW" sz="20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000" b="1" smtClean="0"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  <a:cs typeface="Courier New" panose="02070309020205020404" pitchFamily="49" charset="0"/>
              </a:rPr>
              <a:t>No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this</a:t>
            </a:r>
            <a:r>
              <a:rPr lang="en-US" altLang="zh-TW" sz="2000" smtClean="0">
                <a:ea typeface="PMingLiU" panose="02020500000000000000" pitchFamily="18" charset="-120"/>
                <a:cs typeface="Courier New" panose="02070309020205020404" pitchFamily="49" charset="0"/>
              </a:rPr>
              <a:t> pointer, function exists independent of objects</a:t>
            </a:r>
            <a:endParaRPr lang="en-US" altLang="zh-TW" sz="2000" smtClean="0"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17.2 	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(Constant) Objects and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Member Functions (II)</a:t>
            </a:r>
            <a:br>
              <a:rPr lang="en-US" altLang="zh-TW" sz="2800" b="1" i="1" smtClean="0">
                <a:ea typeface="PMingLiU" panose="02020500000000000000" pitchFamily="18" charset="-120"/>
                <a:cs typeface="Times New Roman" panose="02020603050405020304" pitchFamily="18" charset="0"/>
              </a:rPr>
            </a:br>
            <a:endParaRPr lang="en-US" altLang="zh-TW" sz="2800" b="1" i="1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objects require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functions</a:t>
            </a:r>
            <a:r>
              <a:rPr lang="en-US" altLang="zh-TW" sz="16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endParaRPr lang="en-US" altLang="zh-TW" sz="16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Functions declared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cannot modify the object 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000" b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specified in function prototype and definition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Prototype:  </a:t>
            </a:r>
            <a:r>
              <a:rPr lang="en-US" altLang="zh-TW" sz="1800" i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ReturnType FunctionName(param1,param2…)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const;</a:t>
            </a:r>
            <a:r>
              <a:rPr lang="en-US" altLang="zh-TW" sz="1800" i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Definition:   </a:t>
            </a:r>
            <a:r>
              <a:rPr lang="en-US" altLang="zh-TW" sz="1800" i="1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ReturnType FunctionName(param1,param2…)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1600" i="1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{ …};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Example: 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 A::getValue() const 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 {return privateDataMember};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Returns the value of a data member, and is appropriately declared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16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Constructors / Destructors cannot be </a:t>
            </a:r>
            <a:r>
              <a:rPr lang="en-US" altLang="zh-TW" sz="2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const</a:t>
            </a:r>
            <a:endParaRPr lang="en-US" altLang="zh-TW" sz="2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-"/>
            </a:pP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They need to initialize variables (therefore modifying them)</a:t>
            </a:r>
            <a:endParaRPr lang="en-US" altLang="zh-TW" sz="16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76"/>
          <p:cNvSpPr>
            <a:spLocks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employ.h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5299" name="Object 86"/>
          <p:cNvGraphicFramePr/>
          <p:nvPr/>
        </p:nvGraphicFramePr>
        <p:xfrm>
          <a:off x="0" y="0"/>
          <a:ext cx="6848475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1" imgW="6931025" imgH="6050280" progId="Word.Document.8">
                  <p:embed/>
                </p:oleObj>
              </mc:Choice>
              <mc:Fallback>
                <p:oleObj name="Document" r:id="rId1" imgW="6931025" imgH="6050280" progId="Word.Document.8">
                  <p:embed/>
                  <p:pic>
                    <p:nvPicPr>
                      <p:cNvPr id="0" name="Object 8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597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employ.cpp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6323" name="Object 224"/>
          <p:cNvGraphicFramePr/>
          <p:nvPr/>
        </p:nvGraphicFramePr>
        <p:xfrm>
          <a:off x="0" y="0"/>
          <a:ext cx="6848475" cy="667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1" imgW="6931025" imgH="6760210" progId="Word.Document.8">
                  <p:embed/>
                </p:oleObj>
              </mc:Choice>
              <mc:Fallback>
                <p:oleObj name="Document" r:id="rId1" imgW="6931025" imgH="6760210" progId="Word.Document.8">
                  <p:embed/>
                  <p:pic>
                    <p:nvPicPr>
                      <p:cNvPr id="0" name="Object 22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667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employ.cpp (Part 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7347" name="Object 112"/>
          <p:cNvGraphicFramePr/>
          <p:nvPr/>
        </p:nvGraphicFramePr>
        <p:xfrm>
          <a:off x="0" y="0"/>
          <a:ext cx="6848475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1" imgW="6931025" imgH="4820285" progId="Word.Document.8">
                  <p:embed/>
                </p:oleObj>
              </mc:Choice>
              <mc:Fallback>
                <p:oleObj name="Document" r:id="rId1" imgW="6931025" imgH="4820285" progId="Word.Document.8">
                  <p:embed/>
                  <p:pic>
                    <p:nvPicPr>
                      <p:cNvPr id="0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employ.cpp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fig17_09.cpp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8371" name="Object 4"/>
          <p:cNvGraphicFramePr/>
          <p:nvPr/>
        </p:nvGraphicFramePr>
        <p:xfrm>
          <a:off x="0" y="0"/>
          <a:ext cx="69199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1" imgW="6931025" imgH="2180590" progId="Word.Document.8">
                  <p:embed/>
                </p:oleObj>
              </mc:Choice>
              <mc:Fallback>
                <p:oleObj name="Document" r:id="rId1" imgW="6931025" imgH="218059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/>
          <p:cNvGraphicFramePr/>
          <p:nvPr/>
        </p:nvGraphicFramePr>
        <p:xfrm>
          <a:off x="0" y="1825625"/>
          <a:ext cx="6919913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3" imgW="6931025" imgH="5073650" progId="Word.Document.8">
                  <p:embed/>
                </p:oleObj>
              </mc:Choice>
              <mc:Fallback>
                <p:oleObj name="Document" r:id="rId3" imgW="6931025" imgH="507365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5625"/>
                        <a:ext cx="6919913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fig17_09.cpp (Part 1 of 2) 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Program Output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59395" name="Object 128"/>
          <p:cNvGraphicFramePr/>
          <p:nvPr/>
        </p:nvGraphicFramePr>
        <p:xfrm>
          <a:off x="0" y="0"/>
          <a:ext cx="691991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1" imgW="6931025" imgH="4337050" progId="Word.Document.8">
                  <p:embed/>
                </p:oleObj>
              </mc:Choice>
              <mc:Fallback>
                <p:oleObj name="Document" r:id="rId1" imgW="6931025" imgH="4337050" progId="Word.Document.8">
                  <p:embed/>
                  <p:pic>
                    <p:nvPicPr>
                      <p:cNvPr id="0" name="Object 12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129"/>
          <p:cNvSpPr>
            <a:spLocks noChangeArrowheads="1"/>
          </p:cNvSpPr>
          <p:nvPr/>
        </p:nvSpPr>
        <p:spPr bwMode="auto">
          <a:xfrm>
            <a:off x="0" y="4090988"/>
            <a:ext cx="6919913" cy="2282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Number of employees before instantiation is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constructor for Susan Baker called.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constructor for Robert Jones called.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Number of employees after instantiation is 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1: Susan Baker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Employee 2: Robert Jones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~Employee() called for Susan Baker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~Employee() called for Robert Jones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Number of employees after deletion is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17.8	Data Abstraction and Information Hiding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Information hiding</a:t>
            </a:r>
            <a:endParaRPr lang="en-US" altLang="zh-TW" sz="2800" i="1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Classes hide implementation details from clients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Example: stack 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data structure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Data elements like a pile of dishes - added (pushed) and removed (popped) from top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Last-in, first-out (LIFO) data structure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Client does not care how stack is implemented, only wants LIFO data structure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>
              <a:buFontTx/>
              <a:buNone/>
            </a:pP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17.8	Data Abstraction and Information Hiding (II)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Abstract data types (ADTs)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Model real world objects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int</a:t>
            </a: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float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are models for a number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Imperfect - finite size, precision, etc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C++ an extensible language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Base cannot be changed, but new data types can be created</a:t>
            </a:r>
            <a:r>
              <a:rPr lang="en-US" altLang="zh-TW" sz="2200" smtClean="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2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TW" sz="2000" smtClean="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17.8.1 	Example: Array Abstract Data Type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Array 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Essentially a pointer and memory locations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Programmer can make an ADT array 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New capabilities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Subscript range checking, array assignment and comparison, dynamic arrays, arrays that know their sizes...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solidFill>
                  <a:srgbClr val="000000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New classes</a:t>
            </a:r>
            <a:endParaRPr lang="en-US" altLang="zh-TW" sz="2000">
              <a:solidFill>
                <a:srgbClr val="000000"/>
              </a:solidFill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Proprietary to an individual, to small groups or to companies, or placed in standard class libraries</a:t>
            </a:r>
            <a:endParaRPr lang="en-US" altLang="zh-TW" sz="20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17.8.2	Example: String Abstract Data Type</a:t>
            </a:r>
            <a:endParaRPr lang="en-US" altLang="zh-TW" sz="2800" b="1" smtClean="0">
              <a:solidFill>
                <a:srgbClr val="FF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C++ intentionally sparse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Reduce performance burdens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Use language to create what you need, i.e. a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string</a:t>
            </a:r>
            <a:r>
              <a:rPr lang="en-US" altLang="zh-TW" sz="2000" smtClean="0">
                <a:ea typeface="PMingLiU" panose="02020500000000000000" pitchFamily="18" charset="-120"/>
              </a:rPr>
              <a:t> </a:t>
            </a:r>
            <a:r>
              <a:rPr lang="en-US" altLang="zh-TW" sz="2200" smtClean="0">
                <a:ea typeface="PMingLiU" panose="02020500000000000000" pitchFamily="18" charset="-120"/>
              </a:rPr>
              <a:t>class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string</a:t>
            </a:r>
            <a:r>
              <a:rPr lang="en-US" altLang="zh-TW" sz="2800" smtClean="0">
                <a:ea typeface="PMingLiU" panose="02020500000000000000" pitchFamily="18" charset="-120"/>
              </a:rPr>
              <a:t> not a built-in data type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Instead, C++ enables you to create your own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string</a:t>
            </a:r>
            <a:r>
              <a:rPr lang="en-US" altLang="zh-TW" sz="2200" smtClean="0">
                <a:ea typeface="PMingLiU" panose="02020500000000000000" pitchFamily="18" charset="-120"/>
              </a:rPr>
              <a:t> class</a:t>
            </a:r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17.8.3  Example: Queue Abstract Data Type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Queue</a:t>
            </a:r>
            <a:r>
              <a:rPr lang="en-US" altLang="zh-TW" sz="2000">
                <a:ea typeface="PMingLiU" panose="02020500000000000000" pitchFamily="18" charset="-120"/>
              </a:rPr>
              <a:t> </a:t>
            </a:r>
            <a:r>
              <a:rPr lang="en-US" altLang="zh-TW" sz="2800">
                <a:ea typeface="PMingLiU" panose="02020500000000000000" pitchFamily="18" charset="-120"/>
              </a:rPr>
              <a:t>- a waiting line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Used by computer systems internally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solidFill>
                  <a:srgbClr val="000000"/>
                </a:solidFill>
                <a:ea typeface="PMingLiU" panose="02020500000000000000" pitchFamily="18" charset="-120"/>
              </a:rPr>
              <a:t>We need programs that simulate queues</a:t>
            </a:r>
            <a:endParaRPr lang="en-US" altLang="zh-TW" sz="200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Queue</a:t>
            </a:r>
            <a:r>
              <a:rPr lang="en-US" altLang="zh-TW" sz="2000">
                <a:ea typeface="PMingLiU" panose="02020500000000000000" pitchFamily="18" charset="-120"/>
              </a:rPr>
              <a:t> </a:t>
            </a:r>
            <a:r>
              <a:rPr lang="en-US" altLang="zh-TW" sz="2800">
                <a:ea typeface="PMingLiU" panose="02020500000000000000" pitchFamily="18" charset="-120"/>
              </a:rPr>
              <a:t>has well-understood behavior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Enqueue - put things in a queue one at a time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Dequeue - get those things back one at a time on demand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Implementation hidden from clients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Queue ADT - stable internal data structure</a:t>
            </a:r>
            <a:endParaRPr lang="en-US" altLang="zh-TW" sz="28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Clients may not manipulate data structure directly 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Only queue member functions can access internal data</a:t>
            </a:r>
            <a:endParaRPr lang="en-US" altLang="zh-TW" sz="20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7"/>
          <p:cNvSpPr>
            <a:spLocks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times.h (Part 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0243" name="Object 106"/>
          <p:cNvGraphicFramePr/>
          <p:nvPr/>
        </p:nvGraphicFramePr>
        <p:xfrm>
          <a:off x="0" y="0"/>
          <a:ext cx="6918325" cy="611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1" imgW="7095490" imgH="6277610" progId="Word.Document.8">
                  <p:embed/>
                </p:oleObj>
              </mc:Choice>
              <mc:Fallback>
                <p:oleObj name="Document" r:id="rId1" imgW="7095490" imgH="6277610" progId="Word.Document.8">
                  <p:embed/>
                  <p:pic>
                    <p:nvPicPr>
                      <p:cNvPr id="0" name="Object 10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8325" cy="611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AvantGarde" pitchFamily="34" charset="0"/>
                <a:ea typeface="PMingLiU" panose="02020500000000000000" pitchFamily="18" charset="-120"/>
              </a:rPr>
              <a:t>17.9	Container Classes and Iterators</a:t>
            </a:r>
            <a:endParaRPr lang="en-US" altLang="zh-TW" sz="2800" b="1">
              <a:solidFill>
                <a:srgbClr val="FF0000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Container classes (collection classes)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Classes designed to hold collections of objects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Services such as insertion, deletion, searching, sorting, or testing an item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>
                <a:ea typeface="PMingLiU" panose="02020500000000000000" pitchFamily="18" charset="-120"/>
              </a:rPr>
              <a:t> Examples: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Arrays, stacks, queues, trees and linked lists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PMingLiU" panose="02020500000000000000" pitchFamily="18" charset="-120"/>
              </a:rPr>
              <a:t>Iterator objects (iterators)</a:t>
            </a:r>
            <a:endParaRPr lang="en-US" altLang="zh-TW" sz="2000" i="1">
              <a:ea typeface="PMingLiU" panose="02020500000000000000" pitchFamily="18" charset="-120"/>
            </a:endParaRPr>
          </a:p>
          <a:p>
            <a:pPr lvl="1" eaLnBrk="1" hangingPunct="1">
              <a:buFontTx/>
              <a:buChar char="•"/>
            </a:pPr>
            <a:r>
              <a:rPr lang="en-US" altLang="zh-TW" sz="2000">
                <a:ea typeface="PMingLiU" panose="02020500000000000000" pitchFamily="18" charset="-120"/>
              </a:rPr>
              <a:t>Object that returns the next item of a collection (or some action)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Can have several iterators per container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2" eaLnBrk="1" hangingPunct="1">
              <a:buFontTx/>
              <a:buChar char="–"/>
            </a:pPr>
            <a:r>
              <a:rPr lang="en-US" altLang="zh-TW" sz="2000">
                <a:ea typeface="PMingLiU" panose="02020500000000000000" pitchFamily="18" charset="-120"/>
              </a:rPr>
              <a:t>Book with multiple bookmarks</a:t>
            </a:r>
            <a:endParaRPr lang="en-US" altLang="zh-TW" sz="200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ea typeface="PMingLiU" panose="02020500000000000000" pitchFamily="18" charset="-120"/>
              </a:rPr>
              <a:t>Each iterator maintains its own “position” information</a:t>
            </a:r>
            <a:endParaRPr lang="en-US" altLang="zh-TW" sz="20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time.h (Part 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time5.h (Part 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1267" name="Object 107"/>
          <p:cNvGraphicFramePr/>
          <p:nvPr/>
        </p:nvGraphicFramePr>
        <p:xfrm>
          <a:off x="0" y="0"/>
          <a:ext cx="691991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1" imgW="6931025" imgH="1699260" progId="Word.Document.8">
                  <p:embed/>
                </p:oleObj>
              </mc:Choice>
              <mc:Fallback>
                <p:oleObj name="Document" r:id="rId1" imgW="6931025" imgH="1699260" progId="Word.Document.8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8"/>
          <p:cNvGraphicFramePr>
            <a:graphicFrameLocks noChangeAspect="1"/>
          </p:cNvGraphicFramePr>
          <p:nvPr/>
        </p:nvGraphicFramePr>
        <p:xfrm>
          <a:off x="0" y="1447800"/>
          <a:ext cx="6929438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6931025" imgH="5314315" progId="Word.Document.8">
                  <p:embed/>
                </p:oleObj>
              </mc:Choice>
              <mc:Fallback>
                <p:oleObj name="Document" r:id="rId3" imgW="6931025" imgH="5314315" progId="Word.Document.8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6929438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time5.h (Part 2 of 3)</a:t>
            </a:r>
            <a:endParaRPr lang="en-US" altLang="zh-TW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12291" name="Object 87"/>
          <p:cNvGraphicFramePr/>
          <p:nvPr/>
        </p:nvGraphicFramePr>
        <p:xfrm>
          <a:off x="0" y="0"/>
          <a:ext cx="68373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" imgW="7095490" imgH="5300345" progId="Word.Document.8">
                  <p:embed/>
                </p:oleObj>
              </mc:Choice>
              <mc:Fallback>
                <p:oleObj name="Document" r:id="rId1" imgW="7095490" imgH="5300345" progId="Word.Document.8">
                  <p:embed/>
                  <p:pic>
                    <p:nvPicPr>
                      <p:cNvPr id="0" name="Object 8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73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time5.h (Part 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3315" name="Object 4"/>
          <p:cNvGraphicFramePr/>
          <p:nvPr/>
        </p:nvGraphicFramePr>
        <p:xfrm>
          <a:off x="0" y="0"/>
          <a:ext cx="6848475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1" imgW="6931025" imgH="3867785" progId="Word.Document.8">
                  <p:embed/>
                </p:oleObj>
              </mc:Choice>
              <mc:Fallback>
                <p:oleObj name="Document" r:id="rId1" imgW="6931025" imgH="386778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48475" cy="382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">
  <a:themeElements>
    <a:clrScheme name="tes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st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tes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Data\Microsoft\Templates\test.pot</Template>
  <TotalTime>0</TotalTime>
  <Words>12148</Words>
  <Application>WPS 演示</Application>
  <PresentationFormat>如螢幕大小 (4:3)</PresentationFormat>
  <Paragraphs>499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60</vt:i4>
      </vt:variant>
    </vt:vector>
  </HeadingPairs>
  <TitlesOfParts>
    <vt:vector size="112" baseType="lpstr">
      <vt:lpstr>Arial</vt:lpstr>
      <vt:lpstr>宋体</vt:lpstr>
      <vt:lpstr>Wingdings</vt:lpstr>
      <vt:lpstr>Times New Roman</vt:lpstr>
      <vt:lpstr>PMingLiU</vt:lpstr>
      <vt:lpstr>AvantGarde</vt:lpstr>
      <vt:lpstr>Segoe Print</vt:lpstr>
      <vt:lpstr>Times</vt:lpstr>
      <vt:lpstr>Lucida Console</vt:lpstr>
      <vt:lpstr>Courier New</vt:lpstr>
      <vt:lpstr>Courier</vt:lpstr>
      <vt:lpstr>微软雅黑</vt:lpstr>
      <vt:lpstr>Arial Unicode MS</vt:lpstr>
      <vt:lpstr>Calibri</vt:lpstr>
      <vt:lpstr>LucidaSansTypewriter</vt:lpstr>
      <vt:lpstr>test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Objectives</vt:lpstr>
      <vt:lpstr>17.1 	Introduction</vt:lpstr>
      <vt:lpstr>PowerPoint 演示文稿</vt:lpstr>
      <vt:lpstr>17.2 	const (Constant) Objects and const Member Functions (II)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17.3	Composition: Objects as Members of Classes (II)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17.4	friend Functions and friend Classes (II)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17.5	Using the this Pointer (II)</vt:lpstr>
      <vt:lpstr>17.5	Using the this Pointer (III)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17.6	Dynamic Memory Allocation with Operators new and delete (II) </vt:lpstr>
      <vt:lpstr>PowerPoint 演示文稿</vt:lpstr>
      <vt:lpstr>17.7	static Class Members (II)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17.8	Data Abstraction and Information Hiding</vt:lpstr>
      <vt:lpstr>17.8	Data Abstraction and Information Hiding (II)</vt:lpstr>
      <vt:lpstr>PowerPoint 演示文稿</vt:lpstr>
      <vt:lpstr>17.8.2	Example: String Abstract Data Type</vt:lpstr>
      <vt:lpstr>PowerPoint 演示文稿</vt:lpstr>
      <vt:lpstr>PowerPoint 演示文稿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Deitel &amp; Associates, Inc.</dc:creator>
  <cp:lastModifiedBy>黃秋煌</cp:lastModifiedBy>
  <cp:revision>584</cp:revision>
  <dcterms:created xsi:type="dcterms:W3CDTF">2000-06-20T14:29:00Z</dcterms:created>
  <dcterms:modified xsi:type="dcterms:W3CDTF">2021-04-25T09:34:40Z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56F347F36B90494484D5B0982B8FB5D7</vt:lpwstr>
  </property>
  <property fmtid="{D5CDD505-2E9C-101B-9397-08002B2CF9AE}" pid="3" name="KSOProductBuildVer">
    <vt:lpwstr>2052-11.1.0.10463</vt:lpwstr>
  </property>
</Properties>
</file>