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2" r:id="rId8"/>
    <p:sldId id="296" r:id="rId9"/>
    <p:sldId id="263" r:id="rId10"/>
    <p:sldId id="265" r:id="rId11"/>
    <p:sldId id="266" r:id="rId12"/>
    <p:sldId id="267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8" r:id="rId23"/>
    <p:sldId id="295" r:id="rId24"/>
    <p:sldId id="26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0929"/>
  </p:normalViewPr>
  <p:slideViewPr>
    <p:cSldViewPr>
      <p:cViewPr varScale="1">
        <p:scale>
          <a:sx n="70" d="100"/>
          <a:sy n="70" d="100"/>
        </p:scale>
        <p:origin x="15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000" u="sng" smtClean="0">
                <a:latin typeface="AvantGarde" pitchFamily="34" charset="0"/>
                <a:ea typeface="新細明體" panose="02020500000000000000" pitchFamily="18" charset="-120"/>
              </a:rPr>
              <a:t>Outline</a:t>
            </a:r>
          </a:p>
        </p:txBody>
      </p:sp>
      <p:sp>
        <p:nvSpPr>
          <p:cNvPr id="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7818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67818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TW" altLang="zh-TW" sz="1400" b="1" smtClean="0">
              <a:solidFill>
                <a:schemeClr val="tx1"/>
              </a:solidFill>
              <a:latin typeface="AvantGarde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9DE9AEC3-581C-4FAE-B065-35B140F3BD2B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705600" y="762000"/>
            <a:ext cx="24384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2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C083443-09B9-440C-A3BD-B903D988D7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81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9DB7212-8D0B-40A6-B9E5-0E586B1636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703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57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6500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A2069BB-7144-4071-8F73-E278D57EB9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42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708AC8E-234C-43EB-AED2-BC7B75079D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233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3811F9A-DF91-4F83-8F62-A691DBCB1A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802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BB58F4A-94E8-4753-AEB9-EA44A59C98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828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1CB8078-374E-4251-A2FE-0493B55F78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307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7086600" y="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6B8C714-E292-4D37-A9C8-37E9B54D8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277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29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E3A94AAE-37AD-4EF9-A9CC-9A32E73A3659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smtClean="0"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Chapter 20 - C++ Virtual Functions and Polymorphism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1676400"/>
            <a:ext cx="70104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u="sng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Outline</a:t>
            </a: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20.1	Introduction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20.2	Type Fields and</a:t>
            </a:r>
            <a:r>
              <a:rPr lang="en-US" altLang="zh-TW" sz="1800" b="1">
                <a:solidFill>
                  <a:srgbClr val="FF3300"/>
                </a:solidFill>
                <a:latin typeface="AvantGarde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FF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switch</a:t>
            </a:r>
            <a:r>
              <a:rPr lang="en-US" altLang="zh-TW" sz="1800" b="1">
                <a:solidFill>
                  <a:srgbClr val="FF3300"/>
                </a:solidFill>
                <a:latin typeface="AvantGarde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Statements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20.3	Virtual Functions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20.4	Abstract Base Classes and Concrete Classes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20.5	Polymorphism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20.6	New Classes and Dynamic Binding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20.7	Virtual Destructors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20.8	Case Study: Inheriting Interface and Implementation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20.9	Polymorphism,</a:t>
            </a:r>
            <a:r>
              <a:rPr lang="en-US" altLang="zh-TW" sz="1800" b="1">
                <a:solidFill>
                  <a:srgbClr val="FF3300"/>
                </a:solidFill>
                <a:latin typeface="AvantGarde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FF33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virtual</a:t>
            </a:r>
            <a:r>
              <a:rPr lang="en-US" altLang="zh-TW" sz="1800" b="1">
                <a:solidFill>
                  <a:srgbClr val="FF3300"/>
                </a:solidFill>
                <a:latin typeface="AvantGarde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Functions and Dynamic 	Binding “Under the Hood”	</a:t>
            </a:r>
            <a:endParaRPr lang="en-US" altLang="zh-TW" sz="1800">
              <a:solidFill>
                <a:srgbClr val="FF3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20.6   New Classes and Dynamic Binding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Dynamic binding (late binding )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Object's type not needed when compiling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virtual</a:t>
            </a:r>
            <a:r>
              <a:rPr lang="en-US" altLang="zh-TW" sz="2000" smtClean="0">
                <a:ea typeface="新細明體" panose="02020500000000000000" pitchFamily="18" charset="-120"/>
              </a:rPr>
              <a:t> functions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Accommodate new classes that have been added after compilation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Important for ISV’s (Independent Software Vendors) who do not wish to reveal source code to their customers</a:t>
            </a:r>
          </a:p>
          <a:p>
            <a:pPr lvl="1" eaLnBrk="1" hangingPunct="1"/>
            <a:endParaRPr lang="en-US" altLang="zh-TW" sz="20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20.7  Virtual Destructors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Problem: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If base-class pointer to a derived object is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delete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d, the base-class destructor will act on the object</a:t>
            </a:r>
          </a:p>
          <a:p>
            <a:pPr lvl="1" eaLnBrk="1" hangingPunct="1"/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Solution:</a:t>
            </a:r>
          </a:p>
          <a:p>
            <a:pPr lvl="1" algn="just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Define a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base-class destructor</a:t>
            </a:r>
          </a:p>
          <a:p>
            <a:pPr lvl="1" algn="just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Now, the appropriate destructor will be called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20.8 Case Study: Inheriting Interface and Implementation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Re-examine the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Point</a:t>
            </a:r>
            <a:r>
              <a:rPr lang="en-US" altLang="zh-TW" sz="2800" smtClean="0">
                <a:ea typeface="新細明體" panose="02020500000000000000" pitchFamily="18" charset="-120"/>
              </a:rPr>
              <a:t>,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Circle</a:t>
            </a:r>
            <a:r>
              <a:rPr lang="en-US" altLang="zh-TW" sz="2800" smtClean="0">
                <a:ea typeface="新細明體" panose="02020500000000000000" pitchFamily="18" charset="-120"/>
              </a:rPr>
              <a:t>,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Cylinder</a:t>
            </a:r>
            <a:r>
              <a:rPr lang="en-US" altLang="zh-TW" sz="2800" smtClean="0">
                <a:ea typeface="新細明體" panose="02020500000000000000" pitchFamily="18" charset="-120"/>
              </a:rPr>
              <a:t> hierarchy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Use the abstract base class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Shape</a:t>
            </a:r>
            <a:r>
              <a:rPr lang="en-US" altLang="zh-TW" sz="2000" smtClean="0">
                <a:ea typeface="新細明體" panose="02020500000000000000" pitchFamily="18" charset="-120"/>
              </a:rPr>
              <a:t> to head the hierarchy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04800" indent="-304800" eaLnBrk="1" hangingPunct="1">
              <a:buFontTx/>
              <a:buAutoNum type="arabicPeriod"/>
            </a:pPr>
            <a:r>
              <a:rPr lang="en-US" altLang="zh-TW" b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Shape</a:t>
            </a:r>
            <a:r>
              <a:rPr lang="en-US" altLang="zh-TW" smtClean="0">
                <a:ea typeface="新細明體" panose="02020500000000000000" pitchFamily="18" charset="-120"/>
              </a:rPr>
              <a:t> Definition (abstract base </a:t>
            </a:r>
            <a:r>
              <a:rPr lang="en-US" altLang="zh-TW" b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class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  <a:p>
            <a:pPr marL="304800" indent="-304800" eaLnBrk="1" hangingPunct="1"/>
            <a:r>
              <a:rPr lang="en-US" altLang="zh-TW" smtClean="0">
                <a:ea typeface="新細明體" panose="02020500000000000000" pitchFamily="18" charset="-120"/>
              </a:rPr>
              <a:t>---------------------</a:t>
            </a:r>
          </a:p>
          <a:p>
            <a:pPr marL="304800" indent="-304800"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marL="304800" indent="-304800" eaLnBrk="1" hangingPunct="1"/>
            <a:r>
              <a:rPr lang="en-US" altLang="zh-TW" smtClean="0">
                <a:ea typeface="新細明體" panose="02020500000000000000" pitchFamily="18" charset="-120"/>
              </a:rPr>
              <a:t>1. </a:t>
            </a:r>
            <a:r>
              <a:rPr lang="en-US" altLang="zh-TW" b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Point</a:t>
            </a:r>
            <a:r>
              <a:rPr lang="en-US" altLang="zh-TW" smtClean="0">
                <a:ea typeface="新細明體" panose="02020500000000000000" pitchFamily="18" charset="-120"/>
              </a:rPr>
              <a:t> Definition (derived </a:t>
            </a:r>
            <a:r>
              <a:rPr lang="en-US" altLang="zh-TW" b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class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  <a:p>
            <a:pPr marL="304800" indent="-304800" eaLnBrk="1" hangingPunct="1"/>
            <a:endParaRPr lang="en-US" altLang="zh-TW" smtClean="0">
              <a:ea typeface="新細明體" panose="02020500000000000000" pitchFamily="18" charset="-120"/>
            </a:endParaRPr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0" y="0"/>
            <a:ext cx="6705600" cy="5486400"/>
            <a:chOff x="0" y="0"/>
            <a:chExt cx="3072" cy="374"/>
          </a:xfrm>
        </p:grpSpPr>
        <p:sp>
          <p:nvSpPr>
            <p:cNvPr id="235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TW" altLang="en-US" sz="120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355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 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// Fig. 20.1: shape.h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2 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// Definition of abstract base class Shape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    #ifndef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SHAPE_H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4    #define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SHAPE_H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5 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 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class Shape {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7    public: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 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 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area()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{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return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0.0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 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 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volume()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{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return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0.0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pure virtual functions overridden in derived classes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12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 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printShapeName()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=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             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 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print()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=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                      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14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};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end class Shape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   #endif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17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Fig. 20.1: point1.h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18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Definition of class Point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19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#ifndef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POINT1_H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20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#define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POINT1_H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21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22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&lt;iostream&gt;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24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using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std::cout;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25   </a:t>
              </a:r>
              <a:endPara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04800" indent="-304800"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marL="304800" indent="-304800" eaLnBrk="1" hangingPunct="1"/>
            <a:r>
              <a:rPr lang="en-US" altLang="zh-TW" smtClean="0">
                <a:ea typeface="新細明體" panose="02020500000000000000" pitchFamily="18" charset="-120"/>
              </a:rPr>
              <a:t>1.</a:t>
            </a:r>
            <a:r>
              <a:rPr lang="en-US" altLang="zh-TW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b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Point</a:t>
            </a:r>
            <a:r>
              <a:rPr lang="en-US" altLang="zh-TW" smtClean="0">
                <a:ea typeface="新細明體" panose="02020500000000000000" pitchFamily="18" charset="-120"/>
              </a:rPr>
              <a:t> Definition (derived </a:t>
            </a:r>
            <a:r>
              <a:rPr lang="en-US" altLang="zh-TW" b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class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  <a:p>
            <a:pPr marL="304800" indent="-304800"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marL="304800" indent="-304800" eaLnBrk="1" hangingPunct="1"/>
            <a:r>
              <a:rPr lang="en-US" altLang="zh-TW" smtClean="0">
                <a:ea typeface="新細明體" panose="02020500000000000000" pitchFamily="18" charset="-120"/>
              </a:rPr>
              <a:t>1.1 Function Definitions</a:t>
            </a:r>
          </a:p>
          <a:p>
            <a:pPr marL="304800" indent="-304800" eaLnBrk="1" hangingPunct="1"/>
            <a:endParaRPr lang="en-US" altLang="zh-TW" smtClean="0">
              <a:ea typeface="新細明體" panose="02020500000000000000" pitchFamily="18" charset="-120"/>
            </a:endParaRPr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0" y="0"/>
            <a:ext cx="6781800" cy="5943600"/>
            <a:chOff x="0" y="0"/>
            <a:chExt cx="3072" cy="374"/>
          </a:xfrm>
        </p:grpSpPr>
        <p:sp>
          <p:nvSpPr>
            <p:cNvPr id="2458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TW" altLang="en-US" sz="120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458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50000"/>
                </a:spcBef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914400" indent="-457200">
                <a:spcBef>
                  <a:spcPct val="50000"/>
                </a:spcBef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371600" indent="-457200">
                <a:spcBef>
                  <a:spcPct val="50000"/>
                </a:spcBef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828800" indent="-457200">
                <a:spcBef>
                  <a:spcPct val="50000"/>
                </a:spcBef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286000" indent="-457200">
                <a:spcBef>
                  <a:spcPct val="50000"/>
                </a:spcBef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26   #include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"shape.h"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27   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28   class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Point :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public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Shape {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29   public: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30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Point(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=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0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,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=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0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); 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// default constructor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31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void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setPoint(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,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);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32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getX()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const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{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return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x; }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33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getY()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const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{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return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y; }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34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virtual void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printShapeName()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const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{ cout &lt;&lt;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"Point: "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; }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35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virtual void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print()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const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;                           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36   private: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37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x, y; 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// x and y coordinates of Point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38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};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// end class Point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39   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  <a:buFontTx/>
                <a:buAutoNum type="arabicPlain" startAt="40"/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#endif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   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41  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// Fig. 20.1: point1.cpp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42  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// Member function definitions for class Point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43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#include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"point1.h"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44   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45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Point::Point(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a,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b ) { setPoint( a, b ); }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46   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47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void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Point::setPoint(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a,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b )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48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{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49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x = a;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50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y = b;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51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}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// end function setPoint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52   </a:t>
              </a:r>
              <a:endParaRPr lang="en-US" altLang="zh-TW" b="1"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1. Circle Definition (derived class)</a:t>
            </a:r>
          </a:p>
        </p:txBody>
      </p:sp>
      <p:grpSp>
        <p:nvGrpSpPr>
          <p:cNvPr id="25603" name="Group 4"/>
          <p:cNvGrpSpPr>
            <a:grpSpLocks/>
          </p:cNvGrpSpPr>
          <p:nvPr/>
        </p:nvGrpSpPr>
        <p:grpSpPr bwMode="auto">
          <a:xfrm>
            <a:off x="0" y="0"/>
            <a:ext cx="6781800" cy="5105400"/>
            <a:chOff x="0" y="0"/>
            <a:chExt cx="3072" cy="374"/>
          </a:xfrm>
        </p:grpSpPr>
        <p:sp>
          <p:nvSpPr>
            <p:cNvPr id="2560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TW" altLang="en-US" sz="120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5605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50000"/>
                </a:spcBef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914400" indent="-457200">
                <a:spcBef>
                  <a:spcPct val="50000"/>
                </a:spcBef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371600" indent="-457200">
                <a:spcBef>
                  <a:spcPct val="50000"/>
                </a:spcBef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828800" indent="-457200">
                <a:spcBef>
                  <a:spcPct val="50000"/>
                </a:spcBef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286000" indent="-457200">
                <a:spcBef>
                  <a:spcPct val="50000"/>
                </a:spcBef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139700" algn="r"/>
                  <a:tab pos="29210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4D8D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	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53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void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Point::print()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54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{ cout &lt;&lt;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'['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&lt;&lt; x &lt;&lt;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", "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&lt;&lt; y &lt;&lt;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']'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; }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55  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Fig. 20.1: circle1.h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56  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Definition of class Circle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57   #ifndef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CIRCLE1_H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58   #define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CIRCLE1_H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59   #include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"point1.h"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60   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61   class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Circle :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public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Point {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62   public: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63  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default constructor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64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  Circle(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r =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0.0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,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x =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,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int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y =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);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65   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66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void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setRadius(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);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67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getRadius()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68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 double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area()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;                           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69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 void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printShapeName()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{ cout &lt;&lt; </a:t>
              </a:r>
              <a:r>
                <a:rPr lang="en-US" altLang="zh-TW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"Circle: "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; }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70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 void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print()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;                            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71   private: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72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 radius;  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radius of Circle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73   </a:t>
              </a:r>
              <a:r>
                <a:rPr lang="en-US" altLang="zh-TW" b="1">
                  <a:latin typeface="Lucida Console" panose="020B0609040504020204" pitchFamily="49" charset="0"/>
                  <a:ea typeface="新細明體" panose="02020500000000000000" pitchFamily="18" charset="-120"/>
                </a:rPr>
                <a:t>}; </a:t>
              </a:r>
              <a:r>
                <a:rPr lang="en-US" altLang="zh-TW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end class Circle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74   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TW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75   #endif</a:t>
              </a:r>
              <a:endParaRPr lang="en-US" altLang="zh-TW" b="1"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1.1 Function Definitions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0" y="0"/>
            <a:ext cx="6781800" cy="5334000"/>
            <a:chOff x="0" y="0"/>
            <a:chExt cx="3072" cy="374"/>
          </a:xfrm>
        </p:grpSpPr>
        <p:sp>
          <p:nvSpPr>
            <p:cNvPr id="2662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TW" altLang="en-US" sz="120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662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4D8D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	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76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Fig. 20.1: circle1.cpp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77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Member function definitions for class Circle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78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&lt;iostream&gt;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79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80   using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std::cout;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81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82   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"circle1.h"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83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84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Circle::Circle(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r,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int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a,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int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b )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85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: Point( a, b )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// call base-class constructor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86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{ setRadius( r );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87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88   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Circle::setRadius(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r ) { radius = r &gt;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? r :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89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90   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Circle::getRadius()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{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return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radius;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91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92   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Circle::area()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93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{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return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3.14159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* radius * radius;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94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95   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Circle::print()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96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{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97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Point::print();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98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cout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"; Radius = 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&lt;&lt; radius;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99 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}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end function print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1. </a:t>
            </a:r>
            <a:r>
              <a:rPr lang="en-US" altLang="zh-TW" b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Cylinder</a:t>
            </a:r>
            <a:r>
              <a:rPr lang="en-US" altLang="zh-TW" smtClean="0">
                <a:ea typeface="新細明體" panose="02020500000000000000" pitchFamily="18" charset="-120"/>
              </a:rPr>
              <a:t> Definition (derived </a:t>
            </a:r>
            <a:r>
              <a:rPr lang="en-US" altLang="zh-TW" b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class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0" y="0"/>
            <a:ext cx="6781800" cy="5105400"/>
            <a:chOff x="0" y="0"/>
            <a:chExt cx="3072" cy="374"/>
          </a:xfrm>
        </p:grpSpPr>
        <p:sp>
          <p:nvSpPr>
            <p:cNvPr id="2765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TW" altLang="en-US" sz="120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765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4D8DFF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rPr>
                <a:t>	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100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Fig. 20.1: cylindr1.h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101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Definition of class Cylinder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102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#ifndef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CYLINDR1_H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103  #define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CYLINDR1_H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104  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"circle1.h"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105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106  class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Cylinder :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public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Circle {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107  public: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108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default constructor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109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Cylinder(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h =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0.0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r =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0.0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,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110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  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int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x =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int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y =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);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111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112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setHeight(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);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113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getHeight();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114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area()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                               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115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 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volume()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                             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116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 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printShapeName()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{ cout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"Cylinder: 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117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virtual 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print()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                                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118  private: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119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height;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// height of Cylinder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120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};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end class Cylinder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121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122  #endif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1.1 Function Definitions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0" y="0"/>
            <a:ext cx="6781800" cy="5334000"/>
            <a:chOff x="0" y="0"/>
            <a:chExt cx="3072" cy="374"/>
          </a:xfrm>
        </p:grpSpPr>
        <p:sp>
          <p:nvSpPr>
            <p:cNvPr id="2867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TW" altLang="en-US" sz="120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867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4D8D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	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123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Fig. 20.1: cylindr1.cpp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124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Member and friend function definitions for class Cylinder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125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&lt;iostream&gt;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126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127  using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std::cout;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128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129  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"cylindr1.h"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130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131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Cylinder::Cylinder(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h,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r,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int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x,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int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y )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132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: Circle( r, x, y )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// call base-class constructor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133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{ setHeight( h );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134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135  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Cylinder::setHeight(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h )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136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{ height = h &gt;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? h :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137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138  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Cylinder::getHeight() {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return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height;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139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140  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Cylinder::area()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141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{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142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surface area of Cylinder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143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return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* Circle::area() +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144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 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*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3.14159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* getRadius() * height;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145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}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end function area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146 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Driver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1. Load headers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1.1 Function prototypes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</p:txBody>
      </p:sp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0" y="0"/>
            <a:ext cx="6781800" cy="5715000"/>
            <a:chOff x="0" y="0"/>
            <a:chExt cx="3072" cy="374"/>
          </a:xfrm>
        </p:grpSpPr>
        <p:sp>
          <p:nvSpPr>
            <p:cNvPr id="2970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TW" altLang="en-US" sz="120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4D8DFF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rPr>
                <a:t>	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147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double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Cylinder::volume()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148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{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return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Circle::area() * height; }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149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150  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Cylinder::print()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151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{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152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Circle::print();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153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cout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"; Height = 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&lt;&lt; height;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154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}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end function print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155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Fig. 20.1: fig20_01.cpp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156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Driver for shape, point, circle, cylinder hierarchy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157  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&lt;iostream&gt;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158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159  using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std::cout;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160  using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std::endl;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161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162  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&lt;iomanip&gt;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163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164  using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std::ios;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165  using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std::setiosflags;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166  using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std::setprecision;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167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168  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"shape.h"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169  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"point1.h"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170  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"circle1.h"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171  #include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"cylindr1.h"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172  </a:t>
              </a:r>
              <a:endPara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38200" y="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Objectives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914400"/>
            <a:ext cx="7772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In this chapter, you will learn:</a:t>
            </a: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To understand the notion of polymorphism.</a:t>
            </a: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To understand how to define and use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virtual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 functions to effect polymorphism.</a:t>
            </a: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To understand the distinction between abstract classes and concrete classes.</a:t>
            </a: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To learn how to define pure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virtual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 functions to create abstract classes.</a:t>
            </a: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To appreciate how polymorphism makes systems extensible and maintainable.</a:t>
            </a:r>
          </a:p>
          <a:p>
            <a:pPr lvl="1" eaLnBrk="1" hangingPunct="1"/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To understand how C++ implements </a:t>
            </a:r>
            <a:r>
              <a:rPr lang="en-US" altLang="zh-TW" sz="18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virtual</a:t>
            </a:r>
            <a:r>
              <a:rPr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 functions and dynamic binding “under the hood.”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1.2 Initialize objects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2. Function calls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0" y="0"/>
            <a:ext cx="6781800" cy="5715000"/>
            <a:chOff x="0" y="0"/>
            <a:chExt cx="3072" cy="374"/>
          </a:xfrm>
        </p:grpSpPr>
        <p:sp>
          <p:nvSpPr>
            <p:cNvPr id="3072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TW" altLang="en-US" sz="120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0725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4D8D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	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173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virtualViaPointer(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Shape * );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174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virtualViaReference(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Shape &amp; );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175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176  int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main()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177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{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178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cout &lt;&lt; setiosflags(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ios::fixed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|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ios::showpoint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)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179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&lt;&lt; setprecision(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);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180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181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Point point(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7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11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);               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create a Point 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182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Circle circle(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3.5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22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8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);        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create a Circle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183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Cylinder cylinder(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3.3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,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);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create a Cylinder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184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185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point.printShapeName(); 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static binding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186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point.print();         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// static binding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187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cout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'\n'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188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189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circle.printShapeName();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static binding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190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circle.print();         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static binding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191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cout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'\n'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192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193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cylinder.printShapeName();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static binding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194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cylinder.print();        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static binding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195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cout &lt;&lt;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"\n\n"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196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197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Shape *arrayOfShapes[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3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];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array of base-class pointers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198 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2. Function calls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0" y="0"/>
            <a:ext cx="6781800" cy="5334000"/>
            <a:chOff x="0" y="0"/>
            <a:chExt cx="3072" cy="374"/>
          </a:xfrm>
        </p:grpSpPr>
        <p:sp>
          <p:nvSpPr>
            <p:cNvPr id="3174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TW" altLang="en-US" sz="120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174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4D8D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	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199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aim arrayOfShapes[0] at derived-class Point object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200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arrayOfShapes[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] = &amp;point;                        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201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202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aim arrayOfShapes[1] at derived-class Circle object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203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arrayOfShapes[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1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] = &amp;circle;                        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204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205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aim arrayOfShapes[2] at derived-class Cylinder object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206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arrayOfShapes[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] = &amp;cylinder;                        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207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208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Loop through arrayOfShapes and call virtualViaPointer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209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to print the shape name, attributes, area, and volume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210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of each object using dynamic binding.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211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cout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"Virtual function calls made off "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212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"base-class pointers\n"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213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214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for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int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i =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i 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3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 i++ )              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215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virtualViaPointer( arrayOfShapes[ i ] );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216 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217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Loop through arrayOfShapes and call virtualViaReference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218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to print the shape name, attributes, area, and volume 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219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// of each object using dynamic binding.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220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cout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"Virtual function calls made off "</a:t>
              </a:r>
              <a:endPara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221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"base-class references\n"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222 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3.  Function Definitions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0" y="0"/>
            <a:ext cx="6781800" cy="5486400"/>
            <a:chOff x="0" y="0"/>
            <a:chExt cx="3072" cy="374"/>
          </a:xfrm>
        </p:grpSpPr>
        <p:sp>
          <p:nvSpPr>
            <p:cNvPr id="3277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TW" altLang="en-US" sz="1200">
                <a:solidFill>
                  <a:srgbClr val="00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3277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223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for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int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j =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; j 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3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; j++ )  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224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   virtualViaReference( *arrayOfShapes[ j ] );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225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226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return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0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  <a:cs typeface="Arial" panose="020B0604020202020204" pitchFamily="34" charset="0"/>
                </a:rPr>
                <a:t>;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227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}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end function main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228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229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Make virtual function calls off a base-class pointer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230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using dynamic binding.                     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231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virtualViaPointer(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Shape *baseClassPtr )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232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{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                                     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233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baseClassPtr-&gt;printShapeName();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    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234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baseClassPtr-&gt;print();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             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235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cout &lt;&lt;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"\nArea = 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&lt;&lt; baseClassPtr-&gt;area()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236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"\nVolume = 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&lt;&lt; baseClassPtr-&gt;volume()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"\n\n"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237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}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end function virtualViaPointer           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238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239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Make virtual function calls off a base-class reference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240  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// using dynamic binding.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            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241 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void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virtualViaReference( </a:t>
              </a:r>
              <a:r>
                <a:rPr lang="en-US" altLang="zh-TW" sz="1200" b="1">
                  <a:solidFill>
                    <a:srgbClr val="275A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const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Shape &amp;baseClassRef )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242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{                                            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243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baseClassRef.printShapeName();            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244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baseClassRef.print();                     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245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cout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"\nArea = 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&lt;&lt; baseClassRef.area()               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246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"\nVolume = 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&lt;&lt; baseClassRef.volume() &lt;&lt; </a:t>
              </a:r>
              <a:r>
                <a:rPr lang="en-US" altLang="zh-TW" sz="1200" b="1">
                  <a:solidFill>
                    <a:srgbClr val="40D9FF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"\n\n"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;</a:t>
              </a:r>
              <a:endParaRPr lang="en-US" altLang="zh-TW" sz="1200" b="1">
                <a:solidFill>
                  <a:srgbClr val="000000"/>
                </a:solidFill>
                <a:latin typeface="LucidaSansTypewriter" pitchFamily="49" charset="0"/>
                <a:ea typeface="新細明體" panose="02020500000000000000" pitchFamily="18" charset="-120"/>
              </a:endParaRPr>
            </a:p>
            <a:p>
              <a:pPr eaLnBrk="1" hangingPunct="1">
                <a:buFontTx/>
                <a:buNone/>
              </a:pPr>
              <a:r>
                <a:rPr lang="en-US" altLang="zh-TW" sz="1200" b="1">
                  <a:solidFill>
                    <a:srgbClr val="275A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247  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}</a:t>
              </a:r>
              <a:r>
                <a:rPr lang="en-US" altLang="zh-TW" sz="1200" b="1">
                  <a:solidFill>
                    <a:srgbClr val="66FF33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// end function virtualViaReference</a:t>
              </a:r>
              <a:r>
                <a:rPr lang="en-US" altLang="zh-TW" sz="1200" b="1">
                  <a:solidFill>
                    <a:srgbClr val="000000"/>
                  </a:solidFill>
                  <a:latin typeface="Lucida Console" panose="020B0609040504020204" pitchFamily="49" charset="0"/>
                  <a:ea typeface="新細明體" panose="02020500000000000000" pitchFamily="18" charset="-120"/>
                </a:rPr>
                <a:t>                      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6781800" cy="53863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Point: [7, 11]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Circle: [22, 8]; Radius = 3.50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Cylinder: [10, 10]; Radius = 3.30; Height = 10.00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Virtual function calls made off base-class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Point: [7, 11]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Area = 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Volume = 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Circle: [22, 8]; Radius = 3.50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Area = 38.48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Volume = 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Cylinder: [10, 10]; Radius = 3.30; Height = 10.00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Area = 275.77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Volume = 342.12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Virtual function calls made off base-class references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Point: [7, 11]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Area = 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Volume = 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Circle: [22, 8]; Radius = 3.50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Area = 38.48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Volume = 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Cylinder: [10, 10]; Radius = 3.30; Height = 10.00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Area = 275.77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Volume = 342.12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20.9 Polymorphism,</a:t>
            </a:r>
            <a:r>
              <a:rPr lang="en-US" altLang="zh-TW" sz="2800" b="1" smtClean="0">
                <a:ea typeface="新細明體" panose="02020500000000000000" pitchFamily="18" charset="-12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virtual</a:t>
            </a:r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 Functions and Dynamic Binding “Under the Hood”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When to use polymorphism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Polymorphism has a lot of overhead</a:t>
            </a: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function table (vtable)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Every class with a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function has a vtable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For every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function, vtable has a pointer to the proper function</a:t>
            </a:r>
          </a:p>
          <a:p>
            <a:pPr lvl="2" eaLnBrk="1" hangingPunct="1"/>
            <a:r>
              <a:rPr lang="en-US" altLang="zh-TW" sz="1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If a derived class has the same function as a base class, then the function pointer points to the base-class function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Detailed explanation in Fig. 20.2</a:t>
            </a:r>
          </a:p>
          <a:p>
            <a:pPr lvl="1" eaLnBrk="1" hangingPunct="1"/>
            <a:endParaRPr lang="en-US" altLang="zh-TW" sz="20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20.1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functions and polymorphism 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Design and implement systems that are more easily extensible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Programs written to generically process objects of all existing classes in a hierarchy</a:t>
            </a:r>
            <a:endParaRPr lang="en-US" altLang="zh-TW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20.2  Type Fields and</a:t>
            </a:r>
            <a:r>
              <a:rPr lang="en-US" altLang="zh-TW" sz="2800" b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  <a:r>
              <a:rPr lang="en-US" altLang="zh-TW" sz="2800" b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Statements</a:t>
            </a:r>
            <a:r>
              <a:rPr lang="en-US" altLang="zh-TW" b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statement</a:t>
            </a:r>
            <a:r>
              <a:rPr lang="en-US" altLang="zh-TW" sz="3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Take an action on an object based on its type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structure could determine which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function to call based on which type in a hierarchy of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shapes</a:t>
            </a:r>
          </a:p>
          <a:p>
            <a:pPr eaLnBrk="1" hangingPunct="1"/>
            <a:endParaRPr lang="en-US" altLang="zh-TW" sz="28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Problems with </a:t>
            </a:r>
            <a:r>
              <a:rPr lang="en-US" altLang="zh-TW" sz="24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Programmer may forget to test all possible cases in a switch. </a:t>
            </a:r>
          </a:p>
          <a:p>
            <a:pPr lvl="2" eaLnBrk="1" hangingPunct="1"/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Tracking this down can be time consuming and error prone</a:t>
            </a:r>
          </a:p>
          <a:p>
            <a:pPr lvl="2" eaLnBrk="1" hangingPunct="1"/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1800" smtClean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functions and polymorphic programming can eliminate the need for 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  <a:endParaRPr lang="en-US" altLang="zh-TW" sz="20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20.3 Virtual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virtual</a:t>
            </a:r>
            <a:r>
              <a:rPr lang="en-US" altLang="zh-TW" sz="2800" smtClean="0">
                <a:ea typeface="新細明體" panose="02020500000000000000" pitchFamily="18" charset="-120"/>
              </a:rPr>
              <a:t> functions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Used instead of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switch</a:t>
            </a:r>
            <a:r>
              <a:rPr lang="en-US" altLang="zh-TW" sz="2000" smtClean="0">
                <a:ea typeface="新細明體" panose="02020500000000000000" pitchFamily="18" charset="-120"/>
              </a:rPr>
              <a:t> statements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Definition:</a:t>
            </a:r>
          </a:p>
          <a:p>
            <a:pPr lvl="2" eaLnBrk="1" hangingPunct="1"/>
            <a:r>
              <a:rPr lang="en-US" altLang="zh-TW" sz="1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Keyword</a:t>
            </a:r>
            <a:r>
              <a:rPr lang="en-US" altLang="zh-TW" sz="1800" smtClean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1800" smtClean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before function prototype in base class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	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 void draw() const;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 base-class pointer to a derived class object will call the correct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draw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function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If a derived class does not define a</a:t>
            </a:r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function it is inherited from the base class</a:t>
            </a:r>
            <a:endParaRPr lang="en-US" altLang="zh-TW" sz="20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20.3 Virtual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TW" sz="28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ShapePtr-&gt;Draw();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Compiler implements dynamic binding 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Function determined during execution time</a:t>
            </a:r>
          </a:p>
          <a:p>
            <a:pPr eaLnBrk="1" hangingPunct="1"/>
            <a:endParaRPr lang="en-US" altLang="zh-TW" sz="28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ShapeObject.Draw();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Compiler implements static binding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Function determined during compile-time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20.4  Abstract and Concrete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Abstract classes  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Sole purpose is to provide a base class for other classes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No objects of an abstract base class can be instantiated 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Too generic to define real objects, i.e.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TwoDimensionalShape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Can have pointers and references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Concrete classes - classes that can instantiate objects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Provide specifics to make real objects, i.e.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Square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Circle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20.4  Abstract and Concrete Classes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Making abstract classes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Define one or more </a:t>
            </a:r>
            <a:r>
              <a:rPr lang="en-US" altLang="zh-TW" sz="22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functions as “pure” by initializing the function to zero</a:t>
            </a:r>
          </a:p>
          <a:p>
            <a:pPr lvl="1" eaLnBrk="1" hangingPunct="1"/>
            <a:endParaRPr lang="en-US" altLang="zh-TW" sz="24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 double earnings() const = 0;</a:t>
            </a:r>
          </a:p>
          <a:p>
            <a:pPr lvl="2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Pure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function  </a:t>
            </a:r>
          </a:p>
          <a:p>
            <a:pPr lvl="1" eaLnBrk="1" hangingPunct="1">
              <a:buFontTx/>
              <a:buNone/>
            </a:pPr>
            <a:endParaRPr lang="en-US" altLang="zh-TW" sz="22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latin typeface="Arial" panose="020B0604020202020204" pitchFamily="34" charset="0"/>
                <a:ea typeface="新細明體" panose="02020500000000000000" pitchFamily="18" charset="-120"/>
              </a:rPr>
              <a:t>20.5   Polymorphism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Polymorphism: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Ability for objects of different classes to respond differently to the same function call</a:t>
            </a:r>
          </a:p>
          <a:p>
            <a:pPr lvl="1" algn="just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Base-class pointer (or reference) calls a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2000" smtClean="0">
                <a:solidFill>
                  <a:srgbClr val="000000"/>
                </a:solidFill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function</a:t>
            </a:r>
          </a:p>
          <a:p>
            <a:pPr lvl="2" algn="just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C++ chooses the correct overridden function in object</a:t>
            </a:r>
          </a:p>
          <a:p>
            <a:pPr lvl="1" algn="just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Suppose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not a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virtual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function</a:t>
            </a:r>
          </a:p>
          <a:p>
            <a:pPr lvl="1" algn="just" eaLnBrk="1" hangingPunct="1">
              <a:buFontTx/>
              <a:buNone/>
            </a:pPr>
            <a:endParaRPr lang="en-US" altLang="zh-TW" sz="1600" b="1" smtClean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Employee e, *ePtr = &amp;e; </a:t>
            </a:r>
          </a:p>
          <a:p>
            <a:pPr lvl="1" algn="just" eaLnBrk="1" hangingPunct="1"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HourlyWorker h, *hPtr = &amp;h; </a:t>
            </a:r>
          </a:p>
          <a:p>
            <a:pPr lvl="1" eaLnBrk="1" hangingPunct="1"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ePtr-&gt;print();   //call base-class print function</a:t>
            </a:r>
            <a:b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hPtr-&gt;print();   //call derived-class print function</a:t>
            </a:r>
            <a:b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ePtr=&amp;h;         //allowable implicit conversion</a:t>
            </a:r>
            <a:b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ePtr-&gt;print();   // still calls base-class print </a:t>
            </a:r>
            <a:endParaRPr lang="en-US" altLang="zh-TW" sz="2000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6_revised">
  <a:themeElements>
    <a:clrScheme name="6_revise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revised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6_revise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revise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C:\WINNT\Profiles\aftab\Application Data\Microsoft\Templates\6_revised.pot</Template>
  <TotalTime>1050</TotalTime>
  <Words>1139</Words>
  <Application>Microsoft Office PowerPoint</Application>
  <PresentationFormat>如螢幕大小 (4:3)</PresentationFormat>
  <Paragraphs>407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Times New Roman</vt:lpstr>
      <vt:lpstr>Arial</vt:lpstr>
      <vt:lpstr>AvantGarde</vt:lpstr>
      <vt:lpstr>Calibri</vt:lpstr>
      <vt:lpstr>新細明體</vt:lpstr>
      <vt:lpstr>Lucida Console</vt:lpstr>
      <vt:lpstr>Times</vt:lpstr>
      <vt:lpstr>Courier New</vt:lpstr>
      <vt:lpstr>LucidaSansTypewriter</vt:lpstr>
      <vt:lpstr>6_revised</vt:lpstr>
      <vt:lpstr>Chapter 20 - C++ Virtual Functions and Polymorphism</vt:lpstr>
      <vt:lpstr>PowerPoint 簡報</vt:lpstr>
      <vt:lpstr>20.1 Introduction</vt:lpstr>
      <vt:lpstr>20.2  Type Fields and switch Statements </vt:lpstr>
      <vt:lpstr>20.3 Virtual Functions</vt:lpstr>
      <vt:lpstr>20.3 Virtual Functions</vt:lpstr>
      <vt:lpstr>20.4  Abstract and Concrete Classes</vt:lpstr>
      <vt:lpstr>20.4  Abstract and Concrete Classes</vt:lpstr>
      <vt:lpstr>20.5   Polymorphism</vt:lpstr>
      <vt:lpstr>20.6   New Classes and Dynamic Binding</vt:lpstr>
      <vt:lpstr>20.7  Virtual Destructors</vt:lpstr>
      <vt:lpstr>20.8 Case Study: Inheriting Interface and Implementation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20.9 Polymorphism, virtual Functions and Dynamic Binding “Under the Hood”</vt:lpstr>
    </vt:vector>
  </TitlesOfParts>
  <Company>Deitel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bukhari</dc:creator>
  <cp:lastModifiedBy>Chua-Huang Huang</cp:lastModifiedBy>
  <cp:revision>274</cp:revision>
  <dcterms:created xsi:type="dcterms:W3CDTF">2000-06-20T20:58:22Z</dcterms:created>
  <dcterms:modified xsi:type="dcterms:W3CDTF">2017-04-20T21:41:03Z</dcterms:modified>
</cp:coreProperties>
</file>