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57" r:id="rId5"/>
    <p:sldId id="262" r:id="rId6"/>
    <p:sldId id="270" r:id="rId7"/>
    <p:sldId id="276" r:id="rId8"/>
    <p:sldId id="277" r:id="rId9"/>
    <p:sldId id="273" r:id="rId10"/>
    <p:sldId id="274" r:id="rId11"/>
    <p:sldId id="282" r:id="rId12"/>
    <p:sldId id="280" r:id="rId13"/>
    <p:sldId id="281" r:id="rId14"/>
    <p:sldId id="283" r:id="rId15"/>
    <p:sldId id="263" r:id="rId16"/>
    <p:sldId id="278" r:id="rId17"/>
    <p:sldId id="264" r:id="rId18"/>
    <p:sldId id="258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0929"/>
  </p:normalViewPr>
  <p:slideViewPr>
    <p:cSldViewPr>
      <p:cViewPr varScale="1">
        <p:scale>
          <a:sx n="70" d="100"/>
          <a:sy n="70" d="100"/>
        </p:scale>
        <p:origin x="15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13.xml"/><Relationship Id="rId3" Type="http://schemas.openxmlformats.org/officeDocument/2006/relationships/slide" Target="slides/slide10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000" u="sng" smtClean="0">
                <a:latin typeface="AvantGarde" pitchFamily="34" charset="0"/>
                <a:ea typeface="PMingLiU" panose="02020500000000000000" pitchFamily="18" charset="-120"/>
              </a:rPr>
              <a:t>Outline</a:t>
            </a:r>
            <a:endParaRPr lang="en-US" altLang="zh-TW" sz="2000" u="sng" smtClean="0"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929438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6929438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608763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44CFF7E3-71C3-493A-9603-B84918556117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34200" y="762000"/>
            <a:ext cx="22098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altLang="zh-TW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7C7F-2458-4BF9-B617-17602CC5991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CEDE6-4CC8-408F-9AF2-2E78FCCE42F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32BE-FD74-4C10-818F-B18A460E2AA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13F30-7B86-404E-A341-2C868A0C1B4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F1861-DB62-46A0-82C1-970C952529E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2A399-2E16-4430-8A8F-A1F0D4D2881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69F7-5038-4C7E-A874-920C5CE4311E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72E77-C915-46C8-9265-63F87356F5E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F11E-FE7F-4504-AA63-91380222066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1226E-AC58-4BAE-A27F-29E62F5387A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 smtClean="0"/>
              <a:t>Title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altLang="zh-TW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400" smtClean="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D12795EE-9CB8-4F49-A710-ED7F24C59538}" type="slidenum">
              <a:rPr lang="en-US" altLang="zh-TW"/>
            </a:fld>
            <a:endParaRPr lang="en-US" altLang="zh-TW"/>
          </a:p>
        </p:txBody>
      </p:sp>
      <p:sp>
        <p:nvSpPr>
          <p:cNvPr id="102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9" name="文字方塊 1"/>
          <p:cNvSpPr txBox="1">
            <a:spLocks noChangeArrowheads="1"/>
          </p:cNvSpPr>
          <p:nvPr userDrawn="1"/>
        </p:nvSpPr>
        <p:spPr bwMode="auto">
          <a:xfrm>
            <a:off x="8459788" y="6537325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85A6549-7102-47B7-85B5-530860AF026B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Document6.doc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Document7.doc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Document8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Document1.doc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Document2.doc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wmf"/><Relationship Id="rId3" Type="http://schemas.openxmlformats.org/officeDocument/2006/relationships/oleObject" Target="../embeddings/Document4.doc"/><Relationship Id="rId2" Type="http://schemas.openxmlformats.org/officeDocument/2006/relationships/image" Target="../media/image3.wmf"/><Relationship Id="rId1" Type="http://schemas.openxmlformats.org/officeDocument/2006/relationships/oleObject" Target="../embeddings/Document3.doc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Document5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Chapter 22 - C++ Templates</a:t>
            </a:r>
            <a:endParaRPr lang="en-US" altLang="zh-TW" smtClean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075" name="Rectangle 42"/>
          <p:cNvSpPr>
            <a:spLocks noChangeArrowheads="1"/>
          </p:cNvSpPr>
          <p:nvPr/>
        </p:nvSpPr>
        <p:spPr bwMode="auto">
          <a:xfrm>
            <a:off x="685800" y="1295400"/>
            <a:ext cx="61722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Outline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	</a:t>
            </a:r>
            <a:endParaRPr lang="en-US" altLang="zh-TW" sz="1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22.1	Introduction	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22.2	Class Templates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22.3	Class Templates and Non-type Parameters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22.4	Templates and Inheritance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22.5	Templates and friends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22.6	Templates and static Members</a:t>
            </a:r>
            <a:endParaRPr lang="en-US" altLang="zh-TW" sz="18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fig22_01.cpp (Part 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2291" name="Object 4"/>
          <p:cNvGraphicFramePr/>
          <p:nvPr/>
        </p:nvGraphicFramePr>
        <p:xfrm>
          <a:off x="0" y="0"/>
          <a:ext cx="6919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1" imgW="6931025" imgH="2409190" progId="Word.Document.8">
                  <p:embed/>
                </p:oleObj>
              </mc:Choice>
              <mc:Fallback>
                <p:oleObj name="Document" r:id="rId1" imgW="6931025" imgH="240919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2057400"/>
            <a:ext cx="6919913" cy="3013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Pushing elements onto doubleStack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1.1 2.2 3.3 4.4 5.5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Stack is full. Cannot push 6.6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Popping elements from doubleStack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5.5 4.4 3.3 2.2 1.1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Stack is empty. Cannot pop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Pushing elements onto intStack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1 2 3 4 5 6 7 8 9 10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Stack is full. Cannot push 11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Popping elements from intStack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10 9 8 7 6 5 4 3 2 1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Stack is empty. Cannot pop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fig22_02.cpp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3315" name="Object 1030"/>
          <p:cNvGraphicFramePr/>
          <p:nvPr/>
        </p:nvGraphicFramePr>
        <p:xfrm>
          <a:off x="0" y="0"/>
          <a:ext cx="6834188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1" imgW="6931025" imgH="6760210" progId="Word.Document.8">
                  <p:embed/>
                </p:oleObj>
              </mc:Choice>
              <mc:Fallback>
                <p:oleObj name="Document" r:id="rId1" imgW="6931025" imgH="6760210" progId="Word.Document.8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fig22_02.cpp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4339" name="Object 7"/>
          <p:cNvGraphicFramePr/>
          <p:nvPr/>
        </p:nvGraphicFramePr>
        <p:xfrm>
          <a:off x="0" y="0"/>
          <a:ext cx="6834188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1" imgW="6931025" imgH="4820285" progId="Word.Document.8">
                  <p:embed/>
                </p:oleObj>
              </mc:Choice>
              <mc:Fallback>
                <p:oleObj name="Document" r:id="rId1" imgW="6931025" imgH="482028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6781800" cy="28305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Pushing elements onto doubleStack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1.1 2.2 3.3 4.4 5.5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Stack is full. Cannot push 6.6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Popping elements from doubleStack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5.5 4.4 3.3 2.2 1.1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Stack is empty. Cannot pop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Pushing elements onto intStack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1 2 3 4 5 6 7 8 9 10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Stack is full. Cannot push 11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Popping elements from intStack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10 9 8 7 6 5 4 3 2 1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Stack is empty. Cannot pop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22.3	Class Templates and Non-type Parameters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PMingLiU" panose="02020500000000000000" pitchFamily="18" charset="-120"/>
              </a:rPr>
              <a:t>Can use non-type parameters in templates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Default argument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Treated as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3200" smtClean="0">
                <a:ea typeface="PMingLiU" panose="02020500000000000000" pitchFamily="18" charset="-120"/>
              </a:rPr>
              <a:t>Example: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template&lt; class T, int elements &gt; 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Stack&lt; double, 100 &gt; mostRecentSalesFigures;</a:t>
            </a: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400" b="1" smtClean="0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Defines object of type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Stack&lt; double, 100&gt;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This may appear in the class definition: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 stackHolder[ elements ]; //array to hold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stack</a:t>
            </a: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4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Creates array at compile time, rather than dynamic allocation at execution time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22.3	Class Templates and Non-type Parameters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Classes can be overridden 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For template class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Array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, define a class named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Array&lt;myCreatedType&gt;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This new class overrides then class template for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myCreatedType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The template remains for unoverriden types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22.4	Templates and Inheritance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 class template can be derived from a template class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 class template can be derived from a non-template class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 template class can be derived from a class template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 non-template class can be derived from a class template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22.5	Templates and friends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Friendships allowed between a class template and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Global function 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Member function of another class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Entire class</a:t>
            </a:r>
            <a:endParaRPr lang="en-US" altLang="zh-TW" sz="1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800" smtClean="0">
                <a:ea typeface="PMingLiU" panose="02020500000000000000" pitchFamily="18" charset="-120"/>
              </a:rPr>
              <a:t> functions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Inside definition of class template 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X</a:t>
            </a:r>
            <a:r>
              <a:rPr lang="en-US" altLang="zh-TW" sz="2000" smtClean="0">
                <a:ea typeface="PMingLiU" panose="02020500000000000000" pitchFamily="18" charset="-120"/>
              </a:rPr>
              <a:t>: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 void f1();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f1()</a:t>
            </a:r>
            <a:r>
              <a:rPr lang="en-US" altLang="zh-TW" sz="1800" smtClean="0">
                <a:ea typeface="PMingLiU" panose="02020500000000000000" pitchFamily="18" charset="-120"/>
              </a:rPr>
              <a:t> a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1800" smtClean="0">
                <a:ea typeface="PMingLiU" panose="02020500000000000000" pitchFamily="18" charset="-120"/>
              </a:rPr>
              <a:t> of all template classes</a:t>
            </a:r>
            <a:endParaRPr lang="en-US" altLang="zh-TW" sz="16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 void f2( X&lt; T &gt; &amp; 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f2( X&lt; int &gt; &amp; )</a:t>
            </a:r>
            <a:r>
              <a:rPr lang="en-US" altLang="zh-TW" sz="1800" smtClean="0">
                <a:ea typeface="PMingLiU" panose="02020500000000000000" pitchFamily="18" charset="-120"/>
              </a:rPr>
              <a:t> is a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1800" smtClean="0">
                <a:ea typeface="PMingLiU" panose="02020500000000000000" pitchFamily="18" charset="-120"/>
              </a:rPr>
              <a:t> of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X&lt;</a:t>
            </a:r>
            <a:r>
              <a:rPr lang="en-US" altLang="zh-TW" sz="1600" smtClean="0">
                <a:ea typeface="PMingLiU" panose="02020500000000000000" pitchFamily="18" charset="-120"/>
              </a:rPr>
              <a:t>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1600" smtClean="0">
                <a:ea typeface="PMingLiU" panose="02020500000000000000" pitchFamily="18" charset="-120"/>
              </a:rPr>
              <a:t>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&gt;</a:t>
            </a:r>
            <a:r>
              <a:rPr lang="en-US" altLang="zh-TW" sz="1800" smtClean="0">
                <a:ea typeface="PMingLiU" panose="02020500000000000000" pitchFamily="18" charset="-120"/>
              </a:rPr>
              <a:t> only.  The same applies for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float</a:t>
            </a:r>
            <a:r>
              <a:rPr lang="en-US" altLang="zh-TW" sz="1800" smtClean="0">
                <a:ea typeface="PMingLiU" panose="02020500000000000000" pitchFamily="18" charset="-120"/>
              </a:rPr>
              <a:t>,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double</a:t>
            </a:r>
            <a:r>
              <a:rPr lang="en-US" altLang="zh-TW" sz="1800" smtClean="0">
                <a:ea typeface="PMingLiU" panose="02020500000000000000" pitchFamily="18" charset="-120"/>
              </a:rPr>
              <a:t>, etc.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 void A::f3();</a:t>
            </a:r>
            <a:r>
              <a:rPr lang="en-US" altLang="zh-TW" sz="2000" smtClean="0">
                <a:ea typeface="PMingLiU" panose="02020500000000000000" pitchFamily="18" charset="-120"/>
              </a:rPr>
              <a:t> 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Member function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f3</a:t>
            </a:r>
            <a:r>
              <a:rPr lang="en-US" altLang="zh-TW" sz="1800" smtClean="0">
                <a:ea typeface="PMingLiU" panose="02020500000000000000" pitchFamily="18" charset="-120"/>
              </a:rPr>
              <a:t> of class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A</a:t>
            </a:r>
            <a:r>
              <a:rPr lang="en-US" altLang="zh-TW" sz="1800" smtClean="0">
                <a:ea typeface="PMingLiU" panose="02020500000000000000" pitchFamily="18" charset="-120"/>
              </a:rPr>
              <a:t> is a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1800" smtClean="0">
                <a:ea typeface="PMingLiU" panose="02020500000000000000" pitchFamily="18" charset="-120"/>
              </a:rPr>
              <a:t> of all template classes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22.5	Templates and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friends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 void C&lt; T &gt;::f4( X&lt; T &gt; &amp; 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C&lt;float&gt;::f4( X&lt; float&gt; &amp; )</a:t>
            </a:r>
            <a:r>
              <a:rPr lang="en-US" altLang="zh-TW" sz="1800" smtClean="0">
                <a:ea typeface="PMingLiU" panose="02020500000000000000" pitchFamily="18" charset="-120"/>
              </a:rPr>
              <a:t> is a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1800" smtClean="0">
                <a:ea typeface="PMingLiU" panose="02020500000000000000" pitchFamily="18" charset="-120"/>
              </a:rPr>
              <a:t> of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class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X&lt;float&gt;</a:t>
            </a:r>
            <a:r>
              <a:rPr lang="en-US" altLang="zh-TW" sz="1800" smtClean="0">
                <a:ea typeface="PMingLiU" panose="02020500000000000000" pitchFamily="18" charset="-120"/>
              </a:rPr>
              <a:t> only</a:t>
            </a:r>
            <a:endParaRPr lang="en-US" altLang="zh-TW" sz="16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smtClean="0">
                <a:ea typeface="PMingLiU" panose="02020500000000000000" pitchFamily="18" charset="-120"/>
              </a:rPr>
              <a:t>classes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 class Y;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 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Every member function of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Y</a:t>
            </a:r>
            <a:r>
              <a:rPr lang="en-US" altLang="zh-TW" sz="1800" smtClean="0">
                <a:ea typeface="PMingLiU" panose="02020500000000000000" pitchFamily="18" charset="-120"/>
              </a:rPr>
              <a:t> a friend with every template class made from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X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 class Z&lt;T&gt;;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US" altLang="zh-TW" sz="1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Class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Z&lt;float&gt;</a:t>
            </a:r>
            <a:r>
              <a:rPr lang="en-US" altLang="zh-TW" sz="1800" smtClean="0">
                <a:ea typeface="PMingLiU" panose="02020500000000000000" pitchFamily="18" charset="-120"/>
              </a:rPr>
              <a:t> a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friend </a:t>
            </a:r>
            <a:r>
              <a:rPr lang="en-US" altLang="zh-TW" sz="1800" smtClean="0">
                <a:ea typeface="PMingLiU" panose="02020500000000000000" pitchFamily="18" charset="-120"/>
              </a:rPr>
              <a:t>of class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X&lt;float&gt;,</a:t>
            </a:r>
            <a:r>
              <a:rPr lang="en-US" altLang="zh-TW" sz="1800" smtClean="0">
                <a:ea typeface="PMingLiU" panose="02020500000000000000" pitchFamily="18" charset="-120"/>
              </a:rPr>
              <a:t> etc.</a:t>
            </a:r>
            <a:endParaRPr lang="en-US" altLang="zh-TW" sz="1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22.6	Templates and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Members</a:t>
            </a:r>
            <a:r>
              <a:rPr lang="en-US" altLang="zh-TW" sz="2800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Non-template class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000" smtClean="0">
                <a:ea typeface="PMingLiU" panose="02020500000000000000" pitchFamily="18" charset="-120"/>
              </a:rPr>
              <a:t> data members shared between all objects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Template classes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Each class (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int, float</a:t>
            </a:r>
            <a:r>
              <a:rPr lang="en-US" altLang="zh-TW" sz="2000" smtClean="0">
                <a:ea typeface="PMingLiU" panose="02020500000000000000" pitchFamily="18" charset="-120"/>
              </a:rPr>
              <a:t>, etc.) has its own copy of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000" smtClean="0">
                <a:ea typeface="PMingLiU" panose="02020500000000000000" pitchFamily="18" charset="-120"/>
              </a:rPr>
              <a:t> data members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000" smtClean="0">
                <a:ea typeface="PMingLiU" panose="02020500000000000000" pitchFamily="18" charset="-120"/>
              </a:rPr>
              <a:t> variables initialized at file scope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Each template class gets its own copy of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000" smtClean="0">
                <a:ea typeface="PMingLiU" panose="02020500000000000000" pitchFamily="18" charset="-120"/>
              </a:rPr>
              <a:t> member functions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ea typeface="PMingLiU" panose="02020500000000000000" pitchFamily="18" charset="-120"/>
              </a:rPr>
              <a:t>Objectives</a:t>
            </a:r>
            <a:endParaRPr lang="en-US" altLang="zh-TW" sz="2800" b="1" smtClean="0">
              <a:ea typeface="PMingLiU" panose="02020500000000000000" pitchFamily="18" charset="-120"/>
            </a:endParaRPr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In this chapter, you will learn: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be able to use class templates to create a group of related types.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be able to distinguish between class templates and template classes.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how to overload template functions.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the relationships among templates,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s, inheritance and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members.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900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22.1	Introduction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Templates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Easily create a large range of related functions or classes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Function template - the blueprint of the related functions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Template function - a specific function </a:t>
            </a:r>
            <a:r>
              <a:rPr lang="en-US" altLang="zh-TW" sz="2000" i="1" smtClean="0">
                <a:ea typeface="PMingLiU" panose="02020500000000000000" pitchFamily="18" charset="-120"/>
              </a:rPr>
              <a:t>made</a:t>
            </a:r>
            <a:r>
              <a:rPr lang="en-US" altLang="zh-TW" sz="2000" smtClean="0">
                <a:ea typeface="PMingLiU" panose="02020500000000000000" pitchFamily="18" charset="-120"/>
              </a:rPr>
              <a:t> from a function template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22.2	Class Templates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Class templates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Allow type-specific versions of generic classes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Format: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template &lt;class T&gt;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class </a:t>
            </a:r>
            <a:r>
              <a:rPr lang="en-US" altLang="zh-TW" sz="1800" i="1" smtClean="0">
                <a:latin typeface="Lucida Console" panose="020B0609040504020204" pitchFamily="49" charset="0"/>
                <a:ea typeface="PMingLiU" panose="02020500000000000000" pitchFamily="18" charset="-120"/>
              </a:rPr>
              <a:t>ClassName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{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definition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16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}</a:t>
            </a:r>
            <a:endParaRPr lang="en-US" altLang="zh-TW" sz="1600" b="1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Need not use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"T",</a:t>
            </a:r>
            <a:r>
              <a:rPr lang="en-US" altLang="zh-TW" sz="2000" smtClean="0">
                <a:ea typeface="PMingLiU" panose="02020500000000000000" pitchFamily="18" charset="-120"/>
              </a:rPr>
              <a:t> any identifier will work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To create an object of the class, type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1600" i="1" smtClean="0">
                <a:latin typeface="Lucida Console" panose="020B0609040504020204" pitchFamily="49" charset="0"/>
                <a:ea typeface="PMingLiU" panose="02020500000000000000" pitchFamily="18" charset="-120"/>
              </a:rPr>
              <a:t>ClassName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 </a:t>
            </a:r>
            <a:r>
              <a:rPr lang="en-US" altLang="zh-TW" sz="1600" i="1" smtClean="0">
                <a:latin typeface="Lucida Console" panose="020B0609040504020204" pitchFamily="49" charset="0"/>
                <a:ea typeface="PMingLiU" panose="02020500000000000000" pitchFamily="18" charset="-120"/>
              </a:rPr>
              <a:t>type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 &gt; myObject;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1800" smtClean="0">
                <a:ea typeface="PMingLiU" panose="02020500000000000000" pitchFamily="18" charset="-120"/>
              </a:rPr>
              <a:t>Example: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Stack&lt; double &gt; doubleStack;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22.2	Class Templates (II)	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Template class functions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Defined normally, but preceded by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template&lt;class T&gt;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Generic data in class listed as type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Binary scope resolution operator used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Template class function definition: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template&lt;class T&gt;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MyClass&lt; T &gt;::MyClass(int size)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{	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   myArray = new T[size];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}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Constructor definition - creates an array of type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tstack1.h (Part 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8195" name="Object 95"/>
          <p:cNvGraphicFramePr/>
          <p:nvPr/>
        </p:nvGraphicFramePr>
        <p:xfrm>
          <a:off x="0" y="0"/>
          <a:ext cx="6834188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1" imgW="6931025" imgH="5314315" progId="Word.Document.8">
                  <p:embed/>
                </p:oleObj>
              </mc:Choice>
              <mc:Fallback>
                <p:oleObj name="Document" r:id="rId1" imgW="6931025" imgH="5314315" progId="Word.Document.8">
                  <p:embed/>
                  <p:pic>
                    <p:nvPicPr>
                      <p:cNvPr id="0" name="Object 9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tstack1.h (Part 2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9219" name="Object 88"/>
          <p:cNvGraphicFramePr/>
          <p:nvPr/>
        </p:nvGraphicFramePr>
        <p:xfrm>
          <a:off x="0" y="0"/>
          <a:ext cx="6834188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1" imgW="6931025" imgH="5300345" progId="Word.Document.8">
                  <p:embed/>
                </p:oleObj>
              </mc:Choice>
              <mc:Fallback>
                <p:oleObj name="Document" r:id="rId1" imgW="6931025" imgH="5300345" progId="Word.Document.8">
                  <p:embed/>
                  <p:pic>
                    <p:nvPicPr>
                      <p:cNvPr id="0" name="Object 8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522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tstack1.h (Part 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fig22_01.cpp (Part 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0243" name="Object 83"/>
          <p:cNvGraphicFramePr/>
          <p:nvPr/>
        </p:nvGraphicFramePr>
        <p:xfrm>
          <a:off x="0" y="0"/>
          <a:ext cx="6919913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1" imgW="6931025" imgH="3145790" progId="Word.Document.8">
                  <p:embed/>
                </p:oleObj>
              </mc:Choice>
              <mc:Fallback>
                <p:oleObj name="Document" r:id="rId1" imgW="6931025" imgH="3145790" progId="Word.Document.8">
                  <p:embed/>
                  <p:pic>
                    <p:nvPicPr>
                      <p:cNvPr id="0" name="Object 8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4"/>
          <p:cNvGraphicFramePr/>
          <p:nvPr/>
        </p:nvGraphicFramePr>
        <p:xfrm>
          <a:off x="0" y="2971800"/>
          <a:ext cx="69199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6931025" imgH="2663825" progId="Word.Document.8">
                  <p:embed/>
                </p:oleObj>
              </mc:Choice>
              <mc:Fallback>
                <p:oleObj name="Document" r:id="rId3" imgW="6931025" imgH="2663825" progId="Word.Document.8">
                  <p:embed/>
                  <p:pic>
                    <p:nvPicPr>
                      <p:cNvPr id="0" name="Object 8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69199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fig22_01.cpp (Part 2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1267" name="Object 78"/>
          <p:cNvGraphicFramePr/>
          <p:nvPr/>
        </p:nvGraphicFramePr>
        <p:xfrm>
          <a:off x="0" y="0"/>
          <a:ext cx="6834188" cy="689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1" imgW="6931025" imgH="6988810" progId="Word.Document.8">
                  <p:embed/>
                </p:oleObj>
              </mc:Choice>
              <mc:Fallback>
                <p:oleObj name="Document" r:id="rId1" imgW="6931025" imgH="6988810" progId="Word.Document.8">
                  <p:embed/>
                  <p:pic>
                    <p:nvPicPr>
                      <p:cNvPr id="0" name="Object 7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89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pSlideTemplateNEW">
  <a:themeElements>
    <a:clrScheme name="CppSlideTemplate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pSlideTemplateNEW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ppSlideTemplate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pSlideTemplate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C:\WINNT\Profiles\kalid\Application Data\Microsoft\Templates\CppSlideTemplateNEW.pot</Template>
  <TotalTime>0</TotalTime>
  <Words>4165</Words>
  <Application>WPS 演示</Application>
  <PresentationFormat>如螢幕大小 (4:3)</PresentationFormat>
  <Paragraphs>193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PMingLiU</vt:lpstr>
      <vt:lpstr>AvantGarde</vt:lpstr>
      <vt:lpstr>Segoe Print</vt:lpstr>
      <vt:lpstr>Lucida Console</vt:lpstr>
      <vt:lpstr>Courier New</vt:lpstr>
      <vt:lpstr>微软雅黑</vt:lpstr>
      <vt:lpstr>Arial Unicode MS</vt:lpstr>
      <vt:lpstr>Calibri</vt:lpstr>
      <vt:lpstr>CppSlideTemplateNEW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Chapter 22 - C++ Templates</vt:lpstr>
      <vt:lpstr>Objectives</vt:lpstr>
      <vt:lpstr>22.1	Introduction</vt:lpstr>
      <vt:lpstr>22.2	Class Templates</vt:lpstr>
      <vt:lpstr>22.2	Class Templates (II)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22.3	Class Templates and Non-type Parameters</vt:lpstr>
      <vt:lpstr>22.3	Class Templates and Non-type Parameters (II)</vt:lpstr>
      <vt:lpstr>22.4	Templates and Inheritance</vt:lpstr>
      <vt:lpstr>22.5	Templates and friends</vt:lpstr>
      <vt:lpstr>22.5	Templates and friends (II)</vt:lpstr>
      <vt:lpstr>22.6	Templates and static Members 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12 - Templates</dc:title>
  <dc:creator>kalid</dc:creator>
  <cp:lastModifiedBy>黃秋煌</cp:lastModifiedBy>
  <cp:revision>298</cp:revision>
  <dcterms:created xsi:type="dcterms:W3CDTF">2000-06-22T13:50:00Z</dcterms:created>
  <dcterms:modified xsi:type="dcterms:W3CDTF">2021-05-31T03:55:16Z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3F01CCECE838480C8504245E6DF429C8</vt:lpwstr>
  </property>
  <property fmtid="{D5CDD505-2E9C-101B-9397-08002B2CF9AE}" pid="3" name="KSOProductBuildVer">
    <vt:lpwstr>2052-11.1.0.10495</vt:lpwstr>
  </property>
</Properties>
</file>