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8"/>
  </p:handoutMasterIdLst>
  <p:sldIdLst>
    <p:sldId id="256" r:id="rId3"/>
    <p:sldId id="300" r:id="rId4"/>
    <p:sldId id="257" r:id="rId5"/>
    <p:sldId id="259" r:id="rId6"/>
    <p:sldId id="276" r:id="rId7"/>
    <p:sldId id="260" r:id="rId8"/>
    <p:sldId id="261" r:id="rId9"/>
    <p:sldId id="277" r:id="rId10"/>
    <p:sldId id="262" r:id="rId11"/>
    <p:sldId id="296" r:id="rId12"/>
    <p:sldId id="263" r:id="rId13"/>
    <p:sldId id="284" r:id="rId14"/>
    <p:sldId id="285" r:id="rId15"/>
    <p:sldId id="286" r:id="rId16"/>
    <p:sldId id="264" r:id="rId17"/>
    <p:sldId id="297" r:id="rId18"/>
    <p:sldId id="265" r:id="rId19"/>
    <p:sldId id="298" r:id="rId20"/>
    <p:sldId id="267" r:id="rId21"/>
    <p:sldId id="268" r:id="rId22"/>
    <p:sldId id="269" r:id="rId23"/>
    <p:sldId id="287" r:id="rId24"/>
    <p:sldId id="288" r:id="rId25"/>
    <p:sldId id="270" r:id="rId26"/>
    <p:sldId id="271" r:id="rId27"/>
    <p:sldId id="272" r:id="rId28"/>
    <p:sldId id="301" r:id="rId29"/>
    <p:sldId id="302" r:id="rId30"/>
    <p:sldId id="273" r:id="rId31"/>
    <p:sldId id="299" r:id="rId32"/>
    <p:sldId id="278" r:id="rId33"/>
    <p:sldId id="274" r:id="rId34"/>
    <p:sldId id="275" r:id="rId35"/>
    <p:sldId id="279" r:id="rId36"/>
    <p:sldId id="303" r:id="rId37"/>
    <p:sldId id="304" r:id="rId38"/>
    <p:sldId id="294" r:id="rId39"/>
    <p:sldId id="295" r:id="rId40"/>
    <p:sldId id="289" r:id="rId41"/>
    <p:sldId id="290" r:id="rId42"/>
    <p:sldId id="280" r:id="rId43"/>
    <p:sldId id="291" r:id="rId44"/>
    <p:sldId id="292" r:id="rId45"/>
    <p:sldId id="282" r:id="rId46"/>
    <p:sldId id="283" r:id="rId47"/>
  </p:sldIdLst>
  <p:sldSz cx="9144000" cy="6858000" type="screen4x3"/>
  <p:notesSz cx="7010400" cy="9199245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0929"/>
  </p:normalViewPr>
  <p:slideViewPr>
    <p:cSldViewPr>
      <p:cViewPr varScale="1">
        <p:scale>
          <a:sx n="70" d="100"/>
          <a:sy n="70" d="100"/>
        </p:scale>
        <p:origin x="15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defTabSz="925830">
              <a:spcBef>
                <a:spcPct val="5000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algn="r" defTabSz="925830">
              <a:spcBef>
                <a:spcPct val="5000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defTabSz="925830">
              <a:spcBef>
                <a:spcPct val="5000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algn="r" defTabSz="925830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C16B901D-0EFA-4099-9715-2296B04ACFCA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2000" u="sng" smtClean="0"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01675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701675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2F0B315-B8A6-41EA-A474-2915A168F8D3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10400" y="762000"/>
            <a:ext cx="21336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FD4C-ECAD-4375-8B48-05A41434355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7C4A7-A505-4AB4-82A4-39E566BF5A8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5E451598-3345-4094-A243-37A572F3DF18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21571D-4E28-43E1-8D84-DC72ABC1E6F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6A577-26AE-4ECE-B618-B8B83BD9AC6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C043895-FC4C-4DF9-A716-FCC80A1F356D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2B766-F983-4574-8F1E-C6AD7819DEEF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917BE444-C12D-4FAB-BF0D-38EEA442887B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3FCB92-846F-4337-9C0E-496CAC1FF0F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BC8EF-010F-4153-86A3-C00D90A7E3D2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BF28-7F24-458F-A905-D7C53DFC7B4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02ABE-0007-420A-AF3D-7BEE3BE8C73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3EF5C-6E9E-4739-BA0C-4304541AB82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Title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400" smtClean="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C861D502-1A71-4ADF-A8F5-E4F0C91623E5}" type="slidenum">
              <a:rPr lang="en-US" altLang="zh-TW"/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FDF7A1B-4F86-4960-A807-2D5D58EBDB37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smtClean="0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Document2.doc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Document3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Document4.doc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Document5.doc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6.doc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Document7.doc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Document8.doc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Document9.doc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Document10.doc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1" Type="http://schemas.openxmlformats.org/officeDocument/2006/relationships/oleObject" Target="../embeddings/Document11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Document12.doc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Document13.doc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Document14.doc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Chapter 23 - Exception Handling</a:t>
            </a:r>
            <a:endParaRPr lang="en-US" altLang="zh-TW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85800" y="1295400"/>
            <a:ext cx="74676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	Introduction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23.2	When Exception Handling Should Be Used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23.3	Other Error-Handling Techniques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23.4	Basics of C++ Exception Handling: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, throw, catch</a:t>
            </a:r>
            <a:endParaRPr lang="en-US" altLang="zh-TW" sz="1800" b="1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23.5	A Simple Exception-Handling Example: Divide by Zero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23.6	Throwing an Exception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23.7	Catching an Exception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23.8	Rethrowing an Exception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23.9	Exception Specifications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23.10	Processing Unexpected Exceptions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23.11	Stack Unwinding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23.12	Constructors, Destructors and Exception Handling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23.13	Exceptions and Inheritance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23.14	Processing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Failures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23.15	Class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auto_ptr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and Dynamic Memory Allocation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23.16	Standard Library Exception Hierarchy</a:t>
            </a:r>
            <a:endParaRPr lang="en-US" altLang="zh-TW" sz="1800" b="1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23.4	Basics of C++ Exception Handling: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throw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(II)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</a:t>
            </a:r>
            <a:endParaRPr lang="en-US" altLang="zh-TW" sz="2800" b="1" smtClean="0">
              <a:solidFill>
                <a:srgbClr val="00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Format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Enclose code that may have an error in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200" smtClean="0">
                <a:ea typeface="PMingLiU" panose="02020500000000000000" pitchFamily="18" charset="-120"/>
              </a:rPr>
              <a:t> block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Follow with one or more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</a:rPr>
              <a:t> blocks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Each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000" smtClean="0">
                <a:ea typeface="PMingLiU" panose="02020500000000000000" pitchFamily="18" charset="-120"/>
              </a:rPr>
              <a:t> block has an exception handler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exception occurs and matches parameter in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</a:rPr>
              <a:t> block, code in catch block executed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no exception thrown, exception handlers skipped and control resumes after catch blocks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200" smtClean="0">
                <a:ea typeface="PMingLiU" panose="02020500000000000000" pitchFamily="18" charset="-120"/>
              </a:rPr>
              <a:t> point - place where exception occurred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Control cannot return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000" smtClean="0">
                <a:ea typeface="PMingLiU" panose="02020500000000000000" pitchFamily="18" charset="-120"/>
              </a:rPr>
              <a:t> point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23.5	A Simple Exception-Handling Example: Divide by Zero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Look at the format of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800" smtClean="0">
                <a:ea typeface="PMingLiU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b="1" smtClean="0">
                <a:ea typeface="PMingLiU" panose="02020500000000000000" pitchFamily="18" charset="-12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</a:rPr>
              <a:t>blocks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Afterwards, we will cover specifics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fig23_01.cpp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8435" name="Object 94"/>
          <p:cNvGraphicFramePr/>
          <p:nvPr/>
        </p:nvGraphicFramePr>
        <p:xfrm>
          <a:off x="0" y="0"/>
          <a:ext cx="6834188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9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fig23_01.cpp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9459" name="Object 94"/>
          <p:cNvGraphicFramePr/>
          <p:nvPr/>
        </p:nvGraphicFramePr>
        <p:xfrm>
          <a:off x="0" y="0"/>
          <a:ext cx="6834188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" imgW="6931025" imgH="5060950" progId="Word.Document.8">
                  <p:embed/>
                </p:oleObj>
              </mc:Choice>
              <mc:Fallback>
                <p:oleObj name="Document" r:id="rId1" imgW="6931025" imgH="5060950" progId="Word.Document.8">
                  <p:embed/>
                  <p:pic>
                    <p:nvPicPr>
                      <p:cNvPr id="0" name="Object 9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fig23_01.cpp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362200"/>
            <a:ext cx="6919913" cy="21002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Enter two integers (end-of-file to end): 100 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The quotient is: 14.2857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Enter two integers (end-of-file to end): 100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Exception occurred: attempted to divide by zero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Enter two integers (end-of-file to end): 33 9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The quotient is: 3.66667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Enter two integers (end-of-file to end):^Z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20484" name="Object 4"/>
          <p:cNvGraphicFramePr/>
          <p:nvPr/>
        </p:nvGraphicFramePr>
        <p:xfrm>
          <a:off x="0" y="0"/>
          <a:ext cx="691991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1" imgW="6931025" imgH="2651760" progId="Word.Document.8">
                  <p:embed/>
                </p:oleObj>
              </mc:Choice>
              <mc:Fallback>
                <p:oleObj name="Document" r:id="rId1" imgW="6931025" imgH="26517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23.6	Throwing an Exception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- </a:t>
            </a:r>
            <a:r>
              <a:rPr lang="en-US" altLang="zh-TW" sz="2800" smtClean="0">
                <a:ea typeface="PMingLiU" panose="02020500000000000000" pitchFamily="18" charset="-120"/>
              </a:rPr>
              <a:t>indicates an exception has occurred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Usually has one operand (sometimes zero) of any type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If operand an object, called an exception object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Conditional expression can be thrown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Code referenced in a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200" smtClean="0">
                <a:ea typeface="PMingLiU" panose="02020500000000000000" pitchFamily="18" charset="-120"/>
              </a:rPr>
              <a:t> block can throw an exception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Exception caught by closest exception handler 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Control exits current try block and goes to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</a:rPr>
              <a:t> handler (if it exists)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Example (inside function definition)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if ( denominator == 0 )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		 throw DivideByZeroException();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Throws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dividebyzeroexception</a:t>
            </a:r>
            <a:r>
              <a:rPr lang="en-US" altLang="zh-TW" sz="2000" smtClean="0">
                <a:ea typeface="PMingLiU" panose="02020500000000000000" pitchFamily="18" charset="-120"/>
              </a:rPr>
              <a:t> object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23.6	Throwing an Exception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not required to terminate program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However, terminates block where exception occurred</a:t>
            </a:r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23.7	Catching an Exception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handlers are in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blocks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Format: 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catch(</a:t>
            </a:r>
            <a:r>
              <a:rPr lang="en-US" altLang="zh-TW" sz="22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200" i="1" smtClean="0">
                <a:ea typeface="PMingLiU" panose="02020500000000000000" pitchFamily="18" charset="-120"/>
              </a:rPr>
              <a:t>exceptionType</a:t>
            </a:r>
            <a:r>
              <a:rPr lang="en-US" altLang="zh-TW" sz="22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200" i="1" smtClean="0">
                <a:ea typeface="PMingLiU" panose="02020500000000000000" pitchFamily="18" charset="-120"/>
              </a:rPr>
              <a:t>parameterName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){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		  exception handling code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	    }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Caught if argument type matches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200" b="1" smtClean="0">
                <a:ea typeface="PMingLiU" panose="02020500000000000000" pitchFamily="18" charset="-120"/>
              </a:rPr>
              <a:t> </a:t>
            </a:r>
            <a:r>
              <a:rPr lang="en-US" altLang="zh-TW" sz="2200" smtClean="0">
                <a:ea typeface="PMingLiU" panose="02020500000000000000" pitchFamily="18" charset="-120"/>
              </a:rPr>
              <a:t>type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not caught then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r>
              <a:rPr lang="en-US" altLang="zh-TW" sz="2200" smtClean="0">
                <a:ea typeface="PMingLiU" panose="02020500000000000000" pitchFamily="18" charset="-120"/>
              </a:rPr>
              <a:t> called which (by default) calls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abort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Example: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 ( DivideByZeroException ex) {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	cout &lt;&lt; "Exception occurred: " &lt;&lt; ex.what() &lt;&lt;'\n'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}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Catches exceptions of type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DivideByZeroException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23.7	Catching an Exception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Catch all exceptions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catch(...)</a:t>
            </a:r>
            <a:r>
              <a:rPr lang="en-US" altLang="zh-TW" sz="2200" smtClean="0">
                <a:ea typeface="PMingLiU" panose="02020500000000000000" pitchFamily="18" charset="-120"/>
              </a:rPr>
              <a:t> - catches all exceptions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You do not know what type of exception occurred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There is no parameter name - cannot reference the object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If no handler matches thrown object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Searches next enclosing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200" smtClean="0">
                <a:ea typeface="PMingLiU" panose="02020500000000000000" pitchFamily="18" charset="-120"/>
              </a:rPr>
              <a:t> block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If none found,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r>
              <a:rPr lang="en-US" altLang="zh-TW" sz="2000" smtClean="0">
                <a:ea typeface="PMingLiU" panose="02020500000000000000" pitchFamily="18" charset="-120"/>
              </a:rPr>
              <a:t> called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found, control resumes after last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</a:rPr>
              <a:t> block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several handlers match thrown object, first one found is executed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2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23.7	Catching an Exception (III)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parameter matches thrown object when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They are of the same type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Courier New" panose="02070309020205020404" pitchFamily="49" charset="0"/>
              </a:rPr>
              <a:t>Exact match required - no promotions/conversions allowed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parameter is a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base class of the thrown object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parameter is a base-class pointer/ reference type and the thrown object is a derived-class pointer/ reference type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handler is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catch(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Thrown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objects have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in the parameter type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PMingLiU" panose="02020500000000000000" pitchFamily="18" charset="-120"/>
              </a:rPr>
              <a:t>Objectives</a:t>
            </a:r>
            <a:endParaRPr lang="en-US" altLang="zh-TW" sz="2800" b="1" smtClean="0">
              <a:ea typeface="PMingLiU" panose="02020500000000000000" pitchFamily="18" charset="-12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In this chapter, you will learn: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use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and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to watch for, indicate and handle exceptions, respectively.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process uncaught and unexpected exceptions.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be able to process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failures.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use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auto_ptr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to prevent memory leaks.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standard exception hierarchy. 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90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23.7	Catching an Exception (IV)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Unreleased resources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Resources may have been allocated when exception thrown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200" smtClean="0">
                <a:ea typeface="PMingLiU" panose="02020500000000000000" pitchFamily="18" charset="-120"/>
              </a:rPr>
              <a:t> handler should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delete</a:t>
            </a:r>
            <a:r>
              <a:rPr lang="en-US" altLang="zh-TW" sz="2200" smtClean="0">
                <a:ea typeface="PMingLiU" panose="02020500000000000000" pitchFamily="18" charset="-120"/>
              </a:rPr>
              <a:t> space allocated by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200" smtClean="0">
                <a:ea typeface="PMingLiU" panose="02020500000000000000" pitchFamily="18" charset="-120"/>
              </a:rPr>
              <a:t> and close any opened files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2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handlers can throw exceptions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Exceptions can only be processed by outer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200" smtClean="0">
                <a:ea typeface="PMingLiU" panose="02020500000000000000" pitchFamily="18" charset="-120"/>
              </a:rPr>
              <a:t> blocks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23.8	Rethrowing an Exception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Rethrowing exceptions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Used when an exception handler cannot process an exception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Rethrow exception with the statement: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throw;</a:t>
            </a:r>
            <a:r>
              <a:rPr lang="en-US" altLang="zh-TW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No arguments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If no exception thrown in first place, calls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Handler can always rethrow exception, even if it performed some processing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Rethrown exception detected by next enclosing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400" smtClean="0">
                <a:ea typeface="PMingLiU" panose="02020500000000000000" pitchFamily="18" charset="-120"/>
              </a:rPr>
              <a:t> block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fig23_02.cpp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8675" name="Object 75"/>
          <p:cNvGraphicFramePr/>
          <p:nvPr/>
        </p:nvGraphicFramePr>
        <p:xfrm>
          <a:off x="0" y="0"/>
          <a:ext cx="6919913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fig23_02.cpp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9699" name="Rectangle 67"/>
          <p:cNvSpPr>
            <a:spLocks noChangeArrowheads="1"/>
          </p:cNvSpPr>
          <p:nvPr/>
        </p:nvSpPr>
        <p:spPr bwMode="auto">
          <a:xfrm>
            <a:off x="0" y="3429000"/>
            <a:ext cx="6919913" cy="10048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Function throwException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Exception handled in function throwException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Exception handled in main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Program control continues after catch in main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29700" name="Object 83"/>
          <p:cNvGraphicFramePr/>
          <p:nvPr/>
        </p:nvGraphicFramePr>
        <p:xfrm>
          <a:off x="0" y="0"/>
          <a:ext cx="69199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1" imgW="6931025" imgH="3855720" progId="Word.Document.8">
                  <p:embed/>
                </p:oleObj>
              </mc:Choice>
              <mc:Fallback>
                <p:oleObj name="Document" r:id="rId1" imgW="6931025" imgH="3855720" progId="Word.Document.8">
                  <p:embed/>
                  <p:pic>
                    <p:nvPicPr>
                      <p:cNvPr id="0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23.9	Exception Specifications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specification (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800" smtClean="0">
                <a:ea typeface="PMingLiU" panose="02020500000000000000" pitchFamily="18" charset="-120"/>
              </a:rPr>
              <a:t> list)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Lists exceptions that can be thrown by a function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smtClean="0">
                <a:ea typeface="PMingLiU" panose="02020500000000000000" pitchFamily="18" charset="-120"/>
              </a:rPr>
              <a:t>	Example: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 g( double h ) throw ( a, b, c )</a:t>
            </a:r>
            <a:b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{</a:t>
            </a:r>
            <a:b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// function body</a:t>
            </a:r>
            <a:b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}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Function can throw listed exceptions or derived types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If other type thrown, function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unexpected</a:t>
            </a:r>
            <a:r>
              <a:rPr lang="en-US" altLang="zh-TW" sz="2000" smtClean="0">
                <a:ea typeface="PMingLiU" panose="02020500000000000000" pitchFamily="18" charset="-120"/>
              </a:rPr>
              <a:t> called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throw()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(i.e., no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000" smtClean="0">
                <a:ea typeface="PMingLiU" panose="02020500000000000000" pitchFamily="18" charset="-120"/>
              </a:rPr>
              <a:t> list) states that function will not throw any exceptions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In reality, function can still throw exceptions, but calls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unexpected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(more later)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If no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000" smtClean="0">
                <a:ea typeface="PMingLiU" panose="02020500000000000000" pitchFamily="18" charset="-120"/>
              </a:rPr>
              <a:t> list specified, function can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000" smtClean="0">
                <a:ea typeface="PMingLiU" panose="02020500000000000000" pitchFamily="18" charset="-120"/>
              </a:rPr>
              <a:t> any exception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23.10  Processing Unexpected Exceptions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smtClean="0">
                <a:ea typeface="PMingLiU" panose="02020500000000000000" pitchFamily="18" charset="-120"/>
              </a:rPr>
              <a:t>Function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unexpected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Calls the function specified with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set_unexpected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Default:</a:t>
            </a:r>
            <a:r>
              <a:rPr lang="en-US" altLang="zh-TW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200" smtClean="0">
                <a:ea typeface="PMingLiU" panose="02020500000000000000" pitchFamily="18" charset="-120"/>
              </a:rPr>
              <a:t>Function</a:t>
            </a:r>
            <a:r>
              <a:rPr lang="en-US" altLang="zh-TW" sz="3200" b="1" smtClean="0">
                <a:ea typeface="PMingLiU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Calls function specified with</a:t>
            </a:r>
            <a:r>
              <a:rPr lang="en-US" altLang="zh-TW" sz="2400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set_terminate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Default:</a:t>
            </a:r>
            <a:r>
              <a:rPr lang="en-US" altLang="zh-TW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abort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set_terminate</a:t>
            </a:r>
            <a:r>
              <a:rPr lang="en-US" altLang="zh-TW" sz="3200" smtClean="0">
                <a:ea typeface="PMingLiU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set_unexpected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Prototypes in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&lt;exception&gt;</a:t>
            </a:r>
            <a:r>
              <a:rPr lang="en-US" altLang="zh-TW" sz="2400" smtClean="0">
                <a:ea typeface="PMingLiU" panose="02020500000000000000" pitchFamily="18" charset="-120"/>
              </a:rPr>
              <a:t> 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Take pointers to functions (i.e., Function name)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Function must return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void</a:t>
            </a:r>
            <a:r>
              <a:rPr lang="en-US" altLang="zh-TW" smtClean="0">
                <a:ea typeface="PMingLiU" panose="02020500000000000000" pitchFamily="18" charset="-120"/>
              </a:rPr>
              <a:t> and take no arguments</a:t>
            </a:r>
            <a:endParaRPr lang="en-US" altLang="zh-TW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Returns pointer to last function called by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r>
              <a:rPr lang="en-US" altLang="zh-TW" sz="2400" smtClean="0">
                <a:ea typeface="PMingLiU" panose="02020500000000000000" pitchFamily="18" charset="-120"/>
              </a:rPr>
              <a:t> or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unexpected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23.11 Stack Unwinding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Function-call stack unwound when exception thrown and not caught in a particular scope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Tries to catch exception in next outer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try/catch</a:t>
            </a:r>
            <a:r>
              <a:rPr lang="en-US" altLang="zh-TW" sz="2000" smtClean="0">
                <a:ea typeface="PMingLiU" panose="02020500000000000000" pitchFamily="18" charset="-120"/>
              </a:rPr>
              <a:t> block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Function in which exception was not caught terminates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Local variables destroyed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Control returns to place where function was called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If control returns to a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000" smtClean="0">
                <a:ea typeface="PMingLiU" panose="02020500000000000000" pitchFamily="18" charset="-120"/>
              </a:rPr>
              <a:t> block, attempt made to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000" smtClean="0">
                <a:ea typeface="PMingLiU" panose="02020500000000000000" pitchFamily="18" charset="-120"/>
              </a:rPr>
              <a:t> exception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Otherwise, further unwinds stack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If exception not caught,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r>
              <a:rPr lang="en-US" altLang="zh-TW" sz="2000" smtClean="0">
                <a:ea typeface="PMingLiU" panose="02020500000000000000" pitchFamily="18" charset="-120"/>
              </a:rPr>
              <a:t> called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fig23_03.cpp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3795" name="Object 6"/>
          <p:cNvGraphicFramePr/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fig23_03.cpp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25908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PMingLiU" panose="02020500000000000000" pitchFamily="18" charset="-120"/>
              </a:rPr>
              <a:t>Exception occurred: runtime_error in function3 </a:t>
            </a:r>
            <a:endParaRPr lang="en-US" altLang="zh-TW" sz="1200" b="1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4820" name="Object 7"/>
          <p:cNvGraphicFramePr/>
          <p:nvPr/>
        </p:nvGraphicFramePr>
        <p:xfrm>
          <a:off x="0" y="0"/>
          <a:ext cx="69199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1" imgW="6931025" imgH="3131820" progId="Word.Document.8">
                  <p:embed/>
                </p:oleObj>
              </mc:Choice>
              <mc:Fallback>
                <p:oleObj name="Document" r:id="rId1" imgW="6931025" imgH="31318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23.12	  Constructors, Destructors and Exception Handling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PMingLiU" panose="02020500000000000000" pitchFamily="18" charset="-120"/>
              </a:rPr>
              <a:t>What to do with an error in a constructor?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 constructor cannot return a value - how do we let the outside world know of an error?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Keep defective object and hope someone tests it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Set some variable outside constructor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 thrown exception can tell outside world about a failed constructor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400" smtClean="0">
                <a:ea typeface="PMingLiU" panose="02020500000000000000" pitchFamily="18" charset="-120"/>
              </a:rPr>
              <a:t> handler must have a copy constructor for thrown object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	Introduction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Errors can be dealt with at place error occurs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Easy to see if proper error checking implemented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Harder to read application itself and see how code works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handling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Makes clear, robust, fault-tolerant programs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C++ removes error handling code from "main line" of program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Common failures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000" smtClean="0">
                <a:ea typeface="PMingLiU" panose="02020500000000000000" pitchFamily="18" charset="-120"/>
              </a:rPr>
              <a:t> not allocating memory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Out of bounds array subscript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Division by zero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Invalid function parameters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23.12	  Constructors, Destructors and Exception Handling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PMingLiU" panose="02020500000000000000" pitchFamily="18" charset="-120"/>
              </a:rPr>
              <a:t>Thrown exceptions in constructors 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Destructors called for all completed base-class objects and member objects before exception thrown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If the destructor that is originally called due to stack unwinding ends up throwing an exception,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terminate</a:t>
            </a:r>
            <a:r>
              <a:rPr lang="en-US" altLang="zh-TW" sz="2400" smtClean="0">
                <a:ea typeface="PMingLiU" panose="02020500000000000000" pitchFamily="18" charset="-120"/>
              </a:rPr>
              <a:t> called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If object has partially completed member objects when exception thrown, destructors called for completed objects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23.12	  Constructors, Destructors and Exception Handling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Resource leak 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Exception comes before code that releases a resource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One solution: initialize local object when resource acquired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Destructor will be called before exception occurs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exceptions from destructors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Enclose code that calls them in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try</a:t>
            </a:r>
            <a:r>
              <a:rPr lang="en-US" altLang="zh-TW" sz="2000" smtClean="0">
                <a:ea typeface="PMingLiU" panose="02020500000000000000" pitchFamily="18" charset="-120"/>
              </a:rPr>
              <a:t> block followed by appropriate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000" smtClean="0">
                <a:ea typeface="PMingLiU" panose="02020500000000000000" pitchFamily="18" charset="-120"/>
              </a:rPr>
              <a:t> block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23.13 	Exceptions and Inheritance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classes can be derived from base classes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If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can get a pointer/reference to a base class, can also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catch</a:t>
            </a:r>
            <a:r>
              <a:rPr lang="en-US" altLang="zh-TW" sz="2800" smtClean="0">
                <a:ea typeface="PMingLiU" panose="02020500000000000000" pitchFamily="18" charset="-120"/>
              </a:rPr>
              <a:t> pointers/references to derived classes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23.14	     Processing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Failures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If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800" smtClean="0">
                <a:ea typeface="PMingLiU" panose="02020500000000000000" pitchFamily="18" charset="-120"/>
              </a:rPr>
              <a:t> could not allocate memory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Old method - use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assert</a:t>
            </a:r>
            <a:r>
              <a:rPr lang="en-US" altLang="zh-TW" sz="2000" smtClean="0">
                <a:ea typeface="PMingLiU" panose="02020500000000000000" pitchFamily="18" charset="-120"/>
              </a:rPr>
              <a:t> function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If new returns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0</a:t>
            </a:r>
            <a:r>
              <a:rPr lang="en-US" altLang="zh-TW" sz="1800" smtClean="0">
                <a:ea typeface="PMingLiU" panose="02020500000000000000" pitchFamily="18" charset="-120"/>
              </a:rPr>
              <a:t>,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abort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Does not allow program to recover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Modern method (header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&lt;new&gt;</a:t>
            </a:r>
            <a:r>
              <a:rPr lang="en-US" altLang="zh-TW" sz="1800" smtClean="0">
                <a:ea typeface="PMingLiU" panose="02020500000000000000" pitchFamily="18" charset="-120"/>
              </a:rPr>
              <a:t>)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ea typeface="PMingLiU" panose="02020500000000000000" pitchFamily="18" charset="-120"/>
              </a:rPr>
              <a:t>new</a:t>
            </a:r>
            <a:r>
              <a:rPr lang="en-US" altLang="zh-TW" sz="1800" smtClean="0">
                <a:ea typeface="PMingLiU" panose="02020500000000000000" pitchFamily="18" charset="-120"/>
              </a:rPr>
              <a:t> throws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bad_alloc</a:t>
            </a:r>
            <a:r>
              <a:rPr lang="en-US" altLang="zh-TW" sz="1800" smtClean="0">
                <a:ea typeface="PMingLiU" panose="02020500000000000000" pitchFamily="18" charset="-120"/>
              </a:rPr>
              <a:t> exception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Method used depends on compiler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On some compilers: use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new(nothrow)</a:t>
            </a:r>
            <a:r>
              <a:rPr lang="en-US" altLang="zh-TW" sz="2000" smtClean="0">
                <a:ea typeface="PMingLiU" panose="02020500000000000000" pitchFamily="18" charset="-120"/>
              </a:rPr>
              <a:t> instead of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000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to have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000" smtClean="0">
                <a:ea typeface="PMingLiU" panose="02020500000000000000" pitchFamily="18" charset="-120"/>
              </a:rPr>
              <a:t> return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0</a:t>
            </a:r>
            <a:r>
              <a:rPr lang="en-US" altLang="zh-TW" sz="2000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when it fails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Function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set_new_handler(</a:t>
            </a:r>
            <a:r>
              <a:rPr lang="en-US" altLang="zh-TW" sz="1800" i="1" smtClean="0">
                <a:ea typeface="PMingLiU" panose="02020500000000000000" pitchFamily="18" charset="-120"/>
              </a:rPr>
              <a:t>functionName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)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-</a:t>
            </a:r>
            <a:r>
              <a:rPr lang="en-US" altLang="zh-TW" sz="1800" smtClean="0">
                <a:ea typeface="PMingLiU" panose="02020500000000000000" pitchFamily="18" charset="-120"/>
              </a:rPr>
              <a:t> sets which function is called when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1800" smtClean="0">
                <a:ea typeface="PMingLiU" panose="02020500000000000000" pitchFamily="18" charset="-120"/>
              </a:rPr>
              <a:t> fails.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Function can return no value and take no arguments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1800" smtClean="0">
                <a:ea typeface="PMingLiU" panose="02020500000000000000" pitchFamily="18" charset="-120"/>
              </a:rPr>
              <a:t> will not throw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bad_alloc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23.14	     Processing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Failures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Loop that tries to acquire memory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A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800" smtClean="0">
                <a:ea typeface="PMingLiU" panose="02020500000000000000" pitchFamily="18" charset="-120"/>
              </a:rPr>
              <a:t> handler function should either: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Make more memory available by deleting other dynamically allocated memory and return to the loop in operator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new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Throw an exception of type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bad_alloc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Call function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abort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exit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&lt;cstdlib&gt;</a:t>
            </a:r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to terminate the program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fig23_04.cpp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1987" name="Object 95"/>
          <p:cNvGraphicFramePr/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9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6781800" cy="13700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ptr[ 0 ]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ptr[ 1 ]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ptr[ 2 ]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ptr[ 3 ]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Memory allocation failed for ptr[ 4 ]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fig23_05.cpp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4035" name="Object 1124"/>
          <p:cNvGraphicFramePr/>
          <p:nvPr/>
        </p:nvGraphicFramePr>
        <p:xfrm>
          <a:off x="0" y="0"/>
          <a:ext cx="68341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1" imgW="6931025" imgH="5795645" progId="Word.Document.8">
                  <p:embed/>
                </p:oleObj>
              </mc:Choice>
              <mc:Fallback>
                <p:oleObj name="Document" r:id="rId1" imgW="6931025" imgH="5795645" progId="Word.Document.8">
                  <p:embed/>
                  <p:pic>
                    <p:nvPicPr>
                      <p:cNvPr id="0" name="Object 112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fig23_05.cpp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676400"/>
            <a:ext cx="6919913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ptr[ 0 ]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ptr[ 1 ]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ptr[ 2 ]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ptr[ 3 ]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Exception occurred: Allocation Failure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45060" name="Object 4"/>
          <p:cNvGraphicFramePr/>
          <p:nvPr/>
        </p:nvGraphicFramePr>
        <p:xfrm>
          <a:off x="0" y="0"/>
          <a:ext cx="6919913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1" imgW="6931025" imgH="1927860" progId="Word.Document.8">
                  <p:embed/>
                </p:oleObj>
              </mc:Choice>
              <mc:Fallback>
                <p:oleObj name="Document" r:id="rId1" imgW="6931025" imgH="19278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fig23_06.cpp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6083" name="Object 109"/>
          <p:cNvGraphicFramePr/>
          <p:nvPr/>
        </p:nvGraphicFramePr>
        <p:xfrm>
          <a:off x="0" y="0"/>
          <a:ext cx="6751638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1" imgW="6943090" imgH="6562090" progId="Word.Document.8">
                  <p:embed/>
                </p:oleObj>
              </mc:Choice>
              <mc:Fallback>
                <p:oleObj name="Document" r:id="rId1" imgW="6943090" imgH="6562090" progId="Word.Document.8">
                  <p:embed/>
                  <p:pic>
                    <p:nvPicPr>
                      <p:cNvPr id="0" name="Object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751638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	Introduction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handling - catch errors before they occur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Deals with synchronous errors (i.e., Divide by zero)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Does not deal with asynchronous errors - disk I/O completions, mouse clicks - use interrupt processing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Used when system can recover from error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Exception handler - recovery procedure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Typically used when error dealt with in different place than where it occurred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Useful when program cannot recover but must shut down cleanly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handling should not be used for program control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Not optimized, can harm program performance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fig23_06.cpp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1600"/>
            <a:ext cx="6919913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ptr[ 0 ]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ptr[ 1 ]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ptr[ 2 ]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Allocated 5000000 doubles in ptr[ 3 ]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customNewHandler was called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47108" name="Object 5"/>
          <p:cNvGraphicFramePr/>
          <p:nvPr/>
        </p:nvGraphicFramePr>
        <p:xfrm>
          <a:off x="0" y="0"/>
          <a:ext cx="691991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1" imgW="6931025" imgH="1687195" progId="Word.Document.8">
                  <p:embed/>
                </p:oleObj>
              </mc:Choice>
              <mc:Fallback>
                <p:oleObj name="Document" r:id="rId1" imgW="6931025" imgH="1687195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23.15    Class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auto_ptr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and Dynamic Memory Allocation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Pointers to dynamic memory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Memory leak can occur if exceptions happens before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delete</a:t>
            </a:r>
            <a:r>
              <a:rPr lang="en-US" altLang="zh-TW" sz="2000" smtClean="0">
                <a:ea typeface="PMingLiU" panose="02020500000000000000" pitchFamily="18" charset="-120"/>
              </a:rPr>
              <a:t> command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 class template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auto_ptr</a:t>
            </a:r>
            <a:r>
              <a:rPr lang="en-US" altLang="zh-TW" sz="2000" smtClean="0">
                <a:ea typeface="PMingLiU" panose="02020500000000000000" pitchFamily="18" charset="-12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&lt;memory&gt;</a:t>
            </a:r>
            <a:r>
              <a:rPr lang="en-US" altLang="zh-TW" sz="2000" smtClean="0">
                <a:ea typeface="PMingLiU" panose="02020500000000000000" pitchFamily="18" charset="-120"/>
              </a:rPr>
              <a:t> ) to resolve this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auto_ptr</a:t>
            </a:r>
            <a:r>
              <a:rPr lang="en-US" altLang="zh-TW" sz="2000" smtClean="0">
                <a:ea typeface="PMingLiU" panose="02020500000000000000" pitchFamily="18" charset="-120"/>
              </a:rPr>
              <a:t> objects act just like pointers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 Automatically deletes what it points to when it is destroyed (leaves scope)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Can use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*</a:t>
            </a:r>
            <a:r>
              <a:rPr lang="en-US" altLang="zh-TW" sz="2000" smtClean="0">
                <a:ea typeface="PMingLiU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-&gt;</a:t>
            </a:r>
            <a:r>
              <a:rPr lang="en-US" altLang="zh-TW" sz="2000" smtClean="0">
                <a:ea typeface="PMingLiU" panose="02020500000000000000" pitchFamily="18" charset="-120"/>
              </a:rPr>
              <a:t> like normal pointers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fig23_07.cpp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9155" name="Object 61"/>
          <p:cNvGraphicFramePr/>
          <p:nvPr/>
        </p:nvGraphicFramePr>
        <p:xfrm>
          <a:off x="0" y="0"/>
          <a:ext cx="68341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1" imgW="6931025" imgH="5795645" progId="Word.Document.8">
                  <p:embed/>
                </p:oleObj>
              </mc:Choice>
              <mc:Fallback>
                <p:oleObj name="Document" r:id="rId1" imgW="6931025" imgH="5795645" progId="Word.Document.8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fig23_07.cpp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0179" name="Rectangle 61"/>
          <p:cNvSpPr>
            <a:spLocks noChangeArrowheads="1"/>
          </p:cNvSpPr>
          <p:nvPr/>
        </p:nvSpPr>
        <p:spPr bwMode="auto">
          <a:xfrm>
            <a:off x="0" y="3478213"/>
            <a:ext cx="6919913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Creating an auto_ptr object that points to an Integer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Constructor for Integer 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Using the auto_ptr to manipulate the Integer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Integer after setInteger: 99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Terminating program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Destructor for Integer 99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50180" name="Object 66"/>
          <p:cNvGraphicFramePr/>
          <p:nvPr/>
        </p:nvGraphicFramePr>
        <p:xfrm>
          <a:off x="0" y="0"/>
          <a:ext cx="6919913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1" imgW="6931025" imgH="3855720" progId="Word.Document.8">
                  <p:embed/>
                </p:oleObj>
              </mc:Choice>
              <mc:Fallback>
                <p:oleObj name="Document" r:id="rId1" imgW="6931025" imgH="3855720" progId="Word.Document.8">
                  <p:embed/>
                  <p:pic>
                    <p:nvPicPr>
                      <p:cNvPr id="0" name="Object 6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23.16	   Standard Library Exception Hierarchy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Exceptions fall into categories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Hierarchy of exception classes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Base class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exception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(header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&lt;exception&gt;</a:t>
            </a:r>
            <a:r>
              <a:rPr lang="en-US" altLang="zh-TW" sz="1800" smtClean="0">
                <a:ea typeface="PMingLiU" panose="02020500000000000000" pitchFamily="18" charset="-120"/>
              </a:rPr>
              <a:t>)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ea typeface="PMingLiU" panose="02020500000000000000" pitchFamily="18" charset="-120"/>
              </a:rPr>
              <a:t>Function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what()</a:t>
            </a:r>
            <a:r>
              <a:rPr lang="en-US" altLang="zh-TW" sz="1800" smtClean="0">
                <a:ea typeface="PMingLiU" panose="02020500000000000000" pitchFamily="18" charset="-120"/>
              </a:rPr>
              <a:t> issues appropriate error message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Derived classes: 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runtime_error</a:t>
            </a:r>
            <a:r>
              <a:rPr lang="en-US" altLang="zh-TW" sz="2000" smtClean="0">
                <a:ea typeface="PMingLiU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logic_error</a:t>
            </a:r>
            <a:r>
              <a:rPr lang="en-US" altLang="zh-TW" sz="2000" smtClean="0">
                <a:ea typeface="PMingLiU" panose="02020500000000000000" pitchFamily="18" charset="-12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&lt;stdexcept&gt;</a:t>
            </a:r>
            <a:r>
              <a:rPr lang="en-US" altLang="zh-TW" sz="1800" smtClean="0">
                <a:ea typeface="PMingLiU" panose="02020500000000000000" pitchFamily="18" charset="-120"/>
              </a:rPr>
              <a:t>)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Class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logic_error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Errors in program logic, can be prevented by writing proper code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Derived classes: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invalid_argument</a:t>
            </a:r>
            <a:r>
              <a:rPr lang="en-US" altLang="zh-TW" sz="1800" smtClean="0">
                <a:ea typeface="PMingLiU" panose="02020500000000000000" pitchFamily="18" charset="-120"/>
              </a:rPr>
              <a:t> - invalid argument passed to function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length_error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 smtClean="0">
                <a:ea typeface="PMingLiU" panose="02020500000000000000" pitchFamily="18" charset="-120"/>
              </a:rPr>
              <a:t>- length larger than maximum size allowed was 			    used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out_of_range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 smtClean="0">
                <a:ea typeface="PMingLiU" panose="02020500000000000000" pitchFamily="18" charset="-120"/>
              </a:rPr>
              <a:t>- out of range subscript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23.16	   Standard Library Exception Hierarchy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Class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runtime_error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Errors detected at execution time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Derived classes: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overflow_error</a:t>
            </a:r>
            <a:r>
              <a:rPr lang="en-US" altLang="zh-TW" sz="1800" smtClean="0">
                <a:ea typeface="PMingLiU" panose="02020500000000000000" pitchFamily="18" charset="-120"/>
              </a:rPr>
              <a:t> - arithmetic overflow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underflow_error</a:t>
            </a:r>
            <a:r>
              <a:rPr lang="en-US" altLang="zh-TW" sz="1800" smtClean="0">
                <a:ea typeface="PMingLiU" panose="02020500000000000000" pitchFamily="18" charset="-120"/>
              </a:rPr>
              <a:t> - arithmetic underflow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Other classes derived from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exception</a:t>
            </a:r>
            <a:endParaRPr lang="en-US" altLang="zh-TW" sz="2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Exceptions thrown by C++ language features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 - bad_alloc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dynamic_cast - bad_cast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typeid - bad_typeid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Put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std::bad_exception</a:t>
            </a:r>
            <a:r>
              <a:rPr lang="en-US" altLang="zh-TW" sz="2000" smtClean="0">
                <a:ea typeface="PMingLiU" panose="02020500000000000000" pitchFamily="18" charset="-120"/>
              </a:rPr>
              <a:t> in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000" smtClean="0">
                <a:ea typeface="PMingLiU" panose="02020500000000000000" pitchFamily="18" charset="-120"/>
              </a:rPr>
              <a:t> list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unexpected()</a:t>
            </a:r>
            <a:r>
              <a:rPr lang="en-US" altLang="zh-TW" sz="1800" smtClean="0">
                <a:ea typeface="PMingLiU" panose="02020500000000000000" pitchFamily="18" charset="-120"/>
              </a:rPr>
              <a:t> will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 bad_exception</a:t>
            </a:r>
            <a:r>
              <a:rPr lang="en-US" altLang="zh-TW" sz="1800" smtClean="0">
                <a:ea typeface="PMingLiU" panose="02020500000000000000" pitchFamily="18" charset="-120"/>
              </a:rPr>
              <a:t> instead of calling function set by</a:t>
            </a:r>
            <a:r>
              <a:rPr lang="en-US" altLang="zh-TW" sz="1800" b="1" smtClean="0">
                <a:ea typeface="PMingLiU" panose="02020500000000000000" pitchFamily="18" charset="-120"/>
              </a:rPr>
              <a:t>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set_unexpected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2" eaLnBrk="1" hangingPunct="1"/>
            <a:endParaRPr lang="en-US" altLang="zh-TW" sz="1800" b="1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23.1	Introduction (III)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handling improves fault-tolerance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Easier to write error-processing code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Specify what type of exceptions are to be caught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Most programs support only single threads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Techniques in this chapter apply for multithreaded OS as well (windows NT, OS/2, some UNIX)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Exception handling another way to return control from a function or block of code</a:t>
            </a:r>
            <a:endParaRPr lang="en-US" altLang="zh-TW" sz="2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23.2	When Exception Handling Should Be Used	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Error handling should be used for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Processing exceptional situations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Processing exceptions for components that cannot handle them directly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Processing exceptions for widely used components (libraries, classes, functions) that should not process their own exceptions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Large projects that require uniform error processing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23.3	Other Error-Handling Techniques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Use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assert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If assertion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, the program terminates</a:t>
            </a:r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Ignore exceptions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Use this "technique" on casual, personal programs - not commercial!</a:t>
            </a:r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Abort the program</a:t>
            </a:r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Appropriate for nonfatal errors give appearance that program functioned correctly</a:t>
            </a:r>
            <a:r>
              <a:rPr lang="en-US" altLang="zh-TW" sz="16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6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Inappropriate for mission-critical programs, can cause resource leaks</a:t>
            </a:r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Set some error indicator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Program may not check indicator at all points where error could occur</a:t>
            </a:r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23.3	Other Error-Handling Techniques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Test for the error condition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  <a:cs typeface="Times New Roman" panose="02020603050405020304" pitchFamily="18" charset="0"/>
              </a:rPr>
              <a:t>Issue an error message and call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exit</a:t>
            </a:r>
            <a:endParaRPr lang="en-US" altLang="zh-TW" sz="16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Pass error code to environment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1800" b="1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000" b="1" smtClean="0">
                <a:ea typeface="PMingLiU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setjump</a:t>
            </a:r>
            <a:r>
              <a:rPr lang="en-US" altLang="zh-TW" sz="2800" smtClean="0">
                <a:ea typeface="PMingLiU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longjump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&lt;csetjmp&gt;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Jump out of deeply nested function calls back to an error handler. 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Dangerous - unwinds the stack without calling destructors for automatic objects (more later)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Specific errors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Some have dedicated capabilities for handling them</a:t>
            </a:r>
            <a:endParaRPr lang="en-US" altLang="zh-TW" sz="16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PMingLiU" panose="02020500000000000000" pitchFamily="18" charset="-120"/>
              </a:rPr>
              <a:t>If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1800" smtClean="0">
                <a:ea typeface="PMingLiU" panose="02020500000000000000" pitchFamily="18" charset="-120"/>
              </a:rPr>
              <a:t> fails to allocate memory 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new_handler</a:t>
            </a:r>
            <a:r>
              <a:rPr lang="en-US" altLang="zh-TW" sz="1800" smtClean="0">
                <a:ea typeface="PMingLiU" panose="02020500000000000000" pitchFamily="18" charset="-120"/>
              </a:rPr>
              <a:t> function executes to deal with problem</a:t>
            </a:r>
            <a:endParaRPr lang="en-US" altLang="zh-TW" sz="18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1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23.4	Basics of C++ Exception Handling: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throw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</a:t>
            </a:r>
            <a:endParaRPr lang="en-US" altLang="zh-TW" sz="2800" b="1" smtClean="0">
              <a:solidFill>
                <a:srgbClr val="00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A function can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throw</a:t>
            </a:r>
            <a:r>
              <a:rPr lang="en-US" altLang="zh-TW" sz="2800" smtClean="0">
                <a:ea typeface="PMingLiU" panose="02020500000000000000" pitchFamily="18" charset="-120"/>
              </a:rPr>
              <a:t> an exception object if it detects an error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Object typically a character string (error message) or class object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If exception handler exists, exception caught and handled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Otherwise, program terminates</a:t>
            </a:r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M1YmFhYzMxZTRkMDkyNjkwZWI1NzE2ZWUwMmIyNWEifQ=="/>
</p:tagLst>
</file>

<file path=ppt/theme/theme1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Data\Microsoft\Templates\CppSlideTemplateNEW.pot</Template>
  <TotalTime>0</TotalTime>
  <Words>13348</Words>
  <Application>WPS 演示</Application>
  <PresentationFormat>如螢幕大小 (4:3)</PresentationFormat>
  <Paragraphs>460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45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PMingLiU</vt:lpstr>
      <vt:lpstr>AvantGarde</vt:lpstr>
      <vt:lpstr>Segoe Print</vt:lpstr>
      <vt:lpstr>Lucida Console</vt:lpstr>
      <vt:lpstr>Courier New</vt:lpstr>
      <vt:lpstr>微软雅黑</vt:lpstr>
      <vt:lpstr>Arial Unicode MS</vt:lpstr>
      <vt:lpstr>Calibri</vt:lpstr>
      <vt:lpstr>CppSlideTemplateNEW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Chapter 23 - Exception Handling</vt:lpstr>
      <vt:lpstr>Objectives</vt:lpstr>
      <vt:lpstr>23.1	Introduction</vt:lpstr>
      <vt:lpstr>23.1	Introduction (II)</vt:lpstr>
      <vt:lpstr>23.1	Introduction (III)</vt:lpstr>
      <vt:lpstr>23.2	When Exception Handling Should Be Used	</vt:lpstr>
      <vt:lpstr>23.3	Other Error-Handling Techniques</vt:lpstr>
      <vt:lpstr>23.3	Other Error-Handling Techniques (II)</vt:lpstr>
      <vt:lpstr>23.4	Basics of C++ Exception Handling: try, throw, catch	</vt:lpstr>
      <vt:lpstr>23.4	Basics of C++ Exception Handling: try, throw, catch (II)	</vt:lpstr>
      <vt:lpstr>23.5	A Simple Exception-Handling Example: Divide by Zero</vt:lpstr>
      <vt:lpstr>PowerPoint 演示文稿</vt:lpstr>
      <vt:lpstr>PowerPoint 演示文稿</vt:lpstr>
      <vt:lpstr>PowerPoint 演示文稿</vt:lpstr>
      <vt:lpstr>23.6	Throwing an Exception</vt:lpstr>
      <vt:lpstr>23.6	Throwing an Exception (II)</vt:lpstr>
      <vt:lpstr>23.7	Catching an Exception</vt:lpstr>
      <vt:lpstr>23.7	Catching an Exception (II)</vt:lpstr>
      <vt:lpstr>23.7	Catching an Exception (III)</vt:lpstr>
      <vt:lpstr>23.7	Catching an Exception (IV)</vt:lpstr>
      <vt:lpstr>23.8	Rethrowing an Exception</vt:lpstr>
      <vt:lpstr>PowerPoint 演示文稿</vt:lpstr>
      <vt:lpstr>PowerPoint 演示文稿</vt:lpstr>
      <vt:lpstr>23.9	Exception Specifications</vt:lpstr>
      <vt:lpstr>23.10  Processing Unexpected Exceptions</vt:lpstr>
      <vt:lpstr>	23.11	        Stack Unwinding</vt:lpstr>
      <vt:lpstr>PowerPoint 演示文稿</vt:lpstr>
      <vt:lpstr>PowerPoint 演示文稿</vt:lpstr>
      <vt:lpstr>23.12	  Constructors, Destructors and Exception Handling</vt:lpstr>
      <vt:lpstr>23.12	  Constructors, Destructors and Exception Handling (II)</vt:lpstr>
      <vt:lpstr>23.12	  Constructors, Destructors and Exception Handling (II)</vt:lpstr>
      <vt:lpstr>23.13 	Exceptions and Inheritance</vt:lpstr>
      <vt:lpstr>23.14	     Processing new Failures</vt:lpstr>
      <vt:lpstr>23.14	     Processing new Failures (II)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23.15    Class auto_ptr and Dynamic Memory Allocation</vt:lpstr>
      <vt:lpstr>PowerPoint 演示文稿</vt:lpstr>
      <vt:lpstr>PowerPoint 演示文稿</vt:lpstr>
      <vt:lpstr>23.16	   Standard Library Exception Hierarchy</vt:lpstr>
      <vt:lpstr>23.16	   Standard Library Exception Hierarchy (II)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黃秋煌</cp:lastModifiedBy>
  <cp:revision>524</cp:revision>
  <dcterms:created xsi:type="dcterms:W3CDTF">2000-06-22T15:38:00Z</dcterms:created>
  <dcterms:modified xsi:type="dcterms:W3CDTF">2022-05-30T05:48:01Z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C2A4059F03CD434F8813F5CF5B429CC7</vt:lpwstr>
  </property>
  <property fmtid="{D5CDD505-2E9C-101B-9397-08002B2CF9AE}" pid="3" name="KSOProductBuildVer">
    <vt:lpwstr>2052-11.1.0.11744</vt:lpwstr>
  </property>
</Properties>
</file>