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9" r:id="rId3"/>
    <p:sldId id="432" r:id="rId4"/>
    <p:sldId id="454" r:id="rId5"/>
    <p:sldId id="455" r:id="rId6"/>
    <p:sldId id="456" r:id="rId7"/>
    <p:sldId id="458" r:id="rId8"/>
    <p:sldId id="457" r:id="rId9"/>
    <p:sldId id="459" r:id="rId10"/>
    <p:sldId id="460" r:id="rId11"/>
    <p:sldId id="461" r:id="rId12"/>
    <p:sldId id="464" r:id="rId13"/>
    <p:sldId id="462" r:id="rId14"/>
    <p:sldId id="465" r:id="rId15"/>
    <p:sldId id="463"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Lst>
  <p:sldSz cx="12192000" cy="6858000"/>
  <p:notesSz cx="7103745" cy="10234295"/>
  <p:custDataLst>
    <p:tags r:id="rId38"/>
  </p:custData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9B"/>
    <a:srgbClr val="F5F7F9"/>
    <a:srgbClr val="FFFE7D"/>
    <a:srgbClr val="FFE19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75310"/>
            <a:ext cx="9144000" cy="965835"/>
          </a:xfrm>
          <a:ln w="76200">
            <a:solidFill>
              <a:schemeClr val="accent5"/>
            </a:solidFill>
          </a:ln>
        </p:spPr>
        <p:txBody>
          <a:bodyPr anchor="ctr" anchorCtr="0"/>
          <a:lstStyle>
            <a:lvl1pPr algn="ctr">
              <a:defRPr sz="4800" b="1">
                <a:latin typeface="Times New Roman" panose="02020603050405020304" charset="0"/>
              </a:defRPr>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465580" y="2966403"/>
            <a:ext cx="9144000" cy="1655762"/>
          </a:xfrm>
          <a:ln w="38100">
            <a:solidFill>
              <a:schemeClr val="accent5"/>
            </a:solidFill>
          </a:ln>
        </p:spPr>
        <p:txBody>
          <a:bodyPr anchor="ctr" anchorCtr="0"/>
          <a:lstStyle>
            <a:lvl1pPr marL="0" indent="0" algn="ctr">
              <a:buNone/>
              <a:defRPr sz="3600" b="1">
                <a:latin typeface="Times New Roman" panose="020206030504050203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882650"/>
          </a:xfrm>
          <a:ln w="57150">
            <a:solidFill>
              <a:schemeClr val="accent5"/>
            </a:solidFill>
          </a:ln>
        </p:spPr>
        <p:txBody>
          <a:bodyPr/>
          <a:lstStyle>
            <a:lvl1pPr>
              <a:defRPr>
                <a:latin typeface="Times New Roman" panose="02020603050405020304" charset="0"/>
                <a:ea typeface="宋体" panose="02010600030101010101" pitchFamily="2" charset="-122"/>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838200" y="1368425"/>
            <a:ext cx="10515600" cy="4808855"/>
          </a:xfrm>
          <a:ln w="12700">
            <a:solidFill>
              <a:schemeClr val="accent5"/>
            </a:solidFill>
          </a:ln>
        </p:spPr>
        <p:txBody>
          <a:bodyPr/>
          <a:lstStyle>
            <a:lvl1pPr marL="289560" indent="-289560" eaLnBrk="1" fontAlgn="auto" latinLnBrk="0" hangingPunct="1">
              <a:buFont typeface="Wingdings" panose="05000000000000000000" charset="0"/>
              <a:buChar char="l"/>
              <a:defRPr>
                <a:latin typeface="Times New Roman" panose="02020603050405020304" charset="0"/>
                <a:ea typeface="宋体" panose="02010600030101010101" pitchFamily="2" charset="-122"/>
              </a:defRPr>
            </a:lvl1pPr>
            <a:lvl2pPr marL="544830" indent="-347980" eaLnBrk="1" fontAlgn="auto" latinLnBrk="0" hangingPunct="1">
              <a:buClrTx/>
              <a:buFont typeface="Wingdings" panose="05000000000000000000" charset="0"/>
              <a:buChar char="u"/>
              <a:defRPr>
                <a:latin typeface="Times New Roman" panose="02020603050405020304" charset="0"/>
                <a:ea typeface="宋体" panose="02010600030101010101" pitchFamily="2" charset="-122"/>
              </a:defRPr>
            </a:lvl2pPr>
            <a:lvl3pPr marL="752475" indent="-391795" defTabSz="914400" eaLnBrk="1" fontAlgn="auto" latinLnBrk="0" hangingPunct="1">
              <a:buFont typeface="Wingdings" panose="05000000000000000000" charset="0"/>
              <a:buChar char="n"/>
              <a:defRPr>
                <a:latin typeface="Times New Roman" panose="02020603050405020304" charset="0"/>
                <a:ea typeface="宋体" panose="02010600030101010101" pitchFamily="2" charset="-122"/>
              </a:defRPr>
            </a:lvl3pPr>
            <a:lvl4pPr marL="818515" indent="-253365" defTabSz="914400" eaLnBrk="1" fontAlgn="auto" latinLnBrk="0" hangingPunct="1">
              <a:buFont typeface="Wingdings" panose="05000000000000000000" charset="0"/>
              <a:buChar char="Ø"/>
              <a:defRPr>
                <a:latin typeface="Times New Roman" panose="02020603050405020304" charset="0"/>
                <a:ea typeface="宋体" panose="02010600030101010101" pitchFamily="2" charset="-122"/>
              </a:defRPr>
            </a:lvl4pPr>
            <a:lvl5pPr marL="1026795" indent="-329565" eaLnBrk="1" fontAlgn="auto" latinLnBrk="0" hangingPunct="1">
              <a:buFont typeface="Wingdings" panose="05000000000000000000" charset="0"/>
              <a:buChar char="p"/>
              <a:defRPr>
                <a:latin typeface="Times New Roman" panose="02020603050405020304" charset="0"/>
                <a:ea typeface="宋体" panose="02010600030101010101" pitchFamily="2" charset="-122"/>
              </a:defRPr>
            </a:lvl5pPr>
          </a:lstStyle>
          <a:p>
            <a:pPr lvl="0"/>
            <a:r>
              <a:rPr lang="zh-TW" altLang="en-US" smtClean="0"/>
              <a:t>按一下以編輯母片文字樣式</a:t>
            </a:r>
            <a:endParaRPr lang="zh-TW" altLang="en-US" smtClean="0"/>
          </a:p>
          <a:p>
            <a:pPr lvl="1"/>
            <a:r>
              <a:rPr lang="zh-TW" altLang="en-US" smtClean="0"/>
              <a:t>第二層</a:t>
            </a:r>
            <a:endParaRPr lang="zh-TW" altLang="en-US" smtClean="0"/>
          </a:p>
          <a:p>
            <a:pPr marL="657860" lvl="2" indent="-296545"/>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投影片編號版面配置區 5"/>
          <p:cNvSpPr>
            <a:spLocks noGrp="1"/>
          </p:cNvSpPr>
          <p:nvPr>
            <p:ph type="sldNum" sz="quarter" idx="12"/>
          </p:nvPr>
        </p:nvSpPr>
        <p:spPr>
          <a:xfrm>
            <a:off x="8618855" y="6405880"/>
            <a:ext cx="2743200" cy="365125"/>
          </a:xfrm>
        </p:spPr>
        <p:txBody>
          <a:bodyPr/>
          <a:lstStyle/>
          <a:p>
            <a:br>
              <a:rPr lang="zh-TW" altLang="en-US" smtClean="0"/>
            </a:br>
            <a:fld id="{9A0DB2DC-4C9A-4742-B13C-FB6460FD3503}" type="slidenum">
              <a:rPr lang="zh-TW" altLang="en-US" b="1" smtClean="0"/>
            </a:fld>
            <a:endParaRPr lang="zh-TW" altLang="en-US" b="1"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Times New Roman" panose="02020603050405020304" charset="0"/>
                <a:ea typeface="宋体" panose="02010600030101010101" pitchFamily="2" charset="-122"/>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lvl1pPr marL="374650" indent="-374650">
              <a:defRPr>
                <a:latin typeface="Times New Roman" panose="02020603050405020304" charset="0"/>
                <a:ea typeface="宋体" panose="02010600030101010101" pitchFamily="2" charset="-122"/>
              </a:defRPr>
            </a:lvl1pPr>
            <a:lvl2pPr marL="535305" indent="-349250">
              <a:defRPr>
                <a:latin typeface="Times New Roman" panose="02020603050405020304" charset="0"/>
                <a:ea typeface="宋体" panose="02010600030101010101" pitchFamily="2" charset="-122"/>
              </a:defRPr>
            </a:lvl2pPr>
            <a:lvl3pPr marL="638810" indent="-291465" defTabSz="914400">
              <a:defRPr>
                <a:latin typeface="Times New Roman" panose="02020603050405020304" charset="0"/>
                <a:ea typeface="宋体" panose="02010600030101010101" pitchFamily="2" charset="-122"/>
              </a:defRPr>
            </a:lvl3pPr>
            <a:lvl4pPr marL="808990" indent="-272415">
              <a:defRPr>
                <a:latin typeface="Times New Roman" panose="02020603050405020304" charset="0"/>
                <a:ea typeface="宋体" panose="02010600030101010101" pitchFamily="2" charset="-122"/>
              </a:defRPr>
            </a:lvl4pPr>
            <a:lvl5pPr marL="1007745" indent="-245110">
              <a:defRPr>
                <a:latin typeface="Times New Roman" panose="02020603050405020304" charset="0"/>
                <a:ea typeface="宋体" panose="02010600030101010101" pitchFamily="2" charset="-122"/>
              </a:defRPr>
            </a:lvl5pPr>
          </a:lstStyle>
          <a:p>
            <a:pPr lvl="0"/>
            <a:r>
              <a:rPr lang="zh-TW" altLang="en-US" smtClean="0"/>
              <a:t>按一下以編輯母片文字樣式</a:t>
            </a:r>
            <a:endParaRPr lang="zh-TW" altLang="en-US" smtClean="0"/>
          </a:p>
          <a:p>
            <a:pPr lvl="1"/>
            <a:r>
              <a:rPr lang="zh-TW" altLang="en-US" smtClean="0"/>
              <a:t>第二層</a:t>
            </a:r>
            <a:endParaRPr lang="zh-TW" altLang="en-US" smtClean="0"/>
          </a:p>
          <a:p>
            <a:pPr marL="723900" lvl="2" indent="-377190"/>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p:spPr>
        <p:txBody>
          <a:bodyPr/>
          <a:lstStyle/>
          <a:p>
            <a:fld id="{FAE88FF1-2C18-4A0E-91AD-C74148E4C1C5}" type="datetimeFigureOut">
              <a:rPr lang="zh-TW" altLang="en-US" smtClean="0"/>
            </a:fld>
            <a:endParaRPr lang="zh-TW" altLang="en-US"/>
          </a:p>
        </p:txBody>
      </p:sp>
      <p:sp>
        <p:nvSpPr>
          <p:cNvPr id="3" name="頁尾版面配置區 2"/>
          <p:cNvSpPr>
            <a:spLocks noGrp="1"/>
          </p:cNvSpPr>
          <p:nvPr>
            <p:ph type="ftr" sz="quarter" idx="11"/>
          </p:nvPr>
        </p:nvSpPr>
        <p:spPr>
          <a:xfrm>
            <a:off x="4038600" y="6356350"/>
            <a:ext cx="4114800" cy="365125"/>
          </a:xfrm>
        </p:spPr>
        <p:txBody>
          <a:bodyPr/>
          <a:lstStyle/>
          <a:p>
            <a:endParaRPr lang="zh-TW" altLang="en-US"/>
          </a:p>
        </p:txBody>
      </p:sp>
      <p:sp>
        <p:nvSpPr>
          <p:cNvPr id="4" name="投影片編號版面配置區 3"/>
          <p:cNvSpPr>
            <a:spLocks noGrp="1"/>
          </p:cNvSpPr>
          <p:nvPr>
            <p:ph type="sldNum" sz="quarter" idx="12"/>
          </p:nvPr>
        </p:nvSpPr>
        <p:spPr>
          <a:xfrm>
            <a:off x="8610600" y="6356350"/>
            <a:ext cx="2743200" cy="365125"/>
          </a:xfrm>
        </p:spPr>
        <p:txBody>
          <a:bodyPr/>
          <a:lstStyle/>
          <a:p>
            <a:fld id="{D00AFB9F-9A76-4833-BBFA-BFD914C38B6B}"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857885"/>
          </a:xfrm>
          <a:prstGeom prst="rect">
            <a:avLst/>
          </a:prstGeom>
          <a:ln w="76200">
            <a:solidFill>
              <a:schemeClr val="accent5"/>
            </a:solidFill>
          </a:ln>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402080"/>
            <a:ext cx="10515600" cy="4954905"/>
          </a:xfrm>
          <a:prstGeom prst="rect">
            <a:avLst/>
          </a:prstGeom>
          <a:ln w="28575">
            <a:solidFill>
              <a:schemeClr val="accent5"/>
            </a:solidFill>
          </a:ln>
        </p:spPr>
        <p:txBody>
          <a:bodyPr vert="horz" lIns="91440" tIns="45720" rIns="91440" bIns="45720" rtlCol="0">
            <a:normAutofit/>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文字方塊 6"/>
          <p:cNvSpPr txBox="1"/>
          <p:nvPr userDrawn="1"/>
        </p:nvSpPr>
        <p:spPr>
          <a:xfrm>
            <a:off x="9915525" y="6478270"/>
            <a:ext cx="1439545" cy="368300"/>
          </a:xfrm>
          <a:prstGeom prst="rect">
            <a:avLst/>
          </a:prstGeom>
          <a:noFill/>
        </p:spPr>
        <p:txBody>
          <a:bodyPr wrap="square" rtlCol="0">
            <a:spAutoFit/>
          </a:bodyPr>
          <a:p>
            <a:pPr algn="r"/>
            <a:fld id="{9A0DB2DC-4C9A-4742-B13C-FB6460FD3503}" type="slidenum">
              <a:rPr lang="zh-TW" altLang="en-US">
                <a:solidFill>
                  <a:schemeClr val="accent5"/>
                </a:solidFill>
              </a:rPr>
            </a:fld>
            <a:endParaRPr lang="zh-TW" altLang="en-US">
              <a:solidFill>
                <a:schemeClr val="accent5"/>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solidFill>
          <a:latin typeface="宋体" panose="02010600030101010101" pitchFamily="2" charset="-122"/>
          <a:ea typeface="宋体" panose="02010600030101010101" pitchFamily="2" charset="-122"/>
          <a:cs typeface="+mj-cs"/>
        </a:defRPr>
      </a:lvl1pPr>
    </p:titleStyle>
    <p:bodyStyle>
      <a:lvl1pPr marL="393065" indent="-393065" algn="l" defTabSz="914400" rtl="0" eaLnBrk="1" fontAlgn="auto" latinLnBrk="0" hangingPunct="1">
        <a:lnSpc>
          <a:spcPct val="100000"/>
        </a:lnSpc>
        <a:spcBef>
          <a:spcPts val="600"/>
        </a:spcBef>
        <a:buFont typeface="Wingdings" panose="05000000000000000000" charset="0"/>
        <a:buChar char="l"/>
        <a:defRPr sz="2400" kern="1200">
          <a:solidFill>
            <a:schemeClr val="tx1"/>
          </a:solidFill>
          <a:latin typeface="宋体" panose="02010600030101010101" pitchFamily="2" charset="-122"/>
          <a:ea typeface="宋体" panose="02010600030101010101" pitchFamily="2" charset="-122"/>
          <a:cs typeface="+mn-cs"/>
        </a:defRPr>
      </a:lvl1pPr>
      <a:lvl2pPr marL="535305" indent="-349250" algn="l" defTabSz="914400" rtl="0" eaLnBrk="1" fontAlgn="auto" latinLnBrk="0" hangingPunct="1">
        <a:lnSpc>
          <a:spcPct val="100000"/>
        </a:lnSpc>
        <a:spcBef>
          <a:spcPts val="600"/>
        </a:spcBef>
        <a:buFont typeface="Wingdings" panose="05000000000000000000" charset="0"/>
        <a:buChar char="u"/>
        <a:defRPr sz="2200" kern="1200">
          <a:solidFill>
            <a:schemeClr val="tx1"/>
          </a:solidFill>
          <a:latin typeface="宋体" panose="02010600030101010101" pitchFamily="2" charset="-122"/>
          <a:ea typeface="宋体" panose="02010600030101010101" pitchFamily="2" charset="-122"/>
          <a:cs typeface="+mn-cs"/>
        </a:defRPr>
      </a:lvl2pPr>
      <a:lvl3pPr marL="648335" indent="-300990" algn="l" defTabSz="914400" rtl="0" eaLnBrk="1" fontAlgn="auto" latinLnBrk="0" hangingPunct="1">
        <a:lnSpc>
          <a:spcPct val="100000"/>
        </a:lnSpc>
        <a:spcBef>
          <a:spcPts val="600"/>
        </a:spcBef>
        <a:buFont typeface="Wingdings" panose="05000000000000000000" charset="0"/>
        <a:buChar char="n"/>
        <a:defRPr sz="2000" kern="1200">
          <a:solidFill>
            <a:schemeClr val="tx1"/>
          </a:solidFill>
          <a:latin typeface="宋体" panose="02010600030101010101" pitchFamily="2" charset="-122"/>
          <a:ea typeface="宋体" panose="02010600030101010101" pitchFamily="2" charset="-122"/>
          <a:cs typeface="+mn-cs"/>
        </a:defRPr>
      </a:lvl3pPr>
      <a:lvl4pPr marL="818515" indent="-281940" algn="l" defTabSz="914400" rtl="0" eaLnBrk="1" fontAlgn="auto" latinLnBrk="0" hangingPunct="1">
        <a:lnSpc>
          <a:spcPct val="100000"/>
        </a:lnSpc>
        <a:spcBef>
          <a:spcPts val="600"/>
        </a:spcBef>
        <a:buFont typeface="Wingdings" panose="05000000000000000000" charset="0"/>
        <a:buChar char="Ø"/>
        <a:defRPr sz="2000" kern="1200">
          <a:solidFill>
            <a:schemeClr val="tx1"/>
          </a:solidFill>
          <a:latin typeface="宋体" panose="02010600030101010101" pitchFamily="2" charset="-122"/>
          <a:ea typeface="宋体" panose="02010600030101010101" pitchFamily="2" charset="-122"/>
          <a:cs typeface="+mn-cs"/>
        </a:defRPr>
      </a:lvl4pPr>
      <a:lvl5pPr marL="988695" indent="-292100" algn="l" defTabSz="914400" rtl="0" eaLnBrk="1" fontAlgn="auto" latinLnBrk="0" hangingPunct="1">
        <a:lnSpc>
          <a:spcPct val="100000"/>
        </a:lnSpc>
        <a:spcBef>
          <a:spcPts val="600"/>
        </a:spcBef>
        <a:buFont typeface="Wingdings" panose="05000000000000000000" charset="0"/>
        <a:buChar char="p"/>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ctrTitle"/>
          </p:nvPr>
        </p:nvSpPr>
        <p:spPr>
          <a:xfrm>
            <a:off x="1524000" y="676910"/>
            <a:ext cx="9144000" cy="1264920"/>
          </a:xfrm>
        </p:spPr>
        <p:txBody>
          <a:bodyPr>
            <a:normAutofit fontScale="90000"/>
          </a:bodyPr>
          <a:p>
            <a:r>
              <a:rPr lang="en-US">
                <a:latin typeface="Times New Roman" panose="02020603050405020304" charset="0"/>
                <a:ea typeface="宋体" panose="02010600030101010101" pitchFamily="2" charset="-122"/>
                <a:cs typeface="Times New Roman" panose="02020603050405020304" charset="0"/>
                <a:sym typeface="+mn-ea"/>
              </a:rPr>
              <a:t>Problem Solving with C Programming Language</a:t>
            </a:r>
            <a:endParaRPr lang="en-US">
              <a:latin typeface="Times New Roman" panose="02020603050405020304" charset="0"/>
              <a:ea typeface="宋体" panose="02010600030101010101" pitchFamily="2" charset="-122"/>
              <a:cs typeface="Times New Roman" panose="02020603050405020304" charset="0"/>
              <a:sym typeface="+mn-ea"/>
            </a:endParaRPr>
          </a:p>
        </p:txBody>
      </p:sp>
      <p:sp>
        <p:nvSpPr>
          <p:cNvPr id="3" name="副標題 2"/>
          <p:cNvSpPr>
            <a:spLocks noGrp="1"/>
          </p:cNvSpPr>
          <p:nvPr>
            <p:ph type="subTitle" idx="1"/>
          </p:nvPr>
        </p:nvSpPr>
        <p:spPr/>
        <p:txBody>
          <a:bodyPr/>
          <a:p>
            <a:r>
              <a:rPr lang="en-US" altLang="zh-TW">
                <a:latin typeface="Times New Roman" panose="02020603050405020304" charset="0"/>
                <a:ea typeface="宋体" panose="02010600030101010101" pitchFamily="2" charset="-122"/>
                <a:cs typeface="Times New Roman" panose="02020603050405020304" charset="0"/>
                <a:sym typeface="+mn-ea"/>
              </a:rPr>
              <a:t>Unit 5  </a:t>
            </a:r>
            <a:r>
              <a:rPr lang="en-US" altLang="zh-TW">
                <a:latin typeface="Times New Roman" panose="02020603050405020304" charset="0"/>
                <a:ea typeface="宋体" panose="02010600030101010101" pitchFamily="2" charset="-122"/>
                <a:cs typeface="Times New Roman" panose="02020603050405020304" charset="0"/>
                <a:sym typeface="+mn-ea"/>
              </a:rPr>
              <a:t>Arrays in C Programming Language</a:t>
            </a:r>
            <a:endParaRPr lang="en-US" altLang="zh-TW">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Multi-Dimensional Arrays</a:t>
            </a:r>
            <a:r>
              <a:rPr lang="en-US" altLang="zh-CN">
                <a:sym typeface="+mn-ea"/>
              </a:rPr>
              <a:t> (cont’d)</a:t>
            </a:r>
            <a:endParaRPr lang="zh-CN" altLang="en-US">
              <a:sym typeface="+mn-ea"/>
            </a:endParaRPr>
          </a:p>
        </p:txBody>
      </p:sp>
      <p:sp>
        <p:nvSpPr>
          <p:cNvPr id="3" name="内容占位符 2"/>
          <p:cNvSpPr>
            <a:spLocks noGrp="1"/>
          </p:cNvSpPr>
          <p:nvPr>
            <p:ph idx="1"/>
          </p:nvPr>
        </p:nvSpPr>
        <p:spPr/>
        <p:txBody>
          <a:bodyPr/>
          <a:p>
            <a:r>
              <a:rPr lang="zh-CN" altLang="en-US"/>
              <a:t>Program </a:t>
            </a:r>
            <a:r>
              <a:rPr lang="zh-CN" altLang="en-US">
                <a:latin typeface="Arial" panose="020B0604020202020204" pitchFamily="34" charset="0"/>
                <a:cs typeface="Arial" panose="020B0604020202020204" pitchFamily="34" charset="0"/>
              </a:rPr>
              <a:t>array_value_address_2D.c</a:t>
            </a:r>
            <a:r>
              <a:rPr lang="zh-CN" altLang="en-US"/>
              <a:t> </a:t>
            </a:r>
            <a:r>
              <a:rPr lang="en-US" altLang="zh-CN"/>
              <a:t>shows</a:t>
            </a:r>
            <a:r>
              <a:rPr lang="zh-CN" altLang="en-US"/>
              <a:t> the expressions of value and address of multi-dimensional array.</a:t>
            </a:r>
            <a:endParaRPr lang="zh-CN" altLang="en-US"/>
          </a:p>
        </p:txBody>
      </p:sp>
      <p:grpSp>
        <p:nvGrpSpPr>
          <p:cNvPr id="10" name="组合 9"/>
          <p:cNvGrpSpPr/>
          <p:nvPr/>
        </p:nvGrpSpPr>
        <p:grpSpPr>
          <a:xfrm>
            <a:off x="874985" y="2136775"/>
            <a:ext cx="6028690" cy="4347845"/>
            <a:chOff x="971" y="314"/>
            <a:chExt cx="9494" cy="6847"/>
          </a:xfrm>
        </p:grpSpPr>
        <p:sp>
          <p:nvSpPr>
            <p:cNvPr id="8" name="文字方塊 2"/>
            <p:cNvSpPr txBox="1"/>
            <p:nvPr/>
          </p:nvSpPr>
          <p:spPr>
            <a:xfrm>
              <a:off x="971" y="314"/>
              <a:ext cx="46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D.c</a:t>
              </a:r>
              <a:r>
                <a:rPr lang="en-US" altLang="zh-TW">
                  <a:latin typeface="Arial" panose="020B0604020202020204" pitchFamily="34" charset="0"/>
                  <a:cs typeface="Arial" panose="020B0604020202020204" pitchFamily="34" charset="0"/>
                </a:rPr>
                <a:t> </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9494" cy="6251"/>
              <a:chOff x="709" y="1032"/>
              <a:chExt cx="9494" cy="6251"/>
            </a:xfrm>
          </p:grpSpPr>
          <p:sp>
            <p:nvSpPr>
              <p:cNvPr id="12" name="文字方塊 1"/>
              <p:cNvSpPr txBox="1"/>
              <p:nvPr/>
            </p:nvSpPr>
            <p:spPr>
              <a:xfrm>
                <a:off x="1559" y="1032"/>
                <a:ext cx="8644" cy="6251"/>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main</a:t>
                </a:r>
                <a:r>
                  <a:rPr>
                    <a:latin typeface="Arial" panose="020B0604020202020204" pitchFamily="34" charset="0"/>
                    <a:cs typeface="Arial" panose="020B0604020202020204" pitchFamily="34" charset="0"/>
                  </a:rPr>
                  <a:t>(void)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data[3][4] = {{12, 16, 23, 18},</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{31, 25, 30, 35},</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{15, 11, 20, 26}};</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 Case 1:\n");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data: 0X%X \n", &amp;data);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 0X%X \n", data);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data[0]: 0X%X\n", &amp;data[0]);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 0X%X\n", *data);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data[0]: 0X%X\n", data[0]);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data[0][0]: 0X%X\n", &amp;data[0][0]);</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6251"/>
              </a:xfrm>
              <a:prstGeom prst="rect">
                <a:avLst/>
              </a:prstGeom>
              <a:solidFill>
                <a:schemeClr val="bg1">
                  <a:lumMod val="85000"/>
                </a:schemeClr>
              </a:solidFill>
              <a:ln w="12700" cmpd="sng">
                <a:noFill/>
                <a:prstDash val="solid"/>
              </a:ln>
            </p:spPr>
            <p:txBody>
              <a:bodyPr wrap="square" rtlCol="0">
                <a:spAutoFit/>
              </a:bodyPr>
              <a:p>
                <a:pPr algn="r"/>
                <a:r>
                  <a:rPr lang="en-US" altLang="zh-CN">
                    <a:latin typeface="Arial" panose="020B0604020202020204" pitchFamily="34" charset="0"/>
                    <a:cs typeface="Arial" panose="020B0604020202020204" pitchFamily="34" charset="0"/>
                  </a:rPr>
                  <a:t>1</a:t>
                </a:r>
                <a:endParaRPr lang="zh-CN" alt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9</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10</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11</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14</a:t>
                </a:r>
                <a:endParaRPr lang="en-US" altLang="zh-CN">
                  <a:latin typeface="Arial" panose="020B0604020202020204" pitchFamily="34" charset="0"/>
                  <a:cs typeface="Arial" panose="020B0604020202020204" pitchFamily="34" charset="0"/>
                </a:endParaRPr>
              </a:p>
            </p:txBody>
          </p:sp>
        </p:grpSp>
      </p:grpSp>
      <p:grpSp>
        <p:nvGrpSpPr>
          <p:cNvPr id="11" name="组合 10"/>
          <p:cNvGrpSpPr/>
          <p:nvPr/>
        </p:nvGrpSpPr>
        <p:grpSpPr>
          <a:xfrm>
            <a:off x="7618685" y="2219960"/>
            <a:ext cx="3611880" cy="2410849"/>
            <a:chOff x="12443" y="314"/>
            <a:chExt cx="5688" cy="3796"/>
          </a:xfrm>
        </p:grpSpPr>
        <p:sp>
          <p:nvSpPr>
            <p:cNvPr id="6" name="文字方塊 1"/>
            <p:cNvSpPr txBox="1"/>
            <p:nvPr/>
          </p:nvSpPr>
          <p:spPr>
            <a:xfrm>
              <a:off x="12443" y="914"/>
              <a:ext cx="5688" cy="3196"/>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 Case 1:</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Address of data: 0X22FF50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Content of data: 0X22FF50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Address of data[0]: 0X22FF50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Content of *data: 0X22FF50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Content of data[0]: 0X22FF50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Address of data[0][0]: 0X22FF50</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14"/>
              <a:ext cx="498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D</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Multi-Dimensional Arrays</a:t>
            </a:r>
            <a:r>
              <a:rPr lang="en-US" altLang="zh-CN">
                <a:sym typeface="+mn-ea"/>
              </a:rPr>
              <a:t> (cont’d)</a:t>
            </a:r>
            <a:endParaRPr lang="zh-CN" altLang="en-US"/>
          </a:p>
        </p:txBody>
      </p:sp>
      <p:sp>
        <p:nvSpPr>
          <p:cNvPr id="5" name="文本框 4"/>
          <p:cNvSpPr txBox="1"/>
          <p:nvPr/>
        </p:nvSpPr>
        <p:spPr>
          <a:xfrm>
            <a:off x="1066165" y="1456055"/>
            <a:ext cx="8397240" cy="3169285"/>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Lines 9 to 14 of Case 1 print the location of six expressions.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Expression </a:t>
            </a:r>
            <a:r>
              <a:rPr lang="zh-CN" altLang="en-US" sz="2000">
                <a:latin typeface="Arial" panose="020B0604020202020204" pitchFamily="34" charset="0"/>
                <a:cs typeface="Arial" panose="020B0604020202020204" pitchFamily="34" charset="0"/>
              </a:rPr>
              <a:t>&amp;data</a:t>
            </a:r>
            <a:r>
              <a:rPr lang="zh-CN" altLang="en-US" sz="2000">
                <a:latin typeface="Times New Roman" panose="02020603050405020304" charset="0"/>
                <a:cs typeface="Times New Roman" panose="02020603050405020304" charset="0"/>
              </a:rPr>
              <a:t> (Line 9) is the address of array </a:t>
            </a:r>
            <a:r>
              <a:rPr lang="zh-CN" altLang="en-US" sz="2000">
                <a:latin typeface="Arial" panose="020B0604020202020204" pitchFamily="34" charset="0"/>
                <a:cs typeface="Arial" panose="020B0604020202020204" pitchFamily="34" charset="0"/>
              </a:rPr>
              <a:t>data</a:t>
            </a:r>
            <a:r>
              <a:rPr lang="zh-CN" altLang="en-US" sz="2000">
                <a:latin typeface="Times New Roman" panose="02020603050405020304" charset="0"/>
                <a:cs typeface="Times New Roman" panose="02020603050405020304" charset="0"/>
              </a:rPr>
              <a:t>.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Expression </a:t>
            </a:r>
            <a:r>
              <a:rPr lang="zh-CN" altLang="en-US" sz="2000">
                <a:latin typeface="Arial" panose="020B0604020202020204" pitchFamily="34" charset="0"/>
                <a:cs typeface="Arial" panose="020B0604020202020204" pitchFamily="34" charset="0"/>
              </a:rPr>
              <a:t>data </a:t>
            </a:r>
            <a:r>
              <a:rPr lang="zh-CN" altLang="en-US" sz="2000">
                <a:latin typeface="Times New Roman" panose="02020603050405020304" charset="0"/>
                <a:cs typeface="Times New Roman" panose="02020603050405020304" charset="0"/>
              </a:rPr>
              <a:t>(Line 10) is the contents of array variable data, which is a pointer to the address of one-dimensional array </a:t>
            </a:r>
            <a:r>
              <a:rPr lang="zh-CN" altLang="en-US" sz="2000">
                <a:latin typeface="Arial" panose="020B0604020202020204" pitchFamily="34" charset="0"/>
                <a:cs typeface="Arial" panose="020B0604020202020204" pitchFamily="34" charset="0"/>
              </a:rPr>
              <a:t>data[0]</a:t>
            </a:r>
            <a:r>
              <a:rPr lang="zh-CN" altLang="en-US" sz="2000">
                <a:latin typeface="Times New Roman" panose="02020603050405020304" charset="0"/>
                <a:cs typeface="Times New Roman" panose="02020603050405020304" charset="0"/>
              </a:rPr>
              <a:t>.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This address is expressed as </a:t>
            </a:r>
            <a:r>
              <a:rPr lang="zh-CN" altLang="en-US" sz="2000">
                <a:latin typeface="Arial" panose="020B0604020202020204" pitchFamily="34" charset="0"/>
                <a:cs typeface="Arial" panose="020B0604020202020204" pitchFamily="34" charset="0"/>
              </a:rPr>
              <a:t>&amp;data[0]</a:t>
            </a:r>
            <a:r>
              <a:rPr lang="zh-CN" altLang="en-US" sz="2000">
                <a:latin typeface="Times New Roman" panose="02020603050405020304" charset="0"/>
                <a:cs typeface="Times New Roman" panose="02020603050405020304" charset="0"/>
              </a:rPr>
              <a:t> (Line 11).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Expressions </a:t>
            </a:r>
            <a:r>
              <a:rPr lang="zh-CN" altLang="en-US" sz="2000">
                <a:latin typeface="Arial" panose="020B0604020202020204" pitchFamily="34" charset="0"/>
                <a:cs typeface="Arial" panose="020B0604020202020204" pitchFamily="34" charset="0"/>
              </a:rPr>
              <a:t>*data</a:t>
            </a:r>
            <a:r>
              <a:rPr lang="zh-CN" altLang="en-US" sz="2000">
                <a:latin typeface="Times New Roman" panose="02020603050405020304" charset="0"/>
                <a:cs typeface="Times New Roman" panose="02020603050405020304" charset="0"/>
              </a:rPr>
              <a:t> and </a:t>
            </a:r>
            <a:r>
              <a:rPr lang="zh-CN" altLang="en-US" sz="2000">
                <a:latin typeface="Arial" panose="020B0604020202020204" pitchFamily="34" charset="0"/>
                <a:cs typeface="Arial" panose="020B0604020202020204" pitchFamily="34" charset="0"/>
              </a:rPr>
              <a:t>data[0]</a:t>
            </a:r>
            <a:r>
              <a:rPr lang="zh-CN" altLang="en-US" sz="2000">
                <a:latin typeface="Times New Roman" panose="02020603050405020304" charset="0"/>
                <a:cs typeface="Times New Roman" panose="02020603050405020304" charset="0"/>
              </a:rPr>
              <a:t> (Lines 12 and 13) are the content of </a:t>
            </a:r>
            <a:r>
              <a:rPr lang="zh-CN" altLang="en-US" sz="2000">
                <a:latin typeface="Arial" panose="020B0604020202020204" pitchFamily="34" charset="0"/>
                <a:cs typeface="Arial" panose="020B0604020202020204" pitchFamily="34" charset="0"/>
              </a:rPr>
              <a:t>data[0]</a:t>
            </a:r>
            <a:r>
              <a:rPr lang="zh-CN" altLang="en-US" sz="2000">
                <a:latin typeface="Times New Roman" panose="02020603050405020304" charset="0"/>
                <a:cs typeface="Times New Roman" panose="02020603050405020304" charset="0"/>
              </a:rPr>
              <a:t>, which is a pointer to the address of one-dimensional array </a:t>
            </a:r>
            <a:r>
              <a:rPr lang="zh-CN" altLang="en-US" sz="2000">
                <a:latin typeface="Arial" panose="020B0604020202020204" pitchFamily="34" charset="0"/>
                <a:cs typeface="Arial" panose="020B0604020202020204" pitchFamily="34" charset="0"/>
              </a:rPr>
              <a:t>data[0][0]</a:t>
            </a:r>
            <a:r>
              <a:rPr lang="zh-CN" altLang="en-US" sz="2000">
                <a:latin typeface="Times New Roman" panose="02020603050405020304" charset="0"/>
                <a:cs typeface="Times New Roman" panose="02020603050405020304" charset="0"/>
              </a:rPr>
              <a:t>, i.e., </a:t>
            </a:r>
            <a:r>
              <a:rPr lang="zh-CN" altLang="en-US" sz="2000">
                <a:latin typeface="Arial" panose="020B0604020202020204" pitchFamily="34" charset="0"/>
                <a:cs typeface="Arial" panose="020B0604020202020204" pitchFamily="34" charset="0"/>
              </a:rPr>
              <a:t>&amp;data[0][0]</a:t>
            </a:r>
            <a:r>
              <a:rPr lang="zh-CN" altLang="en-US" sz="2000">
                <a:latin typeface="Times New Roman" panose="02020603050405020304" charset="0"/>
                <a:cs typeface="Times New Roman" panose="02020603050405020304" charset="0"/>
              </a:rPr>
              <a:t> (Line 14).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In C programming language, these expressions point to the same location, e.g., </a:t>
            </a:r>
            <a:r>
              <a:rPr lang="zh-CN" altLang="en-US" sz="2000">
                <a:latin typeface="Arial" panose="020B0604020202020204" pitchFamily="34" charset="0"/>
                <a:cs typeface="Arial" panose="020B0604020202020204" pitchFamily="34" charset="0"/>
              </a:rPr>
              <a:t>0X22FF50</a:t>
            </a:r>
            <a:r>
              <a:rPr lang="zh-CN" altLang="en-US" sz="2000">
                <a:latin typeface="Times New Roman" panose="02020603050405020304" charset="0"/>
                <a:cs typeface="Times New Roman" panose="02020603050405020304" charset="0"/>
              </a:rPr>
              <a:t>, the starting address of the array elements.</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Multi-Dimensional Arrays</a:t>
            </a:r>
            <a:r>
              <a:rPr lang="en-US" altLang="zh-CN">
                <a:sym typeface="+mn-ea"/>
              </a:rPr>
              <a:t> (cont’d)</a:t>
            </a:r>
            <a:endParaRPr lang="zh-CN" altLang="en-US">
              <a:sym typeface="+mn-ea"/>
            </a:endParaRPr>
          </a:p>
        </p:txBody>
      </p:sp>
      <p:grpSp>
        <p:nvGrpSpPr>
          <p:cNvPr id="10" name="组合 9"/>
          <p:cNvGrpSpPr/>
          <p:nvPr/>
        </p:nvGrpSpPr>
        <p:grpSpPr>
          <a:xfrm>
            <a:off x="874985" y="1405255"/>
            <a:ext cx="6028690" cy="5178425"/>
            <a:chOff x="971" y="314"/>
            <a:chExt cx="9494" cy="8155"/>
          </a:xfrm>
        </p:grpSpPr>
        <p:sp>
          <p:nvSpPr>
            <p:cNvPr id="8" name="文字方塊 2"/>
            <p:cNvSpPr txBox="1"/>
            <p:nvPr/>
          </p:nvSpPr>
          <p:spPr>
            <a:xfrm>
              <a:off x="971" y="314"/>
              <a:ext cx="46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D.c</a:t>
              </a:r>
              <a:r>
                <a:rPr lang="en-US" altLang="zh-TW">
                  <a:latin typeface="Arial" panose="020B0604020202020204" pitchFamily="34" charset="0"/>
                  <a:cs typeface="Arial" panose="020B0604020202020204" pitchFamily="34" charset="0"/>
                </a:rPr>
                <a:t> </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9494" cy="7559"/>
              <a:chOff x="709" y="1032"/>
              <a:chExt cx="9494" cy="7559"/>
            </a:xfrm>
          </p:grpSpPr>
          <p:sp>
            <p:nvSpPr>
              <p:cNvPr id="12" name="文字方塊 1"/>
              <p:cNvSpPr txBox="1"/>
              <p:nvPr/>
            </p:nvSpPr>
            <p:spPr>
              <a:xfrm>
                <a:off x="1559" y="1032"/>
                <a:ext cx="8644" cy="7559"/>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 Case 2:\n");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**data: %d\n", **data);</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*data[0]: %d\n", *data[0]);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data[0][0]: %d\n", data[0][0]);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 Case 3:\n");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data+1: 0X%X \n", data+1);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data[1]: 0X%X\n", &amp;data[1]);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*(data+1): 0X%X\n", *(data+1));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data[1]: 0X%X\n", data[1]);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data[1][0]: 0X%X\n", &amp;data[1][0]);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printf("\n****** Case 4:\n");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printf("Value of **(data+1): %d\n", **(data+1));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printf("Value of *data[1]: %d\n", *data[1]);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sym typeface="+mn-ea"/>
                  </a:rPr>
                  <a:t>  printf("Value of data[1][0]: %d\n", data[1][0]);</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7559"/>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1920</a:t>
                </a:r>
                <a:endParaRPr 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21</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29</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30</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31</a:t>
                </a:r>
                <a:endParaRPr lang="en-US" altLang="zh-CN">
                  <a:latin typeface="Arial" panose="020B0604020202020204" pitchFamily="34" charset="0"/>
                  <a:cs typeface="Arial" panose="020B0604020202020204" pitchFamily="34" charset="0"/>
                </a:endParaRPr>
              </a:p>
            </p:txBody>
          </p:sp>
        </p:grpSp>
      </p:grpSp>
      <p:grpSp>
        <p:nvGrpSpPr>
          <p:cNvPr id="11" name="组合 10"/>
          <p:cNvGrpSpPr/>
          <p:nvPr/>
        </p:nvGrpSpPr>
        <p:grpSpPr>
          <a:xfrm>
            <a:off x="7553915" y="1417955"/>
            <a:ext cx="3484880" cy="4904261"/>
            <a:chOff x="12443" y="314"/>
            <a:chExt cx="5488" cy="7722"/>
          </a:xfrm>
        </p:grpSpPr>
        <p:sp>
          <p:nvSpPr>
            <p:cNvPr id="6" name="文字方塊 1"/>
            <p:cNvSpPr txBox="1"/>
            <p:nvPr/>
          </p:nvSpPr>
          <p:spPr>
            <a:xfrm>
              <a:off x="12443" y="914"/>
              <a:ext cx="5488" cy="7122"/>
            </a:xfrm>
            <a:prstGeom prst="rect">
              <a:avLst/>
            </a:prstGeom>
            <a:solidFill>
              <a:schemeClr val="accent1">
                <a:lumMod val="60000"/>
                <a:lumOff val="40000"/>
              </a:schemeClr>
            </a:solidFill>
          </p:spPr>
          <p:txBody>
            <a:bodyPr wrap="none" rtlCol="0">
              <a:spAutoFit/>
            </a:bodyPr>
            <a:p>
              <a:pPr algn="l"/>
              <a:r>
                <a:rPr>
                  <a:solidFill>
                    <a:schemeClr val="accent6"/>
                  </a:solidFill>
                  <a:latin typeface="Arial" panose="020B0604020202020204" pitchFamily="34" charset="0"/>
                  <a:cs typeface="Arial" panose="020B0604020202020204" pitchFamily="34" charset="0"/>
                </a:rPr>
                <a:t>****** Case 2:</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**data: 12</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*data[0]: 12</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data[0][0]: 12</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a:p>
              <a:pPr algn="l"/>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 Case 3:</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Content of data+1: 0X22FF60</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Address of data[1]: 0X22FF60</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Content of *(data+1): 0X22FF60</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Content of data[1]: 0X22FF60</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Address of data[1][0]: 0X22FF60</a:t>
              </a:r>
              <a:endParaRPr lang="en-US">
                <a:solidFill>
                  <a:schemeClr val="accent6"/>
                </a:solidFill>
                <a:latin typeface="Arial" panose="020B0604020202020204" pitchFamily="34" charset="0"/>
                <a:cs typeface="Arial" panose="020B0604020202020204" pitchFamily="34" charset="0"/>
              </a:endParaRPr>
            </a:p>
            <a:p>
              <a:pPr algn="l"/>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 Case 4:</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Value of **(data+1): 31</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Value of *data[1]: 31</a:t>
              </a:r>
              <a:endParaRPr lang="en-US">
                <a:solidFill>
                  <a:schemeClr val="accent6"/>
                </a:solidFill>
                <a:latin typeface="Arial" panose="020B0604020202020204" pitchFamily="34" charset="0"/>
                <a:cs typeface="Arial" panose="020B0604020202020204" pitchFamily="34" charset="0"/>
              </a:endParaRPr>
            </a:p>
            <a:p>
              <a:pPr algn="l"/>
              <a:r>
                <a:rPr lang="en-US">
                  <a:solidFill>
                    <a:schemeClr val="accent6"/>
                  </a:solidFill>
                  <a:latin typeface="Arial" panose="020B0604020202020204" pitchFamily="34" charset="0"/>
                  <a:cs typeface="Arial" panose="020B0604020202020204" pitchFamily="34" charset="0"/>
                </a:rPr>
                <a:t>Value of data[1][0]: 31 </a:t>
              </a:r>
              <a:endParaRPr lang="en-US">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14"/>
              <a:ext cx="498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D</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Multi-Dimensional Arrays</a:t>
            </a:r>
            <a:r>
              <a:rPr lang="en-US" altLang="zh-CN">
                <a:sym typeface="+mn-ea"/>
              </a:rPr>
              <a:t> (cont’d)</a:t>
            </a:r>
            <a:endParaRPr lang="zh-CN" altLang="en-US"/>
          </a:p>
        </p:txBody>
      </p:sp>
      <p:sp>
        <p:nvSpPr>
          <p:cNvPr id="5" name="文本框 4"/>
          <p:cNvSpPr txBox="1"/>
          <p:nvPr/>
        </p:nvSpPr>
        <p:spPr>
          <a:xfrm>
            <a:off x="838200" y="1434465"/>
            <a:ext cx="8397240" cy="5015865"/>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Lines 17 to 19 of Case 2 print values of three expressions, </a:t>
            </a:r>
            <a:r>
              <a:rPr lang="zh-CN" altLang="en-US" sz="2000">
                <a:latin typeface="Arial" panose="020B0604020202020204" pitchFamily="34" charset="0"/>
                <a:cs typeface="Arial" panose="020B0604020202020204" pitchFamily="34" charset="0"/>
              </a:rPr>
              <a:t>**data</a:t>
            </a:r>
            <a:r>
              <a:rPr lang="zh-CN" altLang="en-US" sz="2000">
                <a:latin typeface="Times New Roman" panose="02020603050405020304" charset="0"/>
                <a:cs typeface="Times New Roman" panose="02020603050405020304" charset="0"/>
              </a:rPr>
              <a:t>, </a:t>
            </a:r>
            <a:r>
              <a:rPr lang="zh-CN" altLang="en-US" sz="2000">
                <a:latin typeface="Arial" panose="020B0604020202020204" pitchFamily="34" charset="0"/>
                <a:cs typeface="Arial" panose="020B0604020202020204" pitchFamily="34" charset="0"/>
              </a:rPr>
              <a:t>*data[0]</a:t>
            </a:r>
            <a:r>
              <a:rPr lang="zh-CN" altLang="en-US" sz="2000">
                <a:latin typeface="Times New Roman" panose="02020603050405020304" charset="0"/>
                <a:cs typeface="Times New Roman" panose="02020603050405020304" charset="0"/>
              </a:rPr>
              <a:t>, and </a:t>
            </a:r>
            <a:r>
              <a:rPr lang="zh-CN" altLang="en-US" sz="2000">
                <a:latin typeface="Arial" panose="020B0604020202020204" pitchFamily="34" charset="0"/>
                <a:cs typeface="Arial" panose="020B0604020202020204" pitchFamily="34" charset="0"/>
              </a:rPr>
              <a:t>data[0][0] </a:t>
            </a:r>
            <a:r>
              <a:rPr lang="zh-CN" altLang="en-US" sz="2000">
                <a:latin typeface="Times New Roman" panose="02020603050405020304" charset="0"/>
                <a:cs typeface="Times New Roman" panose="02020603050405020304" charset="0"/>
              </a:rPr>
              <a:t>all yield the value of array element </a:t>
            </a:r>
            <a:r>
              <a:rPr lang="zh-CN" altLang="en-US" sz="2000">
                <a:latin typeface="Arial" panose="020B0604020202020204" pitchFamily="34" charset="0"/>
                <a:cs typeface="Arial" panose="020B0604020202020204" pitchFamily="34" charset="0"/>
              </a:rPr>
              <a:t>data[0][0]</a:t>
            </a:r>
            <a:r>
              <a:rPr lang="zh-CN" altLang="en-US" sz="2000">
                <a:latin typeface="Times New Roman" panose="02020603050405020304" charset="0"/>
                <a:cs typeface="Times New Roman" panose="02020603050405020304" charset="0"/>
              </a:rPr>
              <a:t> which is </a:t>
            </a:r>
            <a:r>
              <a:rPr lang="zh-CN" altLang="en-US" sz="2000">
                <a:latin typeface="Arial" panose="020B0604020202020204" pitchFamily="34" charset="0"/>
                <a:cs typeface="Arial" panose="020B0604020202020204" pitchFamily="34" charset="0"/>
              </a:rPr>
              <a:t>12.</a:t>
            </a:r>
            <a:endParaRPr lang="zh-CN" altLang="en-US" sz="2000">
              <a:latin typeface="Times New Roman" panose="02020603050405020304" charset="0"/>
              <a:cs typeface="Times New Roman" panose="02020603050405020304" charset="0"/>
            </a:endParaRPr>
          </a:p>
          <a:p>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Lines 22 to 26 of Case 3 print location of five expressions.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Expression </a:t>
            </a:r>
            <a:r>
              <a:rPr lang="zh-CN" altLang="en-US" sz="2000">
                <a:latin typeface="Arial" panose="020B0604020202020204" pitchFamily="34" charset="0"/>
                <a:cs typeface="Arial" panose="020B0604020202020204" pitchFamily="34" charset="0"/>
              </a:rPr>
              <a:t>data+1</a:t>
            </a:r>
            <a:r>
              <a:rPr lang="zh-CN" altLang="en-US" sz="2000">
                <a:latin typeface="Times New Roman" panose="02020603050405020304" charset="0"/>
                <a:cs typeface="Times New Roman" panose="02020603050405020304" charset="0"/>
              </a:rPr>
              <a:t> (Line 22) is calculated using pointer arithmetic.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Expression </a:t>
            </a:r>
            <a:r>
              <a:rPr lang="zh-CN" altLang="en-US" sz="2000">
                <a:latin typeface="Arial" panose="020B0604020202020204" pitchFamily="34" charset="0"/>
                <a:cs typeface="Arial" panose="020B0604020202020204" pitchFamily="34" charset="0"/>
              </a:rPr>
              <a:t>data </a:t>
            </a:r>
            <a:r>
              <a:rPr lang="zh-CN" altLang="en-US" sz="2000">
                <a:latin typeface="Times New Roman" panose="02020603050405020304" charset="0"/>
                <a:cs typeface="Times New Roman" panose="02020603050405020304" charset="0"/>
              </a:rPr>
              <a:t>is a pointer to the address of one-dimensional array </a:t>
            </a:r>
            <a:r>
              <a:rPr lang="zh-CN" altLang="en-US" sz="2000">
                <a:latin typeface="Arial" panose="020B0604020202020204" pitchFamily="34" charset="0"/>
                <a:cs typeface="Arial" panose="020B0604020202020204" pitchFamily="34" charset="0"/>
              </a:rPr>
              <a:t>data[0]</a:t>
            </a:r>
            <a:r>
              <a:rPr lang="zh-CN" altLang="en-US" sz="2000">
                <a:latin typeface="Times New Roman" panose="02020603050405020304" charset="0"/>
                <a:cs typeface="Times New Roman" panose="02020603050405020304" charset="0"/>
              </a:rPr>
              <a:t>. Since an element of data[0] is a one-dimensional array of four elements, it is of size</a:t>
            </a:r>
            <a:r>
              <a:rPr lang="zh-CN" altLang="en-US" sz="2000">
                <a:latin typeface="Arial" panose="020B0604020202020204" pitchFamily="34" charset="0"/>
                <a:cs typeface="Arial" panose="020B0604020202020204" pitchFamily="34" charset="0"/>
              </a:rPr>
              <a:t> 16 </a:t>
            </a:r>
            <a:r>
              <a:rPr lang="zh-CN" altLang="en-US" sz="2000">
                <a:latin typeface="Times New Roman" panose="02020603050405020304" charset="0"/>
                <a:cs typeface="Times New Roman" panose="02020603050405020304" charset="0"/>
              </a:rPr>
              <a:t>bytes.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Therefore,</a:t>
            </a:r>
            <a:r>
              <a:rPr lang="zh-CN" altLang="en-US" sz="2000">
                <a:latin typeface="Arial" panose="020B0604020202020204" pitchFamily="34" charset="0"/>
                <a:cs typeface="Arial" panose="020B0604020202020204" pitchFamily="34" charset="0"/>
              </a:rPr>
              <a:t> data+1</a:t>
            </a:r>
            <a:r>
              <a:rPr lang="zh-CN" altLang="en-US" sz="2000">
                <a:latin typeface="Times New Roman" panose="02020603050405020304" charset="0"/>
                <a:cs typeface="Times New Roman" panose="02020603050405020304" charset="0"/>
              </a:rPr>
              <a:t> the location of</a:t>
            </a:r>
            <a:r>
              <a:rPr lang="zh-CN" altLang="en-US" sz="2000">
                <a:latin typeface="Arial" panose="020B0604020202020204" pitchFamily="34" charset="0"/>
                <a:cs typeface="Arial" panose="020B0604020202020204" pitchFamily="34" charset="0"/>
              </a:rPr>
              <a:t> data[0] </a:t>
            </a:r>
            <a:r>
              <a:rPr lang="zh-CN" altLang="en-US" sz="2000">
                <a:latin typeface="Times New Roman" panose="02020603050405020304" charset="0"/>
                <a:cs typeface="Times New Roman" panose="02020603050405020304" charset="0"/>
              </a:rPr>
              <a:t>adding the size of its element, i.e., </a:t>
            </a:r>
            <a:r>
              <a:rPr lang="zh-CN" altLang="en-US" sz="2000">
                <a:latin typeface="Arial" panose="020B0604020202020204" pitchFamily="34" charset="0"/>
                <a:cs typeface="Arial" panose="020B0604020202020204" pitchFamily="34" charset="0"/>
              </a:rPr>
              <a:t>0X22FF50+0X10=0X22FF60</a:t>
            </a:r>
            <a:r>
              <a:rPr lang="zh-CN" altLang="en-US" sz="2000">
                <a:latin typeface="Times New Roman" panose="02020603050405020304" charset="0"/>
                <a:cs typeface="Times New Roman" panose="02020603050405020304" charset="0"/>
              </a:rPr>
              <a:t>.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The location is exactly the  address of expression </a:t>
            </a:r>
            <a:r>
              <a:rPr lang="zh-CN" altLang="en-US" sz="2000">
                <a:latin typeface="Arial" panose="020B0604020202020204" pitchFamily="34" charset="0"/>
                <a:cs typeface="Arial" panose="020B0604020202020204" pitchFamily="34" charset="0"/>
              </a:rPr>
              <a:t>&amp;data[1]</a:t>
            </a:r>
            <a:r>
              <a:rPr lang="zh-CN" altLang="en-US" sz="2000">
                <a:latin typeface="Times New Roman" panose="02020603050405020304" charset="0"/>
                <a:cs typeface="Times New Roman" panose="02020603050405020304" charset="0"/>
              </a:rPr>
              <a:t> (Line 23).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Lines 24 and 25, </a:t>
            </a:r>
            <a:r>
              <a:rPr lang="zh-CN" altLang="en-US" sz="2000">
                <a:latin typeface="Arial" panose="020B0604020202020204" pitchFamily="34" charset="0"/>
                <a:cs typeface="Arial" panose="020B0604020202020204" pitchFamily="34" charset="0"/>
              </a:rPr>
              <a:t>*(data+1)</a:t>
            </a:r>
            <a:r>
              <a:rPr lang="zh-CN" altLang="en-US" sz="2000">
                <a:latin typeface="Times New Roman" panose="02020603050405020304" charset="0"/>
                <a:cs typeface="Times New Roman" panose="02020603050405020304" charset="0"/>
              </a:rPr>
              <a:t> and d</a:t>
            </a:r>
            <a:r>
              <a:rPr lang="zh-CN" altLang="en-US" sz="2000">
                <a:latin typeface="Arial" panose="020B0604020202020204" pitchFamily="34" charset="0"/>
                <a:cs typeface="Arial" panose="020B0604020202020204" pitchFamily="34" charset="0"/>
              </a:rPr>
              <a:t>ata[1]</a:t>
            </a:r>
            <a:r>
              <a:rPr lang="zh-CN" altLang="en-US" sz="2000">
                <a:latin typeface="Times New Roman" panose="02020603050405020304" charset="0"/>
                <a:cs typeface="Times New Roman" panose="02020603050405020304" charset="0"/>
              </a:rPr>
              <a:t> are the content of </a:t>
            </a:r>
            <a:r>
              <a:rPr lang="zh-CN" altLang="en-US" sz="2000">
                <a:latin typeface="Arial" panose="020B0604020202020204" pitchFamily="34" charset="0"/>
                <a:cs typeface="Arial" panose="020B0604020202020204" pitchFamily="34" charset="0"/>
              </a:rPr>
              <a:t>data[1]</a:t>
            </a:r>
            <a:r>
              <a:rPr lang="zh-CN" altLang="en-US" sz="2000">
                <a:latin typeface="Times New Roman" panose="02020603050405020304" charset="0"/>
                <a:cs typeface="Times New Roman" panose="02020603050405020304" charset="0"/>
              </a:rPr>
              <a:t> which is the address of array element </a:t>
            </a:r>
            <a:r>
              <a:rPr lang="zh-CN" altLang="en-US" sz="2000">
                <a:latin typeface="Arial" panose="020B0604020202020204" pitchFamily="34" charset="0"/>
                <a:cs typeface="Arial" panose="020B0604020202020204" pitchFamily="34" charset="0"/>
              </a:rPr>
              <a:t>data[1][0]</a:t>
            </a:r>
            <a:r>
              <a:rPr lang="zh-CN" altLang="en-US" sz="2000">
                <a:latin typeface="Times New Roman" panose="02020603050405020304" charset="0"/>
                <a:cs typeface="Times New Roman" panose="02020603050405020304" charset="0"/>
              </a:rPr>
              <a:t> (Line 26).</a:t>
            </a:r>
            <a:endParaRPr lang="zh-CN" altLang="en-US" sz="2000">
              <a:latin typeface="Times New Roman" panose="02020603050405020304" charset="0"/>
              <a:cs typeface="Times New Roman" panose="02020603050405020304" charset="0"/>
            </a:endParaRPr>
          </a:p>
          <a:p>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In Lines 29 to 31 of Case 4, the three expressions </a:t>
            </a:r>
            <a:r>
              <a:rPr lang="zh-CN" altLang="en-US" sz="2000">
                <a:latin typeface="Arial" panose="020B0604020202020204" pitchFamily="34" charset="0"/>
                <a:cs typeface="Arial" panose="020B0604020202020204" pitchFamily="34" charset="0"/>
              </a:rPr>
              <a:t>**(data+1)</a:t>
            </a:r>
            <a:r>
              <a:rPr lang="zh-CN" altLang="en-US" sz="2000">
                <a:latin typeface="Times New Roman" panose="02020603050405020304" charset="0"/>
                <a:cs typeface="Times New Roman" panose="02020603050405020304" charset="0"/>
              </a:rPr>
              <a:t>, </a:t>
            </a:r>
            <a:r>
              <a:rPr lang="zh-CN" altLang="en-US" sz="2000">
                <a:latin typeface="Arial" panose="020B0604020202020204" pitchFamily="34" charset="0"/>
                <a:cs typeface="Arial" panose="020B0604020202020204" pitchFamily="34" charset="0"/>
              </a:rPr>
              <a:t>*data[1]</a:t>
            </a:r>
            <a:r>
              <a:rPr lang="zh-CN" altLang="en-US" sz="2000">
                <a:latin typeface="Times New Roman" panose="02020603050405020304" charset="0"/>
                <a:cs typeface="Times New Roman" panose="02020603050405020304" charset="0"/>
              </a:rPr>
              <a:t>, and </a:t>
            </a:r>
            <a:r>
              <a:rPr lang="zh-CN" altLang="en-US" sz="2000">
                <a:latin typeface="Arial" panose="020B0604020202020204" pitchFamily="34" charset="0"/>
                <a:cs typeface="Arial" panose="020B0604020202020204" pitchFamily="34" charset="0"/>
              </a:rPr>
              <a:t>data[1][0]</a:t>
            </a:r>
            <a:r>
              <a:rPr lang="zh-CN" altLang="en-US" sz="2000">
                <a:latin typeface="Times New Roman" panose="02020603050405020304" charset="0"/>
                <a:cs typeface="Times New Roman" panose="02020603050405020304" charset="0"/>
              </a:rPr>
              <a:t> all refer to the value </a:t>
            </a:r>
            <a:r>
              <a:rPr lang="zh-CN" altLang="en-US" sz="2000">
                <a:latin typeface="Arial" panose="020B0604020202020204" pitchFamily="34" charset="0"/>
                <a:cs typeface="Arial" panose="020B0604020202020204" pitchFamily="34" charset="0"/>
              </a:rPr>
              <a:t>data[1][0]</a:t>
            </a:r>
            <a:r>
              <a:rPr lang="zh-CN" altLang="en-US" sz="2000">
                <a:latin typeface="Times New Roman" panose="02020603050405020304" charset="0"/>
                <a:cs typeface="Times New Roman" panose="02020603050405020304" charset="0"/>
              </a:rPr>
              <a:t> which is </a:t>
            </a:r>
            <a:r>
              <a:rPr lang="zh-CN" altLang="en-US" sz="2000">
                <a:latin typeface="Arial" panose="020B0604020202020204" pitchFamily="34" charset="0"/>
                <a:cs typeface="Arial" panose="020B0604020202020204" pitchFamily="34" charset="0"/>
              </a:rPr>
              <a:t>31.</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Multi-Dimensional Arrays</a:t>
            </a:r>
            <a:r>
              <a:rPr lang="en-US" altLang="zh-CN">
                <a:sym typeface="+mn-ea"/>
              </a:rPr>
              <a:t> (cont’d)</a:t>
            </a:r>
            <a:endParaRPr lang="zh-CN" altLang="en-US">
              <a:sym typeface="+mn-ea"/>
            </a:endParaRPr>
          </a:p>
        </p:txBody>
      </p:sp>
      <p:grpSp>
        <p:nvGrpSpPr>
          <p:cNvPr id="10" name="组合 9"/>
          <p:cNvGrpSpPr/>
          <p:nvPr/>
        </p:nvGrpSpPr>
        <p:grpSpPr>
          <a:xfrm>
            <a:off x="874985" y="1303655"/>
            <a:ext cx="6409690" cy="4070985"/>
            <a:chOff x="971" y="314"/>
            <a:chExt cx="10094" cy="6411"/>
          </a:xfrm>
        </p:grpSpPr>
        <p:sp>
          <p:nvSpPr>
            <p:cNvPr id="8" name="文字方塊 2"/>
            <p:cNvSpPr txBox="1"/>
            <p:nvPr/>
          </p:nvSpPr>
          <p:spPr>
            <a:xfrm>
              <a:off x="971" y="314"/>
              <a:ext cx="46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D.c</a:t>
              </a:r>
              <a:r>
                <a:rPr lang="en-US" altLang="zh-TW">
                  <a:latin typeface="Arial" panose="020B0604020202020204" pitchFamily="34" charset="0"/>
                  <a:cs typeface="Arial" panose="020B0604020202020204" pitchFamily="34" charset="0"/>
                </a:rPr>
                <a:t> </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10094" cy="5815"/>
              <a:chOff x="709" y="1032"/>
              <a:chExt cx="10094" cy="5815"/>
            </a:xfrm>
          </p:grpSpPr>
          <p:sp>
            <p:nvSpPr>
              <p:cNvPr id="12" name="文字方塊 1"/>
              <p:cNvSpPr txBox="1"/>
              <p:nvPr/>
            </p:nvSpPr>
            <p:spPr>
              <a:xfrm>
                <a:off x="1559" y="1032"/>
                <a:ext cx="9244" cy="5815"/>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 Case 5:\n");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*(data+1)+2: 0X%X \n", *(data+1)+2);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data[1]+2: 0X%X\n", data[1]+2);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data[1][2]: 0X%X\n", &amp;data[1][2]);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 Case 6:\n");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*(*(data+1)+2): %d\n", *(*(data+1)+2));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*(data[1]+2): %d\n", *(data[1]+2));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data[1][2]: %d\n", data[1][2]);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5815"/>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32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44</a:t>
                </a:r>
                <a:endParaRPr lang="en-US">
                  <a:latin typeface="Arial" panose="020B0604020202020204" pitchFamily="34" charset="0"/>
                  <a:cs typeface="Arial" panose="020B0604020202020204" pitchFamily="34" charset="0"/>
                </a:endParaRPr>
              </a:p>
            </p:txBody>
          </p:sp>
        </p:grpSp>
      </p:grpSp>
      <p:grpSp>
        <p:nvGrpSpPr>
          <p:cNvPr id="11" name="组合 10"/>
          <p:cNvGrpSpPr/>
          <p:nvPr/>
        </p:nvGrpSpPr>
        <p:grpSpPr>
          <a:xfrm>
            <a:off x="7553915" y="1417955"/>
            <a:ext cx="3700780" cy="3242198"/>
            <a:chOff x="12443" y="314"/>
            <a:chExt cx="5828" cy="5105"/>
          </a:xfrm>
        </p:grpSpPr>
        <p:sp>
          <p:nvSpPr>
            <p:cNvPr id="6" name="文字方塊 1"/>
            <p:cNvSpPr txBox="1"/>
            <p:nvPr/>
          </p:nvSpPr>
          <p:spPr>
            <a:xfrm>
              <a:off x="12443" y="914"/>
              <a:ext cx="5828" cy="4505"/>
            </a:xfrm>
            <a:prstGeom prst="rect">
              <a:avLst/>
            </a:prstGeom>
            <a:solidFill>
              <a:schemeClr val="accent1">
                <a:lumMod val="60000"/>
                <a:lumOff val="40000"/>
              </a:schemeClr>
            </a:solidFill>
          </p:spPr>
          <p:txBody>
            <a:bodyPr wrap="none" rtlCol="0">
              <a:spAutoFit/>
            </a:bodyPr>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Case 5:</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Content of *(data+1)+2: 0X22FF68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Content of data[1]+2: 0X22FF68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Address of data[1][2]: 0X22FF68</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 Case 6:</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*(*(data+1)+2): 30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*(data[1]+2): 30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data[1][2]: 30</a:t>
              </a:r>
              <a:endParaRPr>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14"/>
              <a:ext cx="498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D</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
        <p:nvSpPr>
          <p:cNvPr id="5" name="文本框 4"/>
          <p:cNvSpPr txBox="1"/>
          <p:nvPr/>
        </p:nvSpPr>
        <p:spPr>
          <a:xfrm>
            <a:off x="950595" y="5293995"/>
            <a:ext cx="10403205"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Lines 34 to 36 of Case 5 all print the address of </a:t>
            </a:r>
            <a:r>
              <a:rPr lang="en-US" altLang="zh-CN">
                <a:latin typeface="Arial" panose="020B0604020202020204" pitchFamily="34" charset="0"/>
                <a:cs typeface="Arial" panose="020B0604020202020204" pitchFamily="34" charset="0"/>
              </a:rPr>
              <a:t>data[1][2]</a:t>
            </a:r>
            <a:r>
              <a:rPr lang="en-US" altLang="zh-CN">
                <a:latin typeface="Times New Roman" panose="02020603050405020304" charset="0"/>
                <a:cs typeface="Times New Roman" panose="02020603050405020304" charset="0"/>
              </a:rPr>
              <a:t>. Since expressions </a:t>
            </a:r>
            <a:r>
              <a:rPr lang="en-US" altLang="zh-CN">
                <a:latin typeface="Arial" panose="020B0604020202020204" pitchFamily="34" charset="0"/>
                <a:cs typeface="Arial" panose="020B0604020202020204" pitchFamily="34" charset="0"/>
              </a:rPr>
              <a:t>*(data+1) </a:t>
            </a:r>
            <a:r>
              <a:rPr lang="en-US" altLang="zh-CN">
                <a:latin typeface="Times New Roman" panose="02020603050405020304" charset="0"/>
                <a:cs typeface="Times New Roman" panose="02020603050405020304" charset="0"/>
              </a:rPr>
              <a:t>and </a:t>
            </a:r>
            <a:r>
              <a:rPr lang="en-US" altLang="zh-CN">
                <a:latin typeface="Arial" panose="020B0604020202020204" pitchFamily="34" charset="0"/>
                <a:cs typeface="Arial" panose="020B0604020202020204" pitchFamily="34" charset="0"/>
              </a:rPr>
              <a:t>data[1]</a:t>
            </a:r>
            <a:r>
              <a:rPr lang="en-US" altLang="zh-CN">
                <a:latin typeface="Times New Roman" panose="02020603050405020304" charset="0"/>
                <a:cs typeface="Times New Roman" panose="02020603050405020304" charset="0"/>
              </a:rPr>
              <a:t> are the address of </a:t>
            </a:r>
            <a:r>
              <a:rPr lang="en-US" altLang="zh-CN">
                <a:latin typeface="Arial" panose="020B0604020202020204" pitchFamily="34" charset="0"/>
                <a:cs typeface="Arial" panose="020B0604020202020204" pitchFamily="34" charset="0"/>
              </a:rPr>
              <a:t>data[1][0]</a:t>
            </a:r>
            <a:r>
              <a:rPr lang="en-US" altLang="zh-CN">
                <a:latin typeface="Times New Roman" panose="02020603050405020304" charset="0"/>
                <a:cs typeface="Times New Roman" panose="02020603050405020304" charset="0"/>
              </a:rPr>
              <a:t>, expression </a:t>
            </a:r>
            <a:r>
              <a:rPr lang="en-US" altLang="zh-CN">
                <a:latin typeface="Arial" panose="020B0604020202020204" pitchFamily="34" charset="0"/>
                <a:cs typeface="Arial" panose="020B0604020202020204" pitchFamily="34" charset="0"/>
              </a:rPr>
              <a:t>*(data+1)+2</a:t>
            </a:r>
            <a:r>
              <a:rPr lang="en-US" altLang="zh-CN">
                <a:latin typeface="Times New Roman" panose="02020603050405020304" charset="0"/>
                <a:cs typeface="Times New Roman" panose="02020603050405020304" charset="0"/>
              </a:rPr>
              <a:t> and </a:t>
            </a:r>
            <a:r>
              <a:rPr lang="en-US" altLang="zh-CN">
                <a:latin typeface="Arial" panose="020B0604020202020204" pitchFamily="34" charset="0"/>
                <a:cs typeface="Arial" panose="020B0604020202020204" pitchFamily="34" charset="0"/>
              </a:rPr>
              <a:t>data[1]+2</a:t>
            </a:r>
            <a:r>
              <a:rPr lang="en-US" altLang="zh-CN">
                <a:latin typeface="Times New Roman" panose="02020603050405020304" charset="0"/>
                <a:cs typeface="Times New Roman" panose="02020603050405020304" charset="0"/>
              </a:rPr>
              <a:t> are the address of </a:t>
            </a:r>
            <a:r>
              <a:rPr lang="en-US" altLang="zh-CN">
                <a:latin typeface="Arial" panose="020B0604020202020204" pitchFamily="34" charset="0"/>
                <a:cs typeface="Arial" panose="020B0604020202020204" pitchFamily="34" charset="0"/>
              </a:rPr>
              <a:t>data[1][0]</a:t>
            </a:r>
            <a:r>
              <a:rPr lang="en-US" altLang="zh-CN">
                <a:latin typeface="Times New Roman" panose="02020603050405020304" charset="0"/>
                <a:cs typeface="Times New Roman" panose="02020603050405020304" charset="0"/>
              </a:rPr>
              <a:t> adding the size of two integer elements, i.e., </a:t>
            </a:r>
            <a:r>
              <a:rPr lang="en-US" altLang="zh-CN">
                <a:latin typeface="Arial" panose="020B0604020202020204" pitchFamily="34" charset="0"/>
                <a:cs typeface="Arial" panose="020B0604020202020204" pitchFamily="34" charset="0"/>
              </a:rPr>
              <a:t>data[1][0]+4*2=0X22FF68</a:t>
            </a:r>
            <a:r>
              <a:rPr lang="en-US" altLang="zh-CN">
                <a:latin typeface="Times New Roman" panose="02020603050405020304" charset="0"/>
                <a:cs typeface="Times New Roman" panose="02020603050405020304" charset="0"/>
              </a:rPr>
              <a:t>, that is the address of </a:t>
            </a:r>
            <a:r>
              <a:rPr lang="en-US" altLang="zh-CN">
                <a:latin typeface="Arial" panose="020B0604020202020204" pitchFamily="34" charset="0"/>
                <a:cs typeface="Arial" panose="020B0604020202020204" pitchFamily="34" charset="0"/>
              </a:rPr>
              <a:t>data[1][2].</a:t>
            </a:r>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pPr algn="l">
              <a:buClrTx/>
              <a:buSzTx/>
              <a:buFontTx/>
            </a:pPr>
            <a:r>
              <a:rPr lang="en-US" altLang="zh-CN">
                <a:latin typeface="Times New Roman" panose="02020603050405020304" charset="0"/>
                <a:cs typeface="Times New Roman" panose="02020603050405020304" charset="0"/>
              </a:rPr>
              <a:t> Lines 40 to 42 of Case 6 print the value of</a:t>
            </a:r>
            <a:r>
              <a:rPr lang="en-US" altLang="zh-CN">
                <a:latin typeface="Arial" panose="020B0604020202020204" pitchFamily="34" charset="0"/>
                <a:cs typeface="Arial" panose="020B0604020202020204" pitchFamily="34" charset="0"/>
              </a:rPr>
              <a:t> data[1][2]</a:t>
            </a:r>
            <a:r>
              <a:rPr lang="en-US" altLang="zh-CN">
                <a:latin typeface="Times New Roman" panose="02020603050405020304" charset="0"/>
                <a:cs typeface="Times New Roman" panose="02020603050405020304" charset="0"/>
              </a:rPr>
              <a:t> which is </a:t>
            </a:r>
            <a:r>
              <a:rPr lang="en-US" altLang="zh-CN">
                <a:latin typeface="Arial" panose="020B0604020202020204" pitchFamily="34" charset="0"/>
                <a:cs typeface="Arial" panose="020B0604020202020204" pitchFamily="34" charset="0"/>
              </a:rPr>
              <a:t>30</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Multi-Dimensional Arrays</a:t>
            </a:r>
            <a:r>
              <a:rPr lang="en-US" altLang="zh-CN">
                <a:sym typeface="+mn-ea"/>
              </a:rPr>
              <a:t> (cont’d)</a:t>
            </a:r>
            <a:endParaRPr lang="zh-CN" altLang="en-US"/>
          </a:p>
        </p:txBody>
      </p:sp>
      <p:sp>
        <p:nvSpPr>
          <p:cNvPr id="3" name="内容占位符 2"/>
          <p:cNvSpPr>
            <a:spLocks noGrp="1"/>
          </p:cNvSpPr>
          <p:nvPr>
            <p:ph idx="1"/>
          </p:nvPr>
        </p:nvSpPr>
        <p:spPr/>
        <p:txBody>
          <a:bodyPr>
            <a:normAutofit fontScale="90000" lnSpcReduction="10000"/>
          </a:bodyPr>
          <a:p>
            <a:r>
              <a:rPr lang="zh-CN" altLang="en-US"/>
              <a:t>In general, let the starting address of two-dimensional array </a:t>
            </a:r>
            <a:r>
              <a:rPr lang="zh-CN" altLang="en-US">
                <a:latin typeface="Arial" panose="020B0604020202020204" pitchFamily="34" charset="0"/>
                <a:cs typeface="Arial" panose="020B0604020202020204" pitchFamily="34" charset="0"/>
              </a:rPr>
              <a:t>a[m][n] </a:t>
            </a:r>
            <a:r>
              <a:rPr lang="zh-CN" altLang="en-US"/>
              <a:t>be </a:t>
            </a:r>
            <a:r>
              <a:rPr lang="zh-CN" altLang="en-US">
                <a:latin typeface="Arial" panose="020B0604020202020204" pitchFamily="34" charset="0"/>
                <a:cs typeface="Arial" panose="020B0604020202020204" pitchFamily="34" charset="0"/>
              </a:rPr>
              <a:t>loc </a:t>
            </a:r>
            <a:r>
              <a:rPr lang="zh-CN" altLang="en-US"/>
              <a:t>and the type of the elements of </a:t>
            </a:r>
            <a:r>
              <a:rPr lang="zh-CN" altLang="en-US">
                <a:latin typeface="Arial" panose="020B0604020202020204" pitchFamily="34" charset="0"/>
                <a:cs typeface="Arial" panose="020B0604020202020204" pitchFamily="34" charset="0"/>
              </a:rPr>
              <a:t>a[m][n] </a:t>
            </a:r>
            <a:r>
              <a:rPr lang="zh-CN" altLang="en-US"/>
              <a:t>be </a:t>
            </a:r>
            <a:r>
              <a:rPr lang="zh-CN" altLang="en-US">
                <a:latin typeface="Arial" panose="020B0604020202020204" pitchFamily="34" charset="0"/>
                <a:cs typeface="Arial" panose="020B0604020202020204" pitchFamily="34" charset="0"/>
              </a:rPr>
              <a:t>T</a:t>
            </a:r>
            <a:r>
              <a:rPr lang="zh-CN" altLang="en-US"/>
              <a:t>. Let us view array </a:t>
            </a:r>
            <a:r>
              <a:rPr lang="zh-CN" altLang="en-US">
                <a:latin typeface="Arial" panose="020B0604020202020204" pitchFamily="34" charset="0"/>
                <a:cs typeface="Arial" panose="020B0604020202020204" pitchFamily="34" charset="0"/>
              </a:rPr>
              <a:t>a[m][n]</a:t>
            </a:r>
            <a:r>
              <a:rPr lang="zh-CN" altLang="en-US"/>
              <a:t> as the following </a:t>
            </a:r>
            <a:r>
              <a:rPr lang="zh-CN" altLang="en-US">
                <a:latin typeface="Arial" panose="020B0604020202020204" pitchFamily="34" charset="0"/>
                <a:cs typeface="Arial" panose="020B0604020202020204" pitchFamily="34" charset="0"/>
              </a:rPr>
              <a:t>m×n </a:t>
            </a:r>
            <a:r>
              <a:rPr lang="zh-CN" altLang="en-US"/>
              <a:t>matrix:</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pPr lvl="1"/>
            <a:r>
              <a:rPr lang="zh-CN" altLang="en-US"/>
              <a:t>Suppose the matrix elements are stored in memory in the row-major order. Recall that the matrix indices starts from</a:t>
            </a:r>
            <a:r>
              <a:rPr lang="zh-CN" altLang="en-US">
                <a:latin typeface="Arial" panose="020B0604020202020204" pitchFamily="34" charset="0"/>
                <a:cs typeface="Arial" panose="020B0604020202020204" pitchFamily="34" charset="0"/>
              </a:rPr>
              <a:t> (0,0)</a:t>
            </a:r>
            <a:r>
              <a:rPr lang="zh-CN" altLang="en-US"/>
              <a:t>, There are </a:t>
            </a:r>
            <a:r>
              <a:rPr lang="zh-CN" altLang="en-US">
                <a:latin typeface="Arial" panose="020B0604020202020204" pitchFamily="34" charset="0"/>
                <a:cs typeface="Arial" panose="020B0604020202020204" pitchFamily="34" charset="0"/>
              </a:rPr>
              <a:t>i</a:t>
            </a:r>
            <a:r>
              <a:rPr lang="zh-CN" altLang="en-US"/>
              <a:t> rows before element </a:t>
            </a:r>
            <a:r>
              <a:rPr lang="zh-CN" altLang="en-US">
                <a:latin typeface="Arial" panose="020B0604020202020204" pitchFamily="34" charset="0"/>
                <a:cs typeface="Arial" panose="020B0604020202020204" pitchFamily="34" charset="0"/>
              </a:rPr>
              <a:t>a</a:t>
            </a:r>
            <a:r>
              <a:rPr lang="zh-CN" altLang="en-US" baseline="-25000">
                <a:latin typeface="Arial" panose="020B0604020202020204" pitchFamily="34" charset="0"/>
                <a:cs typeface="Arial" panose="020B0604020202020204" pitchFamily="34" charset="0"/>
              </a:rPr>
              <a:t>i,j</a:t>
            </a:r>
            <a:r>
              <a:rPr lang="zh-CN" altLang="en-US"/>
              <a:t> such that each row has </a:t>
            </a:r>
            <a:r>
              <a:rPr lang="zh-CN" altLang="en-US">
                <a:latin typeface="Arial" panose="020B0604020202020204" pitchFamily="34" charset="0"/>
                <a:cs typeface="Arial" panose="020B0604020202020204" pitchFamily="34" charset="0"/>
              </a:rPr>
              <a:t>n </a:t>
            </a:r>
            <a:r>
              <a:rPr lang="zh-CN" altLang="en-US"/>
              <a:t>elements, and there are </a:t>
            </a:r>
            <a:r>
              <a:rPr lang="zh-CN" altLang="en-US">
                <a:latin typeface="Arial" panose="020B0604020202020204" pitchFamily="34" charset="0"/>
                <a:cs typeface="Arial" panose="020B0604020202020204" pitchFamily="34" charset="0"/>
              </a:rPr>
              <a:t>j</a:t>
            </a:r>
            <a:r>
              <a:rPr lang="zh-CN" altLang="en-US"/>
              <a:t> elements in row </a:t>
            </a:r>
            <a:r>
              <a:rPr lang="zh-CN" altLang="en-US">
                <a:latin typeface="Arial" panose="020B0604020202020204" pitchFamily="34" charset="0"/>
                <a:cs typeface="Arial" panose="020B0604020202020204" pitchFamily="34" charset="0"/>
              </a:rPr>
              <a:t>i </a:t>
            </a:r>
            <a:r>
              <a:rPr lang="zh-CN" altLang="en-US"/>
              <a:t>before element </a:t>
            </a:r>
            <a:r>
              <a:rPr lang="zh-CN" altLang="en-US">
                <a:latin typeface="Arial" panose="020B0604020202020204" pitchFamily="34" charset="0"/>
                <a:cs typeface="Arial" panose="020B0604020202020204" pitchFamily="34" charset="0"/>
              </a:rPr>
              <a:t>a</a:t>
            </a:r>
            <a:r>
              <a:rPr lang="zh-CN" altLang="en-US" baseline="-25000">
                <a:latin typeface="Arial" panose="020B0604020202020204" pitchFamily="34" charset="0"/>
                <a:cs typeface="Arial" panose="020B0604020202020204" pitchFamily="34" charset="0"/>
              </a:rPr>
              <a:t>i,j</a:t>
            </a:r>
            <a:r>
              <a:rPr lang="zh-CN" altLang="en-US"/>
              <a:t>. Totally, there are </a:t>
            </a:r>
            <a:r>
              <a:rPr lang="zh-CN" altLang="en-US">
                <a:latin typeface="Arial" panose="020B0604020202020204" pitchFamily="34" charset="0"/>
                <a:cs typeface="Arial" panose="020B0604020202020204" pitchFamily="34" charset="0"/>
              </a:rPr>
              <a:t>i</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n+j</a:t>
            </a:r>
            <a:r>
              <a:rPr lang="zh-CN" altLang="en-US"/>
              <a:t> elements, that each element is of </a:t>
            </a:r>
            <a:r>
              <a:rPr lang="zh-CN" altLang="en-US" b="1">
                <a:latin typeface="Arial" panose="020B0604020202020204" pitchFamily="34" charset="0"/>
                <a:cs typeface="Arial" panose="020B0604020202020204" pitchFamily="34" charset="0"/>
              </a:rPr>
              <a:t>sizeof</a:t>
            </a:r>
            <a:r>
              <a:rPr lang="zh-CN" altLang="en-US">
                <a:latin typeface="Arial" panose="020B0604020202020204" pitchFamily="34" charset="0"/>
                <a:cs typeface="Arial" panose="020B0604020202020204" pitchFamily="34" charset="0"/>
              </a:rPr>
              <a:t>(T</a:t>
            </a:r>
            <a:r>
              <a:rPr lang="zh-CN" altLang="en-US"/>
              <a:t>) bytes, in front of</a:t>
            </a:r>
            <a:r>
              <a:rPr lang="zh-CN" altLang="en-US">
                <a:latin typeface="Arial" panose="020B0604020202020204" pitchFamily="34" charset="0"/>
                <a:cs typeface="Arial" panose="020B0604020202020204" pitchFamily="34" charset="0"/>
              </a:rPr>
              <a:t> a</a:t>
            </a:r>
            <a:r>
              <a:rPr lang="zh-CN" altLang="en-US" baseline="-25000">
                <a:latin typeface="Arial" panose="020B0604020202020204" pitchFamily="34" charset="0"/>
                <a:cs typeface="Arial" panose="020B0604020202020204" pitchFamily="34" charset="0"/>
              </a:rPr>
              <a:t>i,j</a:t>
            </a:r>
            <a:r>
              <a:rPr lang="zh-CN" altLang="en-US"/>
              <a:t>. We have the address of </a:t>
            </a:r>
            <a:r>
              <a:rPr lang="zh-CN" altLang="en-US">
                <a:latin typeface="Arial" panose="020B0604020202020204" pitchFamily="34" charset="0"/>
                <a:cs typeface="Arial" panose="020B0604020202020204" pitchFamily="34" charset="0"/>
              </a:rPr>
              <a:t>&amp;a[0][0]=loc</a:t>
            </a:r>
            <a:r>
              <a:rPr lang="zh-CN" altLang="en-US"/>
              <a:t> and the starting address of array element </a:t>
            </a:r>
            <a:r>
              <a:rPr lang="zh-CN" altLang="en-US">
                <a:latin typeface="Arial" panose="020B0604020202020204" pitchFamily="34" charset="0"/>
                <a:cs typeface="Arial" panose="020B0604020202020204" pitchFamily="34" charset="0"/>
              </a:rPr>
              <a:t>a[i][j]</a:t>
            </a:r>
            <a:r>
              <a:rPr lang="zh-CN" altLang="en-US"/>
              <a:t> is given as:</a:t>
            </a:r>
            <a:endParaRPr lang="zh-CN" altLang="en-US"/>
          </a:p>
          <a:p>
            <a:pPr marL="457200" lvl="1" indent="457200">
              <a:buNone/>
            </a:pPr>
            <a:r>
              <a:rPr lang="zh-CN" altLang="en-US">
                <a:latin typeface="Arial" panose="020B0604020202020204" pitchFamily="34" charset="0"/>
                <a:cs typeface="Arial" panose="020B0604020202020204" pitchFamily="34" charset="0"/>
              </a:rPr>
              <a:t>*(a+i)+j = a[i]+j = &amp;a[i][j] = loc + </a:t>
            </a:r>
            <a:r>
              <a:rPr lang="zh-CN" altLang="en-US" b="1">
                <a:latin typeface="Arial" panose="020B0604020202020204" pitchFamily="34" charset="0"/>
                <a:cs typeface="Arial" panose="020B0604020202020204" pitchFamily="34" charset="0"/>
              </a:rPr>
              <a:t>sizeof</a:t>
            </a:r>
            <a:r>
              <a:rPr lang="zh-CN" altLang="en-US">
                <a:latin typeface="Arial" panose="020B0604020202020204" pitchFamily="34" charset="0"/>
                <a:cs typeface="Arial" panose="020B0604020202020204" pitchFamily="34" charset="0"/>
              </a:rPr>
              <a:t>(T) </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 (i </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 n + j).</a:t>
            </a:r>
            <a:endParaRPr lang="zh-CN" altLang="en-US">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3105785" y="2045970"/>
            <a:ext cx="5832000" cy="23170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Multi-Dimensional Arrays</a:t>
            </a:r>
            <a:r>
              <a:rPr lang="en-US" altLang="zh-CN">
                <a:sym typeface="+mn-ea"/>
              </a:rPr>
              <a:t> (cont’d)</a:t>
            </a:r>
            <a:endParaRPr lang="zh-CN" altLang="en-US"/>
          </a:p>
        </p:txBody>
      </p:sp>
      <p:sp>
        <p:nvSpPr>
          <p:cNvPr id="3" name="内容占位符 2"/>
          <p:cNvSpPr>
            <a:spLocks noGrp="1"/>
          </p:cNvSpPr>
          <p:nvPr>
            <p:ph idx="1"/>
          </p:nvPr>
        </p:nvSpPr>
        <p:spPr>
          <a:xfrm>
            <a:off x="838200" y="1368425"/>
            <a:ext cx="5298440" cy="4808855"/>
          </a:xfrm>
        </p:spPr>
        <p:txBody>
          <a:bodyPr/>
          <a:p>
            <a:r>
              <a:rPr lang="zh-CN" altLang="en-US"/>
              <a:t>Let the starting address of three-dimensional array</a:t>
            </a:r>
            <a:r>
              <a:rPr lang="zh-CN" altLang="en-US">
                <a:latin typeface="Arial" panose="020B0604020202020204" pitchFamily="34" charset="0"/>
                <a:cs typeface="Arial" panose="020B0604020202020204" pitchFamily="34" charset="0"/>
              </a:rPr>
              <a:t> a[m][n][p] </a:t>
            </a:r>
            <a:r>
              <a:rPr lang="zh-CN" altLang="en-US"/>
              <a:t>be </a:t>
            </a:r>
            <a:r>
              <a:rPr lang="zh-CN" altLang="en-US">
                <a:latin typeface="Arial" panose="020B0604020202020204" pitchFamily="34" charset="0"/>
                <a:cs typeface="Arial" panose="020B0604020202020204" pitchFamily="34" charset="0"/>
              </a:rPr>
              <a:t>loc </a:t>
            </a:r>
            <a:r>
              <a:rPr lang="zh-CN" altLang="en-US"/>
              <a:t>and the type of the elements of </a:t>
            </a:r>
            <a:r>
              <a:rPr lang="zh-CN" altLang="en-US">
                <a:latin typeface="Arial" panose="020B0604020202020204" pitchFamily="34" charset="0"/>
                <a:cs typeface="Arial" panose="020B0604020202020204" pitchFamily="34" charset="0"/>
              </a:rPr>
              <a:t>a[m][n][p]</a:t>
            </a:r>
            <a:r>
              <a:rPr lang="zh-CN" altLang="en-US"/>
              <a:t> be </a:t>
            </a:r>
            <a:r>
              <a:rPr lang="zh-CN" altLang="en-US">
                <a:latin typeface="Arial" panose="020B0604020202020204" pitchFamily="34" charset="0"/>
                <a:cs typeface="Arial" panose="020B0604020202020204" pitchFamily="34" charset="0"/>
              </a:rPr>
              <a:t>T</a:t>
            </a:r>
            <a:r>
              <a:rPr lang="zh-CN" altLang="en-US"/>
              <a:t>. Let us view array </a:t>
            </a:r>
            <a:r>
              <a:rPr lang="zh-CN" altLang="en-US">
                <a:latin typeface="Arial" panose="020B0604020202020204" pitchFamily="34" charset="0"/>
                <a:cs typeface="Arial" panose="020B0604020202020204" pitchFamily="34" charset="0"/>
              </a:rPr>
              <a:t>a[m][n][p]</a:t>
            </a:r>
            <a:r>
              <a:rPr lang="zh-CN" altLang="en-US"/>
              <a:t> as the following </a:t>
            </a:r>
            <a:r>
              <a:rPr lang="zh-CN" altLang="en-US">
                <a:latin typeface="Arial" panose="020B0604020202020204" pitchFamily="34" charset="0"/>
                <a:cs typeface="Arial" panose="020B0604020202020204" pitchFamily="34" charset="0"/>
              </a:rPr>
              <a:t>m</a:t>
            </a:r>
            <a:r>
              <a:rPr lang="zh-CN" altLang="en-US"/>
              <a:t> matrices of size </a:t>
            </a:r>
            <a:r>
              <a:rPr lang="zh-CN" altLang="en-US">
                <a:latin typeface="Arial" panose="020B0604020202020204" pitchFamily="34" charset="0"/>
                <a:cs typeface="Arial" panose="020B0604020202020204" pitchFamily="34" charset="0"/>
              </a:rPr>
              <a:t>n</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p</a:t>
            </a:r>
            <a:r>
              <a:rPr lang="zh-CN" altLang="en-US"/>
              <a:t>:</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302375" y="1368425"/>
            <a:ext cx="5142892" cy="532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Multi-Dimensional Arrays</a:t>
            </a:r>
            <a:r>
              <a:rPr lang="en-US" altLang="zh-CN">
                <a:sym typeface="+mn-ea"/>
              </a:rPr>
              <a:t> (cont’d)</a:t>
            </a:r>
            <a:endParaRPr lang="zh-CN" altLang="en-US"/>
          </a:p>
        </p:txBody>
      </p:sp>
      <p:sp>
        <p:nvSpPr>
          <p:cNvPr id="3" name="内容占位符 2"/>
          <p:cNvSpPr>
            <a:spLocks noGrp="1"/>
          </p:cNvSpPr>
          <p:nvPr>
            <p:ph idx="1"/>
          </p:nvPr>
        </p:nvSpPr>
        <p:spPr/>
        <p:txBody>
          <a:bodyPr/>
          <a:p>
            <a:r>
              <a:rPr lang="zh-CN" altLang="en-US"/>
              <a:t>Suppose the matrix elements are stored in memory in the row-major order. </a:t>
            </a:r>
            <a:endParaRPr lang="zh-CN" altLang="en-US"/>
          </a:p>
          <a:p>
            <a:pPr lvl="1"/>
            <a:r>
              <a:rPr lang="zh-CN" altLang="en-US"/>
              <a:t>Recall that the matrix indices starts from </a:t>
            </a:r>
            <a:r>
              <a:rPr lang="zh-CN" altLang="en-US">
                <a:latin typeface="Arial" panose="020B0604020202020204" pitchFamily="34" charset="0"/>
                <a:cs typeface="Arial" panose="020B0604020202020204" pitchFamily="34" charset="0"/>
              </a:rPr>
              <a:t>(0,0,0)</a:t>
            </a:r>
            <a:r>
              <a:rPr lang="en-US" altLang="zh-CN"/>
              <a:t>.</a:t>
            </a:r>
            <a:r>
              <a:rPr lang="zh-CN" altLang="en-US"/>
              <a:t> </a:t>
            </a:r>
            <a:endParaRPr lang="zh-CN" altLang="en-US"/>
          </a:p>
          <a:p>
            <a:pPr lvl="1"/>
            <a:r>
              <a:rPr lang="zh-CN" altLang="en-US"/>
              <a:t>There are </a:t>
            </a:r>
            <a:r>
              <a:rPr lang="zh-CN" altLang="en-US">
                <a:latin typeface="Arial" panose="020B0604020202020204" pitchFamily="34" charset="0"/>
                <a:cs typeface="Arial" panose="020B0604020202020204" pitchFamily="34" charset="0"/>
              </a:rPr>
              <a:t>i </a:t>
            </a:r>
            <a:r>
              <a:rPr lang="zh-CN" altLang="en-US"/>
              <a:t>matrices, of size </a:t>
            </a:r>
            <a:r>
              <a:rPr lang="zh-CN" altLang="en-US">
                <a:latin typeface="Arial" panose="020B0604020202020204" pitchFamily="34" charset="0"/>
                <a:cs typeface="Arial" panose="020B0604020202020204" pitchFamily="34" charset="0"/>
              </a:rPr>
              <a:t>n</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p</a:t>
            </a:r>
            <a:r>
              <a:rPr lang="zh-CN" altLang="en-US"/>
              <a:t>, before the one containing matrix </a:t>
            </a:r>
            <a:r>
              <a:rPr lang="zh-CN" altLang="en-US">
                <a:latin typeface="Arial" panose="020B0604020202020204" pitchFamily="34" charset="0"/>
                <a:cs typeface="Arial" panose="020B0604020202020204" pitchFamily="34" charset="0"/>
              </a:rPr>
              <a:t>i</a:t>
            </a:r>
            <a:r>
              <a:rPr lang="zh-CN" altLang="en-US"/>
              <a:t>. </a:t>
            </a:r>
            <a:endParaRPr lang="zh-CN" altLang="en-US"/>
          </a:p>
          <a:p>
            <a:pPr lvl="1"/>
            <a:r>
              <a:rPr lang="zh-CN" altLang="en-US"/>
              <a:t>In matrix </a:t>
            </a:r>
            <a:r>
              <a:rPr lang="zh-CN" altLang="en-US">
                <a:latin typeface="Arial" panose="020B0604020202020204" pitchFamily="34" charset="0"/>
                <a:cs typeface="Arial" panose="020B0604020202020204" pitchFamily="34" charset="0"/>
              </a:rPr>
              <a:t>i</a:t>
            </a:r>
            <a:r>
              <a:rPr lang="zh-CN" altLang="en-US"/>
              <a:t>, there are </a:t>
            </a:r>
            <a:r>
              <a:rPr lang="zh-CN" altLang="en-US">
                <a:latin typeface="Arial" panose="020B0604020202020204" pitchFamily="34" charset="0"/>
                <a:cs typeface="Arial" panose="020B0604020202020204" pitchFamily="34" charset="0"/>
              </a:rPr>
              <a:t>j</a:t>
            </a:r>
            <a:r>
              <a:rPr lang="zh-CN" altLang="en-US"/>
              <a:t> rows before element </a:t>
            </a:r>
            <a:r>
              <a:rPr lang="zh-CN" altLang="en-US">
                <a:latin typeface="Arial" panose="020B0604020202020204" pitchFamily="34" charset="0"/>
                <a:cs typeface="Arial" panose="020B0604020202020204" pitchFamily="34" charset="0"/>
              </a:rPr>
              <a:t>a</a:t>
            </a:r>
            <a:r>
              <a:rPr lang="zh-CN" altLang="en-US" baseline="-25000">
                <a:latin typeface="Arial" panose="020B0604020202020204" pitchFamily="34" charset="0"/>
                <a:cs typeface="Arial" panose="020B0604020202020204" pitchFamily="34" charset="0"/>
              </a:rPr>
              <a:t>j,k</a:t>
            </a:r>
            <a:r>
              <a:rPr lang="zh-CN" altLang="en-US"/>
              <a:t> such that each row has </a:t>
            </a:r>
            <a:r>
              <a:rPr lang="zh-CN" altLang="en-US">
                <a:latin typeface="Arial" panose="020B0604020202020204" pitchFamily="34" charset="0"/>
                <a:cs typeface="Arial" panose="020B0604020202020204" pitchFamily="34" charset="0"/>
              </a:rPr>
              <a:t>p</a:t>
            </a:r>
            <a:r>
              <a:rPr lang="zh-CN" altLang="en-US"/>
              <a:t> elements, and there are </a:t>
            </a:r>
            <a:r>
              <a:rPr lang="zh-CN" altLang="en-US">
                <a:latin typeface="Arial" panose="020B0604020202020204" pitchFamily="34" charset="0"/>
                <a:cs typeface="Arial" panose="020B0604020202020204" pitchFamily="34" charset="0"/>
              </a:rPr>
              <a:t>k</a:t>
            </a:r>
            <a:r>
              <a:rPr lang="zh-CN" altLang="en-US"/>
              <a:t> elements in row </a:t>
            </a:r>
            <a:r>
              <a:rPr lang="zh-CN" altLang="en-US">
                <a:latin typeface="Arial" panose="020B0604020202020204" pitchFamily="34" charset="0"/>
                <a:cs typeface="Arial" panose="020B0604020202020204" pitchFamily="34" charset="0"/>
              </a:rPr>
              <a:t>j </a:t>
            </a:r>
            <a:r>
              <a:rPr lang="zh-CN" altLang="en-US"/>
              <a:t>before element </a:t>
            </a:r>
            <a:r>
              <a:rPr lang="zh-CN" altLang="en-US">
                <a:latin typeface="Arial" panose="020B0604020202020204" pitchFamily="34" charset="0"/>
                <a:cs typeface="Arial" panose="020B0604020202020204" pitchFamily="34" charset="0"/>
              </a:rPr>
              <a:t>a</a:t>
            </a:r>
            <a:r>
              <a:rPr lang="zh-CN" altLang="en-US" baseline="-25000">
                <a:latin typeface="Arial" panose="020B0604020202020204" pitchFamily="34" charset="0"/>
                <a:cs typeface="Arial" panose="020B0604020202020204" pitchFamily="34" charset="0"/>
              </a:rPr>
              <a:t>i,j</a:t>
            </a:r>
            <a:r>
              <a:rPr lang="zh-CN" altLang="en-US"/>
              <a:t>. </a:t>
            </a:r>
            <a:endParaRPr lang="zh-CN" altLang="en-US"/>
          </a:p>
          <a:p>
            <a:pPr lvl="1"/>
            <a:r>
              <a:rPr lang="zh-CN" altLang="en-US"/>
              <a:t>Totally, there are </a:t>
            </a:r>
            <a:r>
              <a:rPr lang="zh-CN" altLang="en-US">
                <a:latin typeface="Arial" panose="020B0604020202020204" pitchFamily="34" charset="0"/>
                <a:cs typeface="Arial" panose="020B0604020202020204" pitchFamily="34" charset="0"/>
              </a:rPr>
              <a:t>i</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n</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p+j</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p+k</a:t>
            </a:r>
            <a:r>
              <a:rPr lang="zh-CN" altLang="en-US"/>
              <a:t> elements, that each element is of </a:t>
            </a:r>
            <a:r>
              <a:rPr lang="zh-CN" altLang="en-US" b="1">
                <a:latin typeface="Arial" panose="020B0604020202020204" pitchFamily="34" charset="0"/>
                <a:cs typeface="Arial" panose="020B0604020202020204" pitchFamily="34" charset="0"/>
              </a:rPr>
              <a:t>sizeof</a:t>
            </a:r>
            <a:r>
              <a:rPr lang="zh-CN" altLang="en-US">
                <a:latin typeface="Arial" panose="020B0604020202020204" pitchFamily="34" charset="0"/>
                <a:cs typeface="Arial" panose="020B0604020202020204" pitchFamily="34" charset="0"/>
              </a:rPr>
              <a:t>(T)</a:t>
            </a:r>
            <a:r>
              <a:rPr lang="zh-CN" altLang="en-US"/>
              <a:t> bytes, in front of </a:t>
            </a:r>
            <a:r>
              <a:rPr lang="zh-CN" altLang="en-US">
                <a:latin typeface="Arial" panose="020B0604020202020204" pitchFamily="34" charset="0"/>
                <a:cs typeface="Arial" panose="020B0604020202020204" pitchFamily="34" charset="0"/>
              </a:rPr>
              <a:t>a</a:t>
            </a:r>
            <a:r>
              <a:rPr lang="zh-CN" altLang="en-US" baseline="-25000">
                <a:latin typeface="Arial" panose="020B0604020202020204" pitchFamily="34" charset="0"/>
                <a:cs typeface="Arial" panose="020B0604020202020204" pitchFamily="34" charset="0"/>
              </a:rPr>
              <a:t>j,k</a:t>
            </a:r>
            <a:r>
              <a:rPr lang="zh-CN" altLang="en-US"/>
              <a:t> of matrix</a:t>
            </a:r>
            <a:r>
              <a:rPr lang="zh-CN" altLang="en-US">
                <a:latin typeface="Arial" panose="020B0604020202020204" pitchFamily="34" charset="0"/>
                <a:cs typeface="Arial" panose="020B0604020202020204" pitchFamily="34" charset="0"/>
              </a:rPr>
              <a:t> i</a:t>
            </a:r>
            <a:r>
              <a:rPr lang="zh-CN" altLang="en-US"/>
              <a:t>. </a:t>
            </a:r>
            <a:endParaRPr lang="zh-CN" altLang="en-US"/>
          </a:p>
          <a:p>
            <a:pPr lvl="1"/>
            <a:r>
              <a:rPr lang="zh-CN" altLang="en-US"/>
              <a:t>We have the address of array a is </a:t>
            </a:r>
            <a:r>
              <a:rPr lang="zh-CN" altLang="en-US">
                <a:latin typeface="Arial" panose="020B0604020202020204" pitchFamily="34" charset="0"/>
                <a:cs typeface="Arial" panose="020B0604020202020204" pitchFamily="34" charset="0"/>
              </a:rPr>
              <a:t>&amp;a[0][0][0]=loc</a:t>
            </a:r>
            <a:r>
              <a:rPr lang="zh-CN" altLang="en-US"/>
              <a:t> and the starting address of array element </a:t>
            </a:r>
            <a:r>
              <a:rPr lang="zh-CN" altLang="en-US">
                <a:latin typeface="Arial" panose="020B0604020202020204" pitchFamily="34" charset="0"/>
                <a:cs typeface="Arial" panose="020B0604020202020204" pitchFamily="34" charset="0"/>
              </a:rPr>
              <a:t>a[i][j][k]</a:t>
            </a:r>
            <a:r>
              <a:rPr lang="zh-CN" altLang="en-US"/>
              <a:t> is given as:</a:t>
            </a:r>
            <a:endParaRPr lang="zh-CN" altLang="en-US"/>
          </a:p>
          <a:p>
            <a:pPr marL="196850" lvl="1" indent="457200">
              <a:buNone/>
            </a:pPr>
            <a:r>
              <a:rPr lang="zh-CN" altLang="en-US">
                <a:latin typeface="Arial" panose="020B0604020202020204" pitchFamily="34" charset="0"/>
                <a:cs typeface="Arial" panose="020B0604020202020204" pitchFamily="34" charset="0"/>
              </a:rPr>
              <a:t>&amp;a[i][j][k] = loc + </a:t>
            </a:r>
            <a:r>
              <a:rPr lang="zh-CN" altLang="en-US" b="1">
                <a:latin typeface="Arial" panose="020B0604020202020204" pitchFamily="34" charset="0"/>
                <a:cs typeface="Arial" panose="020B0604020202020204" pitchFamily="34" charset="0"/>
              </a:rPr>
              <a:t>sizeof</a:t>
            </a:r>
            <a:r>
              <a:rPr lang="zh-CN" altLang="en-US">
                <a:latin typeface="Arial" panose="020B0604020202020204" pitchFamily="34" charset="0"/>
                <a:cs typeface="Arial" panose="020B0604020202020204" pitchFamily="34" charset="0"/>
              </a:rPr>
              <a:t>(T) </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 (i </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 n </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 p + j </a:t>
            </a: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rPr>
              <a:t> p + k).</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Sequential Search</a:t>
            </a:r>
            <a:endParaRPr lang="zh-CN" altLang="en-US"/>
          </a:p>
        </p:txBody>
      </p:sp>
      <p:sp>
        <p:nvSpPr>
          <p:cNvPr id="3" name="内容占位符 2"/>
          <p:cNvSpPr>
            <a:spLocks noGrp="1"/>
          </p:cNvSpPr>
          <p:nvPr>
            <p:ph idx="1"/>
          </p:nvPr>
        </p:nvSpPr>
        <p:spPr/>
        <p:txBody>
          <a:bodyPr/>
          <a:p>
            <a:r>
              <a:rPr lang="zh-CN" altLang="en-US"/>
              <a:t>Suppose a sequence of data are stored in a one-dimensional array, say, </a:t>
            </a:r>
            <a:r>
              <a:rPr lang="zh-CN" altLang="en-US">
                <a:latin typeface="Arial" panose="020B0604020202020204" pitchFamily="34" charset="0"/>
                <a:cs typeface="Arial" panose="020B0604020202020204" pitchFamily="34" charset="0"/>
              </a:rPr>
              <a:t>a[n]</a:t>
            </a:r>
            <a:r>
              <a:rPr lang="zh-CN" altLang="en-US"/>
              <a:t>. The </a:t>
            </a:r>
            <a:r>
              <a:rPr lang="zh-CN" altLang="en-US" b="1"/>
              <a:t>search</a:t>
            </a:r>
            <a:r>
              <a:rPr lang="zh-CN" altLang="en-US"/>
              <a:t> problem is to find whether a specific data value, say, </a:t>
            </a:r>
            <a:r>
              <a:rPr lang="zh-CN" altLang="en-US">
                <a:latin typeface="Arial" panose="020B0604020202020204" pitchFamily="34" charset="0"/>
                <a:cs typeface="Arial" panose="020B0604020202020204" pitchFamily="34" charset="0"/>
              </a:rPr>
              <a:t>key</a:t>
            </a:r>
            <a:r>
              <a:rPr lang="zh-CN" altLang="en-US"/>
              <a:t>, is an element of the data sequence and to determine which element is the specific data value if it exists. </a:t>
            </a:r>
            <a:endParaRPr lang="zh-CN" altLang="en-US"/>
          </a:p>
          <a:p>
            <a:pPr lvl="1"/>
            <a:r>
              <a:rPr lang="zh-CN" altLang="en-US"/>
              <a:t>Let us assumed the sequence is stored in the arbitrary order. </a:t>
            </a:r>
            <a:endParaRPr lang="zh-CN" altLang="en-US"/>
          </a:p>
          <a:p>
            <a:pPr lvl="1"/>
            <a:r>
              <a:rPr lang="zh-CN" altLang="en-US"/>
              <a:t>When we solve a problem, it is important to figure out a way, or called a procedure, that will achieve the goal of the problem effectively. </a:t>
            </a:r>
            <a:endParaRPr lang="zh-CN" altLang="en-US"/>
          </a:p>
          <a:p>
            <a:pPr lvl="1"/>
            <a:r>
              <a:rPr lang="zh-CN" altLang="en-US"/>
              <a:t>For example, an easy way to carry out the search is to </a:t>
            </a:r>
            <a:r>
              <a:rPr lang="zh-CN" altLang="en-US" i="1"/>
              <a:t>pick up</a:t>
            </a:r>
            <a:r>
              <a:rPr lang="zh-CN" altLang="en-US"/>
              <a:t> a data element in </a:t>
            </a:r>
            <a:r>
              <a:rPr lang="zh-CN" altLang="en-US">
                <a:latin typeface="Arial" panose="020B0604020202020204" pitchFamily="34" charset="0"/>
                <a:cs typeface="Arial" panose="020B0604020202020204" pitchFamily="34" charset="0"/>
              </a:rPr>
              <a:t>a[i]</a:t>
            </a:r>
            <a:r>
              <a:rPr lang="zh-CN" altLang="en-US"/>
              <a:t>, where </a:t>
            </a:r>
            <a:r>
              <a:rPr lang="zh-CN" altLang="en-US">
                <a:latin typeface="Arial" panose="020B0604020202020204" pitchFamily="34" charset="0"/>
                <a:cs typeface="Arial" panose="020B0604020202020204" pitchFamily="34" charset="0"/>
              </a:rPr>
              <a:t>0≤i&lt;n</a:t>
            </a:r>
            <a:r>
              <a:rPr lang="zh-CN" altLang="en-US"/>
              <a:t>, </a:t>
            </a:r>
            <a:r>
              <a:rPr lang="zh-CN" altLang="en-US" i="1"/>
              <a:t>randomly </a:t>
            </a:r>
            <a:r>
              <a:rPr lang="zh-CN" altLang="en-US"/>
              <a:t>and check if </a:t>
            </a:r>
            <a:r>
              <a:rPr lang="zh-CN" altLang="en-US">
                <a:latin typeface="Arial" panose="020B0604020202020204" pitchFamily="34" charset="0"/>
                <a:cs typeface="Arial" panose="020B0604020202020204" pitchFamily="34" charset="0"/>
              </a:rPr>
              <a:t>a[i]</a:t>
            </a:r>
            <a:r>
              <a:rPr lang="zh-CN" altLang="en-US"/>
              <a:t> is of value </a:t>
            </a:r>
            <a:r>
              <a:rPr lang="zh-CN" altLang="en-US">
                <a:latin typeface="Arial" panose="020B0604020202020204" pitchFamily="34" charset="0"/>
                <a:cs typeface="Arial" panose="020B0604020202020204" pitchFamily="34" charset="0"/>
              </a:rPr>
              <a:t>key</a:t>
            </a:r>
            <a:r>
              <a:rPr lang="zh-CN" altLang="en-US"/>
              <a:t>. </a:t>
            </a:r>
            <a:endParaRPr lang="zh-CN" altLang="en-US"/>
          </a:p>
          <a:p>
            <a:pPr lvl="2"/>
            <a:r>
              <a:rPr lang="zh-CN" altLang="en-US"/>
              <a:t>Repeat this process until an element with value </a:t>
            </a:r>
            <a:r>
              <a:rPr lang="zh-CN" altLang="en-US">
                <a:latin typeface="Arial" panose="020B0604020202020204" pitchFamily="34" charset="0"/>
                <a:cs typeface="Arial" panose="020B0604020202020204" pitchFamily="34" charset="0"/>
              </a:rPr>
              <a:t>key </a:t>
            </a:r>
            <a:r>
              <a:rPr lang="zh-CN" altLang="en-US"/>
              <a:t>is found or all the elements are checked.</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Sequential Search</a:t>
            </a:r>
            <a:r>
              <a:rPr lang="en-US" altLang="zh-CN"/>
              <a:t> (cont’d)</a:t>
            </a:r>
            <a:endParaRPr lang="en-US" altLang="zh-CN"/>
          </a:p>
        </p:txBody>
      </p:sp>
      <p:sp>
        <p:nvSpPr>
          <p:cNvPr id="3" name="内容占位符 2"/>
          <p:cNvSpPr>
            <a:spLocks noGrp="1"/>
          </p:cNvSpPr>
          <p:nvPr>
            <p:ph idx="1"/>
          </p:nvPr>
        </p:nvSpPr>
        <p:spPr/>
        <p:txBody>
          <a:bodyPr>
            <a:normAutofit lnSpcReduction="20000"/>
          </a:bodyPr>
          <a:p>
            <a:pPr>
              <a:lnSpc>
                <a:spcPct val="110000"/>
              </a:lnSpc>
            </a:pPr>
            <a:r>
              <a:rPr lang="zh-CN" altLang="en-US"/>
              <a:t>Since we are going to solve a problem with a computer, it is also important that the solution must be a stepwise procedure that can be understood or be performed on a computer. </a:t>
            </a:r>
            <a:endParaRPr lang="zh-CN" altLang="en-US"/>
          </a:p>
          <a:p>
            <a:pPr>
              <a:lnSpc>
                <a:spcPct val="110000"/>
              </a:lnSpc>
            </a:pPr>
            <a:r>
              <a:rPr lang="zh-CN" altLang="en-US"/>
              <a:t>A stepwise procedure that can be performed on a computer is called an </a:t>
            </a:r>
            <a:r>
              <a:rPr lang="zh-CN" altLang="en-US" b="1"/>
              <a:t>algorithm</a:t>
            </a:r>
            <a:r>
              <a:rPr lang="zh-CN" altLang="en-US"/>
              <a:t>. </a:t>
            </a:r>
            <a:endParaRPr lang="zh-CN" altLang="en-US"/>
          </a:p>
          <a:p>
            <a:pPr lvl="1">
              <a:lnSpc>
                <a:spcPct val="110000"/>
              </a:lnSpc>
            </a:pPr>
            <a:r>
              <a:rPr lang="zh-CN" altLang="en-US"/>
              <a:t>For example, the above searching procedure needs to be refined further to become a searching algorithm: </a:t>
            </a:r>
            <a:endParaRPr lang="zh-CN" altLang="en-US"/>
          </a:p>
          <a:p>
            <a:pPr marL="817880" lvl="2" indent="-457200">
              <a:lnSpc>
                <a:spcPct val="110000"/>
              </a:lnSpc>
              <a:buAutoNum type="arabicPeriod"/>
            </a:pPr>
            <a:r>
              <a:rPr lang="en-US" altLang="zh-CN"/>
              <a:t>H</a:t>
            </a:r>
            <a:r>
              <a:rPr lang="zh-CN" altLang="en-US"/>
              <a:t>ow to pick up an element </a:t>
            </a:r>
            <a:r>
              <a:rPr lang="zh-CN" altLang="en-US">
                <a:latin typeface="Arial" panose="020B0604020202020204" pitchFamily="34" charset="0"/>
                <a:cs typeface="Arial" panose="020B0604020202020204" pitchFamily="34" charset="0"/>
              </a:rPr>
              <a:t>a[i]</a:t>
            </a:r>
            <a:r>
              <a:rPr lang="zh-CN" altLang="en-US"/>
              <a:t> randomly, and </a:t>
            </a:r>
            <a:endParaRPr lang="zh-CN" altLang="en-US"/>
          </a:p>
          <a:p>
            <a:pPr marL="817880" lvl="2" indent="-457200">
              <a:lnSpc>
                <a:spcPct val="110000"/>
              </a:lnSpc>
              <a:buAutoNum type="arabicPeriod"/>
            </a:pPr>
            <a:r>
              <a:rPr lang="en-US" altLang="zh-CN"/>
              <a:t>H</a:t>
            </a:r>
            <a:r>
              <a:rPr lang="zh-CN" altLang="en-US"/>
              <a:t>ow to make sure all elements have been checked, if </a:t>
            </a:r>
            <a:r>
              <a:rPr lang="zh-CN" altLang="en-US">
                <a:latin typeface="Arial" panose="020B0604020202020204" pitchFamily="34" charset="0"/>
                <a:cs typeface="Arial" panose="020B0604020202020204" pitchFamily="34" charset="0"/>
              </a:rPr>
              <a:t>key </a:t>
            </a:r>
            <a:r>
              <a:rPr lang="zh-CN" altLang="en-US"/>
              <a:t>is not an element of </a:t>
            </a:r>
            <a:r>
              <a:rPr lang="zh-CN" altLang="en-US">
                <a:latin typeface="Arial" panose="020B0604020202020204" pitchFamily="34" charset="0"/>
                <a:cs typeface="Arial" panose="020B0604020202020204" pitchFamily="34" charset="0"/>
              </a:rPr>
              <a:t>a[n]</a:t>
            </a:r>
            <a:r>
              <a:rPr lang="zh-CN" altLang="en-US"/>
              <a:t>. </a:t>
            </a:r>
            <a:endParaRPr lang="zh-CN" altLang="en-US"/>
          </a:p>
          <a:p>
            <a:pPr lvl="1">
              <a:lnSpc>
                <a:spcPct val="110000"/>
              </a:lnSpc>
            </a:pPr>
            <a:r>
              <a:rPr lang="zh-CN" altLang="en-US"/>
              <a:t>To refine the procedure, we can do the following steps:</a:t>
            </a:r>
            <a:endParaRPr lang="zh-CN" altLang="en-US"/>
          </a:p>
          <a:p>
            <a:pPr marL="817880" lvl="2" indent="-457200">
              <a:lnSpc>
                <a:spcPct val="110000"/>
              </a:lnSpc>
              <a:buAutoNum type="arabicPeriod"/>
            </a:pPr>
            <a:r>
              <a:rPr lang="zh-CN" altLang="en-US"/>
              <a:t>Use a </a:t>
            </a:r>
            <a:r>
              <a:rPr lang="zh-CN" altLang="en-US" i="1"/>
              <a:t>random number generator</a:t>
            </a:r>
            <a:r>
              <a:rPr lang="zh-CN" altLang="en-US"/>
              <a:t>, which is supported by most programming language such as C,  to decide which element to check.</a:t>
            </a:r>
            <a:endParaRPr lang="zh-CN" altLang="en-US"/>
          </a:p>
          <a:p>
            <a:pPr marL="817880" lvl="2" indent="-457200">
              <a:lnSpc>
                <a:spcPct val="110000"/>
              </a:lnSpc>
              <a:buAutoNum type="arabicPeriod"/>
            </a:pPr>
            <a:r>
              <a:rPr lang="zh-CN" altLang="en-US" i="1"/>
              <a:t>Mark the elements</a:t>
            </a:r>
            <a:r>
              <a:rPr lang="zh-CN" altLang="en-US"/>
              <a:t> that have been checked. This can be done by using another array, say, </a:t>
            </a:r>
            <a:r>
              <a:rPr lang="zh-CN" altLang="en-US">
                <a:latin typeface="Arial" panose="020B0604020202020204" pitchFamily="34" charset="0"/>
                <a:cs typeface="Arial" panose="020B0604020202020204" pitchFamily="34" charset="0"/>
              </a:rPr>
              <a:t>checked[n]</a:t>
            </a:r>
            <a:r>
              <a:rPr lang="zh-CN" altLang="en-US"/>
              <a:t>, to store the marker.</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One-Dimensional Arrays</a:t>
            </a:r>
            <a:endParaRPr>
              <a:sym typeface="+mn-ea"/>
            </a:endParaRPr>
          </a:p>
        </p:txBody>
      </p:sp>
      <p:sp>
        <p:nvSpPr>
          <p:cNvPr id="3" name="内容占位符 2"/>
          <p:cNvSpPr>
            <a:spLocks noGrp="1"/>
          </p:cNvSpPr>
          <p:nvPr>
            <p:ph idx="1"/>
          </p:nvPr>
        </p:nvSpPr>
        <p:spPr/>
        <p:txBody>
          <a:bodyPr/>
          <a:p>
            <a:r>
              <a:rPr lang="zh-CN" altLang="en-US"/>
              <a:t>An </a:t>
            </a:r>
            <a:r>
              <a:rPr lang="zh-CN" altLang="en-US" b="1"/>
              <a:t>array</a:t>
            </a:r>
            <a:r>
              <a:rPr lang="zh-CN" altLang="en-US"/>
              <a:t> is a </a:t>
            </a:r>
            <a:r>
              <a:rPr lang="zh-CN" altLang="en-US" i="1"/>
              <a:t>data structure</a:t>
            </a:r>
            <a:r>
              <a:rPr lang="zh-CN" altLang="en-US"/>
              <a:t> of C programming language that is used to specify </a:t>
            </a:r>
            <a:r>
              <a:rPr lang="zh-CN" altLang="en-US" i="1"/>
              <a:t>an aggregation of homogenous data elements</a:t>
            </a:r>
            <a:r>
              <a:rPr lang="zh-CN" altLang="en-US"/>
              <a:t>. </a:t>
            </a:r>
            <a:endParaRPr lang="zh-CN" altLang="en-US"/>
          </a:p>
          <a:p>
            <a:pPr marL="196850" lvl="1" indent="0">
              <a:buNone/>
            </a:pPr>
            <a:r>
              <a:rPr lang="en-US" altLang="zh-CN"/>
              <a:t>S</a:t>
            </a:r>
            <a:r>
              <a:rPr lang="zh-CN" altLang="en-US"/>
              <a:t>yntax</a:t>
            </a:r>
            <a:r>
              <a:rPr lang="en-US" altLang="zh-CN"/>
              <a:t>: </a:t>
            </a:r>
            <a:r>
              <a:rPr lang="zh-CN" altLang="en-US">
                <a:latin typeface="Arial" panose="020B0604020202020204" pitchFamily="34" charset="0"/>
                <a:cs typeface="Arial" panose="020B0604020202020204" pitchFamily="34" charset="0"/>
              </a:rPr>
              <a:t>type identifier[integer];</a:t>
            </a:r>
            <a:endParaRPr lang="zh-CN" altLang="en-US"/>
          </a:p>
          <a:p>
            <a:pPr lvl="1"/>
            <a:r>
              <a:rPr lang="zh-CN" altLang="en-US">
                <a:latin typeface="Arial" panose="020B0604020202020204" pitchFamily="34" charset="0"/>
                <a:cs typeface="Arial" panose="020B0604020202020204" pitchFamily="34" charset="0"/>
              </a:rPr>
              <a:t>integer </a:t>
            </a:r>
            <a:r>
              <a:rPr lang="zh-CN" altLang="en-US"/>
              <a:t>must be a positive </a:t>
            </a:r>
            <a:r>
              <a:rPr lang="en-US" altLang="zh-CN"/>
              <a:t>integer </a:t>
            </a:r>
            <a:r>
              <a:rPr lang="zh-CN" altLang="en-US"/>
              <a:t>number or a</a:t>
            </a:r>
            <a:r>
              <a:rPr lang="en-US" altLang="zh-CN"/>
              <a:t>n integer</a:t>
            </a:r>
            <a:r>
              <a:rPr lang="zh-CN" altLang="en-US"/>
              <a:t> variable with positive value.</a:t>
            </a:r>
            <a:endParaRPr lang="zh-CN" altLang="en-US"/>
          </a:p>
          <a:p>
            <a:pPr lvl="1"/>
            <a:r>
              <a:rPr lang="zh-CN" altLang="en-US"/>
              <a:t>For example, the examination scores of a class of ten students is declared as:</a:t>
            </a:r>
            <a:endParaRPr lang="zh-CN" altLang="en-US"/>
          </a:p>
          <a:p>
            <a:pPr lvl="1"/>
            <a:endParaRPr lang="zh-CN" altLang="en-US"/>
          </a:p>
          <a:p>
            <a:pPr lvl="1"/>
            <a:r>
              <a:rPr lang="en-US" altLang="zh-CN"/>
              <a:t>A</a:t>
            </a:r>
            <a:r>
              <a:rPr lang="zh-CN" altLang="en-US"/>
              <a:t>n array can be declared with initial values.</a:t>
            </a:r>
            <a:endParaRPr lang="zh-CN" altLang="en-US"/>
          </a:p>
          <a:p>
            <a:pPr lvl="1"/>
            <a:endParaRPr lang="zh-CN" altLang="en-US"/>
          </a:p>
          <a:p>
            <a:pPr lvl="1"/>
            <a:r>
              <a:rPr lang="zh-CN" altLang="en-US"/>
              <a:t>Array </a:t>
            </a:r>
            <a:r>
              <a:rPr lang="zh-CN" altLang="en-US">
                <a:latin typeface="Arial" panose="020B0604020202020204" pitchFamily="34" charset="0"/>
                <a:cs typeface="Arial" panose="020B0604020202020204" pitchFamily="34" charset="0"/>
              </a:rPr>
              <a:t>score</a:t>
            </a:r>
            <a:r>
              <a:rPr lang="zh-CN" altLang="en-US"/>
              <a:t> contains ten cells that each holds an integer element with the following initial values:</a:t>
            </a:r>
            <a:endParaRPr lang="zh-CN" altLang="en-US"/>
          </a:p>
          <a:p>
            <a:endParaRPr lang="zh-CN" altLang="en-US"/>
          </a:p>
        </p:txBody>
      </p:sp>
      <p:sp>
        <p:nvSpPr>
          <p:cNvPr id="12" name="文字方塊 1"/>
          <p:cNvSpPr txBox="1"/>
          <p:nvPr/>
        </p:nvSpPr>
        <p:spPr>
          <a:xfrm>
            <a:off x="1398860" y="3449955"/>
            <a:ext cx="1529080" cy="36830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sym typeface="+mn-ea"/>
              </a:rPr>
              <a:t>int </a:t>
            </a:r>
            <a:r>
              <a:rPr>
                <a:latin typeface="Arial" panose="020B0604020202020204" pitchFamily="34" charset="0"/>
                <a:cs typeface="Arial" panose="020B0604020202020204" pitchFamily="34" charset="0"/>
                <a:sym typeface="+mn-ea"/>
              </a:rPr>
              <a:t>score[10]</a:t>
            </a:r>
            <a:r>
              <a:rPr lang="en-US">
                <a:latin typeface="Arial" panose="020B0604020202020204" pitchFamily="34" charset="0"/>
                <a:cs typeface="Arial" panose="020B0604020202020204" pitchFamily="34" charset="0"/>
                <a:sym typeface="+mn-ea"/>
              </a:rPr>
              <a:t>;</a:t>
            </a:r>
            <a:endParaRPr>
              <a:latin typeface="Arial" panose="020B0604020202020204" pitchFamily="34" charset="0"/>
              <a:cs typeface="Arial" panose="020B0604020202020204" pitchFamily="34" charset="0"/>
            </a:endParaRPr>
          </a:p>
        </p:txBody>
      </p:sp>
      <p:sp>
        <p:nvSpPr>
          <p:cNvPr id="4" name="文字方塊 1"/>
          <p:cNvSpPr txBox="1"/>
          <p:nvPr/>
        </p:nvSpPr>
        <p:spPr>
          <a:xfrm>
            <a:off x="1398860" y="4274185"/>
            <a:ext cx="5624830" cy="36830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score[10] = {78, 65, 90, 55, 82, 70, 49, 92, 82, 68};</a:t>
            </a:r>
            <a:endParaRPr>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stretch>
            <a:fillRect/>
          </a:stretch>
        </p:blipFill>
        <p:spPr>
          <a:xfrm>
            <a:off x="1647190" y="5332730"/>
            <a:ext cx="7560000" cy="7048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Sequential Search</a:t>
            </a:r>
            <a:r>
              <a:rPr lang="en-US" altLang="zh-CN">
                <a:sym typeface="+mn-ea"/>
              </a:rPr>
              <a:t> (cont’d)</a:t>
            </a:r>
            <a:endParaRPr lang="zh-CN" altLang="en-US"/>
          </a:p>
        </p:txBody>
      </p:sp>
      <p:sp>
        <p:nvSpPr>
          <p:cNvPr id="3" name="内容占位符 2"/>
          <p:cNvSpPr>
            <a:spLocks noGrp="1"/>
          </p:cNvSpPr>
          <p:nvPr>
            <p:ph idx="1"/>
          </p:nvPr>
        </p:nvSpPr>
        <p:spPr/>
        <p:txBody>
          <a:bodyPr>
            <a:normAutofit/>
          </a:bodyPr>
          <a:p>
            <a:pPr lvl="1"/>
            <a:r>
              <a:rPr lang="zh-CN" altLang="en-US"/>
              <a:t>However, the computation of random number generation is costly and the use of an additional array also consumes memory space. </a:t>
            </a:r>
            <a:endParaRPr lang="zh-CN" altLang="en-US"/>
          </a:p>
          <a:p>
            <a:pPr lvl="1"/>
            <a:r>
              <a:rPr lang="zh-CN" altLang="en-US"/>
              <a:t>We may modify the procedure in a much easier way: check the elements starting from </a:t>
            </a:r>
            <a:r>
              <a:rPr lang="zh-CN" altLang="en-US">
                <a:latin typeface="Arial" panose="020B0604020202020204" pitchFamily="34" charset="0"/>
                <a:cs typeface="Arial" panose="020B0604020202020204" pitchFamily="34" charset="0"/>
              </a:rPr>
              <a:t>a[0]</a:t>
            </a:r>
            <a:r>
              <a:rPr lang="zh-CN" altLang="en-US"/>
              <a:t>, then </a:t>
            </a:r>
            <a:r>
              <a:rPr lang="zh-CN" altLang="en-US">
                <a:latin typeface="Arial" panose="020B0604020202020204" pitchFamily="34" charset="0"/>
                <a:cs typeface="Arial" panose="020B0604020202020204" pitchFamily="34" charset="0"/>
              </a:rPr>
              <a:t>a[1]</a:t>
            </a:r>
            <a:r>
              <a:rPr lang="zh-CN" altLang="en-US"/>
              <a:t>, </a:t>
            </a:r>
            <a:r>
              <a:rPr lang="zh-CN" altLang="en-US">
                <a:latin typeface="Arial" panose="020B0604020202020204" pitchFamily="34" charset="0"/>
                <a:cs typeface="Arial" panose="020B0604020202020204" pitchFamily="34" charset="0"/>
              </a:rPr>
              <a:t>a[2]</a:t>
            </a:r>
            <a:r>
              <a:rPr lang="zh-CN" altLang="en-US"/>
              <a:t>, and so on, until </a:t>
            </a:r>
            <a:r>
              <a:rPr lang="zh-CN" altLang="en-US">
                <a:latin typeface="Arial" panose="020B0604020202020204" pitchFamily="34" charset="0"/>
                <a:cs typeface="Arial" panose="020B0604020202020204" pitchFamily="34" charset="0"/>
              </a:rPr>
              <a:t>key </a:t>
            </a:r>
            <a:r>
              <a:rPr lang="zh-CN" altLang="en-US"/>
              <a:t>is found or </a:t>
            </a:r>
            <a:r>
              <a:rPr lang="zh-CN" altLang="en-US">
                <a:latin typeface="Arial" panose="020B0604020202020204" pitchFamily="34" charset="0"/>
                <a:cs typeface="Arial" panose="020B0604020202020204" pitchFamily="34" charset="0"/>
              </a:rPr>
              <a:t>a[n]</a:t>
            </a:r>
            <a:r>
              <a:rPr lang="zh-CN" altLang="en-US"/>
              <a:t> is reached. </a:t>
            </a:r>
            <a:endParaRPr lang="zh-CN" altLang="en-US"/>
          </a:p>
          <a:p>
            <a:pPr lvl="1"/>
            <a:r>
              <a:rPr lang="zh-CN" altLang="en-US"/>
              <a:t>The modified steps can be written as the following pseudo code:</a:t>
            </a:r>
            <a:endParaRPr lang="zh-CN" altLang="en-US"/>
          </a:p>
          <a:p>
            <a:pPr marL="196850" lvl="1" indent="457200">
              <a:buNone/>
            </a:pPr>
            <a:r>
              <a:rPr lang="zh-CN" altLang="en-US"/>
              <a:t>Input: an array </a:t>
            </a:r>
            <a:r>
              <a:rPr lang="zh-CN" altLang="en-US">
                <a:latin typeface="Arial" panose="020B0604020202020204" pitchFamily="34" charset="0"/>
                <a:cs typeface="Arial" panose="020B0604020202020204" pitchFamily="34" charset="0"/>
              </a:rPr>
              <a:t>a[n]</a:t>
            </a:r>
            <a:r>
              <a:rPr lang="zh-CN" altLang="en-US"/>
              <a:t> and a value </a:t>
            </a:r>
            <a:r>
              <a:rPr lang="zh-CN" altLang="en-US">
                <a:latin typeface="Arial" panose="020B0604020202020204" pitchFamily="34" charset="0"/>
                <a:cs typeface="Arial" panose="020B0604020202020204" pitchFamily="34" charset="0"/>
              </a:rPr>
              <a:t>key</a:t>
            </a:r>
            <a:r>
              <a:rPr lang="zh-CN" altLang="en-US"/>
              <a:t>.</a:t>
            </a:r>
            <a:endParaRPr lang="zh-CN" altLang="en-US"/>
          </a:p>
          <a:p>
            <a:pPr marL="196850" lvl="1" indent="457200">
              <a:buNone/>
            </a:pPr>
            <a:r>
              <a:rPr lang="zh-CN" altLang="en-US"/>
              <a:t>Output: if </a:t>
            </a:r>
            <a:r>
              <a:rPr lang="zh-CN" altLang="en-US">
                <a:latin typeface="Arial" panose="020B0604020202020204" pitchFamily="34" charset="0"/>
                <a:cs typeface="Arial" panose="020B0604020202020204" pitchFamily="34" charset="0"/>
              </a:rPr>
              <a:t>key </a:t>
            </a:r>
            <a:r>
              <a:rPr lang="zh-CN" altLang="en-US"/>
              <a:t>is an element of </a:t>
            </a:r>
            <a:r>
              <a:rPr lang="zh-CN" altLang="en-US">
                <a:latin typeface="Arial" panose="020B0604020202020204" pitchFamily="34" charset="0"/>
                <a:cs typeface="Arial" panose="020B0604020202020204" pitchFamily="34" charset="0"/>
              </a:rPr>
              <a:t>a[n]</a:t>
            </a:r>
            <a:r>
              <a:rPr lang="zh-CN" altLang="en-US"/>
              <a:t>, find that element; otherwise, report not found.</a:t>
            </a:r>
            <a:endParaRPr lang="zh-CN" altLang="en-US"/>
          </a:p>
          <a:p>
            <a:pPr marL="978535" lvl="1" indent="-312420">
              <a:buAutoNum type="arabicPeriod"/>
            </a:pPr>
            <a:r>
              <a:rPr lang="zh-CN" altLang="en-US"/>
              <a:t>Set </a:t>
            </a:r>
            <a:r>
              <a:rPr lang="zh-CN" altLang="en-US">
                <a:latin typeface="Arial" panose="020B0604020202020204" pitchFamily="34" charset="0"/>
                <a:cs typeface="Arial" panose="020B0604020202020204" pitchFamily="34" charset="0"/>
              </a:rPr>
              <a:t>i</a:t>
            </a:r>
            <a:r>
              <a:rPr lang="zh-CN" altLang="en-US"/>
              <a:t> to </a:t>
            </a:r>
            <a:r>
              <a:rPr lang="zh-CN" altLang="en-US">
                <a:latin typeface="Arial" panose="020B0604020202020204" pitchFamily="34" charset="0"/>
                <a:cs typeface="Arial" panose="020B0604020202020204" pitchFamily="34" charset="0"/>
              </a:rPr>
              <a:t>0</a:t>
            </a:r>
            <a:r>
              <a:rPr lang="zh-CN" altLang="en-US"/>
              <a:t>, and set </a:t>
            </a:r>
            <a:r>
              <a:rPr lang="zh-CN" altLang="en-US">
                <a:latin typeface="Arial" panose="020B0604020202020204" pitchFamily="34" charset="0"/>
                <a:cs typeface="Arial" panose="020B0604020202020204" pitchFamily="34" charset="0"/>
              </a:rPr>
              <a:t>found </a:t>
            </a:r>
            <a:r>
              <a:rPr lang="zh-CN" altLang="en-US"/>
              <a:t>to </a:t>
            </a:r>
            <a:r>
              <a:rPr lang="zh-CN" altLang="en-US" b="1">
                <a:latin typeface="Arial" panose="020B0604020202020204" pitchFamily="34" charset="0"/>
                <a:cs typeface="Arial" panose="020B0604020202020204" pitchFamily="34" charset="0"/>
              </a:rPr>
              <a:t>false</a:t>
            </a:r>
            <a:r>
              <a:rPr lang="zh-CN" altLang="en-US"/>
              <a:t>.</a:t>
            </a:r>
            <a:endParaRPr lang="zh-CN" altLang="en-US"/>
          </a:p>
          <a:p>
            <a:pPr marL="978535" lvl="1" indent="-312420">
              <a:buAutoNum type="arabicPeriod"/>
            </a:pPr>
            <a:r>
              <a:rPr lang="zh-CN" altLang="en-US"/>
              <a:t>If </a:t>
            </a:r>
            <a:r>
              <a:rPr lang="zh-CN" altLang="en-US">
                <a:latin typeface="Arial" panose="020B0604020202020204" pitchFamily="34" charset="0"/>
                <a:cs typeface="Arial" panose="020B0604020202020204" pitchFamily="34" charset="0"/>
              </a:rPr>
              <a:t>a[i]==key</a:t>
            </a:r>
            <a:r>
              <a:rPr lang="zh-CN" altLang="en-US"/>
              <a:t>, then </a:t>
            </a:r>
            <a:r>
              <a:rPr lang="zh-CN" altLang="en-US">
                <a:latin typeface="Arial" panose="020B0604020202020204" pitchFamily="34" charset="0"/>
                <a:cs typeface="Arial" panose="020B0604020202020204" pitchFamily="34" charset="0"/>
              </a:rPr>
              <a:t>a[i]</a:t>
            </a:r>
            <a:r>
              <a:rPr lang="zh-CN" altLang="en-US"/>
              <a:t> is the searched element and set </a:t>
            </a:r>
            <a:r>
              <a:rPr lang="zh-CN" altLang="en-US">
                <a:latin typeface="Arial" panose="020B0604020202020204" pitchFamily="34" charset="0"/>
                <a:cs typeface="Arial" panose="020B0604020202020204" pitchFamily="34" charset="0"/>
              </a:rPr>
              <a:t>found </a:t>
            </a:r>
            <a:r>
              <a:rPr lang="zh-CN" altLang="en-US"/>
              <a:t>to </a:t>
            </a:r>
            <a:r>
              <a:rPr lang="zh-CN" altLang="en-US" b="1">
                <a:latin typeface="Arial" panose="020B0604020202020204" pitchFamily="34" charset="0"/>
                <a:cs typeface="Arial" panose="020B0604020202020204" pitchFamily="34" charset="0"/>
              </a:rPr>
              <a:t>true</a:t>
            </a:r>
            <a:r>
              <a:rPr lang="en-US" altLang="zh-CN"/>
              <a:t>;</a:t>
            </a:r>
            <a:r>
              <a:rPr lang="zh-CN" altLang="en-US"/>
              <a:t> otherwise set </a:t>
            </a:r>
            <a:r>
              <a:rPr lang="zh-CN" altLang="en-US">
                <a:latin typeface="Arial" panose="020B0604020202020204" pitchFamily="34" charset="0"/>
                <a:cs typeface="Arial" panose="020B0604020202020204" pitchFamily="34" charset="0"/>
              </a:rPr>
              <a:t>i</a:t>
            </a:r>
            <a:r>
              <a:rPr lang="zh-CN" altLang="en-US"/>
              <a:t> to</a:t>
            </a:r>
            <a:r>
              <a:rPr lang="zh-CN" altLang="en-US">
                <a:latin typeface="Arial" panose="020B0604020202020204" pitchFamily="34" charset="0"/>
                <a:cs typeface="Arial" panose="020B0604020202020204" pitchFamily="34" charset="0"/>
              </a:rPr>
              <a:t> i+1</a:t>
            </a:r>
            <a:r>
              <a:rPr lang="zh-CN" altLang="en-US"/>
              <a:t>.</a:t>
            </a:r>
            <a:endParaRPr lang="zh-CN" altLang="en-US"/>
          </a:p>
          <a:p>
            <a:pPr marL="978535" lvl="1" indent="-312420">
              <a:buAutoNum type="arabicPeriod"/>
            </a:pPr>
            <a:r>
              <a:rPr lang="zh-CN" altLang="en-US"/>
              <a:t>If </a:t>
            </a:r>
            <a:r>
              <a:rPr lang="zh-CN" altLang="en-US">
                <a:latin typeface="Arial" panose="020B0604020202020204" pitchFamily="34" charset="0"/>
                <a:cs typeface="Arial" panose="020B0604020202020204" pitchFamily="34" charset="0"/>
              </a:rPr>
              <a:t>found </a:t>
            </a:r>
            <a:r>
              <a:rPr lang="zh-CN" altLang="en-US"/>
              <a:t>is </a:t>
            </a:r>
            <a:r>
              <a:rPr lang="zh-CN" altLang="en-US" b="1">
                <a:latin typeface="Arial" panose="020B0604020202020204" pitchFamily="34" charset="0"/>
                <a:cs typeface="Arial" panose="020B0604020202020204" pitchFamily="34" charset="0"/>
              </a:rPr>
              <a:t>true </a:t>
            </a:r>
            <a:r>
              <a:rPr lang="zh-CN" altLang="en-US"/>
              <a:t>or </a:t>
            </a:r>
            <a:r>
              <a:rPr lang="zh-CN" altLang="en-US">
                <a:latin typeface="Arial" panose="020B0604020202020204" pitchFamily="34" charset="0"/>
                <a:cs typeface="Arial" panose="020B0604020202020204" pitchFamily="34" charset="0"/>
              </a:rPr>
              <a:t>i==n</a:t>
            </a:r>
            <a:r>
              <a:rPr lang="zh-CN" altLang="en-US"/>
              <a:t>, then the search is done; otherwise go to step 2.</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Sequential Search</a:t>
            </a:r>
            <a:r>
              <a:rPr lang="en-US" altLang="zh-CN">
                <a:sym typeface="+mn-ea"/>
              </a:rPr>
              <a:t> (cont’d)</a:t>
            </a:r>
            <a:endParaRPr lang="zh-CN" altLang="en-US"/>
          </a:p>
        </p:txBody>
      </p:sp>
      <p:sp>
        <p:nvSpPr>
          <p:cNvPr id="3" name="内容占位符 2"/>
          <p:cNvSpPr>
            <a:spLocks noGrp="1"/>
          </p:cNvSpPr>
          <p:nvPr>
            <p:ph idx="1"/>
          </p:nvPr>
        </p:nvSpPr>
        <p:spPr>
          <a:xfrm>
            <a:off x="838200" y="1368425"/>
            <a:ext cx="6373495" cy="2071370"/>
          </a:xfrm>
        </p:spPr>
        <p:txBody>
          <a:bodyPr>
            <a:normAutofit/>
          </a:bodyPr>
          <a:p>
            <a:pPr lvl="1"/>
            <a:r>
              <a:rPr lang="zh-CN" altLang="en-US"/>
              <a:t>This search algorithm is known as </a:t>
            </a:r>
            <a:r>
              <a:rPr lang="zh-CN" altLang="en-US" b="1"/>
              <a:t>sequential search algorithm</a:t>
            </a:r>
            <a:r>
              <a:rPr lang="zh-CN" altLang="en-US"/>
              <a:t>. </a:t>
            </a:r>
            <a:endParaRPr lang="zh-CN" altLang="en-US"/>
          </a:p>
          <a:p>
            <a:pPr lvl="1"/>
            <a:r>
              <a:rPr lang="zh-CN" altLang="en-US"/>
              <a:t>We draw the flowchart of sequential search algorithm as the following:</a:t>
            </a:r>
            <a:endParaRPr lang="zh-CN" altLang="en-US"/>
          </a:p>
        </p:txBody>
      </p:sp>
      <p:pic>
        <p:nvPicPr>
          <p:cNvPr id="4" name="图片 3"/>
          <p:cNvPicPr>
            <a:picLocks noChangeAspect="1"/>
          </p:cNvPicPr>
          <p:nvPr/>
        </p:nvPicPr>
        <p:blipFill>
          <a:blip r:embed="rId1"/>
          <a:stretch>
            <a:fillRect/>
          </a:stretch>
        </p:blipFill>
        <p:spPr>
          <a:xfrm>
            <a:off x="7624445" y="1368425"/>
            <a:ext cx="4176000" cy="5210239"/>
          </a:xfrm>
          <a:prstGeom prst="rect">
            <a:avLst/>
          </a:prstGeom>
        </p:spPr>
      </p:pic>
      <p:sp>
        <p:nvSpPr>
          <p:cNvPr id="5" name="文本框 4"/>
          <p:cNvSpPr txBox="1"/>
          <p:nvPr/>
        </p:nvSpPr>
        <p:spPr>
          <a:xfrm>
            <a:off x="3481705" y="4128135"/>
            <a:ext cx="3848100" cy="1783715"/>
          </a:xfrm>
          <a:prstGeom prst="rect">
            <a:avLst/>
          </a:prstGeom>
          <a:noFill/>
        </p:spPr>
        <p:txBody>
          <a:bodyPr wrap="square" rtlCol="0">
            <a:spAutoFit/>
          </a:bodyPr>
          <a:p>
            <a:r>
              <a:rPr lang="zh-CN" altLang="en-US" sz="2200">
                <a:latin typeface="Times New Roman" panose="02020603050405020304" charset="0"/>
                <a:cs typeface="Times New Roman" panose="02020603050405020304" charset="0"/>
              </a:rPr>
              <a:t>At the end of this flowchart, if </a:t>
            </a:r>
            <a:r>
              <a:rPr lang="zh-CN" altLang="en-US" sz="2200">
                <a:latin typeface="Arial" panose="020B0604020202020204" pitchFamily="34" charset="0"/>
                <a:cs typeface="Arial" panose="020B0604020202020204" pitchFamily="34" charset="0"/>
              </a:rPr>
              <a:t>found==1</a:t>
            </a:r>
            <a:r>
              <a:rPr lang="zh-CN" altLang="en-US" sz="2200">
                <a:latin typeface="Times New Roman" panose="02020603050405020304" charset="0"/>
                <a:cs typeface="Times New Roman" panose="02020603050405020304" charset="0"/>
              </a:rPr>
              <a:t> then the search succeeds and </a:t>
            </a:r>
            <a:r>
              <a:rPr lang="zh-CN" altLang="en-US" sz="2200">
                <a:latin typeface="Arial" panose="020B0604020202020204" pitchFamily="34" charset="0"/>
                <a:cs typeface="Arial" panose="020B0604020202020204" pitchFamily="34" charset="0"/>
              </a:rPr>
              <a:t>a[i]</a:t>
            </a:r>
            <a:r>
              <a:rPr lang="zh-CN" altLang="en-US" sz="2200">
                <a:latin typeface="Times New Roman" panose="02020603050405020304" charset="0"/>
                <a:cs typeface="Times New Roman" panose="02020603050405020304" charset="0"/>
              </a:rPr>
              <a:t> is element being found; otherwise, the search fails.</a:t>
            </a:r>
            <a:endParaRPr lang="zh-CN" altLang="en-US" sz="22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43820" y="204470"/>
            <a:ext cx="7781290" cy="6563995"/>
            <a:chOff x="971" y="314"/>
            <a:chExt cx="12254" cy="10337"/>
          </a:xfrm>
        </p:grpSpPr>
        <p:sp>
          <p:nvSpPr>
            <p:cNvPr id="8" name="文字方塊 2"/>
            <p:cNvSpPr txBox="1"/>
            <p:nvPr/>
          </p:nvSpPr>
          <p:spPr>
            <a:xfrm>
              <a:off x="971" y="314"/>
              <a:ext cx="34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a:latin typeface="Arial" panose="020B0604020202020204" pitchFamily="34" charset="0"/>
                  <a:cs typeface="Arial" panose="020B0604020202020204" pitchFamily="34" charset="0"/>
                </a:rPr>
                <a:t>sequential_search.c</a:t>
              </a:r>
              <a:endParaRPr>
                <a:latin typeface="Arial" panose="020B0604020202020204" pitchFamily="34" charset="0"/>
                <a:cs typeface="Arial" panose="020B0604020202020204" pitchFamily="34" charset="0"/>
              </a:endParaRPr>
            </a:p>
          </p:txBody>
        </p:sp>
        <p:grpSp>
          <p:nvGrpSpPr>
            <p:cNvPr id="9" name="组合 8"/>
            <p:cNvGrpSpPr/>
            <p:nvPr/>
          </p:nvGrpSpPr>
          <p:grpSpPr>
            <a:xfrm>
              <a:off x="971" y="910"/>
              <a:ext cx="12254" cy="9741"/>
              <a:chOff x="709" y="1032"/>
              <a:chExt cx="12254" cy="9741"/>
            </a:xfrm>
          </p:grpSpPr>
          <p:sp>
            <p:nvSpPr>
              <p:cNvPr id="12" name="文字方塊 1"/>
              <p:cNvSpPr txBox="1"/>
              <p:nvPr/>
            </p:nvSpPr>
            <p:spPr>
              <a:xfrm>
                <a:off x="1559" y="1032"/>
                <a:ext cx="11404" cy="9741"/>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i, found, 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a[8] = {3, 8, 7, 2, 5, 4, 9, 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printf("Enter a searched key: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 &amp;key);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i = 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found = 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while </a:t>
                </a:r>
                <a:r>
                  <a:rPr>
                    <a:latin typeface="Arial" panose="020B0604020202020204" pitchFamily="34" charset="0"/>
                    <a:cs typeface="Arial" panose="020B0604020202020204" pitchFamily="34" charset="0"/>
                  </a:rPr>
                  <a:t>(i&lt;8 &amp;&amp; !found)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(a[i]==key) found =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(found) printf("Search succeeds. a[%d]=%d.\n", i, a[i]);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printf("Search fails. %d does not exist in the sequence.\n", 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9741"/>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22</a:t>
                </a:r>
                <a:endParaRPr lang="en-US">
                  <a:latin typeface="Arial" panose="020B0604020202020204" pitchFamily="34" charset="0"/>
                  <a:cs typeface="Arial" panose="020B0604020202020204" pitchFamily="34" charset="0"/>
                </a:endParaRPr>
              </a:p>
            </p:txBody>
          </p:sp>
        </p:grpSp>
      </p:grpSp>
      <p:grpSp>
        <p:nvGrpSpPr>
          <p:cNvPr id="11" name="组合 10"/>
          <p:cNvGrpSpPr/>
          <p:nvPr/>
        </p:nvGrpSpPr>
        <p:grpSpPr>
          <a:xfrm>
            <a:off x="6885260" y="247650"/>
            <a:ext cx="4843780" cy="1049189"/>
            <a:chOff x="12443" y="314"/>
            <a:chExt cx="7628" cy="1652"/>
          </a:xfrm>
        </p:grpSpPr>
        <p:sp>
          <p:nvSpPr>
            <p:cNvPr id="6" name="文字方塊 1"/>
            <p:cNvSpPr txBox="1"/>
            <p:nvPr/>
          </p:nvSpPr>
          <p:spPr>
            <a:xfrm>
              <a:off x="12443" y="914"/>
              <a:ext cx="7628" cy="1052"/>
            </a:xfrm>
            <a:prstGeom prst="rect">
              <a:avLst/>
            </a:prstGeom>
            <a:solidFill>
              <a:schemeClr val="accent1">
                <a:lumMod val="60000"/>
                <a:lumOff val="40000"/>
              </a:schemeClr>
            </a:solidFill>
          </p:spPr>
          <p:txBody>
            <a:bodyPr wrap="none" rtlCol="0">
              <a:noAutofit/>
            </a:bodyPr>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Enter a searched key: </a:t>
              </a:r>
              <a:r>
                <a:rPr>
                  <a:solidFill>
                    <a:srgbClr val="FF0000"/>
                  </a:solidFill>
                  <a:latin typeface="Arial" panose="020B0604020202020204" pitchFamily="34" charset="0"/>
                  <a:cs typeface="Arial" panose="020B0604020202020204" pitchFamily="34" charset="0"/>
                </a:rPr>
                <a:t>7</a:t>
              </a:r>
              <a:endParaRPr>
                <a:solidFill>
                  <a:schemeClr val="accent6"/>
                </a:solidFill>
                <a:latin typeface="Arial" panose="020B0604020202020204" pitchFamily="34" charset="0"/>
                <a:cs typeface="Arial" panose="020B0604020202020204" pitchFamily="34" charset="0"/>
              </a:endParaRPr>
            </a:p>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Search succeeds. a[2]=7.</a:t>
              </a:r>
              <a:endParaRPr>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14"/>
              <a:ext cx="388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a:latin typeface="Arial" panose="020B0604020202020204" pitchFamily="34" charset="0"/>
                  <a:cs typeface="Arial" panose="020B0604020202020204" pitchFamily="34" charset="0"/>
                  <a:sym typeface="+mn-ea"/>
                </a:rPr>
                <a:t>sequential_search</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
        <p:nvSpPr>
          <p:cNvPr id="4" name="文字方塊 1"/>
          <p:cNvSpPr txBox="1"/>
          <p:nvPr/>
        </p:nvSpPr>
        <p:spPr>
          <a:xfrm>
            <a:off x="6885260" y="1368425"/>
            <a:ext cx="4843780" cy="733425"/>
          </a:xfrm>
          <a:prstGeom prst="rect">
            <a:avLst/>
          </a:prstGeom>
          <a:solidFill>
            <a:schemeClr val="accent1">
              <a:lumMod val="60000"/>
              <a:lumOff val="40000"/>
            </a:schemeClr>
          </a:solidFill>
        </p:spPr>
        <p:txBody>
          <a:bodyPr wrap="none" rtlCol="0">
            <a:noAutofit/>
          </a:bodyPr>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Enter a searched key: </a:t>
            </a:r>
            <a:r>
              <a:rPr>
                <a:solidFill>
                  <a:srgbClr val="FF0000"/>
                </a:solidFill>
                <a:latin typeface="Arial" panose="020B0604020202020204" pitchFamily="34" charset="0"/>
                <a:cs typeface="Arial" panose="020B0604020202020204" pitchFamily="34" charset="0"/>
              </a:rPr>
              <a:t>6</a:t>
            </a:r>
            <a:endParaRPr>
              <a:solidFill>
                <a:schemeClr val="accent6"/>
              </a:solidFill>
              <a:latin typeface="Arial" panose="020B0604020202020204" pitchFamily="34" charset="0"/>
              <a:cs typeface="Arial" panose="020B0604020202020204" pitchFamily="34" charset="0"/>
            </a:endParaRPr>
          </a:p>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Search fails. 6 does not exist in the sequence.</a:t>
            </a:r>
            <a:endParaRPr>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Sequential Search</a:t>
            </a:r>
            <a:r>
              <a:rPr lang="en-US" altLang="zh-CN">
                <a:sym typeface="+mn-ea"/>
              </a:rPr>
              <a:t> (cont’d)</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a:t>Observing that if the value of</a:t>
            </a:r>
            <a:r>
              <a:rPr lang="zh-CN" altLang="en-US">
                <a:latin typeface="Arial" panose="020B0604020202020204" pitchFamily="34" charset="0"/>
                <a:cs typeface="Arial" panose="020B0604020202020204" pitchFamily="34" charset="0"/>
              </a:rPr>
              <a:t> a[0]</a:t>
            </a:r>
            <a:r>
              <a:rPr lang="zh-CN" altLang="en-US"/>
              <a:t> equals to </a:t>
            </a:r>
            <a:r>
              <a:rPr lang="zh-CN" altLang="en-US">
                <a:latin typeface="Arial" panose="020B0604020202020204" pitchFamily="34" charset="0"/>
                <a:cs typeface="Arial" panose="020B0604020202020204" pitchFamily="34" charset="0"/>
              </a:rPr>
              <a:t>key</a:t>
            </a:r>
            <a:r>
              <a:rPr lang="zh-CN" altLang="en-US"/>
              <a:t>, </a:t>
            </a:r>
            <a:r>
              <a:rPr lang="zh-CN" altLang="en-US" sz="2400"/>
              <a:t>only one </a:t>
            </a:r>
            <a:r>
              <a:rPr lang="zh-CN" altLang="en-US"/>
              <a:t>iteration of the while-loop is executed; if all values from </a:t>
            </a:r>
            <a:r>
              <a:rPr lang="zh-CN" altLang="en-US">
                <a:latin typeface="Arial" panose="020B0604020202020204" pitchFamily="34" charset="0"/>
                <a:cs typeface="Arial" panose="020B0604020202020204" pitchFamily="34" charset="0"/>
              </a:rPr>
              <a:t>a[0]</a:t>
            </a:r>
            <a:r>
              <a:rPr lang="zh-CN" altLang="en-US"/>
              <a:t> to</a:t>
            </a:r>
            <a:r>
              <a:rPr lang="zh-CN" altLang="en-US">
                <a:latin typeface="Arial" panose="020B0604020202020204" pitchFamily="34" charset="0"/>
                <a:cs typeface="Arial" panose="020B0604020202020204" pitchFamily="34" charset="0"/>
              </a:rPr>
              <a:t> a[n-2]</a:t>
            </a:r>
            <a:r>
              <a:rPr lang="zh-CN" altLang="en-US"/>
              <a:t> do not equal to key, either </a:t>
            </a:r>
            <a:r>
              <a:rPr lang="zh-CN" altLang="en-US">
                <a:latin typeface="Arial" panose="020B0604020202020204" pitchFamily="34" charset="0"/>
                <a:cs typeface="Arial" panose="020B0604020202020204" pitchFamily="34" charset="0"/>
              </a:rPr>
              <a:t>a[n-1]</a:t>
            </a:r>
            <a:r>
              <a:rPr lang="zh-CN" altLang="en-US"/>
              <a:t> equals to key or the search fails and </a:t>
            </a:r>
            <a:r>
              <a:rPr lang="zh-CN" altLang="en-US">
                <a:latin typeface="Arial" panose="020B0604020202020204" pitchFamily="34" charset="0"/>
                <a:cs typeface="Arial" panose="020B0604020202020204" pitchFamily="34" charset="0"/>
              </a:rPr>
              <a:t>n</a:t>
            </a:r>
            <a:r>
              <a:rPr lang="zh-CN" altLang="en-US"/>
              <a:t> iterations of the while-loop are executed. </a:t>
            </a:r>
            <a:endParaRPr lang="zh-CN" altLang="en-US"/>
          </a:p>
          <a:p>
            <a:pPr lvl="1">
              <a:lnSpc>
                <a:spcPct val="110000"/>
              </a:lnSpc>
            </a:pPr>
            <a:r>
              <a:rPr lang="zh-CN" altLang="en-US"/>
              <a:t>In average, </a:t>
            </a:r>
            <a:r>
              <a:rPr lang="zh-CN" altLang="en-US">
                <a:latin typeface="Arial" panose="020B0604020202020204" pitchFamily="34" charset="0"/>
                <a:cs typeface="Arial" panose="020B0604020202020204" pitchFamily="34" charset="0"/>
              </a:rPr>
              <a:t>n/2</a:t>
            </a:r>
            <a:r>
              <a:rPr lang="zh-CN" altLang="en-US"/>
              <a:t> iterations are executed and we say the</a:t>
            </a:r>
            <a:r>
              <a:rPr lang="zh-CN" altLang="en-US" i="1"/>
              <a:t> time complexity</a:t>
            </a:r>
            <a:r>
              <a:rPr lang="zh-CN" altLang="en-US"/>
              <a:t> of the sequential search algorithm is</a:t>
            </a:r>
            <a:r>
              <a:rPr lang="zh-CN" altLang="en-US">
                <a:latin typeface="Arial" panose="020B0604020202020204" pitchFamily="34" charset="0"/>
                <a:cs typeface="Arial" panose="020B0604020202020204" pitchFamily="34" charset="0"/>
              </a:rPr>
              <a:t> n/2</a:t>
            </a:r>
            <a:r>
              <a:rPr lang="zh-CN" altLang="en-US"/>
              <a:t>.</a:t>
            </a:r>
            <a:endParaRPr lang="zh-CN" altLang="en-US"/>
          </a:p>
          <a:p>
            <a:pPr lvl="0">
              <a:lnSpc>
                <a:spcPct val="110000"/>
              </a:lnSpc>
            </a:pPr>
            <a:r>
              <a:rPr lang="zh-CN" altLang="en-US"/>
              <a:t>Program </a:t>
            </a:r>
            <a:r>
              <a:rPr lang="zh-CN" altLang="en-US">
                <a:latin typeface="Arial" panose="020B0604020202020204" pitchFamily="34" charset="0"/>
                <a:cs typeface="Arial" panose="020B0604020202020204" pitchFamily="34" charset="0"/>
              </a:rPr>
              <a:t>sequential_search_short_circuit.c</a:t>
            </a:r>
            <a:r>
              <a:rPr lang="zh-CN" altLang="en-US"/>
              <a:t> is an alternative way to implement the sequential search algorithm. </a:t>
            </a:r>
            <a:endParaRPr lang="zh-CN" altLang="en-US"/>
          </a:p>
          <a:p>
            <a:pPr lvl="1">
              <a:lnSpc>
                <a:spcPct val="110000"/>
              </a:lnSpc>
            </a:pPr>
            <a:r>
              <a:rPr lang="zh-CN" altLang="en-US"/>
              <a:t>In the </a:t>
            </a:r>
            <a:r>
              <a:rPr lang="zh-CN" altLang="en-US" b="1">
                <a:latin typeface="Arial" panose="020B0604020202020204" pitchFamily="34" charset="0"/>
                <a:cs typeface="Arial" panose="020B0604020202020204" pitchFamily="34" charset="0"/>
              </a:rPr>
              <a:t>while</a:t>
            </a:r>
            <a:r>
              <a:rPr lang="zh-CN" altLang="en-US"/>
              <a:t>-loop (Line 12), the loop terminates when </a:t>
            </a:r>
            <a:r>
              <a:rPr lang="zh-CN" altLang="en-US">
                <a:latin typeface="Arial" panose="020B0604020202020204" pitchFamily="34" charset="0"/>
                <a:cs typeface="Arial" panose="020B0604020202020204" pitchFamily="34" charset="0"/>
              </a:rPr>
              <a:t>i≥8</a:t>
            </a:r>
            <a:r>
              <a:rPr lang="zh-CN" altLang="en-US"/>
              <a:t>, search fails, or, </a:t>
            </a:r>
            <a:r>
              <a:rPr lang="zh-CN" altLang="en-US">
                <a:latin typeface="Arial" panose="020B0604020202020204" pitchFamily="34" charset="0"/>
                <a:cs typeface="Arial" panose="020B0604020202020204" pitchFamily="34" charset="0"/>
              </a:rPr>
              <a:t>a[i]==key</a:t>
            </a:r>
            <a:r>
              <a:rPr lang="zh-CN" altLang="en-US"/>
              <a:t>, search succeeds. </a:t>
            </a:r>
            <a:endParaRPr lang="zh-CN" altLang="en-US"/>
          </a:p>
          <a:p>
            <a:pPr lvl="1">
              <a:lnSpc>
                <a:spcPct val="110000"/>
              </a:lnSpc>
            </a:pPr>
            <a:r>
              <a:rPr lang="zh-CN" altLang="en-US"/>
              <a:t>In the case of search failing, </a:t>
            </a:r>
            <a:r>
              <a:rPr lang="zh-CN" altLang="en-US">
                <a:latin typeface="Arial" panose="020B0604020202020204" pitchFamily="34" charset="0"/>
                <a:cs typeface="Arial" panose="020B0604020202020204" pitchFamily="34" charset="0"/>
              </a:rPr>
              <a:t>i</a:t>
            </a:r>
            <a:r>
              <a:rPr lang="zh-CN" altLang="en-US"/>
              <a:t> is set to </a:t>
            </a:r>
            <a:r>
              <a:rPr lang="zh-CN" altLang="en-US">
                <a:latin typeface="Arial" panose="020B0604020202020204" pitchFamily="34" charset="0"/>
                <a:cs typeface="Arial" panose="020B0604020202020204" pitchFamily="34" charset="0"/>
              </a:rPr>
              <a:t>8</a:t>
            </a:r>
            <a:r>
              <a:rPr lang="zh-CN" altLang="en-US"/>
              <a:t> and the second part of the loop condition will access </a:t>
            </a:r>
            <a:r>
              <a:rPr lang="zh-CN" altLang="en-US">
                <a:latin typeface="Arial" panose="020B0604020202020204" pitchFamily="34" charset="0"/>
                <a:cs typeface="Arial" panose="020B0604020202020204" pitchFamily="34" charset="0"/>
              </a:rPr>
              <a:t>a[8]</a:t>
            </a:r>
            <a:r>
              <a:rPr lang="zh-CN" altLang="en-US"/>
              <a:t>, which causes an error of segmentation fault, also known as array out of range. </a:t>
            </a:r>
            <a:endParaRPr lang="zh-CN" altLang="en-US"/>
          </a:p>
          <a:p>
            <a:pPr lvl="1">
              <a:lnSpc>
                <a:spcPct val="110000"/>
              </a:lnSpc>
            </a:pPr>
            <a:r>
              <a:rPr lang="zh-CN" altLang="en-US"/>
              <a:t>However, C programming language evaluates this condition using a technique called </a:t>
            </a:r>
            <a:r>
              <a:rPr lang="zh-CN" altLang="en-US" b="1"/>
              <a:t>short-circuit evaluation </a:t>
            </a:r>
            <a:r>
              <a:rPr lang="zh-CN" altLang="en-US"/>
              <a:t>to avoid the error.</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43820" y="204470"/>
            <a:ext cx="7781290" cy="5455920"/>
            <a:chOff x="971" y="314"/>
            <a:chExt cx="12254" cy="8592"/>
          </a:xfrm>
        </p:grpSpPr>
        <p:sp>
          <p:nvSpPr>
            <p:cNvPr id="8" name="文字方塊 2"/>
            <p:cNvSpPr txBox="1"/>
            <p:nvPr/>
          </p:nvSpPr>
          <p:spPr>
            <a:xfrm>
              <a:off x="971" y="314"/>
              <a:ext cx="562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sequential_search_short_circuit.c</a:t>
              </a:r>
              <a:endParaRPr>
                <a:latin typeface="Arial" panose="020B0604020202020204" pitchFamily="34" charset="0"/>
                <a:cs typeface="Arial" panose="020B0604020202020204" pitchFamily="34" charset="0"/>
              </a:endParaRPr>
            </a:p>
          </p:txBody>
        </p:sp>
        <p:grpSp>
          <p:nvGrpSpPr>
            <p:cNvPr id="9" name="组合 8"/>
            <p:cNvGrpSpPr/>
            <p:nvPr/>
          </p:nvGrpSpPr>
          <p:grpSpPr>
            <a:xfrm>
              <a:off x="971" y="910"/>
              <a:ext cx="12254" cy="7996"/>
              <a:chOff x="709" y="1032"/>
              <a:chExt cx="12254" cy="7996"/>
            </a:xfrm>
          </p:grpSpPr>
          <p:sp>
            <p:nvSpPr>
              <p:cNvPr id="12" name="文字方塊 1"/>
              <p:cNvSpPr txBox="1"/>
              <p:nvPr/>
            </p:nvSpPr>
            <p:spPr>
              <a:xfrm>
                <a:off x="1559" y="1032"/>
                <a:ext cx="11404" cy="7996"/>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i, 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a[8] = {3, 8, 7, 2, 5, 4, 9, 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printf("Enter a searched key: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 &amp;key);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i = 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while </a:t>
                </a:r>
                <a:r>
                  <a:rPr>
                    <a:latin typeface="Arial" panose="020B0604020202020204" pitchFamily="34" charset="0"/>
                    <a:cs typeface="Arial" panose="020B0604020202020204" pitchFamily="34" charset="0"/>
                  </a:rPr>
                  <a:t>(i&lt;8 &amp;&amp; a[i]!=key) 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(i&lt;8) printf("Search succeeds. a[%d]=%d.\n", i, a[i]);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printf("Search fails. %d does not exist in the sequence.\n", 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b="1">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7996"/>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p:txBody>
          </p:sp>
        </p:grpSp>
      </p:grpSp>
      <p:sp>
        <p:nvSpPr>
          <p:cNvPr id="2" name="文本框 1"/>
          <p:cNvSpPr txBox="1"/>
          <p:nvPr/>
        </p:nvSpPr>
        <p:spPr>
          <a:xfrm>
            <a:off x="8396605" y="636270"/>
            <a:ext cx="3589020" cy="5015865"/>
          </a:xfrm>
          <a:prstGeom prst="rect">
            <a:avLst/>
          </a:prstGeom>
          <a:noFill/>
        </p:spPr>
        <p:txBody>
          <a:bodyPr wrap="square" rtlCol="0">
            <a:spAutoFit/>
          </a:bodyPr>
          <a:p>
            <a:r>
              <a:rPr lang="zh-CN" altLang="en-US" sz="2000" i="1">
                <a:latin typeface="Times New Roman" panose="02020603050405020304" charset="0"/>
                <a:cs typeface="Times New Roman" panose="02020603050405020304" charset="0"/>
              </a:rPr>
              <a:t>Short-circuit evaluation</a:t>
            </a:r>
            <a:r>
              <a:rPr lang="zh-CN" altLang="en-US" sz="2000">
                <a:latin typeface="Times New Roman" panose="02020603050405020304" charset="0"/>
                <a:cs typeface="Times New Roman" panose="02020603050405020304" charset="0"/>
              </a:rPr>
              <a:t> is a technique that will return the result of an expression as soon as the result of the expression is determined by partial evaluation. For example, evaluation of condition</a:t>
            </a:r>
            <a:r>
              <a:rPr lang="zh-CN" altLang="en-US" sz="2000">
                <a:latin typeface="Arial" panose="020B0604020202020204" pitchFamily="34" charset="0"/>
                <a:cs typeface="Arial" panose="020B0604020202020204" pitchFamily="34" charset="0"/>
              </a:rPr>
              <a:t> p</a:t>
            </a:r>
            <a:r>
              <a:rPr lang="zh-CN" altLang="en-US" sz="2000">
                <a:latin typeface="Arial" panose="020B0604020202020204" pitchFamily="34" charset="0"/>
                <a:cs typeface="Arial" panose="020B0604020202020204" pitchFamily="34" charset="0"/>
                <a:sym typeface="Symbol" panose="05050102010706020507" charset="0"/>
              </a:rPr>
              <a:t></a:t>
            </a:r>
            <a:r>
              <a:rPr lang="zh-CN" altLang="en-US" sz="2000">
                <a:latin typeface="Arial" panose="020B0604020202020204" pitchFamily="34" charset="0"/>
                <a:cs typeface="Arial" panose="020B0604020202020204" pitchFamily="34" charset="0"/>
              </a:rPr>
              <a:t>q </a:t>
            </a:r>
            <a:r>
              <a:rPr lang="zh-CN" altLang="en-US" sz="2000">
                <a:latin typeface="Times New Roman" panose="02020603050405020304" charset="0"/>
                <a:cs typeface="Times New Roman" panose="02020603050405020304" charset="0"/>
              </a:rPr>
              <a:t>will return </a:t>
            </a:r>
            <a:r>
              <a:rPr lang="zh-CN" altLang="en-US" sz="2000" b="1">
                <a:latin typeface="Arial" panose="020B0604020202020204" pitchFamily="34" charset="0"/>
                <a:cs typeface="Arial" panose="020B0604020202020204" pitchFamily="34" charset="0"/>
              </a:rPr>
              <a:t>false </a:t>
            </a:r>
            <a:r>
              <a:rPr lang="zh-CN" altLang="en-US" sz="2000">
                <a:latin typeface="Times New Roman" panose="02020603050405020304" charset="0"/>
                <a:cs typeface="Times New Roman" panose="02020603050405020304" charset="0"/>
              </a:rPr>
              <a:t>if </a:t>
            </a:r>
            <a:r>
              <a:rPr lang="zh-CN" altLang="en-US" sz="2000">
                <a:latin typeface="Arial" panose="020B0604020202020204" pitchFamily="34" charset="0"/>
                <a:cs typeface="Arial" panose="020B0604020202020204" pitchFamily="34" charset="0"/>
              </a:rPr>
              <a:t>p</a:t>
            </a:r>
            <a:r>
              <a:rPr lang="zh-CN" altLang="en-US" sz="2000">
                <a:latin typeface="Times New Roman" panose="02020603050405020304" charset="0"/>
                <a:cs typeface="Times New Roman" panose="02020603050405020304" charset="0"/>
              </a:rPr>
              <a:t> is evaluated to </a:t>
            </a:r>
            <a:r>
              <a:rPr lang="zh-CN" altLang="en-US" sz="2000" b="1">
                <a:latin typeface="Arial" panose="020B0604020202020204" pitchFamily="34" charset="0"/>
                <a:cs typeface="Arial" panose="020B0604020202020204" pitchFamily="34" charset="0"/>
              </a:rPr>
              <a:t>false </a:t>
            </a:r>
            <a:r>
              <a:rPr lang="zh-CN" altLang="en-US" sz="2000">
                <a:latin typeface="Times New Roman" panose="02020603050405020304" charset="0"/>
                <a:cs typeface="Times New Roman" panose="02020603050405020304" charset="0"/>
              </a:rPr>
              <a:t>and expression </a:t>
            </a:r>
            <a:r>
              <a:rPr lang="zh-CN" altLang="en-US" sz="2000">
                <a:latin typeface="Arial" panose="020B0604020202020204" pitchFamily="34" charset="0"/>
                <a:cs typeface="Arial" panose="020B0604020202020204" pitchFamily="34" charset="0"/>
              </a:rPr>
              <a:t>q</a:t>
            </a:r>
            <a:r>
              <a:rPr lang="zh-CN" altLang="en-US" sz="2000">
                <a:latin typeface="Times New Roman" panose="02020603050405020304" charset="0"/>
                <a:cs typeface="Times New Roman" panose="02020603050405020304" charset="0"/>
              </a:rPr>
              <a:t> is ignored; evaluation of condition </a:t>
            </a:r>
            <a:r>
              <a:rPr lang="zh-CN" altLang="en-US" sz="2000">
                <a:latin typeface="Arial" panose="020B0604020202020204" pitchFamily="34" charset="0"/>
                <a:cs typeface="Arial" panose="020B0604020202020204" pitchFamily="34" charset="0"/>
              </a:rPr>
              <a:t>p</a:t>
            </a:r>
            <a:r>
              <a:rPr lang="zh-CN" altLang="en-US" sz="2000">
                <a:latin typeface="Arial" panose="020B0604020202020204" pitchFamily="34" charset="0"/>
                <a:cs typeface="Arial" panose="020B0604020202020204" pitchFamily="34" charset="0"/>
                <a:sym typeface="Symbol" panose="05050102010706020507" charset="0"/>
              </a:rPr>
              <a:t></a:t>
            </a:r>
            <a:r>
              <a:rPr lang="zh-CN" altLang="en-US" sz="2000">
                <a:latin typeface="Arial" panose="020B0604020202020204" pitchFamily="34" charset="0"/>
                <a:cs typeface="Arial" panose="020B0604020202020204" pitchFamily="34" charset="0"/>
              </a:rPr>
              <a:t>q</a:t>
            </a:r>
            <a:r>
              <a:rPr lang="zh-CN" altLang="en-US" sz="2000">
                <a:latin typeface="Times New Roman" panose="02020603050405020304" charset="0"/>
                <a:cs typeface="Times New Roman" panose="02020603050405020304" charset="0"/>
              </a:rPr>
              <a:t> will return </a:t>
            </a:r>
            <a:r>
              <a:rPr lang="zh-CN" altLang="en-US" sz="2000" b="1">
                <a:latin typeface="Arial" panose="020B0604020202020204" pitchFamily="34" charset="0"/>
                <a:cs typeface="Arial" panose="020B0604020202020204" pitchFamily="34" charset="0"/>
              </a:rPr>
              <a:t>true </a:t>
            </a:r>
            <a:r>
              <a:rPr lang="zh-CN" altLang="en-US" sz="2000">
                <a:latin typeface="Times New Roman" panose="02020603050405020304" charset="0"/>
                <a:cs typeface="Times New Roman" panose="02020603050405020304" charset="0"/>
              </a:rPr>
              <a:t>if </a:t>
            </a:r>
            <a:r>
              <a:rPr lang="zh-CN" altLang="en-US" sz="2000">
                <a:latin typeface="Arial" panose="020B0604020202020204" pitchFamily="34" charset="0"/>
                <a:cs typeface="Arial" panose="020B0604020202020204" pitchFamily="34" charset="0"/>
              </a:rPr>
              <a:t>p</a:t>
            </a:r>
            <a:r>
              <a:rPr lang="zh-CN" altLang="en-US" sz="2000">
                <a:latin typeface="Times New Roman" panose="02020603050405020304" charset="0"/>
                <a:cs typeface="Times New Roman" panose="02020603050405020304" charset="0"/>
              </a:rPr>
              <a:t> is evaluated to </a:t>
            </a:r>
            <a:r>
              <a:rPr lang="zh-CN" altLang="en-US" sz="2000" b="1">
                <a:latin typeface="Arial" panose="020B0604020202020204" pitchFamily="34" charset="0"/>
                <a:cs typeface="Arial" panose="020B0604020202020204" pitchFamily="34" charset="0"/>
              </a:rPr>
              <a:t>true </a:t>
            </a:r>
            <a:r>
              <a:rPr lang="zh-CN" altLang="en-US" sz="2000">
                <a:latin typeface="Times New Roman" panose="02020603050405020304" charset="0"/>
                <a:cs typeface="Times New Roman" panose="02020603050405020304" charset="0"/>
              </a:rPr>
              <a:t>and expression </a:t>
            </a:r>
            <a:r>
              <a:rPr lang="zh-CN" altLang="en-US" sz="2000">
                <a:latin typeface="Arial" panose="020B0604020202020204" pitchFamily="34" charset="0"/>
                <a:cs typeface="Arial" panose="020B0604020202020204" pitchFamily="34" charset="0"/>
              </a:rPr>
              <a:t>q</a:t>
            </a:r>
            <a:r>
              <a:rPr lang="zh-CN" altLang="en-US" sz="2000">
                <a:latin typeface="Times New Roman" panose="02020603050405020304" charset="0"/>
                <a:cs typeface="Times New Roman" panose="02020603050405020304" charset="0"/>
              </a:rPr>
              <a:t> is ignored. Hence, when </a:t>
            </a:r>
            <a:r>
              <a:rPr lang="zh-CN" altLang="en-US" sz="2000">
                <a:latin typeface="Arial" panose="020B0604020202020204" pitchFamily="34" charset="0"/>
                <a:cs typeface="Arial" panose="020B0604020202020204" pitchFamily="34" charset="0"/>
              </a:rPr>
              <a:t>i</a:t>
            </a:r>
            <a:r>
              <a:rPr lang="zh-CN" altLang="en-US" sz="2000">
                <a:latin typeface="Times New Roman" panose="02020603050405020304" charset="0"/>
                <a:cs typeface="Times New Roman" panose="02020603050405020304" charset="0"/>
              </a:rPr>
              <a:t> is </a:t>
            </a:r>
            <a:r>
              <a:rPr lang="zh-CN" altLang="en-US" sz="2000">
                <a:latin typeface="Arial" panose="020B0604020202020204" pitchFamily="34" charset="0"/>
                <a:cs typeface="Arial" panose="020B0604020202020204" pitchFamily="34" charset="0"/>
              </a:rPr>
              <a:t>8</a:t>
            </a:r>
            <a:r>
              <a:rPr lang="zh-CN" altLang="en-US" sz="2000">
                <a:latin typeface="Times New Roman" panose="02020603050405020304" charset="0"/>
                <a:cs typeface="Times New Roman" panose="02020603050405020304" charset="0"/>
              </a:rPr>
              <a:t>, condition </a:t>
            </a:r>
            <a:r>
              <a:rPr lang="zh-CN" altLang="en-US" sz="2000">
                <a:latin typeface="Arial" panose="020B0604020202020204" pitchFamily="34" charset="0"/>
                <a:cs typeface="Arial" panose="020B0604020202020204" pitchFamily="34" charset="0"/>
              </a:rPr>
              <a:t>i&lt;8</a:t>
            </a:r>
            <a:r>
              <a:rPr lang="zh-CN" altLang="en-US" sz="2000">
                <a:latin typeface="Times New Roman" panose="02020603050405020304" charset="0"/>
                <a:cs typeface="Times New Roman" panose="02020603050405020304" charset="0"/>
              </a:rPr>
              <a:t> </a:t>
            </a:r>
            <a:r>
              <a:rPr lang="zh-CN" altLang="en-US" sz="2000">
                <a:latin typeface="Arial" panose="020B0604020202020204" pitchFamily="34" charset="0"/>
                <a:cs typeface="Arial" panose="020B0604020202020204" pitchFamily="34" charset="0"/>
              </a:rPr>
              <a:t>&amp;&amp; a[i]!=ke</a:t>
            </a:r>
            <a:r>
              <a:rPr lang="zh-CN" altLang="en-US" sz="2000">
                <a:latin typeface="Times New Roman" panose="02020603050405020304" charset="0"/>
                <a:cs typeface="Times New Roman" panose="02020603050405020304" charset="0"/>
              </a:rPr>
              <a:t>y returns </a:t>
            </a:r>
            <a:r>
              <a:rPr lang="zh-CN" altLang="en-US" sz="2000">
                <a:latin typeface="Arial" panose="020B0604020202020204" pitchFamily="34" charset="0"/>
                <a:cs typeface="Arial" panose="020B0604020202020204" pitchFamily="34" charset="0"/>
              </a:rPr>
              <a:t>false </a:t>
            </a:r>
            <a:r>
              <a:rPr lang="zh-CN" altLang="en-US" sz="2000">
                <a:latin typeface="Times New Roman" panose="02020603050405020304" charset="0"/>
                <a:cs typeface="Times New Roman" panose="02020603050405020304" charset="0"/>
              </a:rPr>
              <a:t>without evaluating the second expression </a:t>
            </a:r>
            <a:r>
              <a:rPr lang="zh-CN" altLang="en-US" sz="2000">
                <a:latin typeface="Arial" panose="020B0604020202020204" pitchFamily="34" charset="0"/>
                <a:cs typeface="Arial" panose="020B0604020202020204" pitchFamily="34" charset="0"/>
              </a:rPr>
              <a:t>a[i]!=key</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Bubble Sort</a:t>
            </a:r>
            <a:endParaRPr lang="zh-CN" altLang="en-US"/>
          </a:p>
        </p:txBody>
      </p:sp>
      <p:sp>
        <p:nvSpPr>
          <p:cNvPr id="3" name="内容占位符 2"/>
          <p:cNvSpPr>
            <a:spLocks noGrp="1"/>
          </p:cNvSpPr>
          <p:nvPr>
            <p:ph idx="1"/>
          </p:nvPr>
        </p:nvSpPr>
        <p:spPr/>
        <p:txBody>
          <a:bodyPr>
            <a:normAutofit lnSpcReduction="20000"/>
          </a:bodyPr>
          <a:p>
            <a:r>
              <a:rPr lang="zh-CN" altLang="en-US"/>
              <a:t>Suppose a sequence of </a:t>
            </a:r>
            <a:r>
              <a:rPr lang="zh-CN" altLang="en-US">
                <a:latin typeface="Arial" panose="020B0604020202020204" pitchFamily="34" charset="0"/>
                <a:cs typeface="Arial" panose="020B0604020202020204" pitchFamily="34" charset="0"/>
              </a:rPr>
              <a:t>n</a:t>
            </a:r>
            <a:r>
              <a:rPr lang="zh-CN" altLang="en-US"/>
              <a:t> elements are stored in a one-dimensional array, </a:t>
            </a:r>
            <a:r>
              <a:rPr lang="zh-CN" altLang="en-US">
                <a:latin typeface="Arial" panose="020B0604020202020204" pitchFamily="34" charset="0"/>
                <a:cs typeface="Arial" panose="020B0604020202020204" pitchFamily="34" charset="0"/>
              </a:rPr>
              <a:t>a[n]</a:t>
            </a:r>
            <a:r>
              <a:rPr lang="zh-CN" altLang="en-US"/>
              <a:t>. The </a:t>
            </a:r>
            <a:r>
              <a:rPr lang="zh-CN" altLang="en-US" b="1"/>
              <a:t>sorting</a:t>
            </a:r>
            <a:r>
              <a:rPr lang="zh-CN" altLang="en-US"/>
              <a:t> problem is to rearrange the elements of </a:t>
            </a:r>
            <a:r>
              <a:rPr lang="zh-CN" altLang="en-US">
                <a:latin typeface="Arial" panose="020B0604020202020204" pitchFamily="34" charset="0"/>
                <a:cs typeface="Arial" panose="020B0604020202020204" pitchFamily="34" charset="0"/>
              </a:rPr>
              <a:t>a[n]</a:t>
            </a:r>
            <a:r>
              <a:rPr lang="zh-CN" altLang="en-US"/>
              <a:t> so they are in </a:t>
            </a:r>
            <a:r>
              <a:rPr lang="zh-CN" altLang="en-US" i="1"/>
              <a:t>ascending</a:t>
            </a:r>
            <a:r>
              <a:rPr lang="zh-CN" altLang="en-US"/>
              <a:t> or </a:t>
            </a:r>
            <a:r>
              <a:rPr lang="zh-CN" altLang="en-US" i="1"/>
              <a:t>descending order</a:t>
            </a:r>
            <a:r>
              <a:rPr lang="zh-CN" altLang="en-US"/>
              <a:t>.</a:t>
            </a:r>
            <a:endParaRPr lang="zh-CN" altLang="en-US"/>
          </a:p>
          <a:p>
            <a:r>
              <a:rPr lang="en-US" altLang="zh-CN"/>
              <a:t>A simple s</a:t>
            </a:r>
            <a:r>
              <a:rPr lang="en-US" altLang="zh-CN"/>
              <a:t>orting algorithm is the</a:t>
            </a:r>
            <a:r>
              <a:rPr lang="zh-CN" altLang="en-US"/>
              <a:t> </a:t>
            </a:r>
            <a:r>
              <a:rPr lang="zh-CN" altLang="en-US" b="1"/>
              <a:t>bubble sort</a:t>
            </a:r>
            <a:r>
              <a:rPr lang="zh-CN" altLang="en-US"/>
              <a:t>. The bubble sort algorithm has two nested loops. </a:t>
            </a:r>
            <a:endParaRPr lang="zh-CN" altLang="en-US"/>
          </a:p>
          <a:p>
            <a:pPr lvl="1"/>
            <a:r>
              <a:rPr lang="zh-CN" altLang="en-US"/>
              <a:t>The outer loop deals partial sequences of </a:t>
            </a:r>
            <a:r>
              <a:rPr lang="zh-CN" altLang="en-US">
                <a:latin typeface="Arial" panose="020B0604020202020204" pitchFamily="34" charset="0"/>
                <a:cs typeface="Arial" panose="020B0604020202020204" pitchFamily="34" charset="0"/>
              </a:rPr>
              <a:t>a[n]</a:t>
            </a:r>
            <a:r>
              <a:rPr lang="zh-CN" altLang="en-US"/>
              <a:t>. It starts from the entire sequence and, in each of the following iterations, the last element of the sequence is removed. </a:t>
            </a:r>
            <a:endParaRPr lang="zh-CN" altLang="en-US"/>
          </a:p>
          <a:p>
            <a:pPr lvl="1"/>
            <a:r>
              <a:rPr lang="zh-CN" altLang="en-US"/>
              <a:t>The inner loop scans all elements of a given sub-sequence and selects the element with the maximum value. </a:t>
            </a:r>
            <a:endParaRPr lang="zh-CN" altLang="en-US"/>
          </a:p>
          <a:p>
            <a:pPr lvl="1"/>
            <a:r>
              <a:rPr lang="zh-CN" altLang="en-US"/>
              <a:t>After the inner loop is completed, the selected element is swapped with the last element. Hence, at the end of the outer loop, the maximum value of the sequence is "bubbled" up to the right-most position of that sequence. </a:t>
            </a:r>
            <a:endParaRPr lang="zh-CN" altLang="en-US"/>
          </a:p>
          <a:p>
            <a:pPr lvl="1"/>
            <a:r>
              <a:rPr lang="en-US" altLang="zh-CN"/>
              <a:t>V</a:t>
            </a:r>
            <a:r>
              <a:rPr lang="zh-CN" altLang="en-US"/>
              <a:t>ariable </a:t>
            </a:r>
            <a:r>
              <a:rPr lang="zh-CN" altLang="en-US">
                <a:latin typeface="Arial" panose="020B0604020202020204" pitchFamily="34" charset="0"/>
                <a:cs typeface="Arial" panose="020B0604020202020204" pitchFamily="34" charset="0"/>
              </a:rPr>
              <a:t>max </a:t>
            </a:r>
            <a:r>
              <a:rPr lang="en-US" altLang="zh-CN"/>
              <a:t>is used </a:t>
            </a:r>
            <a:r>
              <a:rPr lang="zh-CN" altLang="en-US"/>
              <a:t>to record the current maximum value and </a:t>
            </a:r>
            <a:r>
              <a:rPr lang="zh-CN" altLang="en-US">
                <a:latin typeface="Arial" panose="020B0604020202020204" pitchFamily="34" charset="0"/>
                <a:cs typeface="Arial" panose="020B0604020202020204" pitchFamily="34" charset="0"/>
              </a:rPr>
              <a:t>inx </a:t>
            </a:r>
            <a:r>
              <a:rPr lang="zh-CN" altLang="en-US"/>
              <a:t>to record the selected element.</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7400925" cy="882650"/>
          </a:xfrm>
        </p:spPr>
        <p:txBody>
          <a:bodyPr/>
          <a:p>
            <a:r>
              <a:rPr lang="zh-CN" altLang="en-US"/>
              <a:t>Bubble Sort</a:t>
            </a:r>
            <a:r>
              <a:rPr lang="en-US" altLang="zh-CN"/>
              <a:t> (cont’d)</a:t>
            </a:r>
            <a:endParaRPr lang="zh-CN" altLang="en-US"/>
          </a:p>
        </p:txBody>
      </p:sp>
      <p:sp>
        <p:nvSpPr>
          <p:cNvPr id="3" name="内容占位符 2"/>
          <p:cNvSpPr>
            <a:spLocks noGrp="1"/>
          </p:cNvSpPr>
          <p:nvPr>
            <p:ph idx="1"/>
          </p:nvPr>
        </p:nvSpPr>
        <p:spPr>
          <a:xfrm>
            <a:off x="838200" y="1368425"/>
            <a:ext cx="7400925" cy="4808855"/>
          </a:xfrm>
        </p:spPr>
        <p:txBody>
          <a:bodyPr>
            <a:normAutofit/>
          </a:bodyPr>
          <a:p>
            <a:pPr lvl="1"/>
            <a:r>
              <a:rPr lang="en-US" altLang="zh-CN"/>
              <a:t>Pseudo code:</a:t>
            </a:r>
            <a:endParaRPr lang="en-US" altLang="zh-CN"/>
          </a:p>
          <a:p>
            <a:pPr marL="374650" lvl="1" indent="10795" defTabSz="914400">
              <a:lnSpc>
                <a:spcPct val="90000"/>
              </a:lnSpc>
              <a:buNone/>
              <a:tabLst>
                <a:tab pos="537210" algn="l"/>
              </a:tabLst>
            </a:pPr>
            <a:r>
              <a:rPr lang="zh-CN" altLang="en-US"/>
              <a:t>Input: an array </a:t>
            </a:r>
            <a:r>
              <a:rPr lang="zh-CN" altLang="en-US">
                <a:latin typeface="Arial" panose="020B0604020202020204" pitchFamily="34" charset="0"/>
                <a:cs typeface="Arial" panose="020B0604020202020204" pitchFamily="34" charset="0"/>
              </a:rPr>
              <a:t>a[n]</a:t>
            </a:r>
            <a:r>
              <a:rPr lang="zh-CN" altLang="en-US"/>
              <a:t>.</a:t>
            </a:r>
            <a:endParaRPr lang="zh-CN" altLang="en-US"/>
          </a:p>
          <a:p>
            <a:pPr marL="374650" lvl="1" indent="10795" defTabSz="914400">
              <a:lnSpc>
                <a:spcPct val="90000"/>
              </a:lnSpc>
              <a:buNone/>
              <a:tabLst>
                <a:tab pos="537210" algn="l"/>
              </a:tabLst>
            </a:pPr>
            <a:r>
              <a:rPr lang="zh-CN" altLang="en-US"/>
              <a:t>Output: elements of </a:t>
            </a:r>
            <a:r>
              <a:rPr lang="zh-CN" altLang="en-US">
                <a:latin typeface="Arial" panose="020B0604020202020204" pitchFamily="34" charset="0"/>
                <a:cs typeface="Arial" panose="020B0604020202020204" pitchFamily="34" charset="0"/>
              </a:rPr>
              <a:t>a[n]</a:t>
            </a:r>
            <a:r>
              <a:rPr lang="zh-CN" altLang="en-US"/>
              <a:t> in ascending order.</a:t>
            </a:r>
            <a:endParaRPr lang="zh-CN" altLang="en-US"/>
          </a:p>
          <a:p>
            <a:pPr marL="374650" lvl="1" indent="10795" defTabSz="914400">
              <a:lnSpc>
                <a:spcPct val="90000"/>
              </a:lnSpc>
              <a:buNone/>
              <a:tabLst>
                <a:tab pos="537210" algn="l"/>
              </a:tabLst>
            </a:pPr>
            <a:r>
              <a:rPr lang="zh-CN" altLang="en-US"/>
              <a:t>1. Set </a:t>
            </a:r>
            <a:r>
              <a:rPr lang="zh-CN" altLang="en-US">
                <a:latin typeface="Arial" panose="020B0604020202020204" pitchFamily="34" charset="0"/>
                <a:cs typeface="Arial" panose="020B0604020202020204" pitchFamily="34" charset="0"/>
              </a:rPr>
              <a:t>i</a:t>
            </a:r>
            <a:r>
              <a:rPr lang="zh-CN" altLang="en-US"/>
              <a:t> to be the length of the entire sequence.</a:t>
            </a:r>
            <a:endParaRPr lang="zh-CN" altLang="en-US"/>
          </a:p>
          <a:p>
            <a:pPr marL="374650" lvl="1" indent="10795" defTabSz="914400">
              <a:lnSpc>
                <a:spcPct val="90000"/>
              </a:lnSpc>
              <a:buNone/>
              <a:tabLst>
                <a:tab pos="537210" algn="l"/>
              </a:tabLst>
            </a:pPr>
            <a:r>
              <a:rPr lang="zh-CN" altLang="en-US"/>
              <a:t>2. While </a:t>
            </a:r>
            <a:r>
              <a:rPr lang="zh-CN" altLang="en-US">
                <a:latin typeface="Arial" panose="020B0604020202020204" pitchFamily="34" charset="0"/>
                <a:cs typeface="Arial" panose="020B0604020202020204" pitchFamily="34" charset="0"/>
              </a:rPr>
              <a:t>i&gt;1</a:t>
            </a:r>
            <a:r>
              <a:rPr lang="zh-CN" altLang="en-US"/>
              <a:t> do</a:t>
            </a:r>
            <a:endParaRPr lang="zh-CN" altLang="en-US"/>
          </a:p>
          <a:p>
            <a:pPr marL="590550" lvl="2" indent="-10160" defTabSz="914400">
              <a:lnSpc>
                <a:spcPct val="90000"/>
              </a:lnSpc>
              <a:buNone/>
            </a:pPr>
            <a:r>
              <a:rPr lang="zh-CN" altLang="en-US"/>
              <a:t>2.1. </a:t>
            </a:r>
            <a:r>
              <a:rPr lang="zh-CN" altLang="en-US" sz="2200">
                <a:latin typeface="Arial" panose="020B0604020202020204" pitchFamily="34" charset="0"/>
                <a:cs typeface="Arial" panose="020B0604020202020204" pitchFamily="34" charset="0"/>
              </a:rPr>
              <a:t>inx = 0;</a:t>
            </a:r>
            <a:endParaRPr lang="zh-CN" altLang="en-US"/>
          </a:p>
          <a:p>
            <a:pPr marL="590550" lvl="2" indent="-10160" defTabSz="914400">
              <a:lnSpc>
                <a:spcPct val="90000"/>
              </a:lnSpc>
              <a:buNone/>
            </a:pPr>
            <a:r>
              <a:rPr lang="zh-CN" altLang="en-US"/>
              <a:t>2.2. </a:t>
            </a:r>
            <a:r>
              <a:rPr lang="zh-CN" altLang="en-US" sz="2200">
                <a:latin typeface="Arial" panose="020B0604020202020204" pitchFamily="34" charset="0"/>
                <a:cs typeface="Arial" panose="020B0604020202020204" pitchFamily="34" charset="0"/>
              </a:rPr>
              <a:t>j = 1;</a:t>
            </a:r>
            <a:endParaRPr lang="zh-CN" altLang="en-US" sz="2200">
              <a:latin typeface="Arial" panose="020B0604020202020204" pitchFamily="34" charset="0"/>
              <a:cs typeface="Arial" panose="020B0604020202020204" pitchFamily="34" charset="0"/>
            </a:endParaRPr>
          </a:p>
          <a:p>
            <a:pPr marL="590550" lvl="2" indent="-10160" defTabSz="914400">
              <a:lnSpc>
                <a:spcPct val="90000"/>
              </a:lnSpc>
              <a:buNone/>
            </a:pPr>
            <a:r>
              <a:rPr lang="zh-CN" altLang="en-US"/>
              <a:t>2.3. While </a:t>
            </a:r>
            <a:r>
              <a:rPr lang="zh-CN" altLang="en-US" sz="2200">
                <a:latin typeface="Arial" panose="020B0604020202020204" pitchFamily="34" charset="0"/>
                <a:cs typeface="Arial" panose="020B0604020202020204" pitchFamily="34" charset="0"/>
              </a:rPr>
              <a:t>j&lt;i</a:t>
            </a:r>
            <a:r>
              <a:rPr lang="zh-CN" altLang="en-US"/>
              <a:t> do</a:t>
            </a:r>
            <a:endParaRPr lang="zh-CN" altLang="en-US"/>
          </a:p>
          <a:p>
            <a:pPr marL="795020" lvl="1" indent="-21590" defTabSz="914400">
              <a:lnSpc>
                <a:spcPct val="90000"/>
              </a:lnSpc>
              <a:buNone/>
            </a:pPr>
            <a:r>
              <a:rPr lang="zh-CN" altLang="en-US"/>
              <a:t>2.3.1. If </a:t>
            </a:r>
            <a:r>
              <a:rPr lang="zh-CN" altLang="en-US">
                <a:latin typeface="Arial" panose="020B0604020202020204" pitchFamily="34" charset="0"/>
                <a:cs typeface="Arial" panose="020B0604020202020204" pitchFamily="34" charset="0"/>
              </a:rPr>
              <a:t>a[inx]&lt;a[j]</a:t>
            </a:r>
            <a:r>
              <a:rPr lang="zh-CN" altLang="en-US"/>
              <a:t> then </a:t>
            </a:r>
            <a:r>
              <a:rPr lang="zh-CN" altLang="en-US">
                <a:latin typeface="Arial" panose="020B0604020202020204" pitchFamily="34" charset="0"/>
                <a:cs typeface="Arial" panose="020B0604020202020204" pitchFamily="34" charset="0"/>
              </a:rPr>
              <a:t>inx=j;</a:t>
            </a:r>
            <a:endParaRPr lang="zh-CN" altLang="en-US">
              <a:latin typeface="Arial" panose="020B0604020202020204" pitchFamily="34" charset="0"/>
              <a:cs typeface="Arial" panose="020B0604020202020204" pitchFamily="34" charset="0"/>
            </a:endParaRPr>
          </a:p>
          <a:p>
            <a:pPr marL="795020" lvl="1" indent="-21590" defTabSz="914400">
              <a:lnSpc>
                <a:spcPct val="90000"/>
              </a:lnSpc>
              <a:buNone/>
            </a:pPr>
            <a:r>
              <a:rPr lang="zh-CN" altLang="en-US"/>
              <a:t>2.3.2</a:t>
            </a:r>
            <a:r>
              <a:rPr lang="zh-CN" altLang="en-US">
                <a:latin typeface="Arial" panose="020B0604020202020204" pitchFamily="34" charset="0"/>
                <a:cs typeface="Arial" panose="020B0604020202020204" pitchFamily="34" charset="0"/>
              </a:rPr>
              <a:t>. j =  j + 1;</a:t>
            </a:r>
            <a:endParaRPr lang="zh-CN" altLang="en-US"/>
          </a:p>
          <a:p>
            <a:pPr marL="558165" lvl="1" indent="0" defTabSz="914400">
              <a:lnSpc>
                <a:spcPct val="90000"/>
              </a:lnSpc>
              <a:buNone/>
              <a:tabLst>
                <a:tab pos="537210" algn="l"/>
              </a:tabLst>
            </a:pPr>
            <a:r>
              <a:rPr lang="zh-CN" altLang="en-US"/>
              <a:t>2.4. swap</a:t>
            </a:r>
            <a:r>
              <a:rPr lang="zh-CN" altLang="en-US">
                <a:latin typeface="Arial" panose="020B0604020202020204" pitchFamily="34" charset="0"/>
                <a:cs typeface="Arial" panose="020B0604020202020204" pitchFamily="34" charset="0"/>
              </a:rPr>
              <a:t> a[inx]</a:t>
            </a:r>
            <a:r>
              <a:rPr lang="zh-CN" altLang="en-US"/>
              <a:t> and </a:t>
            </a:r>
            <a:r>
              <a:rPr lang="zh-CN" altLang="en-US">
                <a:latin typeface="Arial" panose="020B0604020202020204" pitchFamily="34" charset="0"/>
                <a:cs typeface="Arial" panose="020B0604020202020204" pitchFamily="34" charset="0"/>
              </a:rPr>
              <a:t>a[i-1]</a:t>
            </a:r>
            <a:r>
              <a:rPr lang="zh-CN" altLang="en-US"/>
              <a:t>;</a:t>
            </a:r>
            <a:endParaRPr lang="zh-CN" altLang="en-US"/>
          </a:p>
          <a:p>
            <a:pPr marL="558165" lvl="1" indent="0" defTabSz="914400">
              <a:lnSpc>
                <a:spcPct val="90000"/>
              </a:lnSpc>
              <a:buNone/>
              <a:tabLst>
                <a:tab pos="537210" algn="l"/>
              </a:tabLst>
            </a:pPr>
            <a:r>
              <a:rPr lang="zh-CN" altLang="en-US"/>
              <a:t>2.5. </a:t>
            </a:r>
            <a:r>
              <a:rPr lang="zh-CN" altLang="en-US">
                <a:latin typeface="Arial" panose="020B0604020202020204" pitchFamily="34" charset="0"/>
                <a:cs typeface="Arial" panose="020B0604020202020204" pitchFamily="34" charset="0"/>
              </a:rPr>
              <a:t>i = i - 1</a:t>
            </a:r>
            <a:r>
              <a:rPr lang="zh-CN" altLang="en-US"/>
              <a:t>;</a:t>
            </a:r>
            <a:endParaRPr lang="zh-CN" altLang="en-US"/>
          </a:p>
        </p:txBody>
      </p:sp>
      <p:pic>
        <p:nvPicPr>
          <p:cNvPr id="4" name="图片 3" descr="bubbleSort"/>
          <p:cNvPicPr>
            <a:picLocks noChangeAspect="1"/>
          </p:cNvPicPr>
          <p:nvPr/>
        </p:nvPicPr>
        <p:blipFill>
          <a:blip r:embed="rId1"/>
          <a:stretch>
            <a:fillRect/>
          </a:stretch>
        </p:blipFill>
        <p:spPr>
          <a:xfrm>
            <a:off x="8818880" y="107950"/>
            <a:ext cx="2196000" cy="662665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43820" y="204470"/>
            <a:ext cx="5161280" cy="5732780"/>
            <a:chOff x="971" y="314"/>
            <a:chExt cx="8128" cy="9028"/>
          </a:xfrm>
        </p:grpSpPr>
        <p:sp>
          <p:nvSpPr>
            <p:cNvPr id="8" name="文字方塊 2"/>
            <p:cNvSpPr txBox="1"/>
            <p:nvPr/>
          </p:nvSpPr>
          <p:spPr>
            <a:xfrm>
              <a:off x="971" y="314"/>
              <a:ext cx="244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a:latin typeface="Arial" panose="020B0604020202020204" pitchFamily="34" charset="0"/>
                  <a:cs typeface="Arial" panose="020B0604020202020204" pitchFamily="34" charset="0"/>
                </a:rPr>
                <a:t>bubble_sort.c</a:t>
              </a:r>
              <a:endParaRPr>
                <a:latin typeface="Arial" panose="020B0604020202020204" pitchFamily="34" charset="0"/>
                <a:cs typeface="Arial" panose="020B0604020202020204" pitchFamily="34" charset="0"/>
              </a:endParaRPr>
            </a:p>
          </p:txBody>
        </p:sp>
        <p:grpSp>
          <p:nvGrpSpPr>
            <p:cNvPr id="9" name="组合 8"/>
            <p:cNvGrpSpPr/>
            <p:nvPr/>
          </p:nvGrpSpPr>
          <p:grpSpPr>
            <a:xfrm>
              <a:off x="971" y="910"/>
              <a:ext cx="8128" cy="8432"/>
              <a:chOff x="709" y="1032"/>
              <a:chExt cx="8128" cy="8432"/>
            </a:xfrm>
          </p:grpSpPr>
          <p:sp>
            <p:nvSpPr>
              <p:cNvPr id="12" name="文字方塊 1"/>
              <p:cNvSpPr txBox="1"/>
              <p:nvPr/>
            </p:nvSpPr>
            <p:spPr>
              <a:xfrm>
                <a:off x="1559" y="1032"/>
                <a:ext cx="7278" cy="8432"/>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 )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data[10] = {5, 12, 6, 8, 3, 10, 4, 5, 7, 9};</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i</a:t>
                </a:r>
                <a:r>
                  <a:rPr b="1">
                    <a:latin typeface="Arial" panose="020B0604020202020204" pitchFamily="34" charset="0"/>
                    <a:cs typeface="Arial" panose="020B0604020202020204" pitchFamily="34" charset="0"/>
                  </a:rPr>
                  <a:t>n</a:t>
                </a:r>
                <a:r>
                  <a:rPr>
                    <a:latin typeface="Arial" panose="020B0604020202020204" pitchFamily="34" charset="0"/>
                    <a:cs typeface="Arial" panose="020B0604020202020204" pitchFamily="34" charset="0"/>
                  </a:rPr>
                  <a:t>t i, j, inx, max;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printf("The initial sequence:");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for (i=0; i&lt;10; i++) printf("%3d", data[i]);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printf</a:t>
                </a:r>
                <a:r>
                  <a:rPr>
                    <a:latin typeface="Arial" panose="020B0604020202020204" pitchFamily="34" charset="0"/>
                    <a:cs typeface="Arial" panose="020B0604020202020204" pitchFamily="34" charset="0"/>
                  </a:rPr>
                  <a:t>("\n");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(i=10; i&gt;1; i--)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inx = 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(j=1; j&lt;i; j++)</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if (data[inx]&lt;data[j]) inx = j;</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max = data[inx];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data[inx] = data[i-1];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data[i-1] = max;</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8432"/>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p:txBody>
          </p:sp>
        </p:grpSp>
      </p:grpSp>
      <p:grpSp>
        <p:nvGrpSpPr>
          <p:cNvPr id="11" name="组合 10"/>
          <p:cNvGrpSpPr/>
          <p:nvPr/>
        </p:nvGrpSpPr>
        <p:grpSpPr>
          <a:xfrm>
            <a:off x="6227400" y="2761977"/>
            <a:ext cx="5059045" cy="1049189"/>
            <a:chOff x="12443" y="3850"/>
            <a:chExt cx="7967" cy="1652"/>
          </a:xfrm>
        </p:grpSpPr>
        <p:sp>
          <p:nvSpPr>
            <p:cNvPr id="6" name="文字方塊 1"/>
            <p:cNvSpPr txBox="1"/>
            <p:nvPr/>
          </p:nvSpPr>
          <p:spPr>
            <a:xfrm>
              <a:off x="12443" y="4450"/>
              <a:ext cx="7967" cy="1052"/>
            </a:xfrm>
            <a:prstGeom prst="rect">
              <a:avLst/>
            </a:prstGeom>
            <a:solidFill>
              <a:schemeClr val="accent1">
                <a:lumMod val="60000"/>
                <a:lumOff val="40000"/>
              </a:schemeClr>
            </a:solidFill>
          </p:spPr>
          <p:txBody>
            <a:bodyPr wrap="none" rtlCol="0">
              <a:noAutofit/>
            </a:bodyPr>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The initial sequence: 5 12  6  8  3 10  4  5  7  9</a:t>
              </a:r>
              <a:endParaRPr>
                <a:solidFill>
                  <a:schemeClr val="accent6"/>
                </a:solidFill>
                <a:latin typeface="Arial" panose="020B0604020202020204" pitchFamily="34" charset="0"/>
                <a:cs typeface="Arial" panose="020B0604020202020204" pitchFamily="34" charset="0"/>
              </a:endParaRPr>
            </a:p>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The sorted sequence:  3  4  5  5  6  7  8  9 10 12</a:t>
              </a:r>
              <a:endParaRPr>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850"/>
              <a:ext cx="284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a:latin typeface="Arial" panose="020B0604020202020204" pitchFamily="34" charset="0"/>
                  <a:cs typeface="Arial" panose="020B0604020202020204" pitchFamily="34" charset="0"/>
                  <a:sym typeface="+mn-ea"/>
                </a:rPr>
                <a:t>bubble_sort</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grpSp>
        <p:nvGrpSpPr>
          <p:cNvPr id="2" name="组合 1"/>
          <p:cNvGrpSpPr/>
          <p:nvPr/>
        </p:nvGrpSpPr>
        <p:grpSpPr>
          <a:xfrm>
            <a:off x="6227400" y="393700"/>
            <a:ext cx="4847590" cy="2131695"/>
            <a:chOff x="971" y="314"/>
            <a:chExt cx="7634" cy="3357"/>
          </a:xfrm>
        </p:grpSpPr>
        <p:sp>
          <p:nvSpPr>
            <p:cNvPr id="3" name="文字方塊 2"/>
            <p:cNvSpPr txBox="1"/>
            <p:nvPr/>
          </p:nvSpPr>
          <p:spPr>
            <a:xfrm>
              <a:off x="971" y="314"/>
              <a:ext cx="244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a:latin typeface="Arial" panose="020B0604020202020204" pitchFamily="34" charset="0"/>
                  <a:cs typeface="Arial" panose="020B0604020202020204" pitchFamily="34" charset="0"/>
                </a:rPr>
                <a:t>bubble_sort.c</a:t>
              </a:r>
              <a:endParaRPr>
                <a:latin typeface="Arial" panose="020B0604020202020204" pitchFamily="34" charset="0"/>
                <a:cs typeface="Arial" panose="020B0604020202020204" pitchFamily="34" charset="0"/>
              </a:endParaRPr>
            </a:p>
          </p:txBody>
        </p:sp>
        <p:grpSp>
          <p:nvGrpSpPr>
            <p:cNvPr id="5" name="组合 4"/>
            <p:cNvGrpSpPr/>
            <p:nvPr/>
          </p:nvGrpSpPr>
          <p:grpSpPr>
            <a:xfrm>
              <a:off x="971" y="910"/>
              <a:ext cx="7634" cy="2761"/>
              <a:chOff x="709" y="1032"/>
              <a:chExt cx="7634" cy="2761"/>
            </a:xfrm>
          </p:grpSpPr>
          <p:sp>
            <p:nvSpPr>
              <p:cNvPr id="14" name="文字方塊 1"/>
              <p:cNvSpPr txBox="1"/>
              <p:nvPr/>
            </p:nvSpPr>
            <p:spPr>
              <a:xfrm>
                <a:off x="1559" y="1032"/>
                <a:ext cx="6784" cy="2761"/>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printf("The sorted sequence:");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for </a:t>
                </a:r>
                <a:r>
                  <a:rPr>
                    <a:latin typeface="Arial" panose="020B0604020202020204" pitchFamily="34" charset="0"/>
                    <a:cs typeface="Arial" panose="020B0604020202020204" pitchFamily="34" charset="0"/>
                  </a:rPr>
                  <a:t>(i=0; i&lt;10; i++) printf("%3d", data[i]);</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printf("\n");</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5" name="文本框 14"/>
              <p:cNvSpPr txBox="1"/>
              <p:nvPr/>
            </p:nvSpPr>
            <p:spPr>
              <a:xfrm>
                <a:off x="709" y="1032"/>
                <a:ext cx="850" cy="2761"/>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25</a:t>
                </a:r>
                <a:endParaRPr lang="en-US">
                  <a:latin typeface="Arial" panose="020B0604020202020204" pitchFamily="34" charset="0"/>
                  <a:cs typeface="Arial" panose="020B0604020202020204" pitchFamily="34" charset="0"/>
                </a:endParaRPr>
              </a:p>
            </p:txBody>
          </p:sp>
        </p:grpSp>
      </p:grpSp>
      <p:sp>
        <p:nvSpPr>
          <p:cNvPr id="16" name="文本框 15"/>
          <p:cNvSpPr txBox="1"/>
          <p:nvPr/>
        </p:nvSpPr>
        <p:spPr>
          <a:xfrm>
            <a:off x="6150610" y="4312285"/>
            <a:ext cx="5541010" cy="1322070"/>
          </a:xfrm>
          <a:prstGeom prst="rect">
            <a:avLst/>
          </a:prstGeom>
          <a:noFill/>
        </p:spPr>
        <p:txBody>
          <a:bodyPr wrap="square" rtlCol="0">
            <a:spAutoFit/>
          </a:bodyPr>
          <a:p>
            <a:r>
              <a:rPr lang="zh-CN" altLang="en-US" sz="2000">
                <a:latin typeface="Times New Roman" panose="02020603050405020304" charset="0"/>
                <a:cs typeface="Times New Roman" panose="02020603050405020304" charset="0"/>
              </a:rPr>
              <a:t>The comparison operation of Line 1</a:t>
            </a:r>
            <a:r>
              <a:rPr lang="en-US" altLang="zh-CN" sz="2000">
                <a:latin typeface="Times New Roman" panose="02020603050405020304" charset="0"/>
                <a:cs typeface="Times New Roman" panose="02020603050405020304" charset="0"/>
              </a:rPr>
              <a:t>4</a:t>
            </a:r>
            <a:r>
              <a:rPr lang="zh-CN" altLang="en-US" sz="2000">
                <a:latin typeface="Times New Roman" panose="02020603050405020304" charset="0"/>
                <a:cs typeface="Times New Roman" panose="02020603050405020304" charset="0"/>
              </a:rPr>
              <a:t> is evaluated </a:t>
            </a:r>
            <a:r>
              <a:rPr lang="zh-CN" altLang="en-US" sz="2000">
                <a:latin typeface="Arial" panose="020B0604020202020204" pitchFamily="34" charset="0"/>
                <a:cs typeface="Arial" panose="020B0604020202020204" pitchFamily="34" charset="0"/>
              </a:rPr>
              <a:t>(n-1)+(n-2)+</a:t>
            </a:r>
            <a:r>
              <a:rPr lang="en-US" altLang="zh-CN" sz="2000">
                <a:latin typeface="Arial" panose="020B0604020202020204" pitchFamily="34" charset="0"/>
                <a:cs typeface="Arial" panose="020B0604020202020204" pitchFamily="34" charset="0"/>
              </a:rPr>
              <a:t>...</a:t>
            </a:r>
            <a:r>
              <a:rPr lang="zh-CN" altLang="en-US" sz="2000">
                <a:latin typeface="Arial" panose="020B0604020202020204" pitchFamily="34" charset="0"/>
                <a:cs typeface="Arial" panose="020B0604020202020204" pitchFamily="34" charset="0"/>
              </a:rPr>
              <a:t>+1=n(n-1)/2</a:t>
            </a:r>
            <a:r>
              <a:rPr lang="zh-CN" altLang="en-US" sz="2000">
                <a:latin typeface="Times New Roman" panose="02020603050405020304" charset="0"/>
                <a:cs typeface="Times New Roman" panose="02020603050405020304" charset="0"/>
              </a:rPr>
              <a:t> times.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That is, the complexity of the bubble sort algorithm is </a:t>
            </a:r>
            <a:r>
              <a:rPr lang="zh-CN" altLang="en-US" sz="2000">
                <a:latin typeface="Arial" panose="020B0604020202020204" pitchFamily="34" charset="0"/>
                <a:cs typeface="Arial" panose="020B0604020202020204" pitchFamily="34" charset="0"/>
              </a:rPr>
              <a:t>n(n-1)/2</a:t>
            </a:r>
            <a:r>
              <a:rPr lang="zh-CN" altLang="en-US"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Binary Search</a:t>
            </a:r>
            <a:endParaRPr lang="zh-CN" altLang="en-US"/>
          </a:p>
        </p:txBody>
      </p:sp>
      <p:sp>
        <p:nvSpPr>
          <p:cNvPr id="3" name="内容占位符 2"/>
          <p:cNvSpPr>
            <a:spLocks noGrp="1"/>
          </p:cNvSpPr>
          <p:nvPr>
            <p:ph idx="1"/>
          </p:nvPr>
        </p:nvSpPr>
        <p:spPr/>
        <p:txBody>
          <a:bodyPr/>
          <a:p>
            <a:r>
              <a:rPr lang="zh-CN" altLang="en-US"/>
              <a:t>The complexity of the sequential search algorithm is </a:t>
            </a:r>
            <a:r>
              <a:rPr lang="zh-CN" altLang="en-US">
                <a:latin typeface="Arial" panose="020B0604020202020204" pitchFamily="34" charset="0"/>
                <a:cs typeface="Arial" panose="020B0604020202020204" pitchFamily="34" charset="0"/>
              </a:rPr>
              <a:t>n/2</a:t>
            </a:r>
            <a:r>
              <a:rPr lang="zh-CN" altLang="en-US"/>
              <a:t>. </a:t>
            </a:r>
            <a:endParaRPr lang="zh-CN" altLang="en-US"/>
          </a:p>
          <a:p>
            <a:r>
              <a:rPr lang="zh-CN" altLang="en-US"/>
              <a:t>However, in many computer applications data are stored in sorted order. Searching in a sorted sequence can be accomplished in a much more efficient way using the binary search algorithm. </a:t>
            </a:r>
            <a:endParaRPr lang="zh-CN" altLang="en-US"/>
          </a:p>
          <a:p>
            <a:pPr lvl="1"/>
            <a:r>
              <a:rPr lang="zh-CN" altLang="en-US"/>
              <a:t>The binary search algorithm tests the element in the middle. </a:t>
            </a:r>
            <a:endParaRPr lang="zh-CN" altLang="en-US"/>
          </a:p>
          <a:p>
            <a:pPr lvl="1"/>
            <a:r>
              <a:rPr lang="zh-CN" altLang="en-US"/>
              <a:t>If it is the searched key, search </a:t>
            </a:r>
            <a:r>
              <a:rPr lang="zh-CN" altLang="en-US" i="1"/>
              <a:t>is done successfully</a:t>
            </a:r>
            <a:r>
              <a:rPr lang="zh-CN" altLang="en-US"/>
              <a:t>. </a:t>
            </a:r>
            <a:endParaRPr lang="zh-CN" altLang="en-US"/>
          </a:p>
          <a:p>
            <a:pPr lvl="1"/>
            <a:r>
              <a:rPr lang="zh-CN" altLang="en-US"/>
              <a:t>If it is not the searched key and the middle element is greater than the searched key, then </a:t>
            </a:r>
            <a:r>
              <a:rPr lang="zh-CN" altLang="en-US" i="1"/>
              <a:t>the left half of the sequence is searched</a:t>
            </a:r>
            <a:r>
              <a:rPr lang="zh-CN" altLang="en-US"/>
              <a:t>; </a:t>
            </a:r>
            <a:endParaRPr lang="zh-CN" altLang="en-US"/>
          </a:p>
          <a:p>
            <a:pPr lvl="1"/>
            <a:r>
              <a:rPr lang="zh-CN" altLang="en-US"/>
              <a:t>if the middle element is less than the searched key, </a:t>
            </a:r>
            <a:r>
              <a:rPr lang="zh-CN" altLang="en-US" i="1"/>
              <a:t>the right half element of the sequence is searched</a:t>
            </a:r>
            <a:r>
              <a:rPr lang="zh-CN" altLang="en-US"/>
              <a:t>. </a:t>
            </a:r>
            <a:endParaRPr lang="zh-CN" altLang="en-US"/>
          </a:p>
          <a:p>
            <a:pPr lvl="1"/>
            <a:r>
              <a:rPr lang="zh-CN" altLang="en-US"/>
              <a:t>Each time an element is tested with unmatched result, </a:t>
            </a:r>
            <a:r>
              <a:rPr lang="zh-CN" altLang="en-US" i="1"/>
              <a:t>half of the sequence</a:t>
            </a:r>
            <a:r>
              <a:rPr lang="zh-CN" altLang="en-US"/>
              <a:t> is trimmed. Hence, it takes only </a:t>
            </a:r>
            <a:r>
              <a:rPr lang="zh-CN" altLang="en-US">
                <a:latin typeface="Arial" panose="020B0604020202020204" pitchFamily="34" charset="0"/>
                <a:cs typeface="Arial" panose="020B0604020202020204" pitchFamily="34" charset="0"/>
              </a:rPr>
              <a:t>log</a:t>
            </a:r>
            <a:r>
              <a:rPr lang="zh-CN" altLang="en-US" baseline="-25000">
                <a:latin typeface="Arial" panose="020B0604020202020204" pitchFamily="34" charset="0"/>
                <a:cs typeface="Arial" panose="020B0604020202020204" pitchFamily="34" charset="0"/>
              </a:rPr>
              <a:t>2</a:t>
            </a:r>
            <a:r>
              <a:rPr lang="zh-CN" altLang="en-US">
                <a:latin typeface="Arial" panose="020B0604020202020204" pitchFamily="34" charset="0"/>
                <a:cs typeface="Arial" panose="020B0604020202020204" pitchFamily="34" charset="0"/>
              </a:rPr>
              <a:t>n</a:t>
            </a:r>
            <a:r>
              <a:rPr lang="zh-CN" altLang="en-US"/>
              <a:t> comparisons to search a sequence of </a:t>
            </a:r>
            <a:r>
              <a:rPr lang="zh-CN" altLang="en-US" sz="2400">
                <a:latin typeface="Arial" panose="020B0604020202020204" pitchFamily="34" charset="0"/>
                <a:cs typeface="Arial" panose="020B0604020202020204" pitchFamily="34" charset="0"/>
              </a:rPr>
              <a:t>n</a:t>
            </a:r>
            <a:r>
              <a:rPr lang="zh-CN" altLang="en-US"/>
              <a:t> elements. </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408285" cy="882650"/>
          </a:xfrm>
        </p:spPr>
        <p:txBody>
          <a:bodyPr>
            <a:normAutofit/>
          </a:bodyPr>
          <a:p>
            <a:r>
              <a:rPr lang="zh-CN" altLang="en-US">
                <a:sym typeface="+mn-ea"/>
              </a:rPr>
              <a:t>Binary Search</a:t>
            </a:r>
            <a:r>
              <a:rPr lang="en-US" altLang="zh-CN"/>
              <a:t>(cont’d)</a:t>
            </a:r>
            <a:endParaRPr lang="zh-CN" altLang="en-US"/>
          </a:p>
        </p:txBody>
      </p:sp>
      <p:sp>
        <p:nvSpPr>
          <p:cNvPr id="3" name="内容占位符 2"/>
          <p:cNvSpPr>
            <a:spLocks noGrp="1"/>
          </p:cNvSpPr>
          <p:nvPr>
            <p:ph idx="1"/>
          </p:nvPr>
        </p:nvSpPr>
        <p:spPr>
          <a:xfrm>
            <a:off x="838200" y="1368425"/>
            <a:ext cx="10408920" cy="4808855"/>
          </a:xfrm>
        </p:spPr>
        <p:txBody>
          <a:bodyPr>
            <a:normAutofit/>
          </a:bodyPr>
          <a:p>
            <a:pPr lvl="1"/>
            <a:r>
              <a:rPr lang="en-US" altLang="zh-CN"/>
              <a:t>Pseudo code:</a:t>
            </a:r>
            <a:endParaRPr lang="en-US" altLang="zh-CN"/>
          </a:p>
          <a:p>
            <a:pPr marL="374650" lvl="1" indent="10795" defTabSz="914400">
              <a:lnSpc>
                <a:spcPct val="90000"/>
              </a:lnSpc>
              <a:buNone/>
              <a:tabLst>
                <a:tab pos="537210" algn="l"/>
              </a:tabLst>
            </a:pPr>
            <a:r>
              <a:rPr lang="zh-CN" altLang="en-US">
                <a:sym typeface="+mn-ea"/>
              </a:rPr>
              <a:t>Input: a sorted array </a:t>
            </a:r>
            <a:r>
              <a:rPr lang="zh-CN" altLang="en-US">
                <a:latin typeface="Arial" panose="020B0604020202020204" pitchFamily="34" charset="0"/>
                <a:cs typeface="Arial" panose="020B0604020202020204" pitchFamily="34" charset="0"/>
                <a:sym typeface="+mn-ea"/>
              </a:rPr>
              <a:t>a[n]</a:t>
            </a:r>
            <a:r>
              <a:rPr lang="zh-CN" altLang="en-US">
                <a:sym typeface="+mn-ea"/>
              </a:rPr>
              <a:t> and a value key.</a:t>
            </a:r>
            <a:endParaRPr lang="zh-CN" altLang="en-US">
              <a:sym typeface="+mn-ea"/>
            </a:endParaRPr>
          </a:p>
          <a:p>
            <a:pPr marL="374650" lvl="1" indent="10795" defTabSz="914400">
              <a:lnSpc>
                <a:spcPct val="90000"/>
              </a:lnSpc>
              <a:buNone/>
              <a:tabLst>
                <a:tab pos="537210" algn="l"/>
              </a:tabLst>
            </a:pPr>
            <a:r>
              <a:rPr lang="zh-CN" altLang="en-US">
                <a:sym typeface="+mn-ea"/>
              </a:rPr>
              <a:t>Output: if key is an element of </a:t>
            </a:r>
            <a:r>
              <a:rPr lang="zh-CN" altLang="en-US">
                <a:latin typeface="Arial" panose="020B0604020202020204" pitchFamily="34" charset="0"/>
                <a:cs typeface="Arial" panose="020B0604020202020204" pitchFamily="34" charset="0"/>
                <a:sym typeface="+mn-ea"/>
              </a:rPr>
              <a:t>a[n]</a:t>
            </a:r>
            <a:r>
              <a:rPr lang="zh-CN" altLang="en-US">
                <a:sym typeface="+mn-ea"/>
              </a:rPr>
              <a:t>, find that element; otherwise, report not found.</a:t>
            </a:r>
            <a:endParaRPr lang="zh-CN" altLang="en-US">
              <a:sym typeface="+mn-ea"/>
            </a:endParaRPr>
          </a:p>
          <a:p>
            <a:pPr marL="374650" lvl="1" indent="10795" defTabSz="914400">
              <a:lnSpc>
                <a:spcPct val="90000"/>
              </a:lnSpc>
              <a:buNone/>
              <a:tabLst>
                <a:tab pos="537210" algn="l"/>
              </a:tabLst>
            </a:pPr>
            <a:r>
              <a:rPr lang="zh-CN" altLang="en-US">
                <a:sym typeface="+mn-ea"/>
              </a:rPr>
              <a:t>1. Set </a:t>
            </a:r>
            <a:r>
              <a:rPr lang="zh-CN" altLang="en-US">
                <a:latin typeface="Arial" panose="020B0604020202020204" pitchFamily="34" charset="0"/>
                <a:cs typeface="Arial" panose="020B0604020202020204" pitchFamily="34" charset="0"/>
                <a:sym typeface="+mn-ea"/>
              </a:rPr>
              <a:t>low </a:t>
            </a:r>
            <a:r>
              <a:rPr lang="zh-CN" altLang="en-US">
                <a:sym typeface="+mn-ea"/>
              </a:rPr>
              <a:t>to </a:t>
            </a:r>
            <a:r>
              <a:rPr lang="zh-CN" altLang="en-US">
                <a:latin typeface="Arial" panose="020B0604020202020204" pitchFamily="34" charset="0"/>
                <a:cs typeface="Arial" panose="020B0604020202020204" pitchFamily="34" charset="0"/>
                <a:sym typeface="+mn-ea"/>
              </a:rPr>
              <a:t>0</a:t>
            </a:r>
            <a:r>
              <a:rPr lang="zh-CN" altLang="en-US">
                <a:sym typeface="+mn-ea"/>
              </a:rPr>
              <a:t>, set </a:t>
            </a:r>
            <a:r>
              <a:rPr lang="zh-CN" altLang="en-US">
                <a:latin typeface="Arial" panose="020B0604020202020204" pitchFamily="34" charset="0"/>
                <a:cs typeface="Arial" panose="020B0604020202020204" pitchFamily="34" charset="0"/>
                <a:sym typeface="+mn-ea"/>
              </a:rPr>
              <a:t>high </a:t>
            </a:r>
            <a:r>
              <a:rPr lang="zh-CN" altLang="en-US">
                <a:sym typeface="+mn-ea"/>
              </a:rPr>
              <a:t>to </a:t>
            </a:r>
            <a:r>
              <a:rPr lang="zh-CN" altLang="en-US">
                <a:latin typeface="Arial" panose="020B0604020202020204" pitchFamily="34" charset="0"/>
                <a:cs typeface="Arial" panose="020B0604020202020204" pitchFamily="34" charset="0"/>
                <a:sym typeface="+mn-ea"/>
              </a:rPr>
              <a:t>n-1</a:t>
            </a:r>
            <a:r>
              <a:rPr lang="zh-CN" altLang="en-US">
                <a:sym typeface="+mn-ea"/>
              </a:rPr>
              <a:t>, and set </a:t>
            </a:r>
            <a:r>
              <a:rPr lang="zh-CN" altLang="en-US">
                <a:latin typeface="Arial" panose="020B0604020202020204" pitchFamily="34" charset="0"/>
                <a:cs typeface="Arial" panose="020B0604020202020204" pitchFamily="34" charset="0"/>
                <a:sym typeface="+mn-ea"/>
              </a:rPr>
              <a:t>found </a:t>
            </a:r>
            <a:r>
              <a:rPr lang="zh-CN" altLang="en-US">
                <a:sym typeface="+mn-ea"/>
              </a:rPr>
              <a:t>to </a:t>
            </a:r>
            <a:r>
              <a:rPr lang="zh-CN" altLang="en-US" b="1">
                <a:latin typeface="Arial" panose="020B0604020202020204" pitchFamily="34" charset="0"/>
                <a:cs typeface="Arial" panose="020B0604020202020204" pitchFamily="34" charset="0"/>
                <a:sym typeface="+mn-ea"/>
              </a:rPr>
              <a:t>false</a:t>
            </a:r>
            <a:r>
              <a:rPr lang="zh-CN" altLang="en-US">
                <a:sym typeface="+mn-ea"/>
              </a:rPr>
              <a:t>.</a:t>
            </a:r>
            <a:endParaRPr lang="zh-CN" altLang="en-US">
              <a:sym typeface="+mn-ea"/>
            </a:endParaRPr>
          </a:p>
          <a:p>
            <a:pPr marL="374650" lvl="1" indent="10795" defTabSz="914400">
              <a:lnSpc>
                <a:spcPct val="90000"/>
              </a:lnSpc>
              <a:buNone/>
              <a:tabLst>
                <a:tab pos="537210" algn="l"/>
              </a:tabLst>
            </a:pPr>
            <a:r>
              <a:rPr lang="zh-CN" altLang="en-US">
                <a:sym typeface="+mn-ea"/>
              </a:rPr>
              <a:t>2. If the </a:t>
            </a:r>
            <a:r>
              <a:rPr lang="zh-CN" altLang="en-US">
                <a:latin typeface="Arial" panose="020B0604020202020204" pitchFamily="34" charset="0"/>
                <a:cs typeface="Arial" panose="020B0604020202020204" pitchFamily="34" charset="0"/>
                <a:sym typeface="+mn-ea"/>
              </a:rPr>
              <a:t>key </a:t>
            </a:r>
            <a:r>
              <a:rPr lang="zh-CN" altLang="en-US">
                <a:sym typeface="+mn-ea"/>
              </a:rPr>
              <a:t>is not found and </a:t>
            </a:r>
            <a:r>
              <a:rPr lang="zh-CN" altLang="en-US">
                <a:latin typeface="Arial" panose="020B0604020202020204" pitchFamily="34" charset="0"/>
                <a:cs typeface="Arial" panose="020B0604020202020204" pitchFamily="34" charset="0"/>
                <a:sym typeface="+mn-ea"/>
              </a:rPr>
              <a:t>low≤high</a:t>
            </a:r>
            <a:r>
              <a:rPr lang="zh-CN" altLang="en-US">
                <a:sym typeface="+mn-ea"/>
              </a:rPr>
              <a:t> then,</a:t>
            </a:r>
            <a:endParaRPr lang="zh-CN" altLang="en-US">
              <a:sym typeface="+mn-ea"/>
            </a:endParaRPr>
          </a:p>
          <a:p>
            <a:pPr marL="1366520" lvl="1" indent="-688975" defTabSz="914400">
              <a:lnSpc>
                <a:spcPct val="90000"/>
              </a:lnSpc>
              <a:buNone/>
              <a:tabLst>
                <a:tab pos="1343025" algn="l"/>
              </a:tabLst>
            </a:pPr>
            <a:r>
              <a:rPr lang="zh-CN" altLang="en-US">
                <a:sym typeface="+mn-ea"/>
              </a:rPr>
              <a:t>2.1. Set </a:t>
            </a:r>
            <a:r>
              <a:rPr lang="zh-CN" altLang="en-US">
                <a:latin typeface="Arial" panose="020B0604020202020204" pitchFamily="34" charset="0"/>
                <a:cs typeface="Arial" panose="020B0604020202020204" pitchFamily="34" charset="0"/>
                <a:sym typeface="+mn-ea"/>
              </a:rPr>
              <a:t>mid </a:t>
            </a:r>
            <a:r>
              <a:rPr lang="zh-CN" altLang="en-US">
                <a:sym typeface="+mn-ea"/>
              </a:rPr>
              <a:t>to </a:t>
            </a:r>
            <a:r>
              <a:rPr lang="zh-CN" altLang="en-US">
                <a:latin typeface="Arial" panose="020B0604020202020204" pitchFamily="34" charset="0"/>
                <a:cs typeface="Arial" panose="020B0604020202020204" pitchFamily="34" charset="0"/>
                <a:sym typeface="+mn-ea"/>
              </a:rPr>
              <a:t>low + (high -  low) / 2</a:t>
            </a:r>
            <a:r>
              <a:rPr lang="zh-CN" altLang="en-US">
                <a:sym typeface="+mn-ea"/>
              </a:rPr>
              <a:t>.</a:t>
            </a:r>
            <a:endParaRPr lang="zh-CN" altLang="en-US">
              <a:sym typeface="+mn-ea"/>
            </a:endParaRPr>
          </a:p>
          <a:p>
            <a:pPr marL="1183005" lvl="1" indent="-504825" defTabSz="914400">
              <a:lnSpc>
                <a:spcPct val="90000"/>
              </a:lnSpc>
              <a:buNone/>
            </a:pPr>
            <a:r>
              <a:rPr lang="zh-CN" altLang="en-US">
                <a:sym typeface="+mn-ea"/>
              </a:rPr>
              <a:t>2.2. If </a:t>
            </a:r>
            <a:r>
              <a:rPr lang="zh-CN" altLang="en-US">
                <a:latin typeface="Arial" panose="020B0604020202020204" pitchFamily="34" charset="0"/>
                <a:cs typeface="Arial" panose="020B0604020202020204" pitchFamily="34" charset="0"/>
                <a:sym typeface="+mn-ea"/>
              </a:rPr>
              <a:t>a[mid]==key</a:t>
            </a:r>
            <a:r>
              <a:rPr lang="zh-CN" altLang="en-US">
                <a:sym typeface="+mn-ea"/>
              </a:rPr>
              <a:t>, then </a:t>
            </a:r>
            <a:r>
              <a:rPr lang="zh-CN" altLang="en-US">
                <a:latin typeface="Arial" panose="020B0604020202020204" pitchFamily="34" charset="0"/>
                <a:cs typeface="Arial" panose="020B0604020202020204" pitchFamily="34" charset="0"/>
                <a:sym typeface="+mn-ea"/>
              </a:rPr>
              <a:t>a[mid] </a:t>
            </a:r>
            <a:r>
              <a:rPr lang="zh-CN" altLang="en-US">
                <a:sym typeface="+mn-ea"/>
              </a:rPr>
              <a:t>is the searched element, set </a:t>
            </a:r>
            <a:r>
              <a:rPr lang="zh-CN" altLang="en-US">
                <a:latin typeface="Arial" panose="020B0604020202020204" pitchFamily="34" charset="0"/>
                <a:cs typeface="Arial" panose="020B0604020202020204" pitchFamily="34" charset="0"/>
                <a:sym typeface="+mn-ea"/>
              </a:rPr>
              <a:t>found </a:t>
            </a:r>
            <a:r>
              <a:rPr lang="zh-CN" altLang="en-US">
                <a:sym typeface="+mn-ea"/>
              </a:rPr>
              <a:t>to </a:t>
            </a:r>
            <a:r>
              <a:rPr lang="zh-CN" altLang="en-US" b="1">
                <a:latin typeface="Arial" panose="020B0604020202020204" pitchFamily="34" charset="0"/>
                <a:cs typeface="Arial" panose="020B0604020202020204" pitchFamily="34" charset="0"/>
                <a:sym typeface="+mn-ea"/>
              </a:rPr>
              <a:t>true</a:t>
            </a:r>
            <a:r>
              <a:rPr lang="zh-CN" altLang="en-US">
                <a:sym typeface="+mn-ea"/>
              </a:rPr>
              <a:t>;</a:t>
            </a:r>
            <a:endParaRPr lang="zh-CN" altLang="en-US">
              <a:sym typeface="+mn-ea"/>
            </a:endParaRPr>
          </a:p>
          <a:p>
            <a:pPr marL="374650" lvl="1" indent="280035" defTabSz="914400">
              <a:lnSpc>
                <a:spcPct val="90000"/>
              </a:lnSpc>
              <a:buNone/>
              <a:tabLst>
                <a:tab pos="537210" algn="l"/>
              </a:tabLst>
            </a:pPr>
            <a:r>
              <a:rPr lang="zh-CN" altLang="en-US">
                <a:sym typeface="+mn-ea"/>
              </a:rPr>
              <a:t>2.3. otherwise, if </a:t>
            </a:r>
            <a:r>
              <a:rPr lang="zh-CN" altLang="en-US">
                <a:latin typeface="Arial" panose="020B0604020202020204" pitchFamily="34" charset="0"/>
                <a:cs typeface="Arial" panose="020B0604020202020204" pitchFamily="34" charset="0"/>
                <a:sym typeface="+mn-ea"/>
              </a:rPr>
              <a:t>a[mid]&gt;key</a:t>
            </a:r>
            <a:r>
              <a:rPr lang="zh-CN" altLang="en-US">
                <a:sym typeface="+mn-ea"/>
              </a:rPr>
              <a:t>,</a:t>
            </a:r>
            <a:endParaRPr lang="zh-CN" altLang="en-US">
              <a:sym typeface="+mn-ea"/>
            </a:endParaRPr>
          </a:p>
          <a:p>
            <a:pPr marL="363855" lvl="1" indent="571500" defTabSz="914400">
              <a:lnSpc>
                <a:spcPct val="90000"/>
              </a:lnSpc>
              <a:buNone/>
            </a:pPr>
            <a:r>
              <a:rPr lang="zh-CN" altLang="en-US">
                <a:sym typeface="+mn-ea"/>
              </a:rPr>
              <a:t>2.3.1. then set </a:t>
            </a:r>
            <a:r>
              <a:rPr lang="zh-CN" altLang="en-US">
                <a:latin typeface="Arial" panose="020B0604020202020204" pitchFamily="34" charset="0"/>
                <a:cs typeface="Arial" panose="020B0604020202020204" pitchFamily="34" charset="0"/>
                <a:sym typeface="+mn-ea"/>
              </a:rPr>
              <a:t>high </a:t>
            </a:r>
            <a:r>
              <a:rPr lang="zh-CN" altLang="en-US">
                <a:sym typeface="+mn-ea"/>
              </a:rPr>
              <a:t>to </a:t>
            </a:r>
            <a:r>
              <a:rPr lang="zh-CN" altLang="en-US">
                <a:latin typeface="Arial" panose="020B0604020202020204" pitchFamily="34" charset="0"/>
                <a:cs typeface="Arial" panose="020B0604020202020204" pitchFamily="34" charset="0"/>
                <a:sym typeface="+mn-ea"/>
              </a:rPr>
              <a:t>mid-1</a:t>
            </a:r>
            <a:r>
              <a:rPr lang="zh-CN" altLang="en-US">
                <a:sym typeface="+mn-ea"/>
              </a:rPr>
              <a:t>;</a:t>
            </a:r>
            <a:endParaRPr lang="zh-CN" altLang="en-US">
              <a:sym typeface="+mn-ea"/>
            </a:endParaRPr>
          </a:p>
          <a:p>
            <a:pPr marL="913765" lvl="1" indent="21590" defTabSz="914400">
              <a:lnSpc>
                <a:spcPct val="90000"/>
              </a:lnSpc>
              <a:buNone/>
            </a:pPr>
            <a:r>
              <a:rPr lang="zh-CN" altLang="en-US">
                <a:sym typeface="+mn-ea"/>
              </a:rPr>
              <a:t>2.3.2. otherwise, set </a:t>
            </a:r>
            <a:r>
              <a:rPr lang="zh-CN" altLang="en-US">
                <a:latin typeface="Arial" panose="020B0604020202020204" pitchFamily="34" charset="0"/>
                <a:cs typeface="Arial" panose="020B0604020202020204" pitchFamily="34" charset="0"/>
                <a:sym typeface="+mn-ea"/>
              </a:rPr>
              <a:t>low </a:t>
            </a:r>
            <a:r>
              <a:rPr lang="zh-CN" altLang="en-US">
                <a:sym typeface="+mn-ea"/>
              </a:rPr>
              <a:t>to</a:t>
            </a:r>
            <a:r>
              <a:rPr lang="zh-CN" altLang="en-US">
                <a:latin typeface="Arial" panose="020B0604020202020204" pitchFamily="34" charset="0"/>
                <a:cs typeface="Arial" panose="020B0604020202020204" pitchFamily="34" charset="0"/>
                <a:sym typeface="+mn-ea"/>
              </a:rPr>
              <a:t> mid+1</a:t>
            </a:r>
            <a:r>
              <a:rPr lang="zh-CN" altLang="en-US">
                <a:sym typeface="+mn-ea"/>
              </a:rPr>
              <a:t>.</a:t>
            </a:r>
            <a:endParaRPr lang="zh-CN" altLang="en-US">
              <a:sym typeface="+mn-ea"/>
            </a:endParaRPr>
          </a:p>
          <a:p>
            <a:pPr marL="665480" lvl="1" indent="21590" defTabSz="914400">
              <a:lnSpc>
                <a:spcPct val="90000"/>
              </a:lnSpc>
              <a:buNone/>
              <a:tabLst>
                <a:tab pos="537210" algn="l"/>
              </a:tabLst>
            </a:pPr>
            <a:r>
              <a:rPr lang="zh-CN" altLang="en-US">
                <a:sym typeface="+mn-ea"/>
              </a:rPr>
              <a:t>2.4. Go to Step 2.</a:t>
            </a:r>
            <a:endParaRPr lang="zh-CN" altLang="en-US">
              <a:sym typeface="+mn-ea"/>
            </a:endParaRPr>
          </a:p>
        </p:txBody>
      </p:sp>
      <p:sp>
        <p:nvSpPr>
          <p:cNvPr id="5" name="文本框 4"/>
          <p:cNvSpPr txBox="1"/>
          <p:nvPr/>
        </p:nvSpPr>
        <p:spPr>
          <a:xfrm>
            <a:off x="6596380" y="5217795"/>
            <a:ext cx="3825875"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Try to draw the flow chart of the binary search algorithm.</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One-Dimensional Arrays</a:t>
            </a:r>
            <a:r>
              <a:rPr lang="en-US">
                <a:sym typeface="+mn-ea"/>
              </a:rPr>
              <a:t> (cont’d)</a:t>
            </a:r>
            <a:endParaRPr lang="zh-CN" altLang="en-US">
              <a:sym typeface="+mn-ea"/>
            </a:endParaRPr>
          </a:p>
        </p:txBody>
      </p:sp>
      <p:sp>
        <p:nvSpPr>
          <p:cNvPr id="3" name="内容占位符 2"/>
          <p:cNvSpPr>
            <a:spLocks noGrp="1"/>
          </p:cNvSpPr>
          <p:nvPr>
            <p:ph idx="1"/>
          </p:nvPr>
        </p:nvSpPr>
        <p:spPr/>
        <p:txBody>
          <a:bodyPr/>
          <a:p>
            <a:pPr lvl="1"/>
            <a:r>
              <a:rPr lang="zh-CN" altLang="en-US"/>
              <a:t>An array can also be </a:t>
            </a:r>
            <a:r>
              <a:rPr lang="zh-CN" altLang="en-US" i="1"/>
              <a:t>partially initialized</a:t>
            </a:r>
            <a:r>
              <a:rPr lang="zh-CN" altLang="en-US"/>
              <a:t>. For example, the following array declaration assigns initial values to</a:t>
            </a:r>
            <a:r>
              <a:rPr lang="zh-CN" altLang="en-US">
                <a:latin typeface="Arial" panose="020B0604020202020204" pitchFamily="34" charset="0"/>
                <a:cs typeface="Arial" panose="020B0604020202020204" pitchFamily="34" charset="0"/>
              </a:rPr>
              <a:t> score[0]</a:t>
            </a:r>
            <a:r>
              <a:rPr lang="zh-CN" altLang="en-US"/>
              <a:t>, </a:t>
            </a:r>
            <a:r>
              <a:rPr lang="zh-CN" altLang="en-US">
                <a:latin typeface="Arial" panose="020B0604020202020204" pitchFamily="34" charset="0"/>
                <a:cs typeface="Arial" panose="020B0604020202020204" pitchFamily="34" charset="0"/>
              </a:rPr>
              <a:t>score[1]</a:t>
            </a:r>
            <a:r>
              <a:rPr lang="zh-CN" altLang="en-US"/>
              <a:t>, </a:t>
            </a:r>
            <a:r>
              <a:rPr lang="zh-CN" altLang="en-US">
                <a:latin typeface="Arial" panose="020B0604020202020204" pitchFamily="34" charset="0"/>
                <a:cs typeface="Arial" panose="020B0604020202020204" pitchFamily="34" charset="0"/>
              </a:rPr>
              <a:t>score[2]</a:t>
            </a:r>
            <a:r>
              <a:rPr lang="zh-CN" altLang="en-US"/>
              <a:t>, </a:t>
            </a:r>
            <a:r>
              <a:rPr lang="zh-CN" altLang="en-US">
                <a:latin typeface="Arial" panose="020B0604020202020204" pitchFamily="34" charset="0"/>
                <a:cs typeface="Arial" panose="020B0604020202020204" pitchFamily="34" charset="0"/>
              </a:rPr>
              <a:t>score[3]</a:t>
            </a:r>
            <a:r>
              <a:rPr lang="zh-CN" altLang="en-US"/>
              <a:t>, </a:t>
            </a:r>
            <a:r>
              <a:rPr lang="zh-CN" altLang="en-US">
                <a:latin typeface="Arial" panose="020B0604020202020204" pitchFamily="34" charset="0"/>
                <a:cs typeface="Arial" panose="020B0604020202020204" pitchFamily="34" charset="0"/>
              </a:rPr>
              <a:t>score[4]</a:t>
            </a:r>
            <a:r>
              <a:rPr lang="zh-CN" altLang="en-US"/>
              <a:t>, </a:t>
            </a:r>
            <a:r>
              <a:rPr lang="zh-CN" altLang="en-US">
                <a:latin typeface="Arial" panose="020B0604020202020204" pitchFamily="34" charset="0"/>
                <a:cs typeface="Arial" panose="020B0604020202020204" pitchFamily="34" charset="0"/>
              </a:rPr>
              <a:t>score[5]</a:t>
            </a:r>
            <a:r>
              <a:rPr lang="zh-CN" altLang="en-US"/>
              <a:t>, and </a:t>
            </a:r>
            <a:r>
              <a:rPr lang="zh-CN" altLang="en-US">
                <a:latin typeface="Arial" panose="020B0604020202020204" pitchFamily="34" charset="0"/>
                <a:cs typeface="Arial" panose="020B0604020202020204" pitchFamily="34" charset="0"/>
              </a:rPr>
              <a:t>score[6]</a:t>
            </a:r>
            <a:r>
              <a:rPr lang="zh-CN" altLang="en-US"/>
              <a:t>. Also, data elements </a:t>
            </a:r>
            <a:r>
              <a:rPr lang="zh-CN" altLang="en-US">
                <a:latin typeface="Arial" panose="020B0604020202020204" pitchFamily="34" charset="0"/>
                <a:cs typeface="Arial" panose="020B0604020202020204" pitchFamily="34" charset="0"/>
              </a:rPr>
              <a:t>score[7]</a:t>
            </a:r>
            <a:r>
              <a:rPr lang="zh-CN" altLang="en-US"/>
              <a:t>, </a:t>
            </a:r>
            <a:r>
              <a:rPr lang="zh-CN" altLang="en-US">
                <a:latin typeface="Arial" panose="020B0604020202020204" pitchFamily="34" charset="0"/>
                <a:cs typeface="Arial" panose="020B0604020202020204" pitchFamily="34" charset="0"/>
              </a:rPr>
              <a:t>score[8]</a:t>
            </a:r>
            <a:r>
              <a:rPr lang="zh-CN" altLang="en-US"/>
              <a:t>, and </a:t>
            </a:r>
            <a:r>
              <a:rPr lang="zh-CN" altLang="en-US">
                <a:latin typeface="Arial" panose="020B0604020202020204" pitchFamily="34" charset="0"/>
                <a:cs typeface="Arial" panose="020B0604020202020204" pitchFamily="34" charset="0"/>
              </a:rPr>
              <a:t>score[9]</a:t>
            </a:r>
            <a:r>
              <a:rPr lang="zh-CN" altLang="en-US"/>
              <a:t> are set to zero's.</a:t>
            </a:r>
            <a:endParaRPr lang="zh-CN" altLang="en-US"/>
          </a:p>
          <a:p>
            <a:pPr lvl="1"/>
            <a:endParaRPr lang="zh-CN" altLang="en-US"/>
          </a:p>
          <a:p>
            <a:pPr lvl="1"/>
            <a:r>
              <a:rPr lang="zh-CN" altLang="en-US"/>
              <a:t>In C programming language, access of array elements are through the </a:t>
            </a:r>
            <a:r>
              <a:rPr lang="zh-CN" altLang="en-US" i="1"/>
              <a:t>identifier </a:t>
            </a:r>
            <a:r>
              <a:rPr lang="zh-CN" altLang="en-US"/>
              <a:t>of an array and an </a:t>
            </a:r>
            <a:r>
              <a:rPr lang="zh-CN" altLang="en-US" i="1"/>
              <a:t>index</a:t>
            </a:r>
            <a:r>
              <a:rPr lang="zh-CN" altLang="en-US"/>
              <a:t>. </a:t>
            </a:r>
            <a:endParaRPr lang="zh-CN" altLang="en-US"/>
          </a:p>
          <a:p>
            <a:pPr lvl="2"/>
            <a:r>
              <a:rPr lang="zh-CN" altLang="en-US"/>
              <a:t>For an array of</a:t>
            </a:r>
            <a:r>
              <a:rPr lang="zh-CN" altLang="en-US">
                <a:latin typeface="Arial" panose="020B0604020202020204" pitchFamily="34" charset="0"/>
                <a:cs typeface="Arial" panose="020B0604020202020204" pitchFamily="34" charset="0"/>
              </a:rPr>
              <a:t> n</a:t>
            </a:r>
            <a:r>
              <a:rPr lang="zh-CN" altLang="en-US"/>
              <a:t> elements, the indices of its elements range from </a:t>
            </a:r>
            <a:r>
              <a:rPr lang="zh-CN" altLang="en-US">
                <a:latin typeface="Arial" panose="020B0604020202020204" pitchFamily="34" charset="0"/>
                <a:cs typeface="Arial" panose="020B0604020202020204" pitchFamily="34" charset="0"/>
              </a:rPr>
              <a:t>0</a:t>
            </a:r>
            <a:r>
              <a:rPr lang="zh-CN" altLang="en-US"/>
              <a:t> to </a:t>
            </a:r>
            <a:r>
              <a:rPr lang="zh-CN" altLang="en-US">
                <a:latin typeface="Arial" panose="020B0604020202020204" pitchFamily="34" charset="0"/>
                <a:cs typeface="Arial" panose="020B0604020202020204" pitchFamily="34" charset="0"/>
              </a:rPr>
              <a:t>n-1</a:t>
            </a:r>
            <a:r>
              <a:rPr lang="zh-CN" altLang="en-US"/>
              <a:t>. Therefore, array score has ten elements and the indices range from </a:t>
            </a:r>
            <a:r>
              <a:rPr lang="zh-CN" altLang="en-US">
                <a:latin typeface="Arial" panose="020B0604020202020204" pitchFamily="34" charset="0"/>
                <a:cs typeface="Arial" panose="020B0604020202020204" pitchFamily="34" charset="0"/>
              </a:rPr>
              <a:t>0</a:t>
            </a:r>
            <a:r>
              <a:rPr lang="zh-CN" altLang="en-US"/>
              <a:t> to </a:t>
            </a:r>
            <a:r>
              <a:rPr lang="zh-CN" altLang="en-US">
                <a:latin typeface="Arial" panose="020B0604020202020204" pitchFamily="34" charset="0"/>
                <a:cs typeface="Arial" panose="020B0604020202020204" pitchFamily="34" charset="0"/>
              </a:rPr>
              <a:t>9</a:t>
            </a:r>
            <a:r>
              <a:rPr lang="zh-CN" altLang="en-US"/>
              <a:t>. The first element of array score is </a:t>
            </a:r>
            <a:r>
              <a:rPr lang="zh-CN" altLang="en-US">
                <a:latin typeface="Arial" panose="020B0604020202020204" pitchFamily="34" charset="0"/>
                <a:cs typeface="Arial" panose="020B0604020202020204" pitchFamily="34" charset="0"/>
              </a:rPr>
              <a:t>score[0]</a:t>
            </a:r>
            <a:r>
              <a:rPr lang="zh-CN" altLang="en-US"/>
              <a:t>, the second element </a:t>
            </a:r>
            <a:r>
              <a:rPr lang="zh-CN" altLang="en-US">
                <a:latin typeface="Arial" panose="020B0604020202020204" pitchFamily="34" charset="0"/>
                <a:cs typeface="Arial" panose="020B0604020202020204" pitchFamily="34" charset="0"/>
              </a:rPr>
              <a:t>score[1]</a:t>
            </a:r>
            <a:r>
              <a:rPr lang="zh-CN" altLang="en-US"/>
              <a:t>, etc. </a:t>
            </a:r>
            <a:endParaRPr lang="zh-CN" altLang="en-US"/>
          </a:p>
          <a:p>
            <a:pPr lvl="2"/>
            <a:r>
              <a:rPr lang="zh-CN" altLang="en-US"/>
              <a:t>An array element can be modified with an assignment statement:</a:t>
            </a:r>
            <a:endParaRPr lang="zh-CN" altLang="en-US"/>
          </a:p>
          <a:p>
            <a:pPr lvl="2"/>
            <a:r>
              <a:rPr lang="zh-CN" altLang="en-US"/>
              <a:t>With the above two assignments, array score is changed to:</a:t>
            </a:r>
            <a:endParaRPr lang="zh-CN" altLang="en-US"/>
          </a:p>
        </p:txBody>
      </p:sp>
      <p:sp>
        <p:nvSpPr>
          <p:cNvPr id="4" name="文字方塊 1"/>
          <p:cNvSpPr txBox="1"/>
          <p:nvPr/>
        </p:nvSpPr>
        <p:spPr>
          <a:xfrm>
            <a:off x="1398860" y="2475865"/>
            <a:ext cx="4481830" cy="36830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score[10] = {78, 65, 90, 55, 82, 70, 49};</a:t>
            </a:r>
            <a:endParaRPr>
              <a:latin typeface="Arial" panose="020B0604020202020204" pitchFamily="34" charset="0"/>
              <a:cs typeface="Arial" panose="020B0604020202020204" pitchFamily="34" charset="0"/>
            </a:endParaRPr>
          </a:p>
        </p:txBody>
      </p:sp>
      <p:sp>
        <p:nvSpPr>
          <p:cNvPr id="5" name="文字方塊 1"/>
          <p:cNvSpPr txBox="1"/>
          <p:nvPr/>
        </p:nvSpPr>
        <p:spPr>
          <a:xfrm>
            <a:off x="8342585" y="4492625"/>
            <a:ext cx="1573530" cy="64516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score[2] = 89;</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score[5] = 75;</a:t>
            </a:r>
            <a:endParaRPr>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1"/>
          <a:stretch>
            <a:fillRect/>
          </a:stretch>
        </p:blipFill>
        <p:spPr>
          <a:xfrm>
            <a:off x="1977390" y="5361940"/>
            <a:ext cx="7560000" cy="9493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43820" y="204470"/>
            <a:ext cx="7787640" cy="6286500"/>
            <a:chOff x="971" y="314"/>
            <a:chExt cx="12264" cy="9900"/>
          </a:xfrm>
        </p:grpSpPr>
        <p:sp>
          <p:nvSpPr>
            <p:cNvPr id="8" name="文字方塊 2"/>
            <p:cNvSpPr txBox="1"/>
            <p:nvPr/>
          </p:nvSpPr>
          <p:spPr>
            <a:xfrm>
              <a:off x="971" y="314"/>
              <a:ext cx="282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a:latin typeface="Arial" panose="020B0604020202020204" pitchFamily="34" charset="0"/>
                  <a:cs typeface="Arial" panose="020B0604020202020204" pitchFamily="34" charset="0"/>
                </a:rPr>
                <a:t>binary_search.c</a:t>
              </a:r>
              <a:endParaRPr>
                <a:latin typeface="Arial" panose="020B0604020202020204" pitchFamily="34" charset="0"/>
                <a:cs typeface="Arial" panose="020B0604020202020204" pitchFamily="34" charset="0"/>
              </a:endParaRPr>
            </a:p>
          </p:txBody>
        </p:sp>
        <p:grpSp>
          <p:nvGrpSpPr>
            <p:cNvPr id="9" name="组合 8"/>
            <p:cNvGrpSpPr/>
            <p:nvPr/>
          </p:nvGrpSpPr>
          <p:grpSpPr>
            <a:xfrm>
              <a:off x="971" y="910"/>
              <a:ext cx="12264" cy="9304"/>
              <a:chOff x="709" y="1032"/>
              <a:chExt cx="12264" cy="9304"/>
            </a:xfrm>
          </p:grpSpPr>
          <p:sp>
            <p:nvSpPr>
              <p:cNvPr id="12" name="文字方塊 1"/>
              <p:cNvSpPr txBox="1"/>
              <p:nvPr/>
            </p:nvSpPr>
            <p:spPr>
              <a:xfrm>
                <a:off x="1559" y="1032"/>
                <a:ext cx="11414" cy="9304"/>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 )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data[10] = {3, 4, 5, 5, 6, 7, 8, 9, 10, 12};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low = 0, high = 9, mid, found = 0, 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printf("Enter a searched key: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scanf("%d", &amp;key);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while </a:t>
                </a:r>
                <a:r>
                  <a:rPr>
                    <a:latin typeface="Arial" panose="020B0604020202020204" pitchFamily="34" charset="0"/>
                    <a:cs typeface="Arial" panose="020B0604020202020204" pitchFamily="34" charset="0"/>
                  </a:rPr>
                  <a:t>(!found &amp;&amp; low&lt;=high)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mid = low + (high - low) / 2;</a:t>
                </a:r>
                <a:endParaRPr>
                  <a:latin typeface="Arial" panose="020B0604020202020204" pitchFamily="34" charset="0"/>
                  <a:cs typeface="Arial" panose="020B0604020202020204" pitchFamily="34" charset="0"/>
                </a:endParaRPr>
              </a:p>
              <a:p>
                <a:pPr algn="l" defTabSz="914400">
                  <a:lnSpc>
                    <a:spcPct val="100000"/>
                  </a:lnSpc>
                  <a:buClrTx/>
                  <a:buSzTx/>
                  <a:buFontTx/>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(data[mid]==key) found = 1;</a:t>
                </a:r>
                <a:endParaRPr b="1">
                  <a:latin typeface="Arial" panose="020B0604020202020204" pitchFamily="34" charset="0"/>
                  <a:cs typeface="Arial" panose="020B0604020202020204" pitchFamily="34" charset="0"/>
                </a:endParaRPr>
              </a:p>
              <a:p>
                <a:pPr algn="l" defTabSz="914400">
                  <a:lnSpc>
                    <a:spcPct val="100000"/>
                  </a:lnSpc>
                  <a:buClrTx/>
                  <a:buSzTx/>
                  <a:buFontTx/>
                  <a:tabLst>
                    <a:tab pos="179070" algn="l"/>
                    <a:tab pos="358140" algn="l"/>
                    <a:tab pos="537210" algn="l"/>
                    <a:tab pos="716280" algn="l"/>
                  </a:tabLst>
                </a:pPr>
                <a:r>
                  <a:rPr b="1">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if </a:t>
                </a:r>
                <a:r>
                  <a:rPr>
                    <a:latin typeface="Arial" panose="020B0604020202020204" pitchFamily="34" charset="0"/>
                    <a:cs typeface="Arial" panose="020B0604020202020204" pitchFamily="34" charset="0"/>
                  </a:rPr>
                  <a:t>(data[mid]&gt;key) high = mid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low = mid + 1;</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if </a:t>
                </a:r>
                <a:r>
                  <a:rPr>
                    <a:latin typeface="Arial" panose="020B0604020202020204" pitchFamily="34" charset="0"/>
                    <a:cs typeface="Arial" panose="020B0604020202020204" pitchFamily="34" charset="0"/>
                  </a:rPr>
                  <a:t>(found) printf("Search succeeds. data[%d]=%d.\n", mid, data[mid]);</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else </a:t>
                </a:r>
                <a:r>
                  <a:rPr>
                    <a:latin typeface="Arial" panose="020B0604020202020204" pitchFamily="34" charset="0"/>
                    <a:cs typeface="Arial" panose="020B0604020202020204" pitchFamily="34" charset="0"/>
                  </a:rPr>
                  <a:t>printf("Search fails. %d does not exist in the sequence.\n", key);</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9304"/>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11</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12</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13</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17</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18</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19</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20</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21</a:t>
                </a:r>
                <a:endParaRPr lang="en-US">
                  <a:latin typeface="Arial" panose="020B0604020202020204" pitchFamily="34" charset="0"/>
                  <a:cs typeface="Arial" panose="020B0604020202020204" pitchFamily="34" charset="0"/>
                </a:endParaRPr>
              </a:p>
            </p:txBody>
          </p:sp>
        </p:grpSp>
      </p:grpSp>
      <p:grpSp>
        <p:nvGrpSpPr>
          <p:cNvPr id="11" name="组合 10"/>
          <p:cNvGrpSpPr/>
          <p:nvPr/>
        </p:nvGrpSpPr>
        <p:grpSpPr>
          <a:xfrm>
            <a:off x="7057345" y="204470"/>
            <a:ext cx="5059045" cy="1049189"/>
            <a:chOff x="12443" y="3850"/>
            <a:chExt cx="7967" cy="1652"/>
          </a:xfrm>
        </p:grpSpPr>
        <p:sp>
          <p:nvSpPr>
            <p:cNvPr id="6" name="文字方塊 1"/>
            <p:cNvSpPr txBox="1"/>
            <p:nvPr/>
          </p:nvSpPr>
          <p:spPr>
            <a:xfrm>
              <a:off x="12443" y="4450"/>
              <a:ext cx="7967" cy="1052"/>
            </a:xfrm>
            <a:prstGeom prst="rect">
              <a:avLst/>
            </a:prstGeom>
            <a:solidFill>
              <a:schemeClr val="accent1">
                <a:lumMod val="60000"/>
                <a:lumOff val="40000"/>
              </a:schemeClr>
            </a:solidFill>
          </p:spPr>
          <p:txBody>
            <a:bodyPr wrap="none" rtlCol="0">
              <a:noAutofit/>
            </a:bodyPr>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Enter a searched key: </a:t>
              </a:r>
              <a:r>
                <a:rPr>
                  <a:solidFill>
                    <a:srgbClr val="FF0000"/>
                  </a:solidFill>
                  <a:latin typeface="Arial" panose="020B0604020202020204" pitchFamily="34" charset="0"/>
                  <a:cs typeface="Arial" panose="020B0604020202020204" pitchFamily="34" charset="0"/>
                </a:rPr>
                <a:t>7</a:t>
              </a:r>
              <a:endParaRPr>
                <a:solidFill>
                  <a:srgbClr val="FF0000"/>
                </a:solidFill>
                <a:latin typeface="Arial" panose="020B0604020202020204" pitchFamily="34" charset="0"/>
                <a:cs typeface="Arial" panose="020B0604020202020204" pitchFamily="34" charset="0"/>
              </a:endParaRPr>
            </a:p>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Search succeeds. data[5]=7</a:t>
              </a:r>
              <a:endParaRPr>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850"/>
              <a:ext cx="322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a:latin typeface="Arial" panose="020B0604020202020204" pitchFamily="34" charset="0"/>
                  <a:cs typeface="Arial" panose="020B0604020202020204" pitchFamily="34" charset="0"/>
                  <a:sym typeface="+mn-ea"/>
                </a:rPr>
                <a:t>binary_search</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
        <p:nvSpPr>
          <p:cNvPr id="4" name="文字方塊 1"/>
          <p:cNvSpPr txBox="1"/>
          <p:nvPr/>
        </p:nvSpPr>
        <p:spPr>
          <a:xfrm>
            <a:off x="7031945" y="1354878"/>
            <a:ext cx="5059045" cy="668128"/>
          </a:xfrm>
          <a:prstGeom prst="rect">
            <a:avLst/>
          </a:prstGeom>
          <a:solidFill>
            <a:schemeClr val="accent1">
              <a:lumMod val="60000"/>
              <a:lumOff val="40000"/>
            </a:schemeClr>
          </a:solidFill>
        </p:spPr>
        <p:txBody>
          <a:bodyPr wrap="none" rtlCol="0">
            <a:noAutofit/>
          </a:bodyPr>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Enter a searched key: </a:t>
            </a:r>
            <a:r>
              <a:rPr>
                <a:solidFill>
                  <a:srgbClr val="FF0000"/>
                </a:solidFill>
                <a:latin typeface="Arial" panose="020B0604020202020204" pitchFamily="34" charset="0"/>
                <a:cs typeface="Arial" panose="020B0604020202020204" pitchFamily="34" charset="0"/>
              </a:rPr>
              <a:t>11</a:t>
            </a:r>
            <a:endParaRPr>
              <a:solidFill>
                <a:schemeClr val="accent6"/>
              </a:solidFill>
              <a:latin typeface="Arial" panose="020B0604020202020204" pitchFamily="34" charset="0"/>
              <a:cs typeface="Arial" panose="020B0604020202020204" pitchFamily="34" charset="0"/>
            </a:endParaRPr>
          </a:p>
          <a:p>
            <a:pPr algn="l" defTabSz="914400">
              <a:buClrTx/>
              <a:buSzTx/>
              <a:buFontTx/>
              <a:tabLst>
                <a:tab pos="179070" algn="l"/>
                <a:tab pos="358140" algn="l"/>
                <a:tab pos="537210" algn="l"/>
                <a:tab pos="716280" algn="l"/>
              </a:tabLst>
            </a:pPr>
            <a:r>
              <a:rPr>
                <a:solidFill>
                  <a:schemeClr val="accent6"/>
                </a:solidFill>
                <a:latin typeface="Arial" panose="020B0604020202020204" pitchFamily="34" charset="0"/>
                <a:cs typeface="Arial" panose="020B0604020202020204" pitchFamily="34" charset="0"/>
              </a:rPr>
              <a:t>Search fails. 11 does not exist in the sequence.</a:t>
            </a:r>
            <a:endParaRPr>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One-Dimensional Arrays</a:t>
            </a:r>
            <a:r>
              <a:rPr lang="en-US">
                <a:sym typeface="+mn-ea"/>
              </a:rPr>
              <a:t> (cont’d)</a:t>
            </a:r>
            <a:endParaRPr lang="zh-CN" altLang="en-US"/>
          </a:p>
        </p:txBody>
      </p:sp>
      <p:sp>
        <p:nvSpPr>
          <p:cNvPr id="3" name="内容占位符 2"/>
          <p:cNvSpPr>
            <a:spLocks noGrp="1"/>
          </p:cNvSpPr>
          <p:nvPr>
            <p:ph idx="1"/>
          </p:nvPr>
        </p:nvSpPr>
        <p:spPr/>
        <p:txBody>
          <a:bodyPr/>
          <a:p>
            <a:pPr lvl="1"/>
            <a:r>
              <a:rPr lang="zh-CN" altLang="en-US"/>
              <a:t>Array elements can be used in arithmetic expressions. The following statement assigns the average score to variable average:</a:t>
            </a:r>
            <a:endParaRPr lang="zh-CN" altLang="en-US"/>
          </a:p>
          <a:p>
            <a:pPr lvl="1"/>
            <a:endParaRPr lang="zh-CN" altLang="en-US"/>
          </a:p>
          <a:p>
            <a:pPr lvl="1"/>
            <a:r>
              <a:rPr lang="zh-CN" altLang="en-US"/>
              <a:t>Suppose the address register of a CPU is 32-bit long and the the size of an integer is four bytes. </a:t>
            </a:r>
            <a:endParaRPr lang="zh-CN" altLang="en-US"/>
          </a:p>
          <a:p>
            <a:pPr lvl="1"/>
            <a:r>
              <a:rPr lang="zh-CN" altLang="en-US"/>
              <a:t>If the starting address of</a:t>
            </a:r>
            <a:r>
              <a:rPr lang="zh-CN" altLang="en-US">
                <a:latin typeface="Arial" panose="020B0604020202020204" pitchFamily="34" charset="0"/>
                <a:cs typeface="Arial" panose="020B0604020202020204" pitchFamily="34" charset="0"/>
              </a:rPr>
              <a:t> score[0]</a:t>
            </a:r>
            <a:r>
              <a:rPr lang="zh-CN" altLang="en-US"/>
              <a:t> is </a:t>
            </a:r>
            <a:r>
              <a:rPr lang="zh-CN" altLang="en-US">
                <a:latin typeface="Arial" panose="020B0604020202020204" pitchFamily="34" charset="0"/>
                <a:cs typeface="Arial" panose="020B0604020202020204" pitchFamily="34" charset="0"/>
              </a:rPr>
              <a:t>0x22FF50</a:t>
            </a:r>
            <a:r>
              <a:rPr lang="zh-CN" altLang="en-US"/>
              <a:t>, the array elements </a:t>
            </a:r>
            <a:r>
              <a:rPr lang="zh-CN" altLang="en-US">
                <a:latin typeface="Arial" panose="020B0604020202020204" pitchFamily="34" charset="0"/>
                <a:cs typeface="Arial" panose="020B0604020202020204" pitchFamily="34" charset="0"/>
              </a:rPr>
              <a:t>socre[1]</a:t>
            </a:r>
            <a:r>
              <a:rPr lang="zh-CN" altLang="en-US"/>
              <a:t>, </a:t>
            </a:r>
            <a:r>
              <a:rPr lang="zh-CN" altLang="en-US">
                <a:latin typeface="Arial" panose="020B0604020202020204" pitchFamily="34" charset="0"/>
                <a:cs typeface="Arial" panose="020B0604020202020204" pitchFamily="34" charset="0"/>
              </a:rPr>
              <a:t>score[2]</a:t>
            </a:r>
            <a:r>
              <a:rPr lang="zh-CN" altLang="en-US"/>
              <a:t>, </a:t>
            </a:r>
            <a:r>
              <a:rPr lang="en-US" altLang="zh-CN">
                <a:latin typeface="Arial" panose="020B0604020202020204" pitchFamily="34" charset="0"/>
                <a:cs typeface="Arial" panose="020B0604020202020204" pitchFamily="34" charset="0"/>
              </a:rPr>
              <a:t>...</a:t>
            </a:r>
            <a:r>
              <a:rPr lang="zh-CN" altLang="en-US"/>
              <a:t>, and </a:t>
            </a:r>
            <a:r>
              <a:rPr lang="zh-CN" altLang="en-US">
                <a:latin typeface="Arial" panose="020B0604020202020204" pitchFamily="34" charset="0"/>
                <a:cs typeface="Arial" panose="020B0604020202020204" pitchFamily="34" charset="0"/>
              </a:rPr>
              <a:t>score[9]</a:t>
            </a:r>
            <a:r>
              <a:rPr lang="zh-CN" altLang="en-US"/>
              <a:t> are stored in the succeeding memory locations, i.e., the starting address of </a:t>
            </a:r>
            <a:r>
              <a:rPr lang="zh-CN" altLang="en-US">
                <a:latin typeface="Arial" panose="020B0604020202020204" pitchFamily="34" charset="0"/>
                <a:cs typeface="Arial" panose="020B0604020202020204" pitchFamily="34" charset="0"/>
              </a:rPr>
              <a:t>score[1]</a:t>
            </a:r>
            <a:r>
              <a:rPr lang="zh-CN" altLang="en-US"/>
              <a:t> is </a:t>
            </a:r>
            <a:r>
              <a:rPr lang="zh-CN" altLang="en-US">
                <a:latin typeface="Arial" panose="020B0604020202020204" pitchFamily="34" charset="0"/>
                <a:cs typeface="Arial" panose="020B0604020202020204" pitchFamily="34" charset="0"/>
              </a:rPr>
              <a:t>0x22FF54</a:t>
            </a:r>
            <a:r>
              <a:rPr lang="zh-CN" altLang="en-US"/>
              <a:t>, the starting address of </a:t>
            </a:r>
            <a:r>
              <a:rPr lang="zh-CN" altLang="en-US">
                <a:latin typeface="Arial" panose="020B0604020202020204" pitchFamily="34" charset="0"/>
                <a:cs typeface="Arial" panose="020B0604020202020204" pitchFamily="34" charset="0"/>
              </a:rPr>
              <a:t>score[2]</a:t>
            </a:r>
            <a:r>
              <a:rPr lang="zh-CN" altLang="en-US"/>
              <a:t> is </a:t>
            </a:r>
            <a:r>
              <a:rPr lang="zh-CN" altLang="en-US">
                <a:latin typeface="Arial" panose="020B0604020202020204" pitchFamily="34" charset="0"/>
                <a:cs typeface="Arial" panose="020B0604020202020204" pitchFamily="34" charset="0"/>
              </a:rPr>
              <a:t>0x22FF58</a:t>
            </a:r>
            <a:r>
              <a:rPr lang="zh-CN" altLang="en-US"/>
              <a:t>, </a:t>
            </a:r>
            <a:r>
              <a:rPr lang="en-US" altLang="zh-CN">
                <a:latin typeface="Arial" panose="020B0604020202020204" pitchFamily="34" charset="0"/>
                <a:cs typeface="Arial" panose="020B0604020202020204" pitchFamily="34" charset="0"/>
                <a:sym typeface="+mn-ea"/>
              </a:rPr>
              <a:t>...</a:t>
            </a:r>
            <a:r>
              <a:rPr lang="zh-CN" altLang="en-US"/>
              <a:t>, and the starting address of </a:t>
            </a:r>
            <a:r>
              <a:rPr lang="zh-CN" altLang="en-US">
                <a:latin typeface="Arial" panose="020B0604020202020204" pitchFamily="34" charset="0"/>
                <a:cs typeface="Arial" panose="020B0604020202020204" pitchFamily="34" charset="0"/>
              </a:rPr>
              <a:t>score[9</a:t>
            </a:r>
            <a:r>
              <a:rPr lang="zh-CN" altLang="en-US"/>
              <a:t>] is </a:t>
            </a:r>
            <a:r>
              <a:rPr lang="zh-CN" altLang="en-US">
                <a:latin typeface="Arial" panose="020B0604020202020204" pitchFamily="34" charset="0"/>
                <a:cs typeface="Arial" panose="020B0604020202020204" pitchFamily="34" charset="0"/>
              </a:rPr>
              <a:t>0x22FF74</a:t>
            </a:r>
            <a:r>
              <a:rPr lang="zh-CN" altLang="en-US"/>
              <a:t>. </a:t>
            </a:r>
            <a:endParaRPr lang="zh-CN" altLang="en-US"/>
          </a:p>
          <a:p>
            <a:pPr lvl="1"/>
            <a:r>
              <a:rPr lang="zh-CN" altLang="en-US"/>
              <a:t>The addresses (in hexadecimal) of array elements </a:t>
            </a:r>
            <a:r>
              <a:rPr lang="zh-CN" altLang="en-US">
                <a:latin typeface="Arial" panose="020B0604020202020204" pitchFamily="34" charset="0"/>
                <a:cs typeface="Arial" panose="020B0604020202020204" pitchFamily="34" charset="0"/>
              </a:rPr>
              <a:t>score[i]</a:t>
            </a:r>
            <a:r>
              <a:rPr lang="zh-CN" altLang="en-US"/>
              <a:t> are shown as the figure below:</a:t>
            </a:r>
            <a:endParaRPr lang="zh-CN" altLang="en-US"/>
          </a:p>
        </p:txBody>
      </p:sp>
      <p:sp>
        <p:nvSpPr>
          <p:cNvPr id="4" name="文字方塊 1"/>
          <p:cNvSpPr txBox="1"/>
          <p:nvPr/>
        </p:nvSpPr>
        <p:spPr>
          <a:xfrm>
            <a:off x="911180" y="2089785"/>
            <a:ext cx="11130280" cy="36830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average = (score[0]+score[1]+score[2]+score[3]+score[4]+score[5]+score[6]+score[7]+score[8]+score[9])/10;</a:t>
            </a:r>
            <a:endParaRPr>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stretch>
            <a:fillRect/>
          </a:stretch>
        </p:blipFill>
        <p:spPr>
          <a:xfrm>
            <a:off x="2414905" y="5191760"/>
            <a:ext cx="7884000" cy="9534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One-Dimensional Arrays</a:t>
            </a:r>
            <a:r>
              <a:rPr lang="en-US">
                <a:sym typeface="+mn-ea"/>
              </a:rPr>
              <a:t> (cont’d)</a:t>
            </a:r>
            <a:endParaRPr lang="zh-CN" altLang="en-US"/>
          </a:p>
        </p:txBody>
      </p:sp>
      <p:sp>
        <p:nvSpPr>
          <p:cNvPr id="3" name="内容占位符 2"/>
          <p:cNvSpPr>
            <a:spLocks noGrp="1"/>
          </p:cNvSpPr>
          <p:nvPr>
            <p:ph idx="1"/>
          </p:nvPr>
        </p:nvSpPr>
        <p:spPr/>
        <p:txBody>
          <a:bodyPr/>
          <a:p>
            <a:pPr lvl="1"/>
            <a:r>
              <a:rPr lang="zh-CN" altLang="en-US"/>
              <a:t>In C programming language, the identifier of a one-dimensional array represents the address of the first array element. </a:t>
            </a:r>
            <a:r>
              <a:rPr lang="en-US" altLang="zh-CN"/>
              <a:t>E</a:t>
            </a:r>
            <a:r>
              <a:rPr lang="zh-CN" altLang="en-US"/>
              <a:t>xample, program </a:t>
            </a:r>
            <a:r>
              <a:rPr lang="zh-CN" altLang="en-US">
                <a:latin typeface="Arial" panose="020B0604020202020204" pitchFamily="34" charset="0"/>
                <a:cs typeface="Arial" panose="020B0604020202020204" pitchFamily="34" charset="0"/>
              </a:rPr>
              <a:t>array_value_address_1D.c</a:t>
            </a:r>
            <a:r>
              <a:rPr lang="en-US" altLang="zh-CN"/>
              <a:t>.</a:t>
            </a:r>
            <a:endParaRPr lang="en-US" altLang="zh-CN"/>
          </a:p>
        </p:txBody>
      </p:sp>
      <p:grpSp>
        <p:nvGrpSpPr>
          <p:cNvPr id="10" name="组合 9"/>
          <p:cNvGrpSpPr/>
          <p:nvPr/>
        </p:nvGrpSpPr>
        <p:grpSpPr>
          <a:xfrm>
            <a:off x="874985" y="2136775"/>
            <a:ext cx="6291580" cy="4070985"/>
            <a:chOff x="971" y="314"/>
            <a:chExt cx="9908" cy="6411"/>
          </a:xfrm>
        </p:grpSpPr>
        <p:sp>
          <p:nvSpPr>
            <p:cNvPr id="8" name="文字方塊 2"/>
            <p:cNvSpPr txBox="1"/>
            <p:nvPr/>
          </p:nvSpPr>
          <p:spPr>
            <a:xfrm>
              <a:off x="971" y="314"/>
              <a:ext cx="46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array_value_address_1D.c</a:t>
              </a:r>
              <a:r>
                <a:rPr lang="en-US" altLang="zh-TW">
                  <a:latin typeface="Arial" panose="020B0604020202020204" pitchFamily="34" charset="0"/>
                  <a:cs typeface="Arial" panose="020B0604020202020204" pitchFamily="34" charset="0"/>
                </a:rPr>
                <a:t> </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9908" cy="5815"/>
              <a:chOff x="709" y="1032"/>
              <a:chExt cx="9908" cy="5815"/>
            </a:xfrm>
          </p:grpSpPr>
          <p:sp>
            <p:nvSpPr>
              <p:cNvPr id="12" name="文字方塊 1"/>
              <p:cNvSpPr txBox="1"/>
              <p:nvPr/>
            </p:nvSpPr>
            <p:spPr>
              <a:xfrm>
                <a:off x="1559" y="1032"/>
                <a:ext cx="9058" cy="5815"/>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#include &lt;stdio.h&gt;</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main(</a:t>
                </a:r>
                <a:r>
                  <a:rPr b="1">
                    <a:latin typeface="Arial" panose="020B0604020202020204" pitchFamily="34" charset="0"/>
                    <a:cs typeface="Arial" panose="020B0604020202020204" pitchFamily="34" charset="0"/>
                  </a:rPr>
                  <a:t>void</a:t>
                </a:r>
                <a:r>
                  <a:rPr>
                    <a:latin typeface="Arial" panose="020B0604020202020204" pitchFamily="34" charset="0"/>
                    <a:cs typeface="Arial" panose="020B0604020202020204" pitchFamily="34" charset="0"/>
                  </a:rPr>
                  <a:t>) {</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score[10] = {78, 65, 90, 55, 82, 70, 49, 92, 82, 68};</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score: 0X%X \n", score);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score[0]: 0X%X\n\n", &amp;score[0]);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*score: %d \n", *score);</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score[0]: %d\n\n", score[0]);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printf("Content of score+2: 0X%X \n", score+2);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printf("Address of score[2]: 0X%X\n\n", &amp;score[2]);</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5815"/>
              </a:xfrm>
              <a:prstGeom prst="rect">
                <a:avLst/>
              </a:prstGeom>
              <a:solidFill>
                <a:schemeClr val="bg1">
                  <a:lumMod val="85000"/>
                </a:schemeClr>
              </a:solidFill>
              <a:ln w="12700" cmpd="sng">
                <a:noFill/>
                <a:prstDash val="solid"/>
              </a:ln>
            </p:spPr>
            <p:txBody>
              <a:bodyPr wrap="square" rtlCol="0">
                <a:spAutoFit/>
              </a:bodyPr>
              <a:p>
                <a:pPr algn="r"/>
                <a:r>
                  <a:rPr lang="en-US" altLang="zh-CN">
                    <a:latin typeface="Arial" panose="020B0604020202020204" pitchFamily="34" charset="0"/>
                    <a:cs typeface="Arial" panose="020B0604020202020204" pitchFamily="34" charset="0"/>
                  </a:rPr>
                  <a:t>1</a:t>
                </a:r>
                <a:endParaRPr lang="zh-CN" alt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3</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5</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6</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9</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10</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11</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12</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13</a:t>
                </a:r>
                <a:endParaRPr lang="en-US" altLang="zh-CN">
                  <a:latin typeface="Arial" panose="020B0604020202020204" pitchFamily="34" charset="0"/>
                  <a:cs typeface="Arial" panose="020B0604020202020204" pitchFamily="34" charset="0"/>
                </a:endParaRPr>
              </a:p>
            </p:txBody>
          </p:sp>
        </p:grpSp>
      </p:grpSp>
      <p:sp>
        <p:nvSpPr>
          <p:cNvPr id="4" name="文本框 3"/>
          <p:cNvSpPr txBox="1"/>
          <p:nvPr/>
        </p:nvSpPr>
        <p:spPr>
          <a:xfrm>
            <a:off x="7284085" y="2028825"/>
            <a:ext cx="4069080" cy="4523105"/>
          </a:xfrm>
          <a:prstGeom prst="rect">
            <a:avLst/>
          </a:prstGeom>
          <a:noFill/>
        </p:spPr>
        <p:txBody>
          <a:bodyPr wrap="square" rtlCol="0">
            <a:spAutoFit/>
          </a:bodyPr>
          <a:p>
            <a:r>
              <a:rPr lang="zh-CN" altLang="en-US">
                <a:latin typeface="Times New Roman" panose="02020603050405020304" charset="0"/>
                <a:cs typeface="Times New Roman" panose="02020603050405020304" charset="0"/>
              </a:rPr>
              <a:t>Lines 6 and 7 output the content of array </a:t>
            </a:r>
            <a:r>
              <a:rPr lang="zh-CN" altLang="en-US">
                <a:latin typeface="Arial" panose="020B0604020202020204" pitchFamily="34" charset="0"/>
                <a:cs typeface="Arial" panose="020B0604020202020204" pitchFamily="34" charset="0"/>
              </a:rPr>
              <a:t>score </a:t>
            </a:r>
            <a:r>
              <a:rPr lang="zh-CN" altLang="en-US">
                <a:latin typeface="Times New Roman" panose="02020603050405020304" charset="0"/>
                <a:cs typeface="Times New Roman" panose="02020603050405020304" charset="0"/>
              </a:rPr>
              <a:t>and address of </a:t>
            </a:r>
            <a:r>
              <a:rPr lang="zh-CN" altLang="en-US">
                <a:latin typeface="Arial" panose="020B0604020202020204" pitchFamily="34" charset="0"/>
                <a:cs typeface="Arial" panose="020B0604020202020204" pitchFamily="34" charset="0"/>
              </a:rPr>
              <a:t>score[0]</a:t>
            </a:r>
            <a:r>
              <a:rPr lang="zh-CN" altLang="en-US">
                <a:latin typeface="Times New Roman" panose="02020603050405020304" charset="0"/>
                <a:cs typeface="Times New Roman" panose="02020603050405020304" charset="0"/>
              </a:rPr>
              <a:t>, i.e., </a:t>
            </a:r>
            <a:r>
              <a:rPr lang="zh-CN" altLang="en-US">
                <a:latin typeface="Arial" panose="020B0604020202020204" pitchFamily="34" charset="0"/>
                <a:cs typeface="Arial" panose="020B0604020202020204" pitchFamily="34" charset="0"/>
              </a:rPr>
              <a:t>0x22FF50</a:t>
            </a:r>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Lines 9 and 10 prints the values of </a:t>
            </a:r>
            <a:r>
              <a:rPr lang="zh-CN" altLang="en-US">
                <a:latin typeface="Arial" panose="020B0604020202020204" pitchFamily="34" charset="0"/>
                <a:cs typeface="Arial" panose="020B0604020202020204" pitchFamily="34" charset="0"/>
              </a:rPr>
              <a:t>*score</a:t>
            </a:r>
            <a:r>
              <a:rPr lang="zh-CN" altLang="en-US">
                <a:latin typeface="Times New Roman" panose="02020603050405020304" charset="0"/>
                <a:cs typeface="Times New Roman" panose="02020603050405020304" charset="0"/>
              </a:rPr>
              <a:t> and </a:t>
            </a:r>
            <a:r>
              <a:rPr lang="zh-CN" altLang="en-US">
                <a:latin typeface="Arial" panose="020B0604020202020204" pitchFamily="34" charset="0"/>
                <a:cs typeface="Arial" panose="020B0604020202020204" pitchFamily="34" charset="0"/>
              </a:rPr>
              <a:t>score[0]</a:t>
            </a:r>
            <a:r>
              <a:rPr lang="zh-CN" altLang="en-US">
                <a:latin typeface="Times New Roman" panose="02020603050405020304" charset="0"/>
                <a:cs typeface="Times New Roman" panose="02020603050405020304" charset="0"/>
              </a:rPr>
              <a:t>, where both values are </a:t>
            </a:r>
            <a:r>
              <a:rPr lang="zh-CN" altLang="en-US">
                <a:latin typeface="Arial" panose="020B0604020202020204" pitchFamily="34" charset="0"/>
                <a:cs typeface="Arial" panose="020B0604020202020204" pitchFamily="34" charset="0"/>
              </a:rPr>
              <a:t>78</a:t>
            </a:r>
            <a:r>
              <a:rPr lang="zh-CN" altLang="en-US">
                <a:latin typeface="Times New Roman" panose="02020603050405020304" charset="0"/>
                <a:cs typeface="Times New Roman" panose="02020603050405020304" charset="0"/>
              </a:rPr>
              <a:t>. The notation </a:t>
            </a:r>
            <a:r>
              <a:rPr lang="zh-CN" altLang="en-US">
                <a:latin typeface="Arial" panose="020B0604020202020204" pitchFamily="34" charset="0"/>
                <a:cs typeface="Arial" panose="020B0604020202020204" pitchFamily="34" charset="0"/>
              </a:rPr>
              <a:t>*score</a:t>
            </a:r>
            <a:r>
              <a:rPr lang="zh-CN" altLang="en-US">
                <a:latin typeface="Times New Roman" panose="02020603050405020304" charset="0"/>
                <a:cs typeface="Times New Roman" panose="02020603050405020304" charset="0"/>
              </a:rPr>
              <a:t> is dereferencing of score once.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C programming language also allows arithmetic operation of address. In Line 12, </a:t>
            </a:r>
            <a:r>
              <a:rPr lang="zh-CN" altLang="en-US">
                <a:latin typeface="Arial" panose="020B0604020202020204" pitchFamily="34" charset="0"/>
                <a:cs typeface="Arial" panose="020B0604020202020204" pitchFamily="34" charset="0"/>
              </a:rPr>
              <a:t>score+2 </a:t>
            </a:r>
            <a:r>
              <a:rPr lang="zh-CN" altLang="en-US">
                <a:latin typeface="Times New Roman" panose="02020603050405020304" charset="0"/>
                <a:cs typeface="Times New Roman" panose="02020603050405020304" charset="0"/>
              </a:rPr>
              <a:t>is an arithmetic operation of address which means the address of score adds two times of the size of a given data type, that is </a:t>
            </a:r>
            <a:r>
              <a:rPr lang="zh-CN" altLang="en-US">
                <a:latin typeface="Arial" panose="020B0604020202020204" pitchFamily="34" charset="0"/>
                <a:cs typeface="Arial" panose="020B0604020202020204" pitchFamily="34" charset="0"/>
              </a:rPr>
              <a:t>4</a:t>
            </a:r>
            <a:r>
              <a:rPr lang="zh-CN" altLang="en-US">
                <a:latin typeface="Times New Roman" panose="02020603050405020304" charset="0"/>
                <a:cs typeface="Times New Roman" panose="02020603050405020304" charset="0"/>
              </a:rPr>
              <a:t> for the integer type. Hence, </a:t>
            </a:r>
            <a:r>
              <a:rPr lang="zh-CN" altLang="en-US">
                <a:latin typeface="Arial" panose="020B0604020202020204" pitchFamily="34" charset="0"/>
                <a:cs typeface="Arial" panose="020B0604020202020204" pitchFamily="34" charset="0"/>
              </a:rPr>
              <a:t>score+2</a:t>
            </a:r>
            <a:r>
              <a:rPr lang="zh-CN" altLang="en-US">
                <a:latin typeface="Times New Roman" panose="02020603050405020304" charset="0"/>
                <a:cs typeface="Times New Roman" panose="02020603050405020304" charset="0"/>
              </a:rPr>
              <a:t> is equivalent</a:t>
            </a:r>
            <a:r>
              <a:rPr lang="en-US" altLang="zh-CN">
                <a:latin typeface="Times New Roman" panose="02020603050405020304" charset="0"/>
                <a:cs typeface="Times New Roman" panose="02020603050405020304" charset="0"/>
              </a:rPr>
              <a:t> to</a:t>
            </a:r>
            <a:r>
              <a:rPr lang="zh-CN" altLang="en-US">
                <a:latin typeface="Times New Roman" panose="02020603050405020304" charset="0"/>
                <a:cs typeface="Times New Roman" panose="02020603050405020304" charset="0"/>
              </a:rPr>
              <a:t> </a:t>
            </a:r>
            <a:r>
              <a:rPr lang="zh-CN" altLang="en-US">
                <a:latin typeface="Arial" panose="020B0604020202020204" pitchFamily="34" charset="0"/>
                <a:cs typeface="Arial" panose="020B0604020202020204" pitchFamily="34" charset="0"/>
              </a:rPr>
              <a:t>0X22FF50+4*2</a:t>
            </a:r>
            <a:r>
              <a:rPr lang="zh-CN" altLang="en-US">
                <a:latin typeface="Times New Roman" panose="02020603050405020304" charset="0"/>
                <a:cs typeface="Times New Roman" panose="02020603050405020304" charset="0"/>
              </a:rPr>
              <a:t> which is exactly the address of </a:t>
            </a:r>
            <a:r>
              <a:rPr lang="zh-CN" altLang="en-US">
                <a:latin typeface="Arial" panose="020B0604020202020204" pitchFamily="34" charset="0"/>
                <a:cs typeface="Arial" panose="020B0604020202020204" pitchFamily="34" charset="0"/>
              </a:rPr>
              <a:t>score[2]</a:t>
            </a:r>
            <a:r>
              <a:rPr lang="zh-CN" altLang="en-US">
                <a:latin typeface="Times New Roman" panose="02020603050405020304" charset="0"/>
                <a:cs typeface="Times New Roman" panose="02020603050405020304" charset="0"/>
              </a:rPr>
              <a:t>, </a:t>
            </a:r>
            <a:r>
              <a:rPr lang="zh-CN" altLang="en-US">
                <a:latin typeface="Arial" panose="020B0604020202020204" pitchFamily="34" charset="0"/>
                <a:cs typeface="Arial" panose="020B0604020202020204" pitchFamily="34" charset="0"/>
              </a:rPr>
              <a:t>0X22FF58</a:t>
            </a:r>
            <a:r>
              <a:rPr lang="zh-CN" altLang="en-US">
                <a:latin typeface="Times New Roman" panose="02020603050405020304" charset="0"/>
                <a:cs typeface="Times New Roman" panose="02020603050405020304" charset="0"/>
              </a:rPr>
              <a:t>, as the output of Line 13.</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One-Dimensional Arrays</a:t>
            </a:r>
            <a:r>
              <a:rPr lang="en-US">
                <a:sym typeface="+mn-ea"/>
              </a:rPr>
              <a:t> (cont’d)</a:t>
            </a:r>
            <a:endParaRPr lang="zh-CN" altLang="en-US"/>
          </a:p>
        </p:txBody>
      </p:sp>
      <p:sp>
        <p:nvSpPr>
          <p:cNvPr id="3" name="内容占位符 2"/>
          <p:cNvSpPr>
            <a:spLocks noGrp="1"/>
          </p:cNvSpPr>
          <p:nvPr>
            <p:ph idx="1"/>
          </p:nvPr>
        </p:nvSpPr>
        <p:spPr/>
        <p:txBody>
          <a:bodyPr/>
          <a:p>
            <a:pPr lvl="1"/>
            <a:r>
              <a:rPr lang="zh-CN" altLang="en-US"/>
              <a:t>In C programming language, the identifier of a one-dimensional array represents the address of the first array element. </a:t>
            </a:r>
            <a:r>
              <a:rPr lang="en-US" altLang="zh-CN"/>
              <a:t>E</a:t>
            </a:r>
            <a:r>
              <a:rPr lang="zh-CN" altLang="en-US"/>
              <a:t>xample, program </a:t>
            </a:r>
            <a:r>
              <a:rPr lang="zh-CN" altLang="en-US">
                <a:latin typeface="Arial" panose="020B0604020202020204" pitchFamily="34" charset="0"/>
                <a:cs typeface="Arial" panose="020B0604020202020204" pitchFamily="34" charset="0"/>
              </a:rPr>
              <a:t>array_value_address_1D.c</a:t>
            </a:r>
            <a:r>
              <a:rPr lang="en-US" altLang="zh-CN"/>
              <a:t>.</a:t>
            </a:r>
            <a:endParaRPr lang="en-US" altLang="zh-CN"/>
          </a:p>
        </p:txBody>
      </p:sp>
      <p:grpSp>
        <p:nvGrpSpPr>
          <p:cNvPr id="10" name="组合 9"/>
          <p:cNvGrpSpPr/>
          <p:nvPr/>
        </p:nvGrpSpPr>
        <p:grpSpPr>
          <a:xfrm>
            <a:off x="1128985" y="2136775"/>
            <a:ext cx="5579745" cy="2131695"/>
            <a:chOff x="971" y="314"/>
            <a:chExt cx="8787" cy="3357"/>
          </a:xfrm>
        </p:grpSpPr>
        <p:sp>
          <p:nvSpPr>
            <p:cNvPr id="8" name="文字方塊 2"/>
            <p:cNvSpPr txBox="1"/>
            <p:nvPr/>
          </p:nvSpPr>
          <p:spPr>
            <a:xfrm>
              <a:off x="971" y="314"/>
              <a:ext cx="4688" cy="58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array_value_address_1D.c</a:t>
              </a:r>
              <a:r>
                <a:rPr lang="en-US" altLang="zh-TW">
                  <a:latin typeface="Arial" panose="020B0604020202020204" pitchFamily="34" charset="0"/>
                  <a:cs typeface="Arial" panose="020B0604020202020204" pitchFamily="34" charset="0"/>
                </a:rPr>
                <a:t> </a:t>
              </a:r>
              <a:endParaRPr lang="en-US" altLang="zh-TW">
                <a:latin typeface="Arial" panose="020B0604020202020204" pitchFamily="34" charset="0"/>
                <a:cs typeface="Arial" panose="020B0604020202020204" pitchFamily="34" charset="0"/>
              </a:endParaRPr>
            </a:p>
          </p:txBody>
        </p:sp>
        <p:grpSp>
          <p:nvGrpSpPr>
            <p:cNvPr id="9" name="组合 8"/>
            <p:cNvGrpSpPr/>
            <p:nvPr/>
          </p:nvGrpSpPr>
          <p:grpSpPr>
            <a:xfrm>
              <a:off x="971" y="910"/>
              <a:ext cx="8787" cy="2761"/>
              <a:chOff x="709" y="1032"/>
              <a:chExt cx="8787" cy="2761"/>
            </a:xfrm>
          </p:grpSpPr>
          <p:sp>
            <p:nvSpPr>
              <p:cNvPr id="12" name="文字方塊 1"/>
              <p:cNvSpPr txBox="1"/>
              <p:nvPr/>
            </p:nvSpPr>
            <p:spPr>
              <a:xfrm>
                <a:off x="1559" y="1032"/>
                <a:ext cx="7937" cy="2761"/>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*(score+2): %d \n", *(score+2));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printf("Value of score[2]: %d\n", score[2]);</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b="1">
                    <a:latin typeface="Arial" panose="020B0604020202020204" pitchFamily="34" charset="0"/>
                    <a:cs typeface="Arial" panose="020B0604020202020204" pitchFamily="34" charset="0"/>
                  </a:rPr>
                  <a:t>return </a:t>
                </a:r>
                <a:r>
                  <a:rPr>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p:txBody>
          </p:sp>
          <p:sp>
            <p:nvSpPr>
              <p:cNvPr id="13" name="文本框 12"/>
              <p:cNvSpPr txBox="1"/>
              <p:nvPr/>
            </p:nvSpPr>
            <p:spPr>
              <a:xfrm>
                <a:off x="709" y="1032"/>
                <a:ext cx="850" cy="2761"/>
              </a:xfrm>
              <a:prstGeom prst="rect">
                <a:avLst/>
              </a:prstGeom>
              <a:solidFill>
                <a:schemeClr val="bg1">
                  <a:lumMod val="85000"/>
                </a:schemeClr>
              </a:solidFill>
              <a:ln w="12700" cmpd="sng">
                <a:noFill/>
                <a:prstDash val="solid"/>
              </a:ln>
            </p:spPr>
            <p:txBody>
              <a:bodyPr wrap="square" rtlCol="0">
                <a:spAutoFit/>
              </a:bodyPr>
              <a:p>
                <a:pPr algn="r"/>
                <a:r>
                  <a:rPr lang="en-US">
                    <a:latin typeface="Arial" panose="020B0604020202020204" pitchFamily="34" charset="0"/>
                    <a:cs typeface="Arial" panose="020B0604020202020204" pitchFamily="34" charset="0"/>
                  </a:rPr>
                  <a:t>14</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15</a:t>
                </a:r>
                <a:endParaRPr lang="en-US">
                  <a:latin typeface="Arial" panose="020B0604020202020204" pitchFamily="34" charset="0"/>
                  <a:cs typeface="Arial" panose="020B0604020202020204" pitchFamily="34" charset="0"/>
                </a:endParaRPr>
              </a:p>
              <a:p>
                <a:pPr algn="r"/>
                <a:r>
                  <a:rPr lang="en-US">
                    <a:latin typeface="Arial" panose="020B0604020202020204" pitchFamily="34" charset="0"/>
                    <a:cs typeface="Arial" panose="020B0604020202020204" pitchFamily="34" charset="0"/>
                  </a:rPr>
                  <a:t>16</a:t>
                </a:r>
                <a:endParaRPr lang="en-US">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17</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18</a:t>
                </a:r>
                <a:endParaRPr lang="en-US" altLang="zh-CN">
                  <a:latin typeface="Arial" panose="020B0604020202020204" pitchFamily="34" charset="0"/>
                  <a:cs typeface="Arial" panose="020B0604020202020204" pitchFamily="34" charset="0"/>
                </a:endParaRPr>
              </a:p>
              <a:p>
                <a:pPr algn="r"/>
                <a:r>
                  <a:rPr lang="en-US" altLang="zh-CN">
                    <a:latin typeface="Arial" panose="020B0604020202020204" pitchFamily="34" charset="0"/>
                    <a:cs typeface="Arial" panose="020B0604020202020204" pitchFamily="34" charset="0"/>
                  </a:rPr>
                  <a:t>19</a:t>
                </a:r>
                <a:endParaRPr lang="en-US" altLang="zh-CN">
                  <a:latin typeface="Arial" panose="020B0604020202020204" pitchFamily="34" charset="0"/>
                  <a:cs typeface="Arial" panose="020B0604020202020204" pitchFamily="34" charset="0"/>
                </a:endParaRPr>
              </a:p>
            </p:txBody>
          </p:sp>
        </p:grpSp>
      </p:grpSp>
      <p:grpSp>
        <p:nvGrpSpPr>
          <p:cNvPr id="11" name="组合 10"/>
          <p:cNvGrpSpPr/>
          <p:nvPr/>
        </p:nvGrpSpPr>
        <p:grpSpPr>
          <a:xfrm>
            <a:off x="7618685" y="2219960"/>
            <a:ext cx="3376930" cy="3796008"/>
            <a:chOff x="12443" y="314"/>
            <a:chExt cx="5318" cy="5977"/>
          </a:xfrm>
        </p:grpSpPr>
        <p:sp>
          <p:nvSpPr>
            <p:cNvPr id="6" name="文字方塊 1"/>
            <p:cNvSpPr txBox="1"/>
            <p:nvPr/>
          </p:nvSpPr>
          <p:spPr>
            <a:xfrm>
              <a:off x="12443" y="914"/>
              <a:ext cx="5318" cy="5377"/>
            </a:xfrm>
            <a:prstGeom prst="rect">
              <a:avLst/>
            </a:prstGeom>
            <a:solidFill>
              <a:schemeClr val="accent1">
                <a:lumMod val="60000"/>
                <a:lumOff val="40000"/>
              </a:schemeClr>
            </a:solidFill>
          </p:spPr>
          <p:txBody>
            <a:bodyPr wrap="none" rtlCol="0">
              <a:spAutoFit/>
            </a:bodyPr>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Content of score:    0X22FF50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Address of score[0]: 0X22FF50</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*score:   78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score[0]: 78</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Content of score+2:  0X22FF58</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Address of score[2]: 0X22FF58</a:t>
              </a:r>
              <a:endParaRPr>
                <a:solidFill>
                  <a:schemeClr val="accent6"/>
                </a:solidFill>
                <a:latin typeface="Arial" panose="020B0604020202020204" pitchFamily="34" charset="0"/>
                <a:cs typeface="Arial" panose="020B0604020202020204" pitchFamily="34" charset="0"/>
              </a:endParaRPr>
            </a:p>
            <a:p>
              <a:pPr algn="l"/>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*(score+2): 90</a:t>
              </a:r>
              <a:endParaRPr>
                <a:solidFill>
                  <a:schemeClr val="accent6"/>
                </a:solidFill>
                <a:latin typeface="Arial" panose="020B0604020202020204" pitchFamily="34" charset="0"/>
                <a:cs typeface="Arial" panose="020B0604020202020204" pitchFamily="34" charset="0"/>
              </a:endParaRPr>
            </a:p>
            <a:p>
              <a:pPr algn="l"/>
              <a:r>
                <a:rPr>
                  <a:solidFill>
                    <a:schemeClr val="accent6"/>
                  </a:solidFill>
                  <a:latin typeface="Arial" panose="020B0604020202020204" pitchFamily="34" charset="0"/>
                  <a:cs typeface="Arial" panose="020B0604020202020204" pitchFamily="34" charset="0"/>
                </a:rPr>
                <a:t>Value of score[2]:   90</a:t>
              </a:r>
              <a:r>
                <a:rPr lang="en-US">
                  <a:solidFill>
                    <a:schemeClr val="accent6"/>
                  </a:solidFill>
                  <a:latin typeface="Arial" panose="020B0604020202020204" pitchFamily="34" charset="0"/>
                  <a:cs typeface="Arial" panose="020B0604020202020204" pitchFamily="34" charset="0"/>
                </a:rPr>
                <a:t>    </a:t>
              </a:r>
              <a:endParaRPr lang="en-US">
                <a:solidFill>
                  <a:schemeClr val="accent6"/>
                </a:solidFill>
                <a:latin typeface="Arial" panose="020B0604020202020204" pitchFamily="34" charset="0"/>
                <a:cs typeface="Arial" panose="020B0604020202020204" pitchFamily="34" charset="0"/>
              </a:endParaRPr>
            </a:p>
          </p:txBody>
        </p:sp>
        <p:sp>
          <p:nvSpPr>
            <p:cNvPr id="7" name="文字方塊 6"/>
            <p:cNvSpPr txBox="1"/>
            <p:nvPr/>
          </p:nvSpPr>
          <p:spPr>
            <a:xfrm>
              <a:off x="12443" y="314"/>
              <a:ext cx="4988" cy="5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p>
              <a:pPr algn="l"/>
              <a:r>
                <a:rPr lang="zh-CN" altLang="en-US">
                  <a:latin typeface="Arial" panose="020B0604020202020204" pitchFamily="34" charset="0"/>
                  <a:cs typeface="Arial" panose="020B0604020202020204" pitchFamily="34" charset="0"/>
                  <a:sym typeface="+mn-ea"/>
                </a:rPr>
                <a:t>array_value_address_1D</a:t>
              </a:r>
              <a:r>
                <a:rPr lang="en-US" altLang="zh-TW">
                  <a:latin typeface="Arial" panose="020B0604020202020204" pitchFamily="34" charset="0"/>
                  <a:cs typeface="Arial" panose="020B0604020202020204" pitchFamily="34" charset="0"/>
                  <a:sym typeface="+mn-ea"/>
                </a:rPr>
                <a:t>.exe</a:t>
              </a:r>
              <a:endParaRPr lang="en-US" altLang="zh-TW">
                <a:latin typeface="Arial" panose="020B0604020202020204" pitchFamily="34" charset="0"/>
                <a:cs typeface="Arial" panose="020B0604020202020204" pitchFamily="34" charset="0"/>
                <a:sym typeface="+mn-ea"/>
              </a:endParaRPr>
            </a:p>
          </p:txBody>
        </p:sp>
      </p:grpSp>
      <p:sp>
        <p:nvSpPr>
          <p:cNvPr id="4" name="文本框 3"/>
          <p:cNvSpPr txBox="1"/>
          <p:nvPr/>
        </p:nvSpPr>
        <p:spPr>
          <a:xfrm>
            <a:off x="1184910" y="4549140"/>
            <a:ext cx="4926330" cy="645160"/>
          </a:xfrm>
          <a:prstGeom prst="rect">
            <a:avLst/>
          </a:prstGeom>
          <a:noFill/>
        </p:spPr>
        <p:txBody>
          <a:bodyPr wrap="square" rtlCol="0">
            <a:spAutoFit/>
          </a:bodyPr>
          <a:p>
            <a:r>
              <a:rPr lang="zh-CN" altLang="en-US">
                <a:latin typeface="Times New Roman" panose="02020603050405020304" charset="0"/>
                <a:cs typeface="Times New Roman" panose="02020603050405020304" charset="0"/>
              </a:rPr>
              <a:t>Lines 15 and 16 prints the values of </a:t>
            </a:r>
            <a:r>
              <a:rPr lang="zh-CN" altLang="en-US">
                <a:latin typeface="Arial" panose="020B0604020202020204" pitchFamily="34" charset="0"/>
                <a:cs typeface="Arial" panose="020B0604020202020204" pitchFamily="34" charset="0"/>
              </a:rPr>
              <a:t>*(score+2) </a:t>
            </a:r>
            <a:r>
              <a:rPr lang="zh-CN" altLang="en-US">
                <a:latin typeface="Times New Roman" panose="02020603050405020304" charset="0"/>
                <a:cs typeface="Times New Roman" panose="02020603050405020304" charset="0"/>
              </a:rPr>
              <a:t>and </a:t>
            </a:r>
            <a:r>
              <a:rPr lang="zh-CN" altLang="en-US">
                <a:latin typeface="Arial" panose="020B0604020202020204" pitchFamily="34" charset="0"/>
                <a:cs typeface="Arial" panose="020B0604020202020204" pitchFamily="34" charset="0"/>
              </a:rPr>
              <a:t>score[2]</a:t>
            </a:r>
            <a:r>
              <a:rPr lang="zh-CN" altLang="en-US">
                <a:latin typeface="Times New Roman" panose="02020603050405020304" charset="0"/>
                <a:cs typeface="Times New Roman" panose="02020603050405020304" charset="0"/>
              </a:rPr>
              <a:t>, where both results are </a:t>
            </a:r>
            <a:r>
              <a:rPr lang="zh-CN" altLang="en-US">
                <a:latin typeface="Arial" panose="020B0604020202020204" pitchFamily="34" charset="0"/>
                <a:cs typeface="Arial" panose="020B0604020202020204" pitchFamily="34" charset="0"/>
              </a:rPr>
              <a:t>90</a:t>
            </a:r>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One-Dimensional Arrays</a:t>
            </a:r>
            <a:r>
              <a:rPr lang="en-US">
                <a:sym typeface="+mn-ea"/>
              </a:rPr>
              <a:t> (cont’d)</a:t>
            </a:r>
            <a:endParaRPr lang="zh-CN" altLang="en-US"/>
          </a:p>
        </p:txBody>
      </p:sp>
      <p:sp>
        <p:nvSpPr>
          <p:cNvPr id="3" name="内容占位符 2"/>
          <p:cNvSpPr>
            <a:spLocks noGrp="1"/>
          </p:cNvSpPr>
          <p:nvPr>
            <p:ph idx="1"/>
          </p:nvPr>
        </p:nvSpPr>
        <p:spPr/>
        <p:txBody>
          <a:bodyPr/>
          <a:p>
            <a:r>
              <a:rPr lang="zh-CN" altLang="en-US"/>
              <a:t>In general, let the starting address of array </a:t>
            </a:r>
            <a:r>
              <a:rPr lang="zh-CN" altLang="en-US">
                <a:latin typeface="Arial" panose="020B0604020202020204" pitchFamily="34" charset="0"/>
                <a:cs typeface="Arial" panose="020B0604020202020204" pitchFamily="34" charset="0"/>
              </a:rPr>
              <a:t>a[n] </a:t>
            </a:r>
            <a:r>
              <a:rPr lang="zh-CN" altLang="en-US"/>
              <a:t>be </a:t>
            </a:r>
            <a:r>
              <a:rPr lang="zh-CN" altLang="en-US">
                <a:latin typeface="Arial" panose="020B0604020202020204" pitchFamily="34" charset="0"/>
                <a:cs typeface="Arial" panose="020B0604020202020204" pitchFamily="34" charset="0"/>
              </a:rPr>
              <a:t>loc </a:t>
            </a:r>
            <a:r>
              <a:rPr lang="zh-CN" altLang="en-US"/>
              <a:t>and the type of the elements of </a:t>
            </a:r>
            <a:r>
              <a:rPr lang="zh-CN" altLang="en-US">
                <a:latin typeface="Arial" panose="020B0604020202020204" pitchFamily="34" charset="0"/>
                <a:cs typeface="Arial" panose="020B0604020202020204" pitchFamily="34" charset="0"/>
              </a:rPr>
              <a:t>a[n] </a:t>
            </a:r>
            <a:r>
              <a:rPr lang="zh-CN" altLang="en-US"/>
              <a:t>be </a:t>
            </a:r>
            <a:r>
              <a:rPr lang="zh-CN" altLang="en-US">
                <a:latin typeface="Arial" panose="020B0604020202020204" pitchFamily="34" charset="0"/>
                <a:cs typeface="Arial" panose="020B0604020202020204" pitchFamily="34" charset="0"/>
              </a:rPr>
              <a:t>T</a:t>
            </a:r>
            <a:r>
              <a:rPr lang="zh-CN" altLang="en-US"/>
              <a:t>. </a:t>
            </a:r>
            <a:endParaRPr lang="zh-CN" altLang="en-US"/>
          </a:p>
          <a:p>
            <a:pPr lvl="1"/>
            <a:r>
              <a:rPr lang="zh-CN" altLang="en-US"/>
              <a:t>We have the address of </a:t>
            </a:r>
            <a:r>
              <a:rPr lang="zh-CN" altLang="en-US">
                <a:latin typeface="Arial" panose="020B0604020202020204" pitchFamily="34" charset="0"/>
                <a:cs typeface="Arial" panose="020B0604020202020204" pitchFamily="34" charset="0"/>
              </a:rPr>
              <a:t>&amp;a[0]==loc</a:t>
            </a:r>
            <a:r>
              <a:rPr lang="zh-CN" altLang="en-US"/>
              <a:t> and the starting address of array element </a:t>
            </a:r>
            <a:r>
              <a:rPr lang="zh-CN" altLang="en-US">
                <a:latin typeface="Arial" panose="020B0604020202020204" pitchFamily="34" charset="0"/>
                <a:cs typeface="Arial" panose="020B0604020202020204" pitchFamily="34" charset="0"/>
              </a:rPr>
              <a:t>a[i]</a:t>
            </a:r>
            <a:r>
              <a:rPr lang="zh-CN" altLang="en-US"/>
              <a:t> is given as, since there are </a:t>
            </a:r>
            <a:r>
              <a:rPr lang="zh-CN" altLang="en-US">
                <a:latin typeface="Arial" panose="020B0604020202020204" pitchFamily="34" charset="0"/>
                <a:cs typeface="Arial" panose="020B0604020202020204" pitchFamily="34" charset="0"/>
              </a:rPr>
              <a:t>i </a:t>
            </a:r>
            <a:r>
              <a:rPr lang="zh-CN" altLang="en-US"/>
              <a:t>elements before </a:t>
            </a:r>
            <a:r>
              <a:rPr lang="zh-CN" altLang="en-US">
                <a:latin typeface="Arial" panose="020B0604020202020204" pitchFamily="34" charset="0"/>
                <a:cs typeface="Arial" panose="020B0604020202020204" pitchFamily="34" charset="0"/>
              </a:rPr>
              <a:t>a[i] </a:t>
            </a:r>
            <a:r>
              <a:rPr lang="zh-CN" altLang="en-US"/>
              <a:t>and each element occupying </a:t>
            </a:r>
            <a:r>
              <a:rPr lang="zh-CN" altLang="en-US" b="1">
                <a:latin typeface="Arial" panose="020B0604020202020204" pitchFamily="34" charset="0"/>
                <a:cs typeface="Arial" panose="020B0604020202020204" pitchFamily="34" charset="0"/>
              </a:rPr>
              <a:t>sizeof</a:t>
            </a:r>
            <a:r>
              <a:rPr lang="zh-CN" altLang="en-US">
                <a:latin typeface="Arial" panose="020B0604020202020204" pitchFamily="34" charset="0"/>
                <a:cs typeface="Arial" panose="020B0604020202020204" pitchFamily="34" charset="0"/>
              </a:rPr>
              <a:t>(T)</a:t>
            </a:r>
            <a:r>
              <a:rPr lang="zh-CN" altLang="en-US"/>
              <a:t> bytes:</a:t>
            </a:r>
            <a:endParaRPr lang="zh-CN" altLang="en-US"/>
          </a:p>
          <a:p>
            <a:pPr marL="196850" lvl="1" indent="457200">
              <a:buNone/>
            </a:pPr>
            <a:r>
              <a:rPr lang="zh-CN" altLang="en-US">
                <a:latin typeface="Arial" panose="020B0604020202020204" pitchFamily="34" charset="0"/>
                <a:cs typeface="Arial" panose="020B0604020202020204" pitchFamily="34" charset="0"/>
              </a:rPr>
              <a:t>a+i = &amp;a[i] = loc + </a:t>
            </a:r>
            <a:r>
              <a:rPr lang="zh-CN" altLang="en-US" b="1">
                <a:latin typeface="Arial" panose="020B0604020202020204" pitchFamily="34" charset="0"/>
                <a:cs typeface="Arial" panose="020B0604020202020204" pitchFamily="34" charset="0"/>
              </a:rPr>
              <a:t>sizeof</a:t>
            </a:r>
            <a:r>
              <a:rPr lang="zh-CN" altLang="en-US">
                <a:latin typeface="Arial" panose="020B0604020202020204" pitchFamily="34" charset="0"/>
                <a:cs typeface="Arial" panose="020B0604020202020204" pitchFamily="34" charset="0"/>
              </a:rPr>
              <a:t>(T) </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 i.</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Multi-Dimensional Arrays</a:t>
            </a:r>
            <a:endParaRPr lang="zh-CN" altLang="en-US"/>
          </a:p>
        </p:txBody>
      </p:sp>
      <p:sp>
        <p:nvSpPr>
          <p:cNvPr id="3" name="内容占位符 2"/>
          <p:cNvSpPr>
            <a:spLocks noGrp="1"/>
          </p:cNvSpPr>
          <p:nvPr>
            <p:ph idx="1"/>
          </p:nvPr>
        </p:nvSpPr>
        <p:spPr/>
        <p:txBody>
          <a:bodyPr>
            <a:normAutofit lnSpcReduction="10000"/>
          </a:bodyPr>
          <a:p>
            <a:pPr>
              <a:lnSpc>
                <a:spcPct val="110000"/>
              </a:lnSpc>
            </a:pPr>
            <a:r>
              <a:rPr lang="zh-CN" altLang="en-US"/>
              <a:t>Arrays in C programming language can be declared with </a:t>
            </a:r>
            <a:r>
              <a:rPr lang="zh-CN" altLang="en-US" i="1"/>
              <a:t>multiple dimensions</a:t>
            </a:r>
            <a:r>
              <a:rPr lang="zh-CN" altLang="en-US"/>
              <a:t>.</a:t>
            </a:r>
            <a:endParaRPr lang="zh-CN" altLang="en-US"/>
          </a:p>
          <a:p>
            <a:pPr marL="0" indent="457200">
              <a:lnSpc>
                <a:spcPct val="110000"/>
              </a:lnSpc>
              <a:buNone/>
            </a:pPr>
            <a:r>
              <a:rPr lang="en-US" altLang="zh-CN"/>
              <a:t>Syntax</a:t>
            </a:r>
            <a:r>
              <a:rPr lang="zh-CN" altLang="en-US"/>
              <a:t>:</a:t>
            </a:r>
            <a:r>
              <a:rPr lang="en-US" altLang="zh-CN"/>
              <a:t> </a:t>
            </a:r>
            <a:r>
              <a:rPr lang="en-US" altLang="zh-CN">
                <a:latin typeface="Arial" panose="020B0604020202020204" pitchFamily="34" charset="0"/>
                <a:cs typeface="Arial" panose="020B0604020202020204" pitchFamily="34" charset="0"/>
              </a:rPr>
              <a:t>type identifier[integer1][integer2];</a:t>
            </a:r>
            <a:endParaRPr lang="en-US" altLang="zh-CN">
              <a:latin typeface="Arial" panose="020B0604020202020204" pitchFamily="34" charset="0"/>
              <a:cs typeface="Arial" panose="020B0604020202020204" pitchFamily="34" charset="0"/>
            </a:endParaRPr>
          </a:p>
          <a:p>
            <a:pPr lvl="1">
              <a:lnSpc>
                <a:spcPct val="110000"/>
              </a:lnSpc>
            </a:pPr>
            <a:r>
              <a:rPr lang="en-US" altLang="zh-CN">
                <a:latin typeface="Arial" panose="020B0604020202020204" pitchFamily="34" charset="0"/>
                <a:cs typeface="Arial" panose="020B0604020202020204" pitchFamily="34" charset="0"/>
              </a:rPr>
              <a:t>integer1 </a:t>
            </a:r>
            <a:r>
              <a:rPr lang="en-US" altLang="zh-CN">
                <a:cs typeface="Times New Roman" panose="02020603050405020304" charset="0"/>
              </a:rPr>
              <a:t>and </a:t>
            </a:r>
            <a:r>
              <a:rPr lang="en-US" altLang="zh-CN">
                <a:latin typeface="Arial" panose="020B0604020202020204" pitchFamily="34" charset="0"/>
                <a:cs typeface="Arial" panose="020B0604020202020204" pitchFamily="34" charset="0"/>
              </a:rPr>
              <a:t>integer2 </a:t>
            </a:r>
            <a:r>
              <a:rPr lang="en-US" altLang="zh-CN">
                <a:cs typeface="Times New Roman" panose="02020603050405020304" charset="0"/>
              </a:rPr>
              <a:t>must be positive integer numbers or integer variables with positive values. </a:t>
            </a:r>
            <a:endParaRPr lang="en-US" altLang="zh-CN">
              <a:cs typeface="Times New Roman" panose="02020603050405020304" charset="0"/>
            </a:endParaRPr>
          </a:p>
          <a:p>
            <a:pPr lvl="1">
              <a:lnSpc>
                <a:spcPct val="110000"/>
              </a:lnSpc>
            </a:pPr>
            <a:r>
              <a:rPr lang="en-US" altLang="zh-CN">
                <a:cs typeface="Times New Roman" panose="02020603050405020304" charset="0"/>
              </a:rPr>
              <a:t>A two dimensional array is actually a one-dimensional array of </a:t>
            </a:r>
            <a:r>
              <a:rPr lang="en-US" altLang="zh-CN">
                <a:latin typeface="Arial" panose="020B0604020202020204" pitchFamily="34" charset="0"/>
                <a:cs typeface="Arial" panose="020B0604020202020204" pitchFamily="34" charset="0"/>
              </a:rPr>
              <a:t>integer1 </a:t>
            </a:r>
            <a:r>
              <a:rPr lang="en-US" altLang="zh-CN">
                <a:cs typeface="Times New Roman" panose="02020603050405020304" charset="0"/>
              </a:rPr>
              <a:t>elements such that each element is a one-dimensional arrays of size </a:t>
            </a:r>
            <a:r>
              <a:rPr lang="en-US" altLang="zh-CN">
                <a:latin typeface="Arial" panose="020B0604020202020204" pitchFamily="34" charset="0"/>
                <a:cs typeface="Arial" panose="020B0604020202020204" pitchFamily="34" charset="0"/>
              </a:rPr>
              <a:t>integer2 </a:t>
            </a:r>
            <a:r>
              <a:rPr lang="en-US" altLang="zh-CN">
                <a:cs typeface="Times New Roman" panose="02020603050405020304" charset="0"/>
              </a:rPr>
              <a:t>of the specified type </a:t>
            </a:r>
            <a:r>
              <a:rPr lang="en-US" altLang="zh-CN">
                <a:latin typeface="Arial" panose="020B0604020202020204" pitchFamily="34" charset="0"/>
                <a:cs typeface="Arial" panose="020B0604020202020204" pitchFamily="34" charset="0"/>
              </a:rPr>
              <a:t>type</a:t>
            </a:r>
            <a:r>
              <a:rPr lang="en-US" altLang="zh-CN">
                <a:cs typeface="Times New Roman" panose="02020603050405020304" charset="0"/>
              </a:rPr>
              <a:t>. </a:t>
            </a:r>
            <a:endParaRPr lang="en-US" altLang="zh-CN">
              <a:cs typeface="Times New Roman" panose="02020603050405020304" charset="0"/>
            </a:endParaRPr>
          </a:p>
          <a:p>
            <a:pPr lvl="1">
              <a:lnSpc>
                <a:spcPct val="110000"/>
              </a:lnSpc>
            </a:pPr>
            <a:r>
              <a:rPr lang="en-US" altLang="zh-CN">
                <a:cs typeface="Times New Roman" panose="02020603050405020304" charset="0"/>
              </a:rPr>
              <a:t>Consider the following two-dimensional array declaration:</a:t>
            </a:r>
            <a:endParaRPr lang="en-US" altLang="zh-CN">
              <a:cs typeface="Times New Roman" panose="02020603050405020304" charset="0"/>
            </a:endParaRPr>
          </a:p>
          <a:p>
            <a:pPr lvl="1">
              <a:lnSpc>
                <a:spcPct val="110000"/>
              </a:lnSpc>
            </a:pPr>
            <a:endParaRPr lang="en-US" altLang="zh-CN">
              <a:cs typeface="Times New Roman" panose="02020603050405020304" charset="0"/>
            </a:endParaRPr>
          </a:p>
          <a:p>
            <a:pPr lvl="2">
              <a:lnSpc>
                <a:spcPct val="110000"/>
              </a:lnSpc>
            </a:pPr>
            <a:r>
              <a:rPr lang="en-US" altLang="zh-CN">
                <a:cs typeface="Times New Roman" panose="02020603050405020304" charset="0"/>
              </a:rPr>
              <a:t>Array </a:t>
            </a:r>
            <a:r>
              <a:rPr lang="en-US" altLang="zh-CN">
                <a:latin typeface="Arial" panose="020B0604020202020204" pitchFamily="34" charset="0"/>
                <a:cs typeface="Arial" panose="020B0604020202020204" pitchFamily="34" charset="0"/>
              </a:rPr>
              <a:t>data</a:t>
            </a:r>
            <a:r>
              <a:rPr lang="en-US" altLang="zh-CN" sz="2200">
                <a:latin typeface="Arial" panose="020B0604020202020204" pitchFamily="34" charset="0"/>
                <a:cs typeface="Arial" panose="020B0604020202020204" pitchFamily="34" charset="0"/>
              </a:rPr>
              <a:t> </a:t>
            </a:r>
            <a:r>
              <a:rPr lang="en-US" altLang="zh-CN">
                <a:cs typeface="Times New Roman" panose="02020603050405020304" charset="0"/>
              </a:rPr>
              <a:t>is a one-dimensional array of three elements </a:t>
            </a:r>
            <a:r>
              <a:rPr lang="en-US" altLang="zh-CN">
                <a:latin typeface="Arial" panose="020B0604020202020204" pitchFamily="34" charset="0"/>
                <a:cs typeface="Arial" panose="020B0604020202020204" pitchFamily="34" charset="0"/>
              </a:rPr>
              <a:t>data[0]</a:t>
            </a:r>
            <a:r>
              <a:rPr lang="en-US" altLang="zh-CN">
                <a:cs typeface="Times New Roman" panose="02020603050405020304" charset="0"/>
              </a:rPr>
              <a:t>, </a:t>
            </a:r>
            <a:r>
              <a:rPr lang="en-US" altLang="zh-CN">
                <a:latin typeface="Arial" panose="020B0604020202020204" pitchFamily="34" charset="0"/>
                <a:cs typeface="Arial" panose="020B0604020202020204" pitchFamily="34" charset="0"/>
              </a:rPr>
              <a:t>data[1]</a:t>
            </a:r>
            <a:r>
              <a:rPr lang="en-US" altLang="zh-CN">
                <a:cs typeface="Times New Roman" panose="02020603050405020304" charset="0"/>
              </a:rPr>
              <a:t>, and </a:t>
            </a:r>
            <a:r>
              <a:rPr lang="en-US" altLang="zh-CN">
                <a:latin typeface="Arial" panose="020B0604020202020204" pitchFamily="34" charset="0"/>
                <a:cs typeface="Arial" panose="020B0604020202020204" pitchFamily="34" charset="0"/>
              </a:rPr>
              <a:t>data[2]</a:t>
            </a:r>
            <a:r>
              <a:rPr lang="en-US" altLang="zh-CN">
                <a:cs typeface="Times New Roman" panose="02020603050405020304" charset="0"/>
              </a:rPr>
              <a:t> such that each element is a </a:t>
            </a:r>
            <a:r>
              <a:rPr lang="en-US" altLang="zh-CN" i="1">
                <a:cs typeface="Times New Roman" panose="02020603050405020304" charset="0"/>
              </a:rPr>
              <a:t>one-dimensional array of four elements</a:t>
            </a:r>
            <a:r>
              <a:rPr lang="en-US" altLang="zh-CN">
                <a:cs typeface="Times New Roman" panose="02020603050405020304" charset="0"/>
              </a:rPr>
              <a:t>. </a:t>
            </a:r>
            <a:endParaRPr lang="en-US" altLang="zh-CN">
              <a:cs typeface="Times New Roman" panose="02020603050405020304" charset="0"/>
            </a:endParaRPr>
          </a:p>
        </p:txBody>
      </p:sp>
      <p:sp>
        <p:nvSpPr>
          <p:cNvPr id="12" name="文字方塊 1"/>
          <p:cNvSpPr txBox="1"/>
          <p:nvPr/>
        </p:nvSpPr>
        <p:spPr>
          <a:xfrm>
            <a:off x="1398860" y="4537075"/>
            <a:ext cx="1503680" cy="36830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data[3][4];</a:t>
            </a:r>
            <a:endParaRPr>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Multi-Dimensional Arrays</a:t>
            </a:r>
            <a:endParaRPr lang="zh-CN" altLang="en-US"/>
          </a:p>
        </p:txBody>
      </p:sp>
      <p:sp>
        <p:nvSpPr>
          <p:cNvPr id="3" name="内容占位符 2"/>
          <p:cNvSpPr>
            <a:spLocks noGrp="1"/>
          </p:cNvSpPr>
          <p:nvPr>
            <p:ph idx="1"/>
          </p:nvPr>
        </p:nvSpPr>
        <p:spPr/>
        <p:txBody>
          <a:bodyPr>
            <a:normAutofit/>
          </a:bodyPr>
          <a:p>
            <a:pPr lvl="1"/>
            <a:r>
              <a:rPr lang="en-US" altLang="zh-CN">
                <a:cs typeface="Times New Roman" panose="02020603050405020304" charset="0"/>
              </a:rPr>
              <a:t>There are two ways to initialize a two-dimensional array in array declaration: </a:t>
            </a:r>
            <a:endParaRPr lang="en-US" altLang="zh-CN">
              <a:cs typeface="Times New Roman" panose="02020603050405020304" charset="0"/>
            </a:endParaRPr>
          </a:p>
          <a:p>
            <a:pPr lvl="2"/>
            <a:r>
              <a:rPr lang="en-US" altLang="zh-CN">
                <a:cs typeface="Times New Roman" panose="02020603050405020304" charset="0"/>
              </a:rPr>
              <a:t>with a one-level list of numbers enclosed by curly brackets</a:t>
            </a:r>
            <a:endParaRPr lang="en-US" altLang="zh-CN">
              <a:cs typeface="Times New Roman" panose="02020603050405020304" charset="0"/>
            </a:endParaRPr>
          </a:p>
          <a:p>
            <a:pPr marL="360680" lvl="2" indent="0">
              <a:buNone/>
            </a:pPr>
            <a:endParaRPr lang="en-US" altLang="zh-CN">
              <a:cs typeface="Times New Roman" panose="02020603050405020304" charset="0"/>
            </a:endParaRPr>
          </a:p>
          <a:p>
            <a:pPr lvl="2"/>
            <a:r>
              <a:rPr lang="en-US" altLang="zh-CN">
                <a:cs typeface="Times New Roman" panose="02020603050405020304" charset="0"/>
              </a:rPr>
              <a:t>with a two-level list enclosed by curly brackets such that the first </a:t>
            </a:r>
            <a:endParaRPr lang="en-US" altLang="zh-CN">
              <a:cs typeface="Times New Roman" panose="02020603050405020304" charset="0"/>
            </a:endParaRPr>
          </a:p>
          <a:p>
            <a:pPr marL="360680" lvl="2" indent="457200">
              <a:spcBef>
                <a:spcPts val="0"/>
              </a:spcBef>
              <a:buNone/>
            </a:pPr>
            <a:r>
              <a:rPr lang="en-US" altLang="zh-CN">
                <a:cs typeface="Times New Roman" panose="02020603050405020304" charset="0"/>
              </a:rPr>
              <a:t>level elements are lists of numbers enclosed by curly brackets. </a:t>
            </a:r>
            <a:endParaRPr lang="en-US" altLang="zh-CN">
              <a:cs typeface="Times New Roman" panose="02020603050405020304" charset="0"/>
            </a:endParaRPr>
          </a:p>
          <a:p>
            <a:pPr lvl="1"/>
            <a:endParaRPr lang="en-US" altLang="zh-CN">
              <a:cs typeface="Times New Roman" panose="02020603050405020304" charset="0"/>
            </a:endParaRPr>
          </a:p>
          <a:p>
            <a:pPr lvl="1"/>
            <a:endParaRPr lang="en-US" altLang="zh-CN">
              <a:cs typeface="Times New Roman" panose="02020603050405020304" charset="0"/>
            </a:endParaRPr>
          </a:p>
          <a:p>
            <a:pPr lvl="1"/>
            <a:r>
              <a:rPr lang="en-US" altLang="zh-CN">
                <a:cs typeface="Times New Roman" panose="02020603050405020304" charset="0"/>
              </a:rPr>
              <a:t>The diagram of array</a:t>
            </a:r>
            <a:r>
              <a:rPr lang="en-US" altLang="zh-CN">
                <a:latin typeface="Arial" panose="020B0604020202020204" pitchFamily="34" charset="0"/>
                <a:cs typeface="Arial" panose="020B0604020202020204" pitchFamily="34" charset="0"/>
              </a:rPr>
              <a:t> data[3][4]</a:t>
            </a:r>
            <a:r>
              <a:rPr lang="en-US" altLang="zh-CN">
                <a:cs typeface="Times New Roman" panose="02020603050405020304" charset="0"/>
              </a:rPr>
              <a:t> is depicted </a:t>
            </a:r>
            <a:r>
              <a:rPr lang="en-US" altLang="zh-CN">
                <a:cs typeface="Times New Roman" panose="02020603050405020304" charset="0"/>
              </a:rPr>
              <a:t>as:</a:t>
            </a:r>
            <a:endParaRPr lang="en-US" altLang="zh-CN">
              <a:cs typeface="Times New Roman" panose="02020603050405020304" charset="0"/>
            </a:endParaRPr>
          </a:p>
        </p:txBody>
      </p:sp>
      <p:sp>
        <p:nvSpPr>
          <p:cNvPr id="12" name="文字方塊 1"/>
          <p:cNvSpPr txBox="1"/>
          <p:nvPr/>
        </p:nvSpPr>
        <p:spPr>
          <a:xfrm>
            <a:off x="1668100" y="2162810"/>
            <a:ext cx="6344285" cy="36830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data[3][4] = {12, 16, 23, 18, 31, 25, 30, 35, 15, 11, 20, 26};</a:t>
            </a:r>
            <a:endParaRPr>
              <a:latin typeface="Arial" panose="020B0604020202020204" pitchFamily="34" charset="0"/>
              <a:cs typeface="Arial" panose="020B0604020202020204" pitchFamily="34" charset="0"/>
            </a:endParaRPr>
          </a:p>
        </p:txBody>
      </p:sp>
      <p:sp>
        <p:nvSpPr>
          <p:cNvPr id="4" name="文字方塊 1"/>
          <p:cNvSpPr txBox="1"/>
          <p:nvPr/>
        </p:nvSpPr>
        <p:spPr>
          <a:xfrm>
            <a:off x="1663020" y="3214370"/>
            <a:ext cx="3505835" cy="922020"/>
          </a:xfrm>
          <a:prstGeom prst="rect">
            <a:avLst/>
          </a:prstGeom>
          <a:solidFill>
            <a:srgbClr val="F7FC7E"/>
          </a:solidFill>
        </p:spPr>
        <p:txBody>
          <a:bodyPr wrap="none" rtlCol="0">
            <a:spAutoFit/>
          </a:bodyPr>
          <a:p>
            <a:pPr algn="l" defTabSz="914400">
              <a:lnSpc>
                <a:spcPct val="100000"/>
              </a:lnSpc>
              <a:tabLst>
                <a:tab pos="179070" algn="l"/>
                <a:tab pos="358140" algn="l"/>
                <a:tab pos="537210" algn="l"/>
                <a:tab pos="716280" algn="l"/>
              </a:tabLst>
            </a:pPr>
            <a:r>
              <a:rPr b="1">
                <a:latin typeface="Arial" panose="020B0604020202020204" pitchFamily="34" charset="0"/>
                <a:cs typeface="Arial" panose="020B0604020202020204" pitchFamily="34" charset="0"/>
              </a:rPr>
              <a:t>int </a:t>
            </a:r>
            <a:r>
              <a:rPr>
                <a:latin typeface="Arial" panose="020B0604020202020204" pitchFamily="34" charset="0"/>
                <a:cs typeface="Arial" panose="020B0604020202020204" pitchFamily="34" charset="0"/>
              </a:rPr>
              <a:t>data[3][4] = {{12, 16, 23, 18},</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      {31, 25, 30, 35},</a:t>
            </a:r>
            <a:endParaRPr>
              <a:latin typeface="Arial" panose="020B0604020202020204" pitchFamily="34" charset="0"/>
              <a:cs typeface="Arial" panose="020B0604020202020204" pitchFamily="34" charset="0"/>
            </a:endParaRPr>
          </a:p>
          <a:p>
            <a:pPr algn="l" defTabSz="914400">
              <a:lnSpc>
                <a:spcPct val="100000"/>
              </a:lnSpc>
              <a:tabLst>
                <a:tab pos="179070" algn="l"/>
                <a:tab pos="358140" algn="l"/>
                <a:tab pos="537210" algn="l"/>
                <a:tab pos="716280" algn="l"/>
              </a:tabLst>
            </a:pPr>
            <a:r>
              <a:rPr>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       {15, 11, 20, 26}};</a:t>
            </a:r>
            <a:endParaRPr>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stretch>
            <a:fillRect/>
          </a:stretch>
        </p:blipFill>
        <p:spPr>
          <a:xfrm>
            <a:off x="8428355" y="1870075"/>
            <a:ext cx="3384000" cy="4690536"/>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620,&quot;width&quot;:6390}"/>
</p:tagLst>
</file>

<file path=ppt/tags/tag2.xml><?xml version="1.0" encoding="utf-8"?>
<p:tagLst xmlns:p="http://schemas.openxmlformats.org/presentationml/2006/main">
  <p:tag name="COMMONDATA" val="eyJoZGlkIjoiZWM1YmFhYzMxZTRkMDkyNjkwZWI1NzE2ZWUwMmIyNWEifQ=="/>
  <p:tag name="KSO_WPP_MARK_KEY" val="fc65852e-93d6-45c1-813f-cedde2949fc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20617</Words>
  <Application>WPS 演示</Application>
  <PresentationFormat>宽屏</PresentationFormat>
  <Paragraphs>664</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Wingdings</vt:lpstr>
      <vt:lpstr>Times New Roman</vt:lpstr>
      <vt:lpstr>Calibri</vt:lpstr>
      <vt:lpstr>微软雅黑</vt:lpstr>
      <vt:lpstr>PMingLiU</vt:lpstr>
      <vt:lpstr>Arial Unicode MS</vt:lpstr>
      <vt:lpstr>Symbol</vt:lpstr>
      <vt:lpstr>Arial Black</vt:lpstr>
      <vt:lpstr>Office 主题</vt:lpstr>
      <vt:lpstr>Problem Solving with C Programming Language</vt:lpstr>
      <vt:lpstr>One-Dimensional Arrays</vt:lpstr>
      <vt:lpstr>One-Dimensional Arrays (cont’d)</vt:lpstr>
      <vt:lpstr>One-Dimensional Arrays (cont’d)</vt:lpstr>
      <vt:lpstr>One-Dimensional Arrays (cont’d)</vt:lpstr>
      <vt:lpstr>One-Dimensional Arrays (cont’d)</vt:lpstr>
      <vt:lpstr>One-Dimensional Arrays (cont’d)</vt:lpstr>
      <vt:lpstr>Multi-Dimensional Arrays</vt:lpstr>
      <vt:lpstr>Multi-Dimensional Arrays</vt:lpstr>
      <vt:lpstr>Multi-Dimensional Arrays (cont’d)</vt:lpstr>
      <vt:lpstr>Multi-Dimensional Arrays (cont’d)</vt:lpstr>
      <vt:lpstr>Multi-Dimensional Arrays (cont’d)</vt:lpstr>
      <vt:lpstr>Multi-Dimensional Arrays (cont’d)</vt:lpstr>
      <vt:lpstr>Multi-Dimensional Arrays (cont’d)</vt:lpstr>
      <vt:lpstr>Multi-Dimensional Arrays (cont’d)</vt:lpstr>
      <vt:lpstr>Multi-Dimensional Arrays (cont’d)</vt:lpstr>
      <vt:lpstr>Multi-Dimensional Arrays (cont’d)</vt:lpstr>
      <vt:lpstr>Sequential Search</vt:lpstr>
      <vt:lpstr>Sequential Search (cont’d)</vt:lpstr>
      <vt:lpstr>Sequential Search (cont’d)</vt:lpstr>
      <vt:lpstr>Sequential Search (cont’d)</vt:lpstr>
      <vt:lpstr>PowerPoint 演示文稿</vt:lpstr>
      <vt:lpstr>Sequential Search (cont’d)</vt:lpstr>
      <vt:lpstr>PowerPoint 演示文稿</vt:lpstr>
      <vt:lpstr>Bubble Sort</vt:lpstr>
      <vt:lpstr>Bubble Sort (cont’d)</vt:lpstr>
      <vt:lpstr>PowerPoint 演示文稿</vt:lpstr>
      <vt:lpstr>Binary Search</vt:lpstr>
      <vt:lpstr>Binary Search(cont’d)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黃秋煌</cp:lastModifiedBy>
  <cp:revision>182</cp:revision>
  <dcterms:created xsi:type="dcterms:W3CDTF">2019-07-22T05:15:00Z</dcterms:created>
  <dcterms:modified xsi:type="dcterms:W3CDTF">2022-11-13T07:33:37Z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A9EF821EF4FE47F891E5A47C81A63DA5</vt:lpwstr>
  </property>
</Properties>
</file>