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9"/>
  </p:handoutMasterIdLst>
  <p:sldIdLst>
    <p:sldId id="257" r:id="rId3"/>
    <p:sldId id="308" r:id="rId4"/>
    <p:sldId id="258" r:id="rId5"/>
    <p:sldId id="259" r:id="rId6"/>
    <p:sldId id="263" r:id="rId7"/>
    <p:sldId id="264" r:id="rId8"/>
    <p:sldId id="260" r:id="rId9"/>
    <p:sldId id="309" r:id="rId10"/>
    <p:sldId id="261" r:id="rId11"/>
    <p:sldId id="262" r:id="rId12"/>
    <p:sldId id="265" r:id="rId13"/>
    <p:sldId id="266" r:id="rId14"/>
    <p:sldId id="267" r:id="rId15"/>
    <p:sldId id="268" r:id="rId16"/>
    <p:sldId id="310" r:id="rId17"/>
    <p:sldId id="311" r:id="rId18"/>
    <p:sldId id="315" r:id="rId19"/>
    <p:sldId id="269" r:id="rId20"/>
    <p:sldId id="273" r:id="rId21"/>
    <p:sldId id="307" r:id="rId22"/>
    <p:sldId id="270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271" r:id="rId36"/>
    <p:sldId id="306" r:id="rId37"/>
    <p:sldId id="274" r:id="rId38"/>
  </p:sldIdLst>
  <p:sldSz cx="9144000" cy="6858000" type="screen4x3"/>
  <p:notesSz cx="7010400" cy="9199245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1925" autoAdjust="0"/>
  </p:normalViewPr>
  <p:slideViewPr>
    <p:cSldViewPr>
      <p:cViewPr varScale="1">
        <p:scale>
          <a:sx n="70" d="100"/>
          <a:sy n="70" d="100"/>
        </p:scale>
        <p:origin x="15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t" anchorCtr="0" compatLnSpc="1"/>
          <a:lstStyle>
            <a:lvl1pPr algn="r"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20" tIns="46310" rIns="92620" bIns="46310" numCol="1" anchor="b" anchorCtr="0" compatLnSpc="1"/>
          <a:lstStyle>
            <a:lvl1pPr algn="r" defTabSz="925830">
              <a:spcBef>
                <a:spcPct val="50000"/>
              </a:spcBef>
              <a:defRPr/>
            </a:lvl1pPr>
          </a:lstStyle>
          <a:p>
            <a:pPr>
              <a:defRPr/>
            </a:pPr>
            <a:fld id="{6360464E-3200-47BF-BDCC-9E15A8F96E16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781800" y="152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TW" sz="2000" u="sng" smtClean="0">
                <a:latin typeface="AvantGarde" pitchFamily="34" charset="0"/>
                <a:ea typeface="PMingLiU" panose="02020500000000000000" pitchFamily="18" charset="-120"/>
              </a:rPr>
              <a:t>Outline</a:t>
            </a:r>
            <a:endParaRPr lang="en-US" altLang="zh-TW" sz="2000" u="sng" smtClean="0"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991350" y="65088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6991350" y="446088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TW" altLang="zh-TW" sz="1400" b="1" smtClean="0">
              <a:solidFill>
                <a:schemeClr val="tx1"/>
              </a:solidFill>
              <a:latin typeface="AvantGarde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BCB0D74-2A31-48F9-8DC4-1CE49484ECD6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34200" y="762000"/>
            <a:ext cx="22098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459E-F55D-4A97-B494-867949193AF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093B6-690D-45A3-BDAB-2D6DE552C21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B2DC-4C9A-4742-B13C-FB6460FD350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F80E87CE-ED65-4FF5-9EAC-4A8DFEAF1F34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985A-CB12-418D-8F22-9EB70C6E57AE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AE1FC65A-329E-4C79-BBEB-D049261ABB67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FF9AB-A19B-4D64-A534-1850A3F6AB3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DA811BEE-DC7C-4BEB-8E87-F051A67CE57F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430F-9ACC-4EFF-B66D-306C418E557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76942C5-F44D-40DE-9EA1-1F50A0C81F11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B7034-21D5-42B9-914C-D14A4468B8F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E0FDE-2789-4EB5-8B30-2215F6670CF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28D24-56AC-4812-9E5A-D455EC8B814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61DF-0244-4B80-B947-0A95769EC1C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 smtClean="0"/>
              <a:t>Title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 altLang="zh-TW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400">
                <a:solidFill>
                  <a:schemeClr val="tx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6E6CA50E-0799-4553-9057-BF4F26112FEA}" type="slidenum">
              <a:rPr lang="en-US" altLang="zh-TW"/>
            </a:fld>
            <a:endParaRPr lang="en-US" altLang="zh-TW"/>
          </a:p>
        </p:txBody>
      </p:sp>
      <p:sp>
        <p:nvSpPr>
          <p:cNvPr id="102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 userDrawn="1"/>
        </p:nvSpPr>
        <p:spPr bwMode="auto">
          <a:xfrm>
            <a:off x="457200" y="6248400"/>
            <a:ext cx="662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mtClean="0">
                <a:solidFill>
                  <a:schemeClr val="tx1"/>
                </a:solidFill>
                <a:ea typeface="PMingLiU" panose="02020500000000000000" pitchFamily="18" charset="-120"/>
              </a:rPr>
              <a:t>© Copyright 1992–2004 by Deitel &amp; Associates, Inc. and Pearson Education Inc. All Rights Reserved</a:t>
            </a:r>
            <a:r>
              <a:rPr lang="en-US" altLang="zh-TW" smtClean="0">
                <a:solidFill>
                  <a:schemeClr val="tx1"/>
                </a:solidFill>
                <a:latin typeface="AvantGarde" pitchFamily="34" charset="0"/>
                <a:ea typeface="PMingLiU" panose="02020500000000000000" pitchFamily="18" charset="-120"/>
              </a:rPr>
              <a:t>.</a:t>
            </a:r>
            <a:endParaRPr lang="en-US" altLang="zh-TW" smtClean="0">
              <a:solidFill>
                <a:schemeClr val="tx1"/>
              </a:solidFill>
              <a:ea typeface="PMingLiU" panose="02020500000000000000" pitchFamily="18" charset="-12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388350" y="6477000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38A98D9B-A466-4882-A685-A6B160B8F0C5}" type="slidenum">
              <a:rPr lang="zh-TW" altLang="en-US" smtClean="0">
                <a:ea typeface="PMingLiU" panose="02020500000000000000" pitchFamily="18" charset="-120"/>
              </a:rPr>
            </a:fld>
            <a:endParaRPr lang="zh-TW" altLang="en-US" dirty="0" smtClean="0"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Document3.doc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Document4.doc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Document5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Document6.doc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wmf"/><Relationship Id="rId3" Type="http://schemas.openxmlformats.org/officeDocument/2006/relationships/oleObject" Target="../embeddings/Document8.doc"/><Relationship Id="rId2" Type="http://schemas.openxmlformats.org/officeDocument/2006/relationships/image" Target="../media/image7.wmf"/><Relationship Id="rId1" Type="http://schemas.openxmlformats.org/officeDocument/2006/relationships/oleObject" Target="../embeddings/Document7.doc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Document9.doc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Document10.doc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Document11.doc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Document12.doc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Document14.doc"/><Relationship Id="rId2" Type="http://schemas.openxmlformats.org/officeDocument/2006/relationships/image" Target="../media/image13.wmf"/><Relationship Id="rId1" Type="http://schemas.openxmlformats.org/officeDocument/2006/relationships/oleObject" Target="../embeddings/Document13.doc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wmf"/><Relationship Id="rId1" Type="http://schemas.openxmlformats.org/officeDocument/2006/relationships/oleObject" Target="../embeddings/Document15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Document16.doc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wmf"/><Relationship Id="rId1" Type="http://schemas.openxmlformats.org/officeDocument/2006/relationships/oleObject" Target="../embeddings/Document17.doc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Document1.doc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oleObject" Target="../embeddings/Document2.doc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/>
            <a:r>
              <a:rPr lang="en-US" altLang="zh-TW" b="0" smtClean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Chapter 18 - C++ Operator Overloading</a:t>
            </a:r>
            <a:endParaRPr lang="en-US" altLang="zh-TW" b="0" smtClean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85800" y="1524000"/>
            <a:ext cx="7391400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0153" rIns="63480" bIns="4761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u="sng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Outline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18.1	Introduction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18.2	Fundamentals of Operator Overloading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18.3	Restrictions on Operator Overloading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18.4	Operator Functions as Class Members vs. as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	Functions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18.5	Overloading Stream-Insertion and Stream-Extraction 	Operators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18.6	Overloading Unary Operators	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18.7	Overloading Binary Operators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18.8	Case Study: An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Array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Class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18.9	Converting between Types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18.10	Overloading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++</a:t>
            </a:r>
            <a:r>
              <a:rPr lang="en-US" altLang="zh-TW" sz="1800" b="1">
                <a:solidFill>
                  <a:srgbClr val="FF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and </a:t>
            </a:r>
            <a:r>
              <a:rPr lang="en-US" altLang="zh-TW" sz="1800" b="1">
                <a:solidFill>
                  <a:srgbClr val="FF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--</a:t>
            </a:r>
            <a:r>
              <a:rPr lang="en-US" altLang="zh-TW" sz="18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</a:t>
            </a:r>
            <a:r>
              <a:rPr lang="en-US" altLang="zh-TW" sz="1800" b="1">
                <a:solidFill>
                  <a:srgbClr val="0000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endParaRPr lang="en-US" altLang="zh-TW" sz="1800" b="1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g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No new operators can be created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Use only existing operators</a:t>
            </a:r>
            <a:endParaRPr lang="en-US" altLang="zh-TW" sz="1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Built-in types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Cannot overload operators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  <a:cs typeface="Times New Roman" panose="02020603050405020304" pitchFamily="18" charset="0"/>
              </a:rPr>
              <a:t>You cannot change how two integers are added</a:t>
            </a:r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Functions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6685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Operator functions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Can be member or non-member functions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Overloading the assignment operators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i.e: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()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[]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-&gt;</a:t>
            </a:r>
            <a:r>
              <a:rPr lang="en-US" altLang="zh-TW" sz="2200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Operator must be a member function</a:t>
            </a:r>
            <a:r>
              <a:rPr lang="en-US" altLang="zh-TW" sz="2400" smtClean="0">
                <a:ea typeface="PMingLiU" panose="02020500000000000000" pitchFamily="18" charset="-120"/>
              </a:rPr>
              <a:t>  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Functions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330"/>
            <a:ext cx="7772400" cy="414655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Operator functions as member functions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Leftmost operand must be an object (or reference to an object) of the class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If left operand of a different type, operator function must be a non-member function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A non-member operator function must be a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 if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private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 or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protected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 members of that class are accessed directly.</a:t>
            </a:r>
            <a:endParaRPr lang="en-US" altLang="zh-CN" sz="16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18.4  Operator Functions as Class Members vs. as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Functions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1163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Non-member overloaded operator functions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Enable the operator to be commutative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b="1" smtClean="0">
                <a:ea typeface="PMingLiU" panose="02020500000000000000" pitchFamily="18" charset="-120"/>
              </a:rPr>
              <a:t> </a:t>
            </a:r>
            <a:endParaRPr lang="en-US" altLang="zh-TW" sz="2200" b="1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HugeInteger bigInteger1; 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long int number;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bigInteger1 = number + bigInteger1;</a:t>
            </a:r>
            <a:endParaRPr lang="en-US" altLang="zh-TW" sz="24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ea typeface="PMingLiU" panose="02020500000000000000" pitchFamily="18" charset="-120"/>
              </a:rPr>
              <a:t>	or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bigInteger1 = biginteger1 + number;</a:t>
            </a:r>
            <a:endParaRPr lang="en-US" altLang="zh-TW" sz="24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18.5  Overloading Stream-Insertion and Stream-Extraction Operators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Overloaded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&lt;&lt;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&gt;&gt;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 operators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Must have left operand of types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ostream &amp;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istream &amp;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respectively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It must be a non-member function (left operand not an object of the class)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It must be a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function if it accesses private data members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fig18_03.cpp (1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3555" name="Object 1029"/>
          <p:cNvGraphicFramePr/>
          <p:nvPr/>
        </p:nvGraphicFramePr>
        <p:xfrm>
          <a:off x="0" y="0"/>
          <a:ext cx="6834188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1" imgW="6931025" imgH="6277610" progId="Word.Document.8">
                  <p:embed/>
                </p:oleObj>
              </mc:Choice>
              <mc:Fallback>
                <p:oleObj name="Document" r:id="rId1" imgW="6931025" imgH="6277610" progId="Word.Documen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19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fig18_03.cpp (2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24579" name="Object 1028"/>
          <p:cNvGraphicFramePr/>
          <p:nvPr/>
        </p:nvGraphicFramePr>
        <p:xfrm>
          <a:off x="0" y="0"/>
          <a:ext cx="683418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1" imgW="6931025" imgH="6264910" progId="Word.Document.8">
                  <p:embed/>
                </p:oleObj>
              </mc:Choice>
              <mc:Fallback>
                <p:oleObj name="Document" r:id="rId1" imgW="6931025" imgH="626491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fig18_03.cpp (3 of 3)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2590800"/>
            <a:ext cx="6919913" cy="9128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Enter phone number in the form (123) 456-7890: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(800) 555-1212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The phone number entered was: (800) 555-1212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0" y="0"/>
          <a:ext cx="691991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1" imgW="6931025" imgH="2891155" progId="Word.Document.8">
                  <p:embed/>
                </p:oleObj>
              </mc:Choice>
              <mc:Fallback>
                <p:oleObj name="Document" r:id="rId1" imgW="6931025" imgH="28911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18.6  Overloading Unary Operators</a:t>
            </a:r>
            <a:endParaRPr lang="en-US" altLang="zh-TW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3811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Overloading unary operators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Avoid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functions and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classes unless absolutely necessary. 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Use of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friend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s violates the encapsulation of a class.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As a member function: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class String {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public: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bool operator!() const;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...</a:t>
            </a:r>
            <a:b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};</a:t>
            </a:r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18.7  Overloading Binary Operators</a:t>
            </a:r>
            <a:endParaRPr lang="en-US" altLang="zh-TW" b="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Overloaded binary operators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Non-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static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 member function, one argument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Non-member function, two arguments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sz="22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class String {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public: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const String &amp;operator+=( const String &amp; );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...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}; // end class String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</a:br>
            <a:endParaRPr lang="en-US" altLang="zh-TW" sz="24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y += z;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equivalent to 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y.operator+=( z );</a:t>
            </a:r>
            <a:endParaRPr lang="en-US" altLang="zh-TW" sz="18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Objectives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In this chapter, you will learn: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To understand how to redefine (overload) operators to work with new types.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To understand how to convert objects from one class to another class.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To learn when to, and when not to, overload operators.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To study several interesting classes that use overloaded operators.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To create an </a:t>
            </a:r>
            <a:r>
              <a:rPr lang="en-US" altLang="zh-TW" sz="18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Array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class.</a:t>
            </a:r>
            <a:r>
              <a:rPr lang="en-US" altLang="zh-TW" sz="2000" smtClean="0">
                <a:ea typeface="PMingLiU" panose="02020500000000000000" pitchFamily="18" charset="-120"/>
              </a:rPr>
              <a:t> 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18.7  Overloading Binary Operators</a:t>
            </a:r>
            <a:endParaRPr lang="en-US" altLang="zh-TW" sz="2800" smtClean="0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Example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18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8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class String {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friend const String &amp;operator+=( String &amp;, 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const String &amp; );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  ...</a:t>
            </a:r>
            <a:b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}; // end class String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lang="en-US" altLang="zh-TW" sz="2000" b="1" smtClean="0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y += z; 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equivalent</a:t>
            </a:r>
            <a:r>
              <a:rPr lang="en-US" altLang="zh-TW" sz="2200" b="1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to</a:t>
            </a:r>
            <a:r>
              <a:rPr lang="en-US" altLang="zh-TW" sz="2000" b="1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endParaRPr lang="en-US" altLang="zh-TW" sz="2000" b="1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operator+=( y, z )</a:t>
            </a:r>
            <a:r>
              <a:rPr lang="en-US" altLang="zh-TW" sz="18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sz="18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sz="18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18.8  Case Study: An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Array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class</a:t>
            </a:r>
            <a:endParaRPr lang="en-US" altLang="zh-TW" b="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Implement an Array class with</a:t>
            </a:r>
            <a:r>
              <a:rPr lang="en-US" altLang="zh-TW" sz="3200" smtClean="0">
                <a:ea typeface="PMingLiU" panose="02020500000000000000" pitchFamily="18" charset="-120"/>
              </a:rPr>
              <a:t> </a:t>
            </a:r>
            <a:endParaRPr lang="en-US" altLang="zh-TW" sz="3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Range checking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Array assignment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Arrays that know their size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Outputting/inputting entire arrays with 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&lt;&lt;</a:t>
            </a:r>
            <a:r>
              <a:rPr lang="en-US" altLang="zh-TW" sz="2400" smtClean="0">
                <a:ea typeface="PMingLiU" panose="02020500000000000000" pitchFamily="18" charset="-120"/>
              </a:rPr>
              <a:t> and 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&gt;&gt;</a:t>
            </a:r>
            <a:endParaRPr lang="en-US" altLang="zh-TW" sz="24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Array comparisons with 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==</a:t>
            </a:r>
            <a:r>
              <a:rPr lang="en-US" altLang="zh-TW" sz="2400" smtClean="0">
                <a:ea typeface="PMingLiU" panose="02020500000000000000" pitchFamily="18" charset="-120"/>
              </a:rPr>
              <a:t> and </a:t>
            </a:r>
            <a:r>
              <a:rPr lang="en-US" altLang="zh-TW" sz="2400" b="1" smtClean="0">
                <a:latin typeface="Courier New" panose="02070309020205020404" pitchFamily="49" charset="0"/>
                <a:ea typeface="PMingLiU" panose="02020500000000000000" pitchFamily="18" charset="-120"/>
              </a:rPr>
              <a:t>!=</a:t>
            </a:r>
            <a:endParaRPr lang="en-US" altLang="zh-TW" sz="2400" b="1" smtClean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array1.h (1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0723" name="Object 4"/>
          <p:cNvGraphicFramePr/>
          <p:nvPr/>
        </p:nvGraphicFramePr>
        <p:xfrm>
          <a:off x="0" y="0"/>
          <a:ext cx="6834188" cy="6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1" imgW="6931025" imgH="6518275" progId="Word.Document.8">
                  <p:embed/>
                </p:oleObj>
              </mc:Choice>
              <mc:Fallback>
                <p:oleObj name="Document" r:id="rId1" imgW="6931025" imgH="651827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0" y="762000"/>
            <a:ext cx="228600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array1.h (2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858000" y="2438400"/>
            <a:ext cx="193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PMingLiU" panose="02020500000000000000" pitchFamily="18" charset="-120"/>
              </a:rPr>
              <a:t>array1.cpp (1 of 6)</a:t>
            </a:r>
            <a:endParaRPr lang="en-US" altLang="zh-TW" sz="1600" b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1748" name="Object 6"/>
          <p:cNvGraphicFramePr/>
          <p:nvPr/>
        </p:nvGraphicFramePr>
        <p:xfrm>
          <a:off x="0" y="0"/>
          <a:ext cx="69199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Document" r:id="rId1" imgW="6931025" imgH="2904490" progId="Word.Document.8">
                  <p:embed/>
                </p:oleObj>
              </mc:Choice>
              <mc:Fallback>
                <p:oleObj name="Document" r:id="rId1" imgW="6931025" imgH="290449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/>
          <p:nvPr/>
        </p:nvGraphicFramePr>
        <p:xfrm>
          <a:off x="0" y="2590800"/>
          <a:ext cx="69199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3" imgW="6931025" imgH="4108450" progId="Word.Document.8">
                  <p:embed/>
                </p:oleObj>
              </mc:Choice>
              <mc:Fallback>
                <p:oleObj name="Document" r:id="rId3" imgW="6931025" imgH="410845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691991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array1.cpp (2 of 6)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2771" name="Object 4"/>
          <p:cNvGraphicFramePr/>
          <p:nvPr/>
        </p:nvGraphicFramePr>
        <p:xfrm>
          <a:off x="0" y="0"/>
          <a:ext cx="6919913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1" imgW="6931025" imgH="6746875" progId="Word.Document.8">
                  <p:embed/>
                </p:oleObj>
              </mc:Choice>
              <mc:Fallback>
                <p:oleObj name="Document" r:id="rId1" imgW="6931025" imgH="674687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array1.cpp (3 of 6)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3795" name="Object 4"/>
          <p:cNvGraphicFramePr/>
          <p:nvPr/>
        </p:nvGraphicFramePr>
        <p:xfrm>
          <a:off x="0" y="0"/>
          <a:ext cx="69199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1" imgW="6931025" imgH="7228205" progId="Word.Document.8">
                  <p:embed/>
                </p:oleObj>
              </mc:Choice>
              <mc:Fallback>
                <p:oleObj name="Document" r:id="rId1" imgW="6931025" imgH="722820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array1.cpp (4 of 6)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4819" name="Object 4"/>
          <p:cNvGraphicFramePr/>
          <p:nvPr/>
        </p:nvGraphicFramePr>
        <p:xfrm>
          <a:off x="0" y="0"/>
          <a:ext cx="6919913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1" imgW="6931025" imgH="6746875" progId="Word.Document.8">
                  <p:embed/>
                </p:oleObj>
              </mc:Choice>
              <mc:Fallback>
                <p:oleObj name="Document" r:id="rId1" imgW="6931025" imgH="674687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array1.cpp (5 of 6)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5843" name="Object 4"/>
          <p:cNvGraphicFramePr/>
          <p:nvPr/>
        </p:nvGraphicFramePr>
        <p:xfrm>
          <a:off x="0" y="0"/>
          <a:ext cx="6919913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1" imgW="6931025" imgH="6024245" progId="Word.Document.8">
                  <p:embed/>
                </p:oleObj>
              </mc:Choice>
              <mc:Fallback>
                <p:oleObj name="Document" r:id="rId1" imgW="6931025" imgH="602424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array1.cpp (6 of 6)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6910388" y="3943350"/>
            <a:ext cx="213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PMingLiU" panose="02020500000000000000" pitchFamily="18" charset="-120"/>
              </a:rPr>
              <a:t>fig18_04.cpp (1 of 4)</a:t>
            </a:r>
            <a:endParaRPr lang="en-US" altLang="zh-TW" sz="1600" b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6868" name="Object 6"/>
          <p:cNvGraphicFramePr/>
          <p:nvPr/>
        </p:nvGraphicFramePr>
        <p:xfrm>
          <a:off x="0" y="0"/>
          <a:ext cx="691991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1" imgW="6931025" imgH="4349750" progId="Word.Document.8">
                  <p:embed/>
                </p:oleObj>
              </mc:Choice>
              <mc:Fallback>
                <p:oleObj name="Document" r:id="rId1" imgW="6931025" imgH="434975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1991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/>
          <p:nvPr/>
        </p:nvGraphicFramePr>
        <p:xfrm>
          <a:off x="0" y="3962400"/>
          <a:ext cx="69199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6931025" imgH="2663825" progId="Word.Document.8">
                  <p:embed/>
                </p:oleObj>
              </mc:Choice>
              <mc:Fallback>
                <p:oleObj name="Document" r:id="rId3" imgW="6931025" imgH="266382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2400"/>
                        <a:ext cx="69199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fig18_04.cpp (2 of 4)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7891" name="Object 4"/>
          <p:cNvGraphicFramePr/>
          <p:nvPr/>
        </p:nvGraphicFramePr>
        <p:xfrm>
          <a:off x="0" y="0"/>
          <a:ext cx="6751638" cy="56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1" imgW="6931025" imgH="5783580" progId="Word.Document.8">
                  <p:embed/>
                </p:oleObj>
              </mc:Choice>
              <mc:Fallback>
                <p:oleObj name="Document" r:id="rId1" imgW="6931025" imgH="57835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751638" cy="56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18.1 Introduction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Chapter 16 and 17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ADT’s and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classes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F</a:t>
            </a:r>
            <a:r>
              <a:rPr lang="en-US" altLang="zh-TW" sz="2200" noProof="1" smtClean="0"/>
              <a:t>unction-call notation is cumbersome for certain kinds of classes, especially mathematical classes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noProof="1" smtClean="0"/>
              <a:t>In this chapter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W</a:t>
            </a:r>
            <a:r>
              <a:rPr lang="en-US" altLang="zh-TW" sz="2200" noProof="1" smtClean="0"/>
              <a:t>e </a:t>
            </a:r>
            <a:r>
              <a:rPr lang="en-US" altLang="zh-TW" sz="2200" smtClean="0">
                <a:ea typeface="PMingLiU" panose="02020500000000000000" pitchFamily="18" charset="-120"/>
              </a:rPr>
              <a:t>use</a:t>
            </a:r>
            <a:r>
              <a:rPr lang="en-US" altLang="zh-TW" sz="2200" noProof="1" smtClean="0"/>
              <a:t> C++’s </a:t>
            </a:r>
            <a:r>
              <a:rPr lang="en-US" altLang="zh-TW" sz="2200" smtClean="0">
                <a:ea typeface="PMingLiU" panose="02020500000000000000" pitchFamily="18" charset="-120"/>
              </a:rPr>
              <a:t>built-in </a:t>
            </a:r>
            <a:r>
              <a:rPr lang="en-US" altLang="zh-TW" sz="2200" noProof="1" smtClean="0"/>
              <a:t>operators to work with class objects</a:t>
            </a:r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fig18_04.cpp (3 of 4)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8915" name="Object 4"/>
          <p:cNvGraphicFramePr/>
          <p:nvPr/>
        </p:nvGraphicFramePr>
        <p:xfrm>
          <a:off x="0" y="0"/>
          <a:ext cx="6834188" cy="665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1" imgW="6931025" imgH="6746875" progId="Word.Document.8">
                  <p:embed/>
                </p:oleObj>
              </mc:Choice>
              <mc:Fallback>
                <p:oleObj name="Document" r:id="rId1" imgW="6931025" imgH="6746875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665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fig18_04.cpp (4 of 4)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39939" name="Object 8"/>
          <p:cNvGraphicFramePr/>
          <p:nvPr/>
        </p:nvGraphicFramePr>
        <p:xfrm>
          <a:off x="0" y="0"/>
          <a:ext cx="6834188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1" imgW="6931025" imgH="4820285" progId="Word.Document.8">
                  <p:embed/>
                </p:oleObj>
              </mc:Choice>
              <mc:Fallback>
                <p:oleObj name="Document" r:id="rId1" imgW="6931025" imgH="4820285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34188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 output (1 of 1)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781800" cy="63896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# of arrays instantiated =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# of arrays instantiated = 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Size of array integers1 is 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Array after initialization: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0           0           0           0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0           0           0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Size of array integers2 is 10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Array after initialization: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0           0           0           0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0           0           0           0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0           0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Input 17 integers: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1 2 3 4 5 6 7 8 9 10 11 12 13 14 15 16 17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After input, the arrays contain: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1           2           3           4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5           6           7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integers2: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Evaluating: integers1 != integers2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They are not equal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Size of array integers3 is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Array after initialization: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1           2           3           4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5           6           7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anose="02070309020205020404" pitchFamily="49" charset="0"/>
                <a:ea typeface="PMingLiU" panose="02020500000000000000" pitchFamily="18" charset="-120"/>
              </a:rPr>
              <a:t> 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004050" y="762000"/>
            <a:ext cx="2139950" cy="6096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PMingLiU" panose="02020500000000000000" pitchFamily="18" charset="-120"/>
              </a:rPr>
              <a:t>Array output (2 of 2)</a:t>
            </a:r>
            <a:endParaRPr lang="en-US" altLang="zh-TW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6781800" cy="45640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Assigning integers2 to 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integers1: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integers2: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12          13          14          15</a:t>
            </a:r>
            <a:endParaRPr lang="en-US" altLang="zh-TW" sz="1200" b="1">
              <a:solidFill>
                <a:srgbClr val="000000"/>
              </a:solidFill>
              <a:latin typeface="LucidaSansTypewriter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Evaluating: integers1 == integers2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They are equal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integers1[5] is 13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Assigning 1000 to integers1[5]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integers1: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 8           9          10          11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12        1000          14          15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         16          17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Attempt to assign 1000 to integers1[15]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Assertion failed: 0 &lt;= subscript &amp;&amp; subscript &lt; size, file Array1.cpp, line 95 abnormal program termination</a:t>
            </a:r>
            <a:endParaRPr lang="en-US" altLang="zh-TW" sz="1200" b="1">
              <a:solidFill>
                <a:srgbClr val="000000"/>
              </a:solidFill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18.9  Converting between Types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Cast operator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Convert objects into built-in types or other objects 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Conversion operator must be a non-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static</a:t>
            </a:r>
            <a:r>
              <a:rPr lang="en-US" altLang="zh-TW" sz="20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member function.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Cannot be a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friend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function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</a:rPr>
              <a:t>Do not specify return type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</a:rPr>
              <a:t>For user-defined class 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	</a:t>
            </a: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A::operator char *() const;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	A::operator int() const;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	A::operator otherClass() const;</a:t>
            </a:r>
            <a:endParaRPr lang="en-US" altLang="zh-TW" sz="16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When compiler sees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(char *) s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</a:rPr>
              <a:t> it calls 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	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s.operator char*()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18.9  Converting between Types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2592387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The compiler can call these functions to create temporary objects.</a:t>
            </a:r>
            <a:endParaRPr lang="en-US" altLang="zh-TW" sz="24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s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 is not of type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char *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Calls 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A::operator char *() const;</a:t>
            </a:r>
            <a:r>
              <a:rPr lang="en-US" altLang="zh-TW" sz="22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Courier New" panose="02070309020205020404" pitchFamily="49" charset="0"/>
              </a:rPr>
              <a:t>for 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22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  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 &lt;&lt; s;</a:t>
            </a:r>
            <a:endParaRPr lang="en-US" altLang="zh-TW" sz="2000" smtClean="0">
              <a:latin typeface="Lucida Console" panose="020B0609040504020204" pitchFamily="49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18.10  Overloading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++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6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--</a:t>
            </a:r>
            <a:r>
              <a:rPr lang="en-US" altLang="zh-TW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PMingLiU" panose="02020500000000000000" pitchFamily="18" charset="-120"/>
              </a:rPr>
              <a:t>Pre/post-incrementing/decrementing operators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</a:rPr>
              <a:t>Can be overloaded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ea typeface="PMingLiU" panose="02020500000000000000" pitchFamily="18" charset="-120"/>
              </a:rPr>
              <a:t>How does the  compiler distinguish between the two? 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Prefix versions overloaded same as any other prefix unary operator would be.  i.e.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d1.operator++();</a:t>
            </a: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for</a:t>
            </a: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++d1;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Postfix versions</a:t>
            </a:r>
            <a:endParaRPr lang="en-US" altLang="zh-TW" sz="2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When compiler sees postincrementing expression, such as</a:t>
            </a:r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d1++;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Generates the member-function call</a:t>
            </a:r>
            <a:endParaRPr lang="en-US" altLang="zh-TW" sz="18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d1.operator++( 0 );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Prototype:</a:t>
            </a:r>
            <a:endParaRPr lang="en-US" altLang="zh-TW" sz="22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000" smtClean="0">
                <a:solidFill>
                  <a:srgbClr val="000000"/>
                </a:solidFill>
                <a:latin typeface="Lucida Console" panose="020B060904050402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Date::operator++( int );</a:t>
            </a:r>
            <a:endParaRPr lang="en-US" altLang="zh-TW" sz="2000" smtClean="0">
              <a:solidFill>
                <a:srgbClr val="000000"/>
              </a:solidFill>
              <a:latin typeface="Lucida Console" panose="020B060904050402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18.1 Introduction 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O</a:t>
            </a:r>
            <a:r>
              <a:rPr lang="en-US" altLang="zh-TW" sz="2800" noProof="1" smtClean="0"/>
              <a:t>perator overloading</a:t>
            </a:r>
            <a:r>
              <a:rPr lang="en-US" altLang="zh-TW" sz="2800" smtClean="0">
                <a:ea typeface="PMingLiU" panose="02020500000000000000" pitchFamily="18" charset="-120"/>
              </a:rPr>
              <a:t> 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Use traditional operators with user-defined objects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S</a:t>
            </a:r>
            <a:r>
              <a:rPr lang="en-US" altLang="zh-TW" sz="2200" noProof="1" smtClean="0"/>
              <a:t>traightforward and natural</a:t>
            </a:r>
            <a:r>
              <a:rPr lang="en-US" altLang="zh-TW" sz="2200" smtClean="0">
                <a:ea typeface="PMingLiU" panose="02020500000000000000" pitchFamily="18" charset="-120"/>
              </a:rPr>
              <a:t> way</a:t>
            </a:r>
            <a:r>
              <a:rPr lang="en-US" altLang="zh-TW" sz="2200" noProof="1" smtClean="0"/>
              <a:t> to extend C++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R</a:t>
            </a:r>
            <a:r>
              <a:rPr lang="en-US" altLang="zh-TW" sz="2200" noProof="1" smtClean="0"/>
              <a:t>equires great care</a:t>
            </a:r>
            <a:r>
              <a:rPr lang="en-US" altLang="zh-TW" sz="2200" smtClean="0">
                <a:ea typeface="PMingLiU" panose="02020500000000000000" pitchFamily="18" charset="-120"/>
              </a:rPr>
              <a:t> 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2" eaLnBrk="1" hangingPunct="1"/>
            <a:r>
              <a:rPr lang="en-US" altLang="zh-TW" sz="2000" smtClean="0">
                <a:ea typeface="PMingLiU" panose="02020500000000000000" pitchFamily="18" charset="-120"/>
              </a:rPr>
              <a:t>W</a:t>
            </a:r>
            <a:r>
              <a:rPr lang="en-US" altLang="zh-TW" sz="2000" noProof="1" smtClean="0"/>
              <a:t>hen overloading </a:t>
            </a:r>
            <a:r>
              <a:rPr lang="en-US" altLang="zh-TW" sz="2000" smtClean="0">
                <a:ea typeface="PMingLiU" panose="02020500000000000000" pitchFamily="18" charset="-120"/>
              </a:rPr>
              <a:t>is </a:t>
            </a:r>
            <a:r>
              <a:rPr lang="en-US" altLang="zh-TW" sz="2000" noProof="1" smtClean="0"/>
              <a:t>misused, program</a:t>
            </a:r>
            <a:r>
              <a:rPr lang="en-US" altLang="zh-TW" sz="2000" smtClean="0">
                <a:ea typeface="PMingLiU" panose="02020500000000000000" pitchFamily="18" charset="-120"/>
              </a:rPr>
              <a:t>s become</a:t>
            </a:r>
            <a:r>
              <a:rPr lang="en-US" altLang="zh-TW" sz="2000" noProof="1" smtClean="0"/>
              <a:t> difficult to understand</a:t>
            </a:r>
            <a:endParaRPr lang="en-US" altLang="zh-TW" sz="2000" smtClean="0">
              <a:ea typeface="PMingLiU" panose="02020500000000000000" pitchFamily="18" charset="-120"/>
            </a:endParaRPr>
          </a:p>
          <a:p>
            <a:pPr eaLnBrk="1" hangingPunct="1"/>
            <a:endParaRPr lang="en-US" altLang="zh-TW" sz="24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18.2  Fundamentals of Operator Overloading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Use operator overloading to improve readability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</a:rPr>
              <a:t>Avoid excessive or inconsistent usage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Format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Write function definition as normal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Function name is keyword 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operator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followed by the symbol for the operator being overloaded.</a:t>
            </a:r>
            <a:r>
              <a:rPr lang="en-US" altLang="zh-TW" sz="2200" smtClean="0">
                <a:ea typeface="PMingLiU" panose="02020500000000000000" pitchFamily="18" charset="-120"/>
              </a:rPr>
              <a:t> </a:t>
            </a:r>
            <a:endParaRPr lang="en-US" altLang="zh-TW" sz="22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operator+</a:t>
            </a:r>
            <a:r>
              <a:rPr lang="en-US" altLang="zh-TW" sz="2200" smtClean="0">
                <a:ea typeface="PMingLiU" panose="02020500000000000000" pitchFamily="18" charset="-120"/>
              </a:rPr>
              <a:t> would be used to overload the addition operator (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</a:rPr>
              <a:t>+</a:t>
            </a:r>
            <a:r>
              <a:rPr lang="en-US" altLang="zh-TW" sz="2200" smtClean="0">
                <a:ea typeface="PMingLiU" panose="02020500000000000000" pitchFamily="18" charset="-120"/>
              </a:rPr>
              <a:t>)</a:t>
            </a:r>
            <a:endParaRPr lang="en-US" altLang="zh-TW" sz="22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18.2  Fundamentals of Operator Overloading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Assignment operator (</a:t>
            </a:r>
            <a:r>
              <a:rPr lang="en-US" altLang="zh-TW" sz="2800" b="1" smtClean="0"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sz="2800" smtClean="0">
                <a:ea typeface="PMingLiU" panose="02020500000000000000" pitchFamily="18" charset="-120"/>
                <a:cs typeface="Times New Roman" panose="02020603050405020304" pitchFamily="18" charset="0"/>
              </a:rPr>
              <a:t>) </a:t>
            </a:r>
            <a:endParaRPr lang="en-US" altLang="zh-TW" sz="28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may be used with every class without explicit overloading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i="1" smtClean="0">
                <a:ea typeface="PMingLiU" panose="02020500000000000000" pitchFamily="18" charset="-120"/>
                <a:cs typeface="Times New Roman" panose="02020603050405020304" pitchFamily="18" charset="0"/>
              </a:rPr>
              <a:t>memberwise assignment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Same is true for the address operator (</a:t>
            </a:r>
            <a:r>
              <a:rPr lang="en-US" altLang="zh-TW" sz="2000" smtClean="0">
                <a:latin typeface="Lucida Console" panose="020B06090405040202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&amp;</a:t>
            </a:r>
            <a:r>
              <a:rPr lang="en-US" altLang="zh-TW" sz="2200" smtClean="0"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220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r>
              <a:rPr lang="en-US" altLang="zh-TW" sz="2800" b="0" noProof="1" smtClean="0"/>
              <a:t> </a:t>
            </a:r>
            <a:endParaRPr lang="en-US" altLang="zh-TW" sz="2800" b="0" smtClean="0">
              <a:ea typeface="PMingLiU" panose="02020500000000000000" pitchFamily="18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z="2800" noProof="1" smtClean="0"/>
              <a:t>Most of C++’s operators can be overloaded</a:t>
            </a:r>
            <a:endParaRPr lang="en-US" altLang="zh-TW" smtClean="0">
              <a:ea typeface="PMingLiU" panose="02020500000000000000" pitchFamily="18" charset="-120"/>
            </a:endParaRPr>
          </a:p>
        </p:txBody>
      </p:sp>
      <p:graphicFrame>
        <p:nvGraphicFramePr>
          <p:cNvPr id="15364" name="Object 106"/>
          <p:cNvGraphicFramePr>
            <a:graphicFrameLocks noChangeAspect="1"/>
          </p:cNvGraphicFramePr>
          <p:nvPr/>
        </p:nvGraphicFramePr>
        <p:xfrm>
          <a:off x="681038" y="1371600"/>
          <a:ext cx="77216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1" imgW="6560820" imgH="1950720" progId="Word.Document.8">
                  <p:embed/>
                </p:oleObj>
              </mc:Choice>
              <mc:Fallback>
                <p:oleObj name="Document" r:id="rId1" imgW="6560820" imgH="1950720" progId="Word.Document.8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1600"/>
                        <a:ext cx="77216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81038" y="1371600"/>
          <a:ext cx="77787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" imgW="6167755" imgH="1478280" progId="Word.Document.8">
                  <p:embed/>
                </p:oleObj>
              </mc:Choice>
              <mc:Fallback>
                <p:oleObj name="Document" r:id="rId1" imgW="6167755" imgH="1478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1600"/>
                        <a:ext cx="77787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  <a:r>
              <a:rPr lang="en-US" altLang="zh-TW" sz="2800" noProof="1" smtClean="0">
                <a:latin typeface="Arial" panose="020B0604020202020204" pitchFamily="34" charset="0"/>
              </a:rPr>
              <a:t>8.</a:t>
            </a:r>
            <a:r>
              <a:rPr lang="en-US" altLang="zh-TW" sz="2800" smtClean="0"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  <a:r>
              <a:rPr lang="en-US" altLang="zh-TW" sz="2800" noProof="1" smtClean="0">
                <a:latin typeface="Arial" panose="020B0604020202020204" pitchFamily="34" charset="0"/>
              </a:rPr>
              <a:t> Restrictions on Operator Overloading</a:t>
            </a:r>
            <a:endParaRPr lang="en-US" altLang="zh-TW" sz="2800" smtClean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0013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PMingLiU" panose="02020500000000000000" pitchFamily="18" charset="-120"/>
              </a:rPr>
              <a:t>Arity (number of operands) cannot be changed</a:t>
            </a:r>
            <a:endParaRPr lang="en-US" altLang="zh-TW" sz="28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ea typeface="PMingLiU" panose="02020500000000000000" pitchFamily="18" charset="-120"/>
              </a:rPr>
              <a:t>Unary operators remain unary, and binary operators remain binary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 eaLnBrk="1" hangingPunct="1"/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Operators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&amp;</a:t>
            </a: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b="1" smtClean="0">
                <a:solidFill>
                  <a:srgbClr val="000000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sz="24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each have unary and binary versions</a:t>
            </a:r>
            <a:endParaRPr lang="en-US" altLang="zh-TW" sz="24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TW" sz="2000" smtClean="0">
                <a:solidFill>
                  <a:srgbClr val="00000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Unary and binary versions can be overloaded separately</a:t>
            </a:r>
            <a:endParaRPr lang="en-US" altLang="zh-TW" sz="2000" smtClean="0">
              <a:solidFill>
                <a:srgbClr val="00000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TW" sz="200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WM1YmFhYzMxZTRkMDkyNjkwZWI1NzE2ZWUwMmIyNWEifQ=="/>
</p:tagLst>
</file>

<file path=ppt/theme/theme1.xml><?xml version="1.0" encoding="utf-8"?>
<a:theme xmlns:a="http://schemas.openxmlformats.org/drawingml/2006/main" name="6_revised">
  <a:themeElements>
    <a:clrScheme name="6_revise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revised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TW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6_revise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revise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revis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C:\WINNT\Profiles\aftab\Application Data\Microsoft\Templates\6_revised.pot</Template>
  <TotalTime>0</TotalTime>
  <Words>7357</Words>
  <Application>WPS 演示</Application>
  <PresentationFormat>如螢幕大小 (4:3)</PresentationFormat>
  <Paragraphs>285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36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PMingLiU</vt:lpstr>
      <vt:lpstr>AvantGarde</vt:lpstr>
      <vt:lpstr>Segoe Print</vt:lpstr>
      <vt:lpstr>Lucida Console</vt:lpstr>
      <vt:lpstr>Courier New</vt:lpstr>
      <vt:lpstr>微软雅黑</vt:lpstr>
      <vt:lpstr>Arial Unicode MS</vt:lpstr>
      <vt:lpstr>Calibri</vt:lpstr>
      <vt:lpstr>LucidaSansTypewriter</vt:lpstr>
      <vt:lpstr>6_revised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Chapter 18 - C++ Operator Overloading</vt:lpstr>
      <vt:lpstr>Objectives</vt:lpstr>
      <vt:lpstr>18.1 Introduction</vt:lpstr>
      <vt:lpstr>18.1 Introduction </vt:lpstr>
      <vt:lpstr>18.2  Fundamentals of Operator Overloading</vt:lpstr>
      <vt:lpstr>18.2  Fundamentals of Operator Overloading</vt:lpstr>
      <vt:lpstr>18.3 Restrictions on Operator Overloading </vt:lpstr>
      <vt:lpstr>18.3 Restrictions on Operator Overloading</vt:lpstr>
      <vt:lpstr>18.3 Restrictions on Operator Overloading</vt:lpstr>
      <vt:lpstr>18.3 Restrictions on Operator Overloading</vt:lpstr>
      <vt:lpstr>18.4  Operator Functions as Class Members vs. as friend Functions</vt:lpstr>
      <vt:lpstr>18.4  Operator Functions as Class Members vs. as friend Functions</vt:lpstr>
      <vt:lpstr>18.4  Operator Functions as Class Members vs. as friend Functions</vt:lpstr>
      <vt:lpstr>18.5  Overloading Stream-Insertion and Stream-Extraction Operators </vt:lpstr>
      <vt:lpstr>PowerPoint 演示文稿</vt:lpstr>
      <vt:lpstr>PowerPoint 演示文稿</vt:lpstr>
      <vt:lpstr>PowerPoint 演示文稿</vt:lpstr>
      <vt:lpstr>18.6  Overloading Unary Operators</vt:lpstr>
      <vt:lpstr>18.7  Overloading Binary Operators</vt:lpstr>
      <vt:lpstr>18.7  Overloading Binary Operators</vt:lpstr>
      <vt:lpstr>18.8  Case Study: An Array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18.9  Converting between Types</vt:lpstr>
      <vt:lpstr>18.9  Converting between Types</vt:lpstr>
      <vt:lpstr>18.10  Overloading ++ and -- 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bukhari</dc:creator>
  <cp:lastModifiedBy>黃秋煌</cp:lastModifiedBy>
  <cp:revision>291</cp:revision>
  <dcterms:created xsi:type="dcterms:W3CDTF">2000-06-19T15:46:00Z</dcterms:created>
  <dcterms:modified xsi:type="dcterms:W3CDTF">2022-05-02T04:30:33Z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40FF6B921FC24AE4B24C154CA7A572C1</vt:lpwstr>
  </property>
  <property fmtid="{D5CDD505-2E9C-101B-9397-08002B2CF9AE}" pid="3" name="KSOProductBuildVer">
    <vt:lpwstr>2052-11.1.0.11636</vt:lpwstr>
  </property>
</Properties>
</file>