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101"/>
  </p:notesMasterIdLst>
  <p:sldIdLst>
    <p:sldId id="258" r:id="rId2"/>
    <p:sldId id="443" r:id="rId3"/>
    <p:sldId id="257" r:id="rId4"/>
    <p:sldId id="267" r:id="rId5"/>
    <p:sldId id="268" r:id="rId6"/>
    <p:sldId id="269" r:id="rId7"/>
    <p:sldId id="270" r:id="rId8"/>
    <p:sldId id="271" r:id="rId9"/>
    <p:sldId id="285" r:id="rId10"/>
    <p:sldId id="288" r:id="rId11"/>
    <p:sldId id="286" r:id="rId12"/>
    <p:sldId id="289" r:id="rId13"/>
    <p:sldId id="259" r:id="rId14"/>
    <p:sldId id="260" r:id="rId15"/>
    <p:sldId id="261" r:id="rId16"/>
    <p:sldId id="272" r:id="rId17"/>
    <p:sldId id="273" r:id="rId18"/>
    <p:sldId id="279" r:id="rId19"/>
    <p:sldId id="280" r:id="rId20"/>
    <p:sldId id="275" r:id="rId21"/>
    <p:sldId id="420" r:id="rId22"/>
    <p:sldId id="294" r:id="rId23"/>
    <p:sldId id="295" r:id="rId24"/>
    <p:sldId id="297" r:id="rId25"/>
    <p:sldId id="298" r:id="rId26"/>
    <p:sldId id="299" r:id="rId27"/>
    <p:sldId id="277" r:id="rId28"/>
    <p:sldId id="278" r:id="rId29"/>
    <p:sldId id="374" r:id="rId30"/>
    <p:sldId id="372" r:id="rId31"/>
    <p:sldId id="373" r:id="rId32"/>
    <p:sldId id="346" r:id="rId33"/>
    <p:sldId id="347" r:id="rId34"/>
    <p:sldId id="348" r:id="rId35"/>
    <p:sldId id="349" r:id="rId36"/>
    <p:sldId id="350" r:id="rId37"/>
    <p:sldId id="351" r:id="rId38"/>
    <p:sldId id="352" r:id="rId39"/>
    <p:sldId id="353" r:id="rId40"/>
    <p:sldId id="354" r:id="rId41"/>
    <p:sldId id="355" r:id="rId42"/>
    <p:sldId id="356" r:id="rId43"/>
    <p:sldId id="357" r:id="rId44"/>
    <p:sldId id="358" r:id="rId45"/>
    <p:sldId id="359" r:id="rId46"/>
    <p:sldId id="360" r:id="rId47"/>
    <p:sldId id="361" r:id="rId48"/>
    <p:sldId id="375" r:id="rId49"/>
    <p:sldId id="376" r:id="rId50"/>
    <p:sldId id="370" r:id="rId51"/>
    <p:sldId id="371" r:id="rId52"/>
    <p:sldId id="393" r:id="rId53"/>
    <p:sldId id="394" r:id="rId54"/>
    <p:sldId id="343" r:id="rId55"/>
    <p:sldId id="444" r:id="rId56"/>
    <p:sldId id="380" r:id="rId57"/>
    <p:sldId id="381" r:id="rId58"/>
    <p:sldId id="382" r:id="rId59"/>
    <p:sldId id="383" r:id="rId60"/>
    <p:sldId id="423" r:id="rId61"/>
    <p:sldId id="424" r:id="rId62"/>
    <p:sldId id="425" r:id="rId63"/>
    <p:sldId id="384" r:id="rId64"/>
    <p:sldId id="396" r:id="rId65"/>
    <p:sldId id="421" r:id="rId66"/>
    <p:sldId id="397" r:id="rId67"/>
    <p:sldId id="398" r:id="rId68"/>
    <p:sldId id="399" r:id="rId69"/>
    <p:sldId id="400" r:id="rId70"/>
    <p:sldId id="402" r:id="rId71"/>
    <p:sldId id="403" r:id="rId72"/>
    <p:sldId id="404" r:id="rId73"/>
    <p:sldId id="405" r:id="rId74"/>
    <p:sldId id="413" r:id="rId75"/>
    <p:sldId id="414" r:id="rId76"/>
    <p:sldId id="419" r:id="rId77"/>
    <p:sldId id="418" r:id="rId78"/>
    <p:sldId id="417" r:id="rId79"/>
    <p:sldId id="416" r:id="rId80"/>
    <p:sldId id="415" r:id="rId81"/>
    <p:sldId id="385" r:id="rId82"/>
    <p:sldId id="386" r:id="rId83"/>
    <p:sldId id="387" r:id="rId84"/>
    <p:sldId id="388" r:id="rId85"/>
    <p:sldId id="389" r:id="rId86"/>
    <p:sldId id="390" r:id="rId87"/>
    <p:sldId id="391" r:id="rId88"/>
    <p:sldId id="438" r:id="rId89"/>
    <p:sldId id="439" r:id="rId90"/>
    <p:sldId id="440" r:id="rId91"/>
    <p:sldId id="441" r:id="rId92"/>
    <p:sldId id="442" r:id="rId93"/>
    <p:sldId id="429" r:id="rId94"/>
    <p:sldId id="430" r:id="rId95"/>
    <p:sldId id="431" r:id="rId96"/>
    <p:sldId id="432" r:id="rId97"/>
    <p:sldId id="434" r:id="rId98"/>
    <p:sldId id="437" r:id="rId99"/>
    <p:sldId id="436" r:id="rId10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590" autoAdjust="0"/>
  </p:normalViewPr>
  <p:slideViewPr>
    <p:cSldViewPr>
      <p:cViewPr varScale="1">
        <p:scale>
          <a:sx n="63" d="100"/>
          <a:sy n="63" d="100"/>
        </p:scale>
        <p:origin x="-150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29BF5A-4F43-4F16-A88B-F71F9C63512F}" type="datetimeFigureOut">
              <a:rPr lang="en-US" smtClean="0"/>
              <a:pPr/>
              <a:t>1/31/2017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14DB41-C3A2-402D-A324-E2CABDB7EB2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7DA095-ACA2-4028-9175-12BE96E62A58}" type="slidenum">
              <a:rPr lang="en-US"/>
              <a:pPr/>
              <a:t>22</a:t>
            </a:fld>
            <a:endParaRPr lang="en-US"/>
          </a:p>
        </p:txBody>
      </p:sp>
      <p:sp>
        <p:nvSpPr>
          <p:cNvPr id="83970" name="Rectangle 2"/>
          <p:cNvSpPr>
            <a:spLocks noGrp="1" noRot="1" noChangeAspect="1" noChangeArrowheads="1" noTextEdit="1"/>
          </p:cNvSpPr>
          <p:nvPr>
            <p:ph type="sldImg"/>
          </p:nvPr>
        </p:nvSpPr>
        <p:spPr>
          <a:xfrm>
            <a:off x="1146175" y="685800"/>
            <a:ext cx="4570413" cy="3427413"/>
          </a:xfrm>
          <a:ln/>
        </p:spPr>
      </p:sp>
      <p:sp>
        <p:nvSpPr>
          <p:cNvPr id="83971" name="Rectangle 3"/>
          <p:cNvSpPr>
            <a:spLocks noGrp="1" noChangeArrowheads="1"/>
          </p:cNvSpPr>
          <p:nvPr>
            <p:ph type="body" idx="1"/>
          </p:nvPr>
        </p:nvSpPr>
        <p:spPr>
          <a:xfrm>
            <a:off x="915988" y="4341813"/>
            <a:ext cx="5026025" cy="4116387"/>
          </a:xfrm>
        </p:spPr>
        <p:txBody>
          <a:bodyPr lIns="86486" tIns="43243" rIns="86486" bIns="43243"/>
          <a:lstStyle/>
          <a:p>
            <a:endParaRPr lang="fr-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4CDEEE-5191-4807-B715-A97803236EB1}" type="slidenum">
              <a:rPr lang="en-US"/>
              <a:pPr/>
              <a:t>54</a:t>
            </a:fld>
            <a:endParaRPr lang="en-US"/>
          </a:p>
        </p:txBody>
      </p:sp>
      <p:sp>
        <p:nvSpPr>
          <p:cNvPr id="223234" name="Rectangle 2"/>
          <p:cNvSpPr>
            <a:spLocks noGrp="1" noRot="1" noChangeAspect="1" noChangeArrowheads="1" noTextEdit="1"/>
          </p:cNvSpPr>
          <p:nvPr>
            <p:ph type="sldImg"/>
          </p:nvPr>
        </p:nvSpPr>
        <p:spPr>
          <a:xfrm>
            <a:off x="1146175" y="685800"/>
            <a:ext cx="4570413" cy="3427413"/>
          </a:xfrm>
          <a:ln/>
        </p:spPr>
      </p:sp>
      <p:sp>
        <p:nvSpPr>
          <p:cNvPr id="223235" name="Rectangle 3"/>
          <p:cNvSpPr>
            <a:spLocks noGrp="1" noChangeArrowheads="1"/>
          </p:cNvSpPr>
          <p:nvPr>
            <p:ph type="body" idx="1"/>
          </p:nvPr>
        </p:nvSpPr>
        <p:spPr>
          <a:xfrm>
            <a:off x="915988" y="4341813"/>
            <a:ext cx="5026025" cy="4116387"/>
          </a:xfrm>
        </p:spPr>
        <p:txBody>
          <a:bodyPr lIns="86486" tIns="43243" rIns="86486" bIns="43243"/>
          <a:lstStyle/>
          <a:p>
            <a:endParaRPr lang="fr-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E37EA2-2012-4EE9-8100-F5AE91B0C8D9}" type="slidenum">
              <a:rPr lang="en-US"/>
              <a:pPr/>
              <a:t>23</a:t>
            </a:fld>
            <a:endParaRPr lang="en-US"/>
          </a:p>
        </p:txBody>
      </p:sp>
      <p:sp>
        <p:nvSpPr>
          <p:cNvPr id="86018" name="Rectangle 2"/>
          <p:cNvSpPr txBox="1">
            <a:spLocks noGrp="1" noRot="1" noChangeAspect="1" noChangeArrowheads="1" noTextEdit="1"/>
          </p:cNvSpPr>
          <p:nvPr>
            <p:ph type="sldImg"/>
          </p:nvPr>
        </p:nvSpPr>
        <p:spPr>
          <a:xfrm>
            <a:off x="1338263" y="914400"/>
            <a:ext cx="4178300" cy="3133725"/>
          </a:xfrm>
          <a:ln/>
        </p:spPr>
      </p:sp>
      <p:sp>
        <p:nvSpPr>
          <p:cNvPr id="86019" name="Rectangle 3"/>
          <p:cNvSpPr txBox="1">
            <a:spLocks noGrp="1" noChangeArrowheads="1"/>
          </p:cNvSpPr>
          <p:nvPr>
            <p:ph type="body" idx="1"/>
          </p:nvPr>
        </p:nvSpPr>
        <p:spPr>
          <a:xfrm>
            <a:off x="1046163" y="4352925"/>
            <a:ext cx="4770437" cy="3476625"/>
          </a:xfrm>
          <a:ln/>
        </p:spPr>
        <p:txBody>
          <a:bodyPr wrap="none" lIns="82055" tIns="41027" rIns="82055" bIns="41027" anchor="ctr"/>
          <a:lstStyle/>
          <a:p>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8FF7C6-D20A-4089-817E-9943A5D17486}" type="slidenum">
              <a:rPr lang="en-US"/>
              <a:pPr/>
              <a:t>24</a:t>
            </a:fld>
            <a:endParaRPr lang="en-US"/>
          </a:p>
        </p:txBody>
      </p:sp>
      <p:sp>
        <p:nvSpPr>
          <p:cNvPr id="90114" name="Rectangle 2"/>
          <p:cNvSpPr txBox="1">
            <a:spLocks noGrp="1" noRot="1" noChangeAspect="1" noChangeArrowheads="1" noTextEdit="1"/>
          </p:cNvSpPr>
          <p:nvPr>
            <p:ph type="sldImg"/>
          </p:nvPr>
        </p:nvSpPr>
        <p:spPr>
          <a:xfrm>
            <a:off x="1338263" y="914400"/>
            <a:ext cx="4178300" cy="3133725"/>
          </a:xfrm>
          <a:ln/>
        </p:spPr>
      </p:sp>
      <p:sp>
        <p:nvSpPr>
          <p:cNvPr id="90115" name="Rectangle 3"/>
          <p:cNvSpPr txBox="1">
            <a:spLocks noGrp="1" noChangeArrowheads="1"/>
          </p:cNvSpPr>
          <p:nvPr>
            <p:ph type="body" idx="1"/>
          </p:nvPr>
        </p:nvSpPr>
        <p:spPr>
          <a:xfrm>
            <a:off x="1046163" y="4352925"/>
            <a:ext cx="4770437" cy="3476625"/>
          </a:xfrm>
          <a:ln/>
        </p:spPr>
        <p:txBody>
          <a:bodyPr wrap="none" lIns="82055" tIns="41027" rIns="82055" bIns="41027" anchor="ctr"/>
          <a:lstStyle/>
          <a:p>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F8B083-5002-4AFB-BE28-0FE32AC7A419}" type="slidenum">
              <a:rPr lang="en-US"/>
              <a:pPr/>
              <a:t>25</a:t>
            </a:fld>
            <a:endParaRPr lang="en-US"/>
          </a:p>
        </p:txBody>
      </p:sp>
      <p:sp>
        <p:nvSpPr>
          <p:cNvPr id="92162" name="Rectangle 2"/>
          <p:cNvSpPr txBox="1">
            <a:spLocks noGrp="1" noRot="1" noChangeAspect="1" noChangeArrowheads="1" noTextEdit="1"/>
          </p:cNvSpPr>
          <p:nvPr>
            <p:ph type="sldImg"/>
          </p:nvPr>
        </p:nvSpPr>
        <p:spPr>
          <a:xfrm>
            <a:off x="1338263" y="914400"/>
            <a:ext cx="4178300" cy="3133725"/>
          </a:xfrm>
          <a:ln/>
        </p:spPr>
      </p:sp>
      <p:sp>
        <p:nvSpPr>
          <p:cNvPr id="92163" name="Rectangle 3"/>
          <p:cNvSpPr txBox="1">
            <a:spLocks noGrp="1" noChangeArrowheads="1"/>
          </p:cNvSpPr>
          <p:nvPr>
            <p:ph type="body" idx="1"/>
          </p:nvPr>
        </p:nvSpPr>
        <p:spPr>
          <a:xfrm>
            <a:off x="1046163" y="4352925"/>
            <a:ext cx="4770437" cy="3476625"/>
          </a:xfrm>
          <a:ln/>
        </p:spPr>
        <p:txBody>
          <a:bodyPr wrap="none" lIns="82055" tIns="41027" rIns="82055" bIns="41027" anchor="ctr"/>
          <a:lstStyle/>
          <a:p>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671379-F1A8-404F-AE25-6FE952D6D877}" type="slidenum">
              <a:rPr lang="en-US"/>
              <a:pPr/>
              <a:t>26</a:t>
            </a:fld>
            <a:endParaRPr lang="en-US"/>
          </a:p>
        </p:txBody>
      </p:sp>
      <p:sp>
        <p:nvSpPr>
          <p:cNvPr id="94210" name="Rectangle 2"/>
          <p:cNvSpPr txBox="1">
            <a:spLocks noGrp="1" noRot="1" noChangeAspect="1" noChangeArrowheads="1" noTextEdit="1"/>
          </p:cNvSpPr>
          <p:nvPr>
            <p:ph type="sldImg"/>
          </p:nvPr>
        </p:nvSpPr>
        <p:spPr>
          <a:xfrm>
            <a:off x="1338263" y="914400"/>
            <a:ext cx="4178300" cy="3133725"/>
          </a:xfrm>
          <a:ln/>
        </p:spPr>
      </p:sp>
      <p:sp>
        <p:nvSpPr>
          <p:cNvPr id="94211" name="Rectangle 3"/>
          <p:cNvSpPr txBox="1">
            <a:spLocks noGrp="1" noChangeArrowheads="1"/>
          </p:cNvSpPr>
          <p:nvPr>
            <p:ph type="body" idx="1"/>
          </p:nvPr>
        </p:nvSpPr>
        <p:spPr>
          <a:xfrm>
            <a:off x="1046163" y="4352925"/>
            <a:ext cx="4770437" cy="3476625"/>
          </a:xfrm>
          <a:ln/>
        </p:spPr>
        <p:txBody>
          <a:bodyPr wrap="none" lIns="82055" tIns="41027" rIns="82055" bIns="41027" anchor="ctr"/>
          <a:lstStyle/>
          <a:p>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D5E71E-A815-4D1A-8D66-02D0DB0523BE}" type="slidenum">
              <a:rPr lang="en-US"/>
              <a:pPr/>
              <a:t>29</a:t>
            </a:fld>
            <a:endParaRPr lang="en-US"/>
          </a:p>
        </p:txBody>
      </p:sp>
      <p:sp>
        <p:nvSpPr>
          <p:cNvPr id="15362" name="Rectangle 2"/>
          <p:cNvSpPr>
            <a:spLocks noGrp="1" noRot="1" noChangeAspect="1" noChangeArrowheads="1" noTextEdit="1"/>
          </p:cNvSpPr>
          <p:nvPr>
            <p:ph type="sldImg"/>
          </p:nvPr>
        </p:nvSpPr>
        <p:spPr>
          <a:xfrm>
            <a:off x="1144588" y="685800"/>
            <a:ext cx="4572000" cy="3429000"/>
          </a:xfrm>
          <a:ln/>
        </p:spPr>
      </p:sp>
      <p:sp>
        <p:nvSpPr>
          <p:cNvPr id="15363" name="Rectangle 3"/>
          <p:cNvSpPr>
            <a:spLocks noGrp="1" noChangeArrowheads="1"/>
          </p:cNvSpPr>
          <p:nvPr>
            <p:ph type="body" idx="1"/>
          </p:nvPr>
        </p:nvSpPr>
        <p:spPr>
          <a:xfrm>
            <a:off x="914400" y="4343400"/>
            <a:ext cx="5029200" cy="4114800"/>
          </a:xfrm>
        </p:spPr>
        <p:txBody>
          <a:bodyPr lIns="86486" tIns="43243" rIns="86486" bIns="43243"/>
          <a:lstStyle/>
          <a:p>
            <a:endParaRPr lang="fr-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14DB41-C3A2-402D-A324-E2CABDB7EB2C}" type="slidenum">
              <a:rPr lang="en-US" smtClean="0"/>
              <a:pPr/>
              <a:t>48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73E85B-AF57-4EAE-92CA-C57F4A265D05}" type="slidenum">
              <a:rPr lang="en-US"/>
              <a:pPr/>
              <a:t>50</a:t>
            </a:fld>
            <a:endParaRPr lang="en-US"/>
          </a:p>
        </p:txBody>
      </p:sp>
      <p:sp>
        <p:nvSpPr>
          <p:cNvPr id="171010" name="Rectangle 2"/>
          <p:cNvSpPr txBox="1">
            <a:spLocks noGrp="1" noRot="1" noChangeAspect="1" noChangeArrowheads="1" noTextEdit="1"/>
          </p:cNvSpPr>
          <p:nvPr>
            <p:ph type="sldImg"/>
          </p:nvPr>
        </p:nvSpPr>
        <p:spPr>
          <a:xfrm>
            <a:off x="1338263" y="914400"/>
            <a:ext cx="4178300" cy="3133725"/>
          </a:xfrm>
          <a:ln/>
        </p:spPr>
      </p:sp>
      <p:sp>
        <p:nvSpPr>
          <p:cNvPr id="171011" name="Rectangle 3"/>
          <p:cNvSpPr txBox="1">
            <a:spLocks noGrp="1" noChangeArrowheads="1"/>
          </p:cNvSpPr>
          <p:nvPr>
            <p:ph type="body" idx="1"/>
          </p:nvPr>
        </p:nvSpPr>
        <p:spPr>
          <a:xfrm>
            <a:off x="1046163" y="4352925"/>
            <a:ext cx="4770437" cy="3476625"/>
          </a:xfrm>
          <a:ln/>
        </p:spPr>
        <p:txBody>
          <a:bodyPr wrap="none" lIns="82055" tIns="41027" rIns="82055" bIns="41027" anchor="ctr"/>
          <a:lstStyle/>
          <a:p>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E9714F-AC0B-4D81-B638-64784FDF9E1D}" type="slidenum">
              <a:rPr lang="en-US"/>
              <a:pPr/>
              <a:t>51</a:t>
            </a:fld>
            <a:endParaRPr lang="en-US"/>
          </a:p>
        </p:txBody>
      </p:sp>
      <p:sp>
        <p:nvSpPr>
          <p:cNvPr id="173058" name="Rectangle 2"/>
          <p:cNvSpPr txBox="1">
            <a:spLocks noGrp="1" noRot="1" noChangeAspect="1" noChangeArrowheads="1" noTextEdit="1"/>
          </p:cNvSpPr>
          <p:nvPr>
            <p:ph type="sldImg"/>
          </p:nvPr>
        </p:nvSpPr>
        <p:spPr>
          <a:xfrm>
            <a:off x="1338263" y="914400"/>
            <a:ext cx="4178300" cy="3133725"/>
          </a:xfrm>
          <a:ln/>
        </p:spPr>
      </p:sp>
      <p:sp>
        <p:nvSpPr>
          <p:cNvPr id="173059" name="Rectangle 3"/>
          <p:cNvSpPr txBox="1">
            <a:spLocks noGrp="1" noChangeArrowheads="1"/>
          </p:cNvSpPr>
          <p:nvPr>
            <p:ph type="body" idx="1"/>
          </p:nvPr>
        </p:nvSpPr>
        <p:spPr>
          <a:xfrm>
            <a:off x="1046163" y="4352925"/>
            <a:ext cx="4770437" cy="3476625"/>
          </a:xfrm>
          <a:ln/>
        </p:spPr>
        <p:txBody>
          <a:bodyPr wrap="none" lIns="82055" tIns="41027" rIns="82055" bIns="41027" anchor="ctr"/>
          <a:lstStyle/>
          <a:p>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67172A3-1EFA-4FB1-B1BF-0F477478DAEC}" type="datetimeFigureOut">
              <a:rPr lang="en-US" smtClean="0"/>
              <a:pPr/>
              <a:t>1/31/2017</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FD0F46B-7EFA-46F3-9AFA-E5358DA6690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67172A3-1EFA-4FB1-B1BF-0F477478DAEC}" type="datetimeFigureOut">
              <a:rPr lang="en-US" smtClean="0"/>
              <a:pPr/>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0F46B-7EFA-46F3-9AFA-E5358DA6690E}"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67172A3-1EFA-4FB1-B1BF-0F477478DAEC}" type="datetimeFigureOut">
              <a:rPr lang="en-US" smtClean="0"/>
              <a:pPr/>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0F46B-7EFA-46F3-9AFA-E5358DA6690E}"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67172A3-1EFA-4FB1-B1BF-0F477478DAEC}" type="datetimeFigureOut">
              <a:rPr lang="en-US" smtClean="0"/>
              <a:pPr/>
              <a:t>1/31/2017</a:t>
            </a:fld>
            <a:endParaRPr lang="en-US"/>
          </a:p>
        </p:txBody>
      </p:sp>
      <p:sp>
        <p:nvSpPr>
          <p:cNvPr id="9" name="Slide Number Placeholder 8"/>
          <p:cNvSpPr>
            <a:spLocks noGrp="1"/>
          </p:cNvSpPr>
          <p:nvPr>
            <p:ph type="sldNum" sz="quarter" idx="15"/>
          </p:nvPr>
        </p:nvSpPr>
        <p:spPr/>
        <p:txBody>
          <a:bodyPr rtlCol="0"/>
          <a:lstStyle/>
          <a:p>
            <a:fld id="{8FD0F46B-7EFA-46F3-9AFA-E5358DA6690E}"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67172A3-1EFA-4FB1-B1BF-0F477478DAEC}" type="datetimeFigureOut">
              <a:rPr lang="en-US" smtClean="0"/>
              <a:pPr/>
              <a:t>1/31/2017</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FD0F46B-7EFA-46F3-9AFA-E5358DA6690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67172A3-1EFA-4FB1-B1BF-0F477478DAEC}" type="datetimeFigureOut">
              <a:rPr lang="en-US" smtClean="0"/>
              <a:pPr/>
              <a:t>1/31/2017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D0F46B-7EFA-46F3-9AFA-E5358DA6690E}"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67172A3-1EFA-4FB1-B1BF-0F477478DAEC}" type="datetimeFigureOut">
              <a:rPr lang="en-US" smtClean="0"/>
              <a:pPr/>
              <a:t>1/31/2017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D0F46B-7EFA-46F3-9AFA-E5358DA6690E}"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67172A3-1EFA-4FB1-B1BF-0F477478DAEC}" type="datetimeFigureOut">
              <a:rPr lang="en-US" smtClean="0"/>
              <a:pPr/>
              <a:t>1/31/2017</a:t>
            </a:fld>
            <a:endParaRPr lang="en-US"/>
          </a:p>
        </p:txBody>
      </p:sp>
      <p:sp>
        <p:nvSpPr>
          <p:cNvPr id="7" name="Slide Number Placeholder 6"/>
          <p:cNvSpPr>
            <a:spLocks noGrp="1"/>
          </p:cNvSpPr>
          <p:nvPr>
            <p:ph type="sldNum" sz="quarter" idx="11"/>
          </p:nvPr>
        </p:nvSpPr>
        <p:spPr/>
        <p:txBody>
          <a:bodyPr rtlCol="0"/>
          <a:lstStyle/>
          <a:p>
            <a:fld id="{8FD0F46B-7EFA-46F3-9AFA-E5358DA6690E}"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7172A3-1EFA-4FB1-B1BF-0F477478DAEC}" type="datetimeFigureOut">
              <a:rPr lang="en-US" smtClean="0"/>
              <a:pPr/>
              <a:t>1/31/2017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D0F46B-7EFA-46F3-9AFA-E5358DA6690E}"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67172A3-1EFA-4FB1-B1BF-0F477478DAEC}" type="datetimeFigureOut">
              <a:rPr lang="en-US" smtClean="0"/>
              <a:pPr/>
              <a:t>1/31/2017</a:t>
            </a:fld>
            <a:endParaRPr lang="en-US"/>
          </a:p>
        </p:txBody>
      </p:sp>
      <p:sp>
        <p:nvSpPr>
          <p:cNvPr id="22" name="Slide Number Placeholder 21"/>
          <p:cNvSpPr>
            <a:spLocks noGrp="1"/>
          </p:cNvSpPr>
          <p:nvPr>
            <p:ph type="sldNum" sz="quarter" idx="15"/>
          </p:nvPr>
        </p:nvSpPr>
        <p:spPr/>
        <p:txBody>
          <a:bodyPr rtlCol="0"/>
          <a:lstStyle/>
          <a:p>
            <a:fld id="{8FD0F46B-7EFA-46F3-9AFA-E5358DA6690E}"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67172A3-1EFA-4FB1-B1BF-0F477478DAEC}" type="datetimeFigureOut">
              <a:rPr lang="en-US" smtClean="0"/>
              <a:pPr/>
              <a:t>1/31/2017</a:t>
            </a:fld>
            <a:endParaRPr lang="en-US"/>
          </a:p>
        </p:txBody>
      </p:sp>
      <p:sp>
        <p:nvSpPr>
          <p:cNvPr id="18" name="Slide Number Placeholder 17"/>
          <p:cNvSpPr>
            <a:spLocks noGrp="1"/>
          </p:cNvSpPr>
          <p:nvPr>
            <p:ph type="sldNum" sz="quarter" idx="11"/>
          </p:nvPr>
        </p:nvSpPr>
        <p:spPr/>
        <p:txBody>
          <a:bodyPr rtlCol="0"/>
          <a:lstStyle/>
          <a:p>
            <a:fld id="{8FD0F46B-7EFA-46F3-9AFA-E5358DA6690E}"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67172A3-1EFA-4FB1-B1BF-0F477478DAEC}" type="datetimeFigureOut">
              <a:rPr lang="en-US" smtClean="0"/>
              <a:pPr/>
              <a:t>1/31/2017</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FD0F46B-7EFA-46F3-9AFA-E5358DA6690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Engineering</a:t>
            </a:r>
            <a:endParaRPr lang="en-US" dirty="0"/>
          </a:p>
        </p:txBody>
      </p:sp>
      <p:sp>
        <p:nvSpPr>
          <p:cNvPr id="3" name="Content Placeholder 2"/>
          <p:cNvSpPr>
            <a:spLocks noGrp="1"/>
          </p:cNvSpPr>
          <p:nvPr>
            <p:ph sz="quarter" idx="1"/>
          </p:nvPr>
        </p:nvSpPr>
        <p:spPr/>
        <p:txBody>
          <a:bodyPr>
            <a:normAutofit/>
          </a:bodyPr>
          <a:lstStyle/>
          <a:p>
            <a:pPr algn="just"/>
            <a:r>
              <a:rPr lang="en-US" dirty="0" smtClean="0"/>
              <a:t>Requirement: A function, constraint or other property that the system must provide to fill the needs of the system’s intended user(s) </a:t>
            </a:r>
          </a:p>
          <a:p>
            <a:pPr algn="just"/>
            <a:r>
              <a:rPr lang="en-US" dirty="0" smtClean="0"/>
              <a:t>Engineering: implies that systematic and repeatable techniques should be used</a:t>
            </a:r>
          </a:p>
          <a:p>
            <a:pPr algn="just"/>
            <a:r>
              <a:rPr lang="en-US" dirty="0" smtClean="0"/>
              <a:t>Requirement Engineering means that requirements for a product are defined, managed and tested systematically.</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a:t>
            </a:r>
            <a:endParaRPr lang="en-US" dirty="0"/>
          </a:p>
        </p:txBody>
      </p:sp>
      <p:sp>
        <p:nvSpPr>
          <p:cNvPr id="3" name="Content Placeholder 2"/>
          <p:cNvSpPr>
            <a:spLocks noGrp="1"/>
          </p:cNvSpPr>
          <p:nvPr>
            <p:ph sz="quarter" idx="1"/>
          </p:nvPr>
        </p:nvSpPr>
        <p:spPr>
          <a:xfrm>
            <a:off x="457200" y="1600200"/>
            <a:ext cx="7696200" cy="5029200"/>
          </a:xfrm>
        </p:spPr>
        <p:txBody>
          <a:bodyPr>
            <a:normAutofit fontScale="77500" lnSpcReduction="20000"/>
          </a:bodyPr>
          <a:lstStyle/>
          <a:p>
            <a:r>
              <a:rPr lang="en-US" b="1" dirty="0" smtClean="0"/>
              <a:t>Example: Library Management System</a:t>
            </a:r>
          </a:p>
          <a:p>
            <a:r>
              <a:rPr lang="en-US" dirty="0" smtClean="0"/>
              <a:t>Issue of books</a:t>
            </a:r>
          </a:p>
          <a:p>
            <a:pPr lvl="1"/>
            <a:r>
              <a:rPr lang="en-US" dirty="0" smtClean="0"/>
              <a:t>A student of any course should  able to get books</a:t>
            </a:r>
          </a:p>
          <a:p>
            <a:pPr lvl="1"/>
            <a:r>
              <a:rPr lang="en-US" dirty="0" smtClean="0"/>
              <a:t>Books from general section will be issued</a:t>
            </a:r>
          </a:p>
          <a:p>
            <a:pPr lvl="1"/>
            <a:r>
              <a:rPr lang="en-US" dirty="0" smtClean="0"/>
              <a:t>A limitation is imposed on no of books</a:t>
            </a:r>
          </a:p>
          <a:p>
            <a:pPr lvl="1"/>
            <a:r>
              <a:rPr lang="en-US" dirty="0" smtClean="0"/>
              <a:t>Semester books and general books</a:t>
            </a:r>
          </a:p>
          <a:p>
            <a:pPr lvl="1"/>
            <a:r>
              <a:rPr lang="en-US" dirty="0" smtClean="0"/>
              <a:t>The software will take system date as  book issued data</a:t>
            </a:r>
          </a:p>
          <a:p>
            <a:pPr lvl="1"/>
            <a:r>
              <a:rPr lang="en-US" dirty="0" smtClean="0"/>
              <a:t>Bar code reader to detect the book details.</a:t>
            </a:r>
          </a:p>
          <a:p>
            <a:r>
              <a:rPr lang="en-US" dirty="0" smtClean="0"/>
              <a:t>Return of books</a:t>
            </a:r>
          </a:p>
          <a:p>
            <a:pPr lvl="1"/>
            <a:r>
              <a:rPr lang="en-US" dirty="0" smtClean="0"/>
              <a:t>Any person can return the book the issued books.</a:t>
            </a:r>
          </a:p>
          <a:p>
            <a:pPr lvl="1"/>
            <a:r>
              <a:rPr lang="en-US" dirty="0" smtClean="0"/>
              <a:t>The student information is displayed using bar code detector.</a:t>
            </a:r>
          </a:p>
          <a:p>
            <a:pPr lvl="1"/>
            <a:r>
              <a:rPr lang="en-US" dirty="0" smtClean="0"/>
              <a:t>The system displays the student details, issued date, return due date.</a:t>
            </a:r>
          </a:p>
          <a:p>
            <a:pPr lvl="1"/>
            <a:r>
              <a:rPr lang="en-US" dirty="0" smtClean="0"/>
              <a:t>The system operator verifies due date, fine will imposed if due date is over.</a:t>
            </a:r>
          </a:p>
          <a:p>
            <a:pPr lvl="1"/>
            <a:r>
              <a:rPr lang="en-US" dirty="0" smtClean="0"/>
              <a:t>The information will be saved</a:t>
            </a:r>
          </a:p>
          <a:p>
            <a:r>
              <a:rPr lang="en-US" dirty="0" smtClean="0"/>
              <a:t>Enquiry/Query processing</a:t>
            </a:r>
          </a:p>
          <a:p>
            <a:pPr lvl="1"/>
            <a:r>
              <a:rPr lang="en-US" dirty="0" smtClean="0"/>
              <a:t>The system should be able to provide information like</a:t>
            </a:r>
          </a:p>
          <a:p>
            <a:pPr lvl="2"/>
            <a:r>
              <a:rPr lang="en-US" dirty="0" smtClean="0"/>
              <a:t>Availability of  books</a:t>
            </a:r>
          </a:p>
          <a:p>
            <a:pPr lvl="2"/>
            <a:r>
              <a:rPr lang="en-US" dirty="0" smtClean="0"/>
              <a:t>Availability of  a particular author</a:t>
            </a:r>
          </a:p>
          <a:p>
            <a:pPr lvl="2"/>
            <a:r>
              <a:rPr lang="en-US" dirty="0" smtClean="0"/>
              <a:t>Number copies available of  desired book.</a:t>
            </a: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a:t>
            </a:r>
            <a:endParaRPr lang="en-US" dirty="0"/>
          </a:p>
        </p:txBody>
      </p:sp>
      <p:pic>
        <p:nvPicPr>
          <p:cNvPr id="2052" name="Picture 4"/>
          <p:cNvPicPr>
            <a:picLocks noGrp="1" noChangeAspect="1" noChangeArrowheads="1"/>
          </p:cNvPicPr>
          <p:nvPr>
            <p:ph sz="quarter" idx="1"/>
          </p:nvPr>
        </p:nvPicPr>
        <p:blipFill>
          <a:blip r:embed="rId2"/>
          <a:srcRect/>
          <a:stretch>
            <a:fillRect/>
          </a:stretch>
        </p:blipFill>
        <p:spPr bwMode="auto">
          <a:xfrm>
            <a:off x="457200" y="1905000"/>
            <a:ext cx="8229600" cy="461368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the Nonfunctional requirements</a:t>
            </a:r>
            <a:endParaRPr lang="en-US" dirty="0"/>
          </a:p>
        </p:txBody>
      </p:sp>
      <p:pic>
        <p:nvPicPr>
          <p:cNvPr id="3074" name="Picture 2"/>
          <p:cNvPicPr>
            <a:picLocks noGrp="1" noChangeAspect="1" noChangeArrowheads="1"/>
          </p:cNvPicPr>
          <p:nvPr>
            <p:ph sz="quarter" idx="1"/>
          </p:nvPr>
        </p:nvPicPr>
        <p:blipFill>
          <a:blip r:embed="rId2"/>
          <a:srcRect/>
          <a:stretch>
            <a:fillRect/>
          </a:stretch>
        </p:blipFill>
        <p:spPr bwMode="auto">
          <a:xfrm>
            <a:off x="457200" y="1913327"/>
            <a:ext cx="8229600" cy="468077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Engineering</a:t>
            </a:r>
            <a:endParaRPr lang="en-US" dirty="0"/>
          </a:p>
        </p:txBody>
      </p:sp>
      <p:grpSp>
        <p:nvGrpSpPr>
          <p:cNvPr id="4" name="Group 3"/>
          <p:cNvGrpSpPr/>
          <p:nvPr/>
        </p:nvGrpSpPr>
        <p:grpSpPr>
          <a:xfrm>
            <a:off x="3336741" y="3429000"/>
            <a:ext cx="5578659" cy="2895600"/>
            <a:chOff x="533400" y="1752600"/>
            <a:chExt cx="6245654" cy="3657600"/>
          </a:xfrm>
        </p:grpSpPr>
        <p:sp>
          <p:nvSpPr>
            <p:cNvPr id="5" name="Rectangle 4"/>
            <p:cNvSpPr/>
            <p:nvPr/>
          </p:nvSpPr>
          <p:spPr>
            <a:xfrm>
              <a:off x="533400" y="1752600"/>
              <a:ext cx="1456038"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Elicitation </a:t>
              </a:r>
              <a:endParaRPr lang="en-US" dirty="0"/>
            </a:p>
          </p:txBody>
        </p:sp>
        <p:sp>
          <p:nvSpPr>
            <p:cNvPr id="6" name="Rectangle 5"/>
            <p:cNvSpPr/>
            <p:nvPr/>
          </p:nvSpPr>
          <p:spPr>
            <a:xfrm>
              <a:off x="2330621" y="2667000"/>
              <a:ext cx="1461530" cy="838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Analysis</a:t>
              </a:r>
              <a:endParaRPr lang="en-US" dirty="0"/>
            </a:p>
          </p:txBody>
        </p:sp>
        <p:sp>
          <p:nvSpPr>
            <p:cNvPr id="7" name="Rectangle 6"/>
            <p:cNvSpPr/>
            <p:nvPr/>
          </p:nvSpPr>
          <p:spPr>
            <a:xfrm>
              <a:off x="3855994" y="3581400"/>
              <a:ext cx="1392195"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Documentation</a:t>
              </a:r>
              <a:endParaRPr lang="en-US" dirty="0"/>
            </a:p>
          </p:txBody>
        </p:sp>
        <p:sp>
          <p:nvSpPr>
            <p:cNvPr id="8" name="Rectangle 7"/>
            <p:cNvSpPr/>
            <p:nvPr/>
          </p:nvSpPr>
          <p:spPr>
            <a:xfrm>
              <a:off x="5317524" y="4572000"/>
              <a:ext cx="146153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Review</a:t>
              </a:r>
              <a:endParaRPr lang="en-US" dirty="0"/>
            </a:p>
          </p:txBody>
        </p:sp>
        <p:cxnSp>
          <p:nvCxnSpPr>
            <p:cNvPr id="10" name="Shape 9"/>
            <p:cNvCxnSpPr>
              <a:stCxn id="5" idx="3"/>
              <a:endCxn id="6" idx="0"/>
            </p:cNvCxnSpPr>
            <p:nvPr/>
          </p:nvCxnSpPr>
          <p:spPr>
            <a:xfrm>
              <a:off x="1989438" y="2171700"/>
              <a:ext cx="1071948" cy="4953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hape 10"/>
            <p:cNvCxnSpPr>
              <a:stCxn id="6" idx="3"/>
              <a:endCxn id="7" idx="0"/>
            </p:cNvCxnSpPr>
            <p:nvPr/>
          </p:nvCxnSpPr>
          <p:spPr>
            <a:xfrm>
              <a:off x="3792151" y="3086100"/>
              <a:ext cx="759940" cy="4953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hape 11"/>
            <p:cNvCxnSpPr>
              <a:stCxn id="7" idx="3"/>
              <a:endCxn id="8" idx="0"/>
            </p:cNvCxnSpPr>
            <p:nvPr/>
          </p:nvCxnSpPr>
          <p:spPr>
            <a:xfrm>
              <a:off x="5248189" y="4000500"/>
              <a:ext cx="80010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6" name="Oval 15"/>
          <p:cNvSpPr/>
          <p:nvPr/>
        </p:nvSpPr>
        <p:spPr>
          <a:xfrm>
            <a:off x="228600" y="2895600"/>
            <a:ext cx="1524000" cy="167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Requirements </a:t>
            </a:r>
          </a:p>
          <a:p>
            <a:pPr algn="ctr"/>
            <a:endParaRPr lang="en-US" dirty="0" smtClean="0"/>
          </a:p>
          <a:p>
            <a:pPr algn="ctr"/>
            <a:r>
              <a:rPr lang="en-US" dirty="0" smtClean="0"/>
              <a:t>Engineering</a:t>
            </a:r>
            <a:endParaRPr lang="en-US" dirty="0"/>
          </a:p>
        </p:txBody>
      </p:sp>
      <p:cxnSp>
        <p:nvCxnSpPr>
          <p:cNvPr id="20" name="Straight Connector 19"/>
          <p:cNvCxnSpPr>
            <a:stCxn id="16" idx="0"/>
          </p:cNvCxnSpPr>
          <p:nvPr/>
        </p:nvCxnSpPr>
        <p:spPr>
          <a:xfrm rot="5400000" flipH="1" flipV="1">
            <a:off x="3467100" y="-647700"/>
            <a:ext cx="1066800" cy="6019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6" idx="4"/>
          </p:cNvCxnSpPr>
          <p:nvPr/>
        </p:nvCxnSpPr>
        <p:spPr>
          <a:xfrm rot="16200000" flipH="1">
            <a:off x="3429000" y="2133600"/>
            <a:ext cx="1752600" cy="6629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6" idx="4"/>
          </p:cNvCxnSpPr>
          <p:nvPr/>
        </p:nvCxnSpPr>
        <p:spPr>
          <a:xfrm rot="5400000">
            <a:off x="533400" y="5029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6" idx="0"/>
          </p:cNvCxnSpPr>
          <p:nvPr/>
        </p:nvCxnSpPr>
        <p:spPr>
          <a:xfrm rot="5400000">
            <a:off x="534194" y="2437606"/>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04800" y="5525869"/>
            <a:ext cx="1600200" cy="369332"/>
          </a:xfrm>
          <a:prstGeom prst="rect">
            <a:avLst/>
          </a:prstGeom>
          <a:noFill/>
        </p:spPr>
        <p:txBody>
          <a:bodyPr wrap="square" rtlCol="0">
            <a:spAutoFit/>
          </a:bodyPr>
          <a:lstStyle/>
          <a:p>
            <a:r>
              <a:rPr lang="en-US" dirty="0" smtClean="0"/>
              <a:t>       SRS</a:t>
            </a:r>
            <a:endParaRPr lang="en-US" dirty="0"/>
          </a:p>
        </p:txBody>
      </p:sp>
      <p:sp>
        <p:nvSpPr>
          <p:cNvPr id="31" name="TextBox 30"/>
          <p:cNvSpPr txBox="1"/>
          <p:nvPr/>
        </p:nvSpPr>
        <p:spPr>
          <a:xfrm>
            <a:off x="457200" y="1524000"/>
            <a:ext cx="1600200" cy="646331"/>
          </a:xfrm>
          <a:prstGeom prst="rect">
            <a:avLst/>
          </a:prstGeom>
          <a:noFill/>
        </p:spPr>
        <p:txBody>
          <a:bodyPr wrap="square" rtlCol="0">
            <a:spAutoFit/>
          </a:bodyPr>
          <a:lstStyle/>
          <a:p>
            <a:r>
              <a:rPr lang="en-US" dirty="0" smtClean="0"/>
              <a:t>Problem Statement</a:t>
            </a:r>
            <a:endParaRPr lang="en-US" dirty="0"/>
          </a:p>
        </p:txBody>
      </p:sp>
      <p:sp>
        <p:nvSpPr>
          <p:cNvPr id="33" name="Rectangle 32"/>
          <p:cNvSpPr/>
          <p:nvPr/>
        </p:nvSpPr>
        <p:spPr>
          <a:xfrm>
            <a:off x="1905000" y="2743200"/>
            <a:ext cx="1371600" cy="663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Feasibility  Study </a:t>
            </a:r>
            <a:endParaRPr lang="en-US" dirty="0"/>
          </a:p>
        </p:txBody>
      </p:sp>
      <p:cxnSp>
        <p:nvCxnSpPr>
          <p:cNvPr id="34" name="Shape 33"/>
          <p:cNvCxnSpPr>
            <a:stCxn id="33" idx="3"/>
            <a:endCxn id="5" idx="0"/>
          </p:cNvCxnSpPr>
          <p:nvPr/>
        </p:nvCxnSpPr>
        <p:spPr>
          <a:xfrm>
            <a:off x="3276600" y="3074988"/>
            <a:ext cx="710413" cy="35401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Engineering</a:t>
            </a:r>
            <a:endParaRPr lang="en-US" dirty="0"/>
          </a:p>
        </p:txBody>
      </p:sp>
      <p:sp>
        <p:nvSpPr>
          <p:cNvPr id="3" name="Content Placeholder 2"/>
          <p:cNvSpPr>
            <a:spLocks noGrp="1"/>
          </p:cNvSpPr>
          <p:nvPr>
            <p:ph sz="quarter" idx="1"/>
          </p:nvPr>
        </p:nvSpPr>
        <p:spPr/>
        <p:txBody>
          <a:bodyPr>
            <a:normAutofit fontScale="92500" lnSpcReduction="20000"/>
          </a:bodyPr>
          <a:lstStyle/>
          <a:p>
            <a:pPr algn="just"/>
            <a:r>
              <a:rPr lang="en-US" b="1" dirty="0" smtClean="0"/>
              <a:t>Feasible Study: </a:t>
            </a:r>
            <a:r>
              <a:rPr lang="en-US" dirty="0" smtClean="0"/>
              <a:t> Assessing whether system is useful to business.</a:t>
            </a:r>
            <a:endParaRPr lang="en-US" b="1" dirty="0" smtClean="0"/>
          </a:p>
          <a:p>
            <a:pPr algn="just"/>
            <a:r>
              <a:rPr lang="en-US" b="1" dirty="0" smtClean="0"/>
              <a:t>Requirements Elicitation: </a:t>
            </a:r>
            <a:r>
              <a:rPr lang="en-US" dirty="0" smtClean="0"/>
              <a:t>Also known as gathering of requirements. Requirements are identified with the help of the customer and existing system processes, if available.</a:t>
            </a:r>
          </a:p>
          <a:p>
            <a:pPr algn="just"/>
            <a:r>
              <a:rPr lang="en-US" b="1" dirty="0" smtClean="0"/>
              <a:t>Requirements Analysis: </a:t>
            </a:r>
            <a:r>
              <a:rPr lang="en-US" dirty="0" smtClean="0"/>
              <a:t>The requirements are analyzed in order to identify inconsistencies, defects, omissions, conflicts, etc.</a:t>
            </a:r>
          </a:p>
          <a:p>
            <a:pPr algn="just"/>
            <a:r>
              <a:rPr lang="en-US" b="1" dirty="0" smtClean="0"/>
              <a:t>Requirements Documentation: </a:t>
            </a:r>
            <a:r>
              <a:rPr lang="en-US" dirty="0" smtClean="0"/>
              <a:t>The  documentation is very important as it will be foundation for the software design of the software.  The document known as  Software Requirement Specification (SRS).</a:t>
            </a:r>
          </a:p>
          <a:p>
            <a:pPr algn="just"/>
            <a:r>
              <a:rPr lang="en-US" b="1" dirty="0" smtClean="0"/>
              <a:t>Requirement Review: </a:t>
            </a:r>
            <a:r>
              <a:rPr lang="en-US" dirty="0" smtClean="0"/>
              <a:t>The review process is carried out to improve the quality of SRS.</a:t>
            </a:r>
          </a:p>
          <a:p>
            <a:pPr algn="just"/>
            <a:endParaRPr lang="en-US" dirty="0" smtClean="0"/>
          </a:p>
          <a:p>
            <a:pPr algn="just"/>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dirty="0" smtClean="0"/>
              <a:t>The SRS should be consistent; correct and complete with respect to customer needs;  understandable to the users, customers, designers, developers  and Testers.</a:t>
            </a:r>
          </a:p>
          <a:p>
            <a:pPr algn="just"/>
            <a:r>
              <a:rPr lang="en-US" dirty="0" smtClean="0"/>
              <a:t>The SRS document  may act as contract between the developer and customer.</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Feasibility Study</a:t>
            </a:r>
            <a:endParaRPr lang="en-US" dirty="0"/>
          </a:p>
        </p:txBody>
      </p:sp>
      <p:sp>
        <p:nvSpPr>
          <p:cNvPr id="3" name="Content Placeholder 2"/>
          <p:cNvSpPr>
            <a:spLocks noGrp="1"/>
          </p:cNvSpPr>
          <p:nvPr>
            <p:ph sz="quarter" idx="1"/>
          </p:nvPr>
        </p:nvSpPr>
        <p:spPr/>
        <p:txBody>
          <a:bodyPr>
            <a:normAutofit fontScale="92500" lnSpcReduction="10000"/>
          </a:bodyPr>
          <a:lstStyle/>
          <a:p>
            <a:pPr algn="just"/>
            <a:r>
              <a:rPr lang="en-US" dirty="0" smtClean="0"/>
              <a:t>For all new systems, the requirement engineering process should start with a feasibility study.</a:t>
            </a:r>
          </a:p>
          <a:p>
            <a:pPr algn="just"/>
            <a:r>
              <a:rPr lang="en-US" dirty="0" smtClean="0"/>
              <a:t>The input to the feasibility study is set of preliminary business requirements.</a:t>
            </a:r>
          </a:p>
          <a:p>
            <a:pPr algn="just"/>
            <a:r>
              <a:rPr lang="en-US" dirty="0" smtClean="0"/>
              <a:t>The result of feasibility study should be a report that recommends whether it is worth carrying on with  RE and System development process or not.</a:t>
            </a:r>
          </a:p>
          <a:p>
            <a:pPr algn="just"/>
            <a:r>
              <a:rPr lang="en-US" dirty="0" smtClean="0"/>
              <a:t>A feasible study is a short, focused on </a:t>
            </a:r>
          </a:p>
          <a:p>
            <a:pPr lvl="1" algn="just"/>
            <a:r>
              <a:rPr lang="en-US" dirty="0" smtClean="0"/>
              <a:t>Does the system contribute  to the  overall objectives of  the organization?</a:t>
            </a:r>
          </a:p>
          <a:p>
            <a:pPr lvl="1" algn="just"/>
            <a:r>
              <a:rPr lang="en-US" dirty="0" smtClean="0"/>
              <a:t>Can the system be implemented using current technology and with in cost and schedule constraints?</a:t>
            </a:r>
          </a:p>
          <a:p>
            <a:pPr lvl="1" algn="just"/>
            <a:r>
              <a:rPr lang="en-US" dirty="0" smtClean="0"/>
              <a:t>Can the system be integrated with other systems which are already in place?</a:t>
            </a:r>
          </a:p>
          <a:p>
            <a:pPr algn="just"/>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Elicitation</a:t>
            </a:r>
            <a:endParaRPr lang="en-US" dirty="0"/>
          </a:p>
        </p:txBody>
      </p:sp>
      <p:sp>
        <p:nvSpPr>
          <p:cNvPr id="3" name="Content Placeholder 2"/>
          <p:cNvSpPr>
            <a:spLocks noGrp="1"/>
          </p:cNvSpPr>
          <p:nvPr>
            <p:ph sz="quarter" idx="1"/>
          </p:nvPr>
        </p:nvSpPr>
        <p:spPr/>
        <p:txBody>
          <a:bodyPr/>
          <a:lstStyle/>
          <a:p>
            <a:pPr algn="just"/>
            <a:r>
              <a:rPr lang="en-US" b="1" dirty="0" smtClean="0"/>
              <a:t>requirements elicitation</a:t>
            </a:r>
            <a:r>
              <a:rPr lang="en-US" dirty="0" smtClean="0"/>
              <a:t> is the practice of collecting the requirements of a system from users, customers and other stakeholders.</a:t>
            </a:r>
          </a:p>
          <a:p>
            <a:pPr algn="just"/>
            <a:r>
              <a:rPr lang="en-US" dirty="0" smtClean="0"/>
              <a:t>The practice is also sometimes referred to as "requirement gathering“</a:t>
            </a:r>
          </a:p>
          <a:p>
            <a:pPr algn="just"/>
            <a:r>
              <a:rPr lang="en-US" dirty="0" smtClean="0"/>
              <a:t>Requirements are gathered by asking questions, writing answers, asking other questions, etc.</a:t>
            </a:r>
          </a:p>
          <a:p>
            <a:pPr algn="just"/>
            <a:r>
              <a:rPr lang="en-US" dirty="0" smtClean="0"/>
              <a:t>Developers and users have different mind set, expertise and vocabularies.</a:t>
            </a:r>
          </a:p>
          <a:p>
            <a:pPr algn="just"/>
            <a:r>
              <a:rPr lang="en-US" dirty="0" smtClean="0"/>
              <a:t>requirements elicitation requires the collaboration of several participants who have different background.</a:t>
            </a:r>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Interviewing</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Formal or informal interviews with stakeholders are part of most RE processes.</a:t>
            </a:r>
          </a:p>
          <a:p>
            <a:pPr algn="just"/>
            <a:r>
              <a:rPr lang="en-US" dirty="0" smtClean="0"/>
              <a:t>An Interview is generally conducted by an experienced analyst, who has some generic knowledge about the application domain as well.</a:t>
            </a:r>
          </a:p>
          <a:p>
            <a:pPr algn="just"/>
            <a:r>
              <a:rPr lang="en-US" dirty="0" smtClean="0"/>
              <a:t>Types of interview</a:t>
            </a:r>
          </a:p>
          <a:p>
            <a:pPr lvl="1" algn="just"/>
            <a:r>
              <a:rPr lang="en-US" dirty="0" smtClean="0"/>
              <a:t>Closed interviews based on pre-determined list of questions</a:t>
            </a:r>
          </a:p>
          <a:p>
            <a:pPr lvl="1" algn="just"/>
            <a:r>
              <a:rPr lang="en-US" dirty="0" smtClean="0"/>
              <a:t>Open interviews where various issues are explored with stakeholders.</a:t>
            </a:r>
          </a:p>
          <a:p>
            <a:pPr algn="just"/>
            <a:r>
              <a:rPr lang="en-US" dirty="0" smtClean="0"/>
              <a:t>Effective interviewing</a:t>
            </a:r>
          </a:p>
          <a:p>
            <a:pPr lvl="1" algn="just"/>
            <a:r>
              <a:rPr lang="en-US" dirty="0" smtClean="0"/>
              <a:t>Be open-minded, avoid pre-conceived ideas about the requirements and are willing to listen to stakeholders.</a:t>
            </a:r>
            <a:endParaRPr lang="en-GB" dirty="0" smtClean="0"/>
          </a:p>
          <a:p>
            <a:pPr lvl="1" algn="just"/>
            <a:r>
              <a:rPr lang="en-US" dirty="0" smtClean="0"/>
              <a:t>Prompt the interviewee to get discussions going using a springboard question, a requirements proposal, or by working together on a prototype system.</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type="body" idx="1"/>
          </p:nvPr>
        </p:nvSpPr>
        <p:spPr/>
        <p:txBody>
          <a:bodyPr/>
          <a:lstStyle/>
          <a:p>
            <a:pPr>
              <a:lnSpc>
                <a:spcPct val="90000"/>
              </a:lnSpc>
            </a:pPr>
            <a:r>
              <a:rPr lang="en-US" sz="2400"/>
              <a:t>Normally a mix of closed and open-ended interviewing.</a:t>
            </a:r>
          </a:p>
          <a:p>
            <a:pPr>
              <a:lnSpc>
                <a:spcPct val="90000"/>
              </a:lnSpc>
            </a:pPr>
            <a:r>
              <a:rPr lang="en-US" sz="2400"/>
              <a:t>Interviews are good for getting an overall understanding of what stakeholders do and how they might interact with the system.</a:t>
            </a:r>
          </a:p>
          <a:p>
            <a:pPr>
              <a:lnSpc>
                <a:spcPct val="90000"/>
              </a:lnSpc>
            </a:pPr>
            <a:r>
              <a:rPr lang="en-US" sz="2400"/>
              <a:t>Interviews are not good for understanding domain requirements</a:t>
            </a:r>
          </a:p>
          <a:p>
            <a:pPr lvl="1">
              <a:lnSpc>
                <a:spcPct val="90000"/>
              </a:lnSpc>
            </a:pPr>
            <a:r>
              <a:rPr lang="en-US" sz="2000"/>
              <a:t>Requirements engineers cannot understand specific domain terminology;</a:t>
            </a:r>
          </a:p>
          <a:p>
            <a:pPr lvl="1">
              <a:lnSpc>
                <a:spcPct val="90000"/>
              </a:lnSpc>
            </a:pPr>
            <a:r>
              <a:rPr lang="en-US" sz="2000"/>
              <a:t>Some domain knowledge is so familiar that people find it hard to articulate or think that it isn’t worth articulating.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Engineering</a:t>
            </a:r>
            <a:endParaRPr lang="en-US" dirty="0"/>
          </a:p>
        </p:txBody>
      </p:sp>
      <p:sp>
        <p:nvSpPr>
          <p:cNvPr id="3" name="Content Placeholder 2"/>
          <p:cNvSpPr>
            <a:spLocks noGrp="1"/>
          </p:cNvSpPr>
          <p:nvPr>
            <p:ph sz="quarter" idx="1"/>
          </p:nvPr>
        </p:nvSpPr>
        <p:spPr/>
        <p:txBody>
          <a:bodyPr>
            <a:normAutofit/>
          </a:bodyPr>
          <a:lstStyle/>
          <a:p>
            <a:pPr algn="just"/>
            <a:r>
              <a:rPr lang="en-US" dirty="0" smtClean="0"/>
              <a:t>Requirement: A function, constraint or other property that the system must provide to fill the needs of the system’s intended user(s) </a:t>
            </a:r>
          </a:p>
          <a:p>
            <a:pPr algn="just"/>
            <a:r>
              <a:rPr lang="en-US" dirty="0" smtClean="0"/>
              <a:t>Engineering: implies that systematic and repeatable techniques should be used</a:t>
            </a:r>
          </a:p>
          <a:p>
            <a:pPr algn="just"/>
            <a:r>
              <a:rPr lang="en-US" dirty="0" smtClean="0"/>
              <a:t>Requirement Engineering means that requirements for a product are defined, managed and tested systematically.</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Elicitation</a:t>
            </a:r>
            <a:endParaRPr lang="en-US" dirty="0"/>
          </a:p>
        </p:txBody>
      </p:sp>
      <p:sp>
        <p:nvSpPr>
          <p:cNvPr id="3" name="Content Placeholder 2"/>
          <p:cNvSpPr>
            <a:spLocks noGrp="1"/>
          </p:cNvSpPr>
          <p:nvPr>
            <p:ph sz="quarter" idx="1"/>
          </p:nvPr>
        </p:nvSpPr>
        <p:spPr/>
        <p:txBody>
          <a:bodyPr>
            <a:normAutofit/>
          </a:bodyPr>
          <a:lstStyle/>
          <a:p>
            <a:r>
              <a:rPr lang="en-US" i="1" u="sng" dirty="0" smtClean="0"/>
              <a:t>Questionnaire:</a:t>
            </a:r>
            <a:r>
              <a:rPr lang="en-US" dirty="0" smtClean="0"/>
              <a:t> Questionnaires are one of the methods of gathering requirements in less cost []. Questionnaires reach a large number of people, not only in less time but also in a lesser cost. The general factors which affect the usage of the questionnaire are </a:t>
            </a:r>
          </a:p>
          <a:p>
            <a:pPr lvl="1"/>
            <a:r>
              <a:rPr lang="en-US" dirty="0" smtClean="0"/>
              <a:t>The available resources to gather the requirements mainly depends on the available resource</a:t>
            </a:r>
          </a:p>
          <a:p>
            <a:pPr lvl="1"/>
            <a:r>
              <a:rPr lang="en-US" dirty="0" smtClean="0"/>
              <a:t>Type of Requirements that has to be gathering depends on the level of the respondent’s knowledge and background.</a:t>
            </a:r>
          </a:p>
          <a:p>
            <a:pPr lvl="1"/>
            <a:r>
              <a:rPr lang="en-US" dirty="0" smtClean="0"/>
              <a:t>Anonymity provided to the respondent</a:t>
            </a:r>
          </a:p>
          <a:p>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z="3200" b="1" dirty="0" smtClean="0"/>
              <a:t>Questionnaires</a:t>
            </a:r>
            <a:endParaRPr lang="en-US" dirty="0"/>
          </a:p>
        </p:txBody>
      </p:sp>
      <p:sp>
        <p:nvSpPr>
          <p:cNvPr id="3" name="Content Placeholder 2"/>
          <p:cNvSpPr>
            <a:spLocks noGrp="1"/>
          </p:cNvSpPr>
          <p:nvPr>
            <p:ph sz="quarter" idx="1"/>
          </p:nvPr>
        </p:nvSpPr>
        <p:spPr/>
        <p:txBody>
          <a:bodyPr/>
          <a:lstStyle/>
          <a:p>
            <a:r>
              <a:rPr lang="de-DE" b="1" dirty="0" smtClean="0"/>
              <a:t>Validity </a:t>
            </a:r>
          </a:p>
          <a:p>
            <a:pPr>
              <a:buFontTx/>
              <a:buNone/>
            </a:pPr>
            <a:r>
              <a:rPr lang="de-DE" dirty="0" smtClean="0"/>
              <a:t>	- sample size, audience </a:t>
            </a:r>
          </a:p>
          <a:p>
            <a:r>
              <a:rPr lang="de-DE" b="1" dirty="0" smtClean="0"/>
              <a:t>Reliability </a:t>
            </a:r>
          </a:p>
          <a:p>
            <a:r>
              <a:rPr lang="de-DE" b="1" dirty="0" smtClean="0"/>
              <a:t>Questions </a:t>
            </a:r>
          </a:p>
          <a:p>
            <a:pPr>
              <a:buFontTx/>
              <a:buNone/>
            </a:pPr>
            <a:r>
              <a:rPr lang="de-DE" dirty="0" smtClean="0"/>
              <a:t>	- open ended </a:t>
            </a:r>
          </a:p>
          <a:p>
            <a:pPr>
              <a:buFontTx/>
              <a:buNone/>
            </a:pPr>
            <a:r>
              <a:rPr lang="de-DE" dirty="0" smtClean="0"/>
              <a:t>	- fill in the blank </a:t>
            </a:r>
          </a:p>
          <a:p>
            <a:pPr>
              <a:buFontTx/>
              <a:buNone/>
            </a:pPr>
            <a:r>
              <a:rPr lang="de-DE" dirty="0" smtClean="0"/>
              <a:t>	- multiple choice </a:t>
            </a:r>
          </a:p>
          <a:p>
            <a:pPr>
              <a:buFontTx/>
              <a:buNone/>
            </a:pPr>
            <a:r>
              <a:rPr lang="de-DE" dirty="0" smtClean="0"/>
              <a:t>	- rating scales</a:t>
            </a:r>
          </a:p>
          <a:p>
            <a:endParaRPr lang="de-DE" dirty="0" smtClean="0"/>
          </a:p>
          <a:p>
            <a:endParaRPr 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CA" altLang="en-US"/>
              <a:t>Brainstorming</a:t>
            </a:r>
          </a:p>
        </p:txBody>
      </p:sp>
      <p:sp>
        <p:nvSpPr>
          <p:cNvPr id="82947" name="Rectangle 3"/>
          <p:cNvSpPr>
            <a:spLocks noGrp="1" noChangeArrowheads="1"/>
          </p:cNvSpPr>
          <p:nvPr>
            <p:ph type="body" idx="1"/>
          </p:nvPr>
        </p:nvSpPr>
        <p:spPr/>
        <p:txBody>
          <a:bodyPr/>
          <a:lstStyle/>
          <a:p>
            <a:r>
              <a:rPr lang="en-CA" altLang="en-US" sz="2000" dirty="0"/>
              <a:t>To invent new way of doing things or when much is unknown</a:t>
            </a:r>
          </a:p>
          <a:p>
            <a:pPr lvl="1"/>
            <a:r>
              <a:rPr lang="en-CA" altLang="en-US" sz="1800" dirty="0"/>
              <a:t>When there are few or too many ideas</a:t>
            </a:r>
          </a:p>
          <a:p>
            <a:pPr lvl="1"/>
            <a:r>
              <a:rPr lang="en-CA" altLang="en-US" sz="1800" dirty="0"/>
              <a:t>Early on in a project particularly when:</a:t>
            </a:r>
          </a:p>
          <a:p>
            <a:pPr lvl="2"/>
            <a:r>
              <a:rPr lang="en-CA" altLang="en-US" sz="1600" dirty="0"/>
              <a:t>Terrain is uncertain</a:t>
            </a:r>
          </a:p>
          <a:p>
            <a:pPr lvl="2"/>
            <a:r>
              <a:rPr lang="en-CA" altLang="en-US" sz="1600" dirty="0"/>
              <a:t>There is little expertise for the type of applications</a:t>
            </a:r>
          </a:p>
          <a:p>
            <a:pPr lvl="2"/>
            <a:r>
              <a:rPr lang="en-CA" altLang="en-US" sz="1600" dirty="0"/>
              <a:t>Innovation is important (e.g., novel system)</a:t>
            </a:r>
          </a:p>
          <a:p>
            <a:r>
              <a:rPr lang="en-CA" altLang="en-US" sz="2000" dirty="0"/>
              <a:t>Two main activities: </a:t>
            </a:r>
          </a:p>
          <a:p>
            <a:pPr lvl="1"/>
            <a:r>
              <a:rPr lang="en-CA" altLang="en-US" sz="1800" dirty="0"/>
              <a:t>The Storm: Generating as many ideas as possible (quantity, not quality) – wild is good!</a:t>
            </a:r>
          </a:p>
          <a:p>
            <a:pPr lvl="1"/>
            <a:r>
              <a:rPr lang="en-CA" altLang="en-US" sz="1800" dirty="0"/>
              <a:t>The Calm: Filtering out of ideas (combine, clarify, </a:t>
            </a:r>
            <a:br>
              <a:rPr lang="en-CA" altLang="en-US" sz="1800" dirty="0"/>
            </a:br>
            <a:r>
              <a:rPr lang="en-CA" altLang="en-US" sz="1800" dirty="0"/>
              <a:t>prioritize, improve…) to keep the best one(s) – </a:t>
            </a:r>
            <a:br>
              <a:rPr lang="en-CA" altLang="en-US" sz="1800" dirty="0"/>
            </a:br>
            <a:r>
              <a:rPr lang="en-CA" altLang="en-US" sz="1800" dirty="0"/>
              <a:t>may require some voting strategy</a:t>
            </a:r>
          </a:p>
          <a:p>
            <a:r>
              <a:rPr lang="en-CA" altLang="en-US" sz="2000" dirty="0"/>
              <a:t>Roles: scribe, moderator (may also provoke), </a:t>
            </a:r>
            <a:br>
              <a:rPr lang="en-CA" altLang="en-US" sz="2000" dirty="0"/>
            </a:br>
            <a:r>
              <a:rPr lang="en-CA" altLang="en-US" sz="2000" dirty="0"/>
              <a:t>participants</a:t>
            </a:r>
            <a:endParaRPr lang="en-CA" sz="2000" dirty="0"/>
          </a:p>
        </p:txBody>
      </p:sp>
      <p:pic>
        <p:nvPicPr>
          <p:cNvPr id="82948" name="Picture 4"/>
          <p:cNvPicPr>
            <a:picLocks noChangeAspect="1" noChangeArrowheads="1"/>
          </p:cNvPicPr>
          <p:nvPr/>
        </p:nvPicPr>
        <p:blipFill>
          <a:blip r:embed="rId3"/>
          <a:srcRect/>
          <a:stretch>
            <a:fillRect/>
          </a:stretch>
        </p:blipFill>
        <p:spPr bwMode="auto">
          <a:xfrm>
            <a:off x="6626225" y="4343400"/>
            <a:ext cx="2271713" cy="1933575"/>
          </a:xfrm>
          <a:prstGeom prst="rect">
            <a:avLst/>
          </a:prstGeom>
          <a:noFill/>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CA"/>
              <a:t>Brainstorming – Objectives</a:t>
            </a:r>
          </a:p>
        </p:txBody>
      </p:sp>
      <p:sp>
        <p:nvSpPr>
          <p:cNvPr id="84995" name="Rectangle 3"/>
          <p:cNvSpPr>
            <a:spLocks noGrp="1" noChangeArrowheads="1"/>
          </p:cNvSpPr>
          <p:nvPr>
            <p:ph type="body" idx="1"/>
          </p:nvPr>
        </p:nvSpPr>
        <p:spPr/>
        <p:txBody>
          <a:bodyPr/>
          <a:lstStyle/>
          <a:p>
            <a:r>
              <a:rPr lang="en-CA" sz="2400">
                <a:solidFill>
                  <a:schemeClr val="accent2"/>
                </a:solidFill>
              </a:rPr>
              <a:t>Hear ideas from everyone, especially unconventional ideas</a:t>
            </a:r>
          </a:p>
          <a:p>
            <a:pPr lvl="1"/>
            <a:r>
              <a:rPr lang="en-CA" sz="2000"/>
              <a:t>Keep the tone informal and non-judgemental</a:t>
            </a:r>
          </a:p>
          <a:p>
            <a:pPr lvl="1"/>
            <a:r>
              <a:rPr lang="en-CA" sz="2000"/>
              <a:t>Keep the number of participants “reasonable“ – if too many, consider a “playoff “-type filtering and invite back the most creative to multiple sessions</a:t>
            </a:r>
          </a:p>
          <a:p>
            <a:r>
              <a:rPr lang="en-CA" sz="2400">
                <a:solidFill>
                  <a:schemeClr val="accent2"/>
                </a:solidFill>
              </a:rPr>
              <a:t>Encourage creativity</a:t>
            </a:r>
          </a:p>
          <a:p>
            <a:pPr lvl="1"/>
            <a:r>
              <a:rPr lang="en-CA" sz="2000"/>
              <a:t>Choose good, provocative project name.</a:t>
            </a:r>
          </a:p>
          <a:p>
            <a:pPr lvl="1"/>
            <a:r>
              <a:rPr lang="en-CA" sz="2000"/>
              <a:t>Choose good, provocative problem statement</a:t>
            </a:r>
          </a:p>
          <a:p>
            <a:pPr lvl="1"/>
            <a:r>
              <a:rPr lang="en-CA" sz="2000"/>
              <a:t>Get a room without distractions, but with good acoustics, whiteboards, coloured pens, provide coffee/donuts/pizza/beer</a:t>
            </a:r>
          </a:p>
          <a:p>
            <a:pPr lvl="1"/>
            <a:r>
              <a:rPr lang="en-CA" sz="2000"/>
              <a:t>Provide appropriate props/mock-ups</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CA"/>
              <a:t>Brainstorming – Participants</a:t>
            </a:r>
          </a:p>
        </p:txBody>
      </p:sp>
      <p:sp>
        <p:nvSpPr>
          <p:cNvPr id="89091" name="Rectangle 3"/>
          <p:cNvSpPr>
            <a:spLocks noGrp="1" noChangeArrowheads="1"/>
          </p:cNvSpPr>
          <p:nvPr>
            <p:ph type="body" idx="1"/>
          </p:nvPr>
        </p:nvSpPr>
        <p:spPr/>
        <p:txBody>
          <a:bodyPr/>
          <a:lstStyle/>
          <a:p>
            <a:r>
              <a:rPr lang="en-CA"/>
              <a:t>Virtually any stakeholder, e.g.</a:t>
            </a:r>
          </a:p>
          <a:p>
            <a:pPr lvl="1"/>
            <a:r>
              <a:rPr lang="en-CA"/>
              <a:t>Developers</a:t>
            </a:r>
          </a:p>
          <a:p>
            <a:pPr lvl="1"/>
            <a:r>
              <a:rPr lang="en-CA"/>
              <a:t>Domain experts</a:t>
            </a:r>
          </a:p>
          <a:p>
            <a:pPr lvl="1"/>
            <a:r>
              <a:rPr lang="en-CA"/>
              <a:t>End-users</a:t>
            </a:r>
          </a:p>
          <a:p>
            <a:pPr lvl="1"/>
            <a:r>
              <a:rPr lang="en-CA"/>
              <a:t>Clients</a:t>
            </a:r>
          </a:p>
          <a:p>
            <a:pPr lvl="1"/>
            <a:r>
              <a:rPr lang="en-CA"/>
              <a:t>... </a:t>
            </a:r>
          </a:p>
          <a:p>
            <a:r>
              <a:rPr lang="en-CA"/>
              <a:t>“Ideas-people” – a company may have a special team of people</a:t>
            </a:r>
          </a:p>
          <a:p>
            <a:pPr lvl="1"/>
            <a:r>
              <a:rPr lang="en-CA"/>
              <a:t>Chair or participate in brainstorming sessions</a:t>
            </a:r>
          </a:p>
          <a:p>
            <a:pPr lvl="1"/>
            <a:r>
              <a:rPr lang="en-CA"/>
              <a:t>Not necessarily further involved with the project</a:t>
            </a: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CA"/>
              <a:t>Brainstorming – The Storm</a:t>
            </a:r>
          </a:p>
        </p:txBody>
      </p:sp>
      <p:sp>
        <p:nvSpPr>
          <p:cNvPr id="91139" name="Rectangle 3"/>
          <p:cNvSpPr>
            <a:spLocks noGrp="1" noChangeArrowheads="1"/>
          </p:cNvSpPr>
          <p:nvPr>
            <p:ph type="body" idx="1"/>
          </p:nvPr>
        </p:nvSpPr>
        <p:spPr/>
        <p:txBody>
          <a:bodyPr>
            <a:normAutofit lnSpcReduction="10000"/>
          </a:bodyPr>
          <a:lstStyle/>
          <a:p>
            <a:r>
              <a:rPr lang="en-CA" sz="2000"/>
              <a:t>Goal is to generate as many ideas as possible</a:t>
            </a:r>
          </a:p>
          <a:p>
            <a:r>
              <a:rPr lang="en-CA" sz="2000"/>
              <a:t>Quantity, not quality, is the goal at this stage</a:t>
            </a:r>
          </a:p>
          <a:p>
            <a:r>
              <a:rPr lang="en-CA" sz="2000"/>
              <a:t>Look to combine or vary ideas already suggested</a:t>
            </a:r>
          </a:p>
          <a:p>
            <a:r>
              <a:rPr lang="en-CA" sz="2000"/>
              <a:t>No criticism or debate is permitted – do not want to inhibit participants</a:t>
            </a:r>
          </a:p>
          <a:p>
            <a:r>
              <a:rPr lang="en-CA" sz="2000"/>
              <a:t>Participants understand nothing they say will be held against them later on</a:t>
            </a:r>
          </a:p>
          <a:p>
            <a:r>
              <a:rPr lang="en-CA" sz="2000"/>
              <a:t>Scribe writes down all ideas where everyone can see</a:t>
            </a:r>
          </a:p>
          <a:p>
            <a:pPr lvl="1"/>
            <a:r>
              <a:rPr lang="en-CA" sz="1800"/>
              <a:t>e.g., whiteboard, paper taped to wall</a:t>
            </a:r>
          </a:p>
          <a:p>
            <a:pPr lvl="1"/>
            <a:r>
              <a:rPr lang="en-CA" sz="1800"/>
              <a:t>Ideas do not leave the room</a:t>
            </a:r>
          </a:p>
          <a:p>
            <a:r>
              <a:rPr lang="en-CA" sz="2000"/>
              <a:t> Wild is good</a:t>
            </a:r>
          </a:p>
          <a:p>
            <a:pPr lvl="1"/>
            <a:r>
              <a:rPr lang="en-CA" sz="1800"/>
              <a:t>Feel free to be gloriously wrong</a:t>
            </a:r>
          </a:p>
          <a:p>
            <a:pPr lvl="1"/>
            <a:r>
              <a:rPr lang="en-CA" sz="1800"/>
              <a:t>Participants should NOT censor themselves or take too long to consider whether an idea is practical or not – let yourself go!</a:t>
            </a: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CA"/>
              <a:t>Brainstorming – The Calm</a:t>
            </a:r>
          </a:p>
        </p:txBody>
      </p:sp>
      <p:sp>
        <p:nvSpPr>
          <p:cNvPr id="93187" name="Rectangle 3"/>
          <p:cNvSpPr>
            <a:spLocks noGrp="1" noChangeArrowheads="1"/>
          </p:cNvSpPr>
          <p:nvPr>
            <p:ph type="body" idx="1"/>
          </p:nvPr>
        </p:nvSpPr>
        <p:spPr/>
        <p:txBody>
          <a:bodyPr/>
          <a:lstStyle/>
          <a:p>
            <a:r>
              <a:rPr lang="en-CA" sz="2000"/>
              <a:t>Go over the list of ideas and explain them more clearly</a:t>
            </a:r>
          </a:p>
          <a:p>
            <a:r>
              <a:rPr lang="en-CA" sz="2000"/>
              <a:t>Categorize into "maybe" and "no" by pre-agreed consensus method</a:t>
            </a:r>
          </a:p>
          <a:p>
            <a:pPr lvl="1"/>
            <a:r>
              <a:rPr lang="en-CA" sz="1800"/>
              <a:t>Informal consensus</a:t>
            </a:r>
          </a:p>
          <a:p>
            <a:pPr lvl="1"/>
            <a:r>
              <a:rPr lang="en-CA" sz="1800"/>
              <a:t>50% + 1 vote vs. “clear majority”</a:t>
            </a:r>
          </a:p>
          <a:p>
            <a:pPr lvl="1"/>
            <a:r>
              <a:rPr lang="en-CA" sz="1800"/>
              <a:t>Does anyone have veto power?</a:t>
            </a:r>
          </a:p>
          <a:p>
            <a:r>
              <a:rPr lang="en-CA" sz="2000"/>
              <a:t>Be careful about time and people</a:t>
            </a:r>
          </a:p>
          <a:p>
            <a:pPr lvl="1"/>
            <a:r>
              <a:rPr lang="en-CA" sz="1800"/>
              <a:t>Meetings (especially if creative or technical in nature) tend to lose focus after 90 to 120 minutes – take breaks or reconvene later</a:t>
            </a:r>
          </a:p>
          <a:p>
            <a:pPr lvl="1"/>
            <a:r>
              <a:rPr lang="en-CA" sz="1800"/>
              <a:t>Be careful not to offend participants</a:t>
            </a:r>
          </a:p>
          <a:p>
            <a:r>
              <a:rPr lang="en-CA" sz="2000"/>
              <a:t>Review, consolidate, combine, clarify, improve</a:t>
            </a:r>
          </a:p>
          <a:p>
            <a:r>
              <a:rPr lang="en-CA" sz="2000"/>
              <a:t>Rank the list by priority somehow</a:t>
            </a:r>
          </a:p>
          <a:p>
            <a:r>
              <a:rPr lang="en-CA" sz="2000"/>
              <a:t>Choose the winning idea(s)</a:t>
            </a: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Elicitation</a:t>
            </a:r>
            <a:endParaRPr lang="en-US" dirty="0"/>
          </a:p>
        </p:txBody>
      </p:sp>
      <p:sp>
        <p:nvSpPr>
          <p:cNvPr id="3" name="Content Placeholder 2"/>
          <p:cNvSpPr>
            <a:spLocks noGrp="1"/>
          </p:cNvSpPr>
          <p:nvPr>
            <p:ph sz="quarter" idx="1"/>
          </p:nvPr>
        </p:nvSpPr>
        <p:spPr/>
        <p:txBody>
          <a:bodyPr>
            <a:normAutofit fontScale="92500" lnSpcReduction="10000"/>
          </a:bodyPr>
          <a:lstStyle/>
          <a:p>
            <a:pPr marL="0" indent="0">
              <a:buNone/>
            </a:pPr>
            <a:r>
              <a:rPr lang="en-US" b="1" u="sng" dirty="0" smtClean="0"/>
              <a:t>Facilitated Application Specification Approach(FAST): </a:t>
            </a:r>
          </a:p>
          <a:p>
            <a:r>
              <a:rPr lang="en-US" dirty="0" smtClean="0"/>
              <a:t>The objective is to close the gap between what the developers intend and what users expect.</a:t>
            </a:r>
          </a:p>
          <a:p>
            <a:r>
              <a:rPr lang="en-US" dirty="0" smtClean="0"/>
              <a:t> It is a team-oriented approach for gathering requirements.</a:t>
            </a:r>
          </a:p>
          <a:p>
            <a:pPr lvl="1"/>
            <a:r>
              <a:rPr lang="en-US" dirty="0" smtClean="0"/>
              <a:t>Meetings are conducted at a neutral site attended by both developers and users.</a:t>
            </a:r>
          </a:p>
          <a:p>
            <a:pPr lvl="1"/>
            <a:r>
              <a:rPr lang="en-US" dirty="0" smtClean="0"/>
              <a:t>The group establishes rules for preparation and participation.</a:t>
            </a:r>
          </a:p>
          <a:p>
            <a:pPr lvl="1"/>
            <a:r>
              <a:rPr lang="en-US" dirty="0" smtClean="0"/>
              <a:t>An agenda is suggested that with enough formality to cover all important points but informal enough to encourage the free flow of ideas.</a:t>
            </a:r>
          </a:p>
          <a:p>
            <a:pPr lvl="1"/>
            <a:r>
              <a:rPr lang="en-US" dirty="0" smtClean="0"/>
              <a:t>A facilitator controls the meeting.</a:t>
            </a:r>
          </a:p>
          <a:p>
            <a:pPr lvl="1"/>
            <a:r>
              <a:rPr lang="en-US" dirty="0" smtClean="0"/>
              <a:t>A definition mechanism is used.</a:t>
            </a:r>
          </a:p>
          <a:p>
            <a:endParaRPr lang="en-US" dirty="0" smtClean="0"/>
          </a:p>
          <a:p>
            <a:endParaRPr lang="en-US" b="1"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a:t>
            </a:r>
            <a:endParaRPr lang="en-US" dirty="0"/>
          </a:p>
        </p:txBody>
      </p:sp>
      <p:sp>
        <p:nvSpPr>
          <p:cNvPr id="3" name="Content Placeholder 2"/>
          <p:cNvSpPr>
            <a:spLocks noGrp="1"/>
          </p:cNvSpPr>
          <p:nvPr>
            <p:ph sz="quarter" idx="1"/>
          </p:nvPr>
        </p:nvSpPr>
        <p:spPr/>
        <p:txBody>
          <a:bodyPr/>
          <a:lstStyle/>
          <a:p>
            <a:r>
              <a:rPr lang="en-US" dirty="0" smtClean="0"/>
              <a:t>After initial meeting, user and developer should write a one or two product request form. Before the next meeting it is distributed to all other attendees. Each attendee is asked to make the following lists:</a:t>
            </a:r>
          </a:p>
          <a:p>
            <a:pPr lvl="1"/>
            <a:r>
              <a:rPr lang="en-US" dirty="0" smtClean="0"/>
              <a:t>List of objects</a:t>
            </a:r>
          </a:p>
          <a:p>
            <a:pPr lvl="1"/>
            <a:r>
              <a:rPr lang="en-US" dirty="0" smtClean="0"/>
              <a:t>List of services</a:t>
            </a:r>
          </a:p>
          <a:p>
            <a:pPr lvl="1"/>
            <a:r>
              <a:rPr lang="en-US" dirty="0" smtClean="0"/>
              <a:t>List of constraints</a:t>
            </a:r>
          </a:p>
          <a:p>
            <a:pPr lvl="1"/>
            <a:r>
              <a:rPr lang="en-US" dirty="0" smtClean="0"/>
              <a:t>performance criteria</a:t>
            </a:r>
          </a:p>
          <a:p>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152400"/>
            <a:ext cx="8229600" cy="1143000"/>
          </a:xfrm>
        </p:spPr>
        <p:txBody>
          <a:bodyPr/>
          <a:lstStyle/>
          <a:p>
            <a:r>
              <a:rPr lang="en-CA" sz="3200"/>
              <a:t>Comparison of Data-Gathering Techniques</a:t>
            </a:r>
            <a:r>
              <a:rPr lang="en-CA" sz="3200" baseline="30000"/>
              <a:t>1</a:t>
            </a:r>
          </a:p>
        </p:txBody>
      </p:sp>
      <p:sp>
        <p:nvSpPr>
          <p:cNvPr id="14339" name="Text Box 3"/>
          <p:cNvSpPr txBox="1">
            <a:spLocks noChangeArrowheads="1"/>
          </p:cNvSpPr>
          <p:nvPr/>
        </p:nvSpPr>
        <p:spPr bwMode="auto">
          <a:xfrm>
            <a:off x="117475" y="6086475"/>
            <a:ext cx="6027738" cy="457200"/>
          </a:xfrm>
          <a:prstGeom prst="rect">
            <a:avLst/>
          </a:prstGeom>
          <a:noFill/>
          <a:ln w="9525" algn="ctr">
            <a:noFill/>
            <a:miter lim="800000"/>
            <a:headEnd/>
            <a:tailEnd/>
          </a:ln>
          <a:effectLst/>
        </p:spPr>
        <p:txBody>
          <a:bodyPr wrap="none">
            <a:spAutoFit/>
          </a:bodyPr>
          <a:lstStyle/>
          <a:p>
            <a:pPr eaLnBrk="0" hangingPunct="0"/>
            <a:r>
              <a:rPr lang="en-CA" sz="1200">
                <a:latin typeface="Times New Roman" pitchFamily="18" charset="0"/>
              </a:rPr>
              <a:t/>
            </a:r>
            <a:br>
              <a:rPr lang="en-CA" sz="1200">
                <a:latin typeface="Times New Roman" pitchFamily="18" charset="0"/>
              </a:rPr>
            </a:br>
            <a:r>
              <a:rPr lang="en-CA" sz="1200">
                <a:latin typeface="Times New Roman" pitchFamily="18" charset="0"/>
              </a:rPr>
              <a:t>[1] Preece, Rogers, and Sharp “Interaction Design: Beyond human-computer interaction”, p214</a:t>
            </a:r>
          </a:p>
        </p:txBody>
      </p:sp>
      <p:graphicFrame>
        <p:nvGraphicFramePr>
          <p:cNvPr id="14386" name="Group 50"/>
          <p:cNvGraphicFramePr>
            <a:graphicFrameLocks noGrp="1"/>
          </p:cNvGraphicFramePr>
          <p:nvPr/>
        </p:nvGraphicFramePr>
        <p:xfrm>
          <a:off x="206375" y="1173163"/>
          <a:ext cx="8755063" cy="4846637"/>
        </p:xfrm>
        <a:graphic>
          <a:graphicData uri="http://schemas.openxmlformats.org/drawingml/2006/table">
            <a:tbl>
              <a:tblPr/>
              <a:tblGrid>
                <a:gridCol w="1751013"/>
                <a:gridCol w="1751012"/>
                <a:gridCol w="1751013"/>
                <a:gridCol w="1751012"/>
                <a:gridCol w="1751013"/>
              </a:tblGrid>
              <a:tr h="71961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cs typeface="Arial" pitchFamily="34" charset="0"/>
                        </a:rPr>
                        <a:t>Technique</a:t>
                      </a:r>
                      <a:endParaRPr kumimoji="0" lang="en-CA" sz="20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Good for</a:t>
                      </a:r>
                      <a:endParaRPr kumimoji="0" lang="en-CA" sz="20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Kind of data</a:t>
                      </a:r>
                      <a:endParaRPr kumimoji="0" lang="en-CA" sz="20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Plus</a:t>
                      </a:r>
                      <a:endParaRPr kumimoji="0" lang="en-CA" sz="20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Minus</a:t>
                      </a:r>
                      <a:endParaRPr kumimoji="0" lang="en-CA" sz="20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130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Questionnaires</a:t>
                      </a:r>
                      <a:endParaRPr kumimoji="0" lang="en-CA" sz="1200" b="0" i="0" u="none" strike="noStrike" cap="none" normalizeH="0" baseline="0" smtClean="0">
                        <a:ln>
                          <a:noFill/>
                        </a:ln>
                        <a:solidFill>
                          <a:schemeClr val="tx1"/>
                        </a:solidFill>
                        <a:effectLst/>
                        <a:latin typeface="Arial"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Answering specific questions</a:t>
                      </a:r>
                      <a:endParaRPr kumimoji="0" lang="en-CA" sz="12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Quantitative and qualitative data</a:t>
                      </a:r>
                      <a:endParaRPr kumimoji="0" lang="en-CA" sz="12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Can reach many people with low resource</a:t>
                      </a:r>
                      <a:endParaRPr kumimoji="0" lang="en-CA" sz="12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The design is crucial. Response rate may be low. Responses may not be what you want</a:t>
                      </a:r>
                      <a:endParaRPr kumimoji="0" lang="en-CA" sz="12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528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Interviews</a:t>
                      </a:r>
                      <a:endParaRPr kumimoji="0" lang="en-CA" sz="1200" b="0" i="0" u="none" strike="noStrike" cap="none" normalizeH="0" baseline="0" smtClean="0">
                        <a:ln>
                          <a:noFill/>
                        </a:ln>
                        <a:solidFill>
                          <a:schemeClr val="tx1"/>
                        </a:solidFill>
                        <a:effectLst/>
                        <a:latin typeface="Arial"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Exploring issues</a:t>
                      </a:r>
                      <a:endParaRPr kumimoji="0" lang="en-CA" sz="12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Some quantitative but mostly qualitative data</a:t>
                      </a:r>
                      <a:endParaRPr kumimoji="0" lang="en-CA" sz="12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Interviewer can guide interviewee. Encourages contact between developers and users</a:t>
                      </a:r>
                      <a:endParaRPr kumimoji="0" lang="en-CA" sz="12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Time consuming. Artificial environment may intimidate interviewee</a:t>
                      </a:r>
                      <a:endParaRPr kumimoji="0" lang="en-CA" sz="12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528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Focus groups and workshops</a:t>
                      </a:r>
                      <a:endParaRPr kumimoji="0" lang="en-CA" sz="12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Collecting multiple viewpoints</a:t>
                      </a:r>
                      <a:endParaRPr kumimoji="0" lang="en-CA" sz="12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Some quantitative but mostly qualitative data</a:t>
                      </a:r>
                      <a:endParaRPr kumimoji="0" lang="en-CA" sz="12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Highlights areas of consensus and conflict. Encourages contact between developers and users</a:t>
                      </a:r>
                      <a:endParaRPr kumimoji="0" lang="en-CA" sz="12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Possibility of dominant characters</a:t>
                      </a:r>
                      <a:endParaRPr kumimoji="0" lang="en-CA" sz="12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Engineering</a:t>
            </a:r>
            <a:endParaRPr lang="en-US" dirty="0"/>
          </a:p>
        </p:txBody>
      </p:sp>
      <p:sp>
        <p:nvSpPr>
          <p:cNvPr id="3" name="Content Placeholder 2"/>
          <p:cNvSpPr>
            <a:spLocks noGrp="1"/>
          </p:cNvSpPr>
          <p:nvPr>
            <p:ph sz="quarter" idx="1"/>
          </p:nvPr>
        </p:nvSpPr>
        <p:spPr/>
        <p:txBody>
          <a:bodyPr/>
          <a:lstStyle/>
          <a:p>
            <a:r>
              <a:rPr lang="en-US" dirty="0" smtClean="0"/>
              <a:t>Feasibility Study</a:t>
            </a:r>
          </a:p>
          <a:p>
            <a:r>
              <a:rPr lang="en-US" dirty="0" smtClean="0"/>
              <a:t>Requirements Elicitation</a:t>
            </a:r>
          </a:p>
          <a:p>
            <a:r>
              <a:rPr lang="en-US" dirty="0" smtClean="0"/>
              <a:t>Requirements Analysis</a:t>
            </a:r>
          </a:p>
          <a:p>
            <a:r>
              <a:rPr lang="en-US" dirty="0" smtClean="0"/>
              <a:t>Requirements Documentation</a:t>
            </a:r>
          </a:p>
          <a:p>
            <a:r>
              <a:rPr lang="en-US" dirty="0" smtClean="0"/>
              <a:t>Requirements Review/ verification</a:t>
            </a: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Elicitation:</a:t>
            </a:r>
            <a:br>
              <a:rPr lang="en-US" dirty="0" smtClean="0"/>
            </a:br>
            <a:r>
              <a:rPr lang="en-US" dirty="0" smtClean="0"/>
              <a:t>Quality Function Development</a:t>
            </a:r>
            <a:endParaRPr lang="en-US" dirty="0"/>
          </a:p>
        </p:txBody>
      </p:sp>
      <p:sp>
        <p:nvSpPr>
          <p:cNvPr id="3" name="Content Placeholder 2"/>
          <p:cNvSpPr>
            <a:spLocks noGrp="1"/>
          </p:cNvSpPr>
          <p:nvPr>
            <p:ph sz="quarter" idx="1"/>
          </p:nvPr>
        </p:nvSpPr>
        <p:spPr/>
        <p:txBody>
          <a:bodyPr/>
          <a:lstStyle/>
          <a:p>
            <a:pPr algn="just"/>
            <a:r>
              <a:rPr lang="en-US" dirty="0" smtClean="0"/>
              <a:t>Incorporate with the voice customer</a:t>
            </a:r>
          </a:p>
          <a:p>
            <a:pPr algn="just"/>
            <a:r>
              <a:rPr lang="en-US" dirty="0" smtClean="0"/>
              <a:t>The voice is translated into  technical requirements and these requirements are documented.</a:t>
            </a:r>
          </a:p>
          <a:p>
            <a:pPr lvl="1" algn="just"/>
            <a:r>
              <a:rPr lang="en-US" dirty="0" smtClean="0"/>
              <a:t>Normal Requirements</a:t>
            </a:r>
          </a:p>
          <a:p>
            <a:pPr lvl="1" algn="just"/>
            <a:r>
              <a:rPr lang="en-US" dirty="0" smtClean="0"/>
              <a:t>Expected Requirements</a:t>
            </a:r>
          </a:p>
          <a:p>
            <a:pPr lvl="1" algn="just"/>
            <a:r>
              <a:rPr lang="en-US" dirty="0" smtClean="0"/>
              <a:t>Exciting Requirements</a:t>
            </a:r>
          </a:p>
          <a:p>
            <a:pPr lvl="0" algn="just">
              <a:buClr>
                <a:srgbClr val="FE8637"/>
              </a:buClr>
            </a:pPr>
            <a:r>
              <a:rPr lang="en-US" dirty="0" smtClean="0">
                <a:solidFill>
                  <a:prstClr val="black"/>
                </a:solidFill>
              </a:rPr>
              <a:t>A value indicating a degree of importance of each requirements (1 to 5).</a:t>
            </a:r>
          </a:p>
          <a:p>
            <a:pPr lvl="0" algn="just">
              <a:buClr>
                <a:srgbClr val="FE8637"/>
              </a:buClr>
            </a:pPr>
            <a:endParaRPr lang="en-US" dirty="0"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Approach</a:t>
            </a:r>
            <a:endParaRPr lang="en-US" dirty="0"/>
          </a:p>
        </p:txBody>
      </p:sp>
      <p:sp>
        <p:nvSpPr>
          <p:cNvPr id="3" name="Content Placeholder 2"/>
          <p:cNvSpPr>
            <a:spLocks noGrp="1"/>
          </p:cNvSpPr>
          <p:nvPr>
            <p:ph sz="quarter" idx="1"/>
          </p:nvPr>
        </p:nvSpPr>
        <p:spPr/>
        <p:txBody>
          <a:bodyPr/>
          <a:lstStyle/>
          <a:p>
            <a:r>
              <a:rPr lang="en-US" dirty="0" smtClean="0"/>
              <a:t>The approach uses a combination of text and pictures in order to improve the understanding the requirements.</a:t>
            </a:r>
          </a:p>
          <a:p>
            <a:endParaRPr lang="en-US" dirty="0" smtClean="0"/>
          </a:p>
          <a:p>
            <a:r>
              <a:rPr lang="en-US" dirty="0" smtClean="0"/>
              <a:t>Use case, Use case scenario and Use case diagrams.</a:t>
            </a:r>
          </a:p>
          <a:p>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smtClean="0"/>
              <a:t>Use </a:t>
            </a:r>
            <a:r>
              <a:rPr lang="en-US" dirty="0"/>
              <a:t>Case Diagrams</a:t>
            </a:r>
          </a:p>
        </p:txBody>
      </p:sp>
      <p:sp>
        <p:nvSpPr>
          <p:cNvPr id="22531" name="Rectangle 3"/>
          <p:cNvSpPr>
            <a:spLocks noGrp="1" noChangeArrowheads="1"/>
          </p:cNvSpPr>
          <p:nvPr>
            <p:ph type="body" idx="1"/>
          </p:nvPr>
        </p:nvSpPr>
        <p:spPr/>
        <p:txBody>
          <a:bodyPr/>
          <a:lstStyle/>
          <a:p>
            <a:pPr>
              <a:lnSpc>
                <a:spcPct val="90000"/>
              </a:lnSpc>
            </a:pPr>
            <a:r>
              <a:rPr lang="en-US" sz="2800"/>
              <a:t>Use case diagrams are used to visualize, specify, construct, and document the (intended) behavior of the system, during requirements capture and analysis.</a:t>
            </a:r>
          </a:p>
          <a:p>
            <a:pPr>
              <a:lnSpc>
                <a:spcPct val="90000"/>
              </a:lnSpc>
            </a:pPr>
            <a:r>
              <a:rPr lang="en-US" sz="2800"/>
              <a:t>Provide a way for developers, domain experts and end-users to Communicate.</a:t>
            </a:r>
          </a:p>
          <a:p>
            <a:pPr>
              <a:lnSpc>
                <a:spcPct val="90000"/>
              </a:lnSpc>
            </a:pPr>
            <a:r>
              <a:rPr lang="en-US" sz="2800"/>
              <a:t>Serve as basis for testing.</a:t>
            </a:r>
          </a:p>
          <a:p>
            <a:pPr>
              <a:lnSpc>
                <a:spcPct val="90000"/>
              </a:lnSpc>
            </a:pPr>
            <a:r>
              <a:rPr lang="en-US" sz="2800"/>
              <a:t>Use case diagrams contain use cases, actors, and their relationships.</a:t>
            </a:r>
          </a:p>
          <a:p>
            <a:pPr>
              <a:lnSpc>
                <a:spcPct val="90000"/>
              </a:lnSpc>
            </a:pPr>
            <a:endParaRPr lang="en-US" sz="2800"/>
          </a:p>
          <a:p>
            <a:pPr>
              <a:lnSpc>
                <a:spcPct val="90000"/>
              </a:lnSpc>
            </a:pPr>
            <a:endParaRPr lang="en-US" sz="28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371600" y="533400"/>
            <a:ext cx="7772400" cy="762000"/>
          </a:xfrm>
        </p:spPr>
        <p:txBody>
          <a:bodyPr/>
          <a:lstStyle/>
          <a:p>
            <a:r>
              <a:rPr lang="en-US"/>
              <a:t>Use Case</a:t>
            </a:r>
          </a:p>
        </p:txBody>
      </p:sp>
      <p:sp>
        <p:nvSpPr>
          <p:cNvPr id="3075" name="Rectangle 3"/>
          <p:cNvSpPr>
            <a:spLocks noGrp="1" noChangeArrowheads="1"/>
          </p:cNvSpPr>
          <p:nvPr>
            <p:ph type="body" idx="1"/>
          </p:nvPr>
        </p:nvSpPr>
        <p:spPr/>
        <p:txBody>
          <a:bodyPr/>
          <a:lstStyle/>
          <a:p>
            <a:r>
              <a:rPr lang="en-US" dirty="0"/>
              <a:t>Use cases specify desired behavior. </a:t>
            </a:r>
          </a:p>
          <a:p>
            <a:r>
              <a:rPr lang="en-US" dirty="0"/>
              <a:t>A use case is a description of a set of sequences of actions, including variants, a system performs to yield an observable result of value to an actor.</a:t>
            </a:r>
          </a:p>
          <a:p>
            <a:r>
              <a:rPr lang="en-US" dirty="0"/>
              <a:t>Each sequence represent an interaction of actors with the system.</a:t>
            </a:r>
          </a:p>
        </p:txBody>
      </p:sp>
      <p:grpSp>
        <p:nvGrpSpPr>
          <p:cNvPr id="2" name="Group 6"/>
          <p:cNvGrpSpPr>
            <a:grpSpLocks/>
          </p:cNvGrpSpPr>
          <p:nvPr/>
        </p:nvGrpSpPr>
        <p:grpSpPr bwMode="auto">
          <a:xfrm>
            <a:off x="6324600" y="609600"/>
            <a:ext cx="914400" cy="685800"/>
            <a:chOff x="4176" y="720"/>
            <a:chExt cx="576" cy="432"/>
          </a:xfrm>
        </p:grpSpPr>
        <p:sp>
          <p:nvSpPr>
            <p:cNvPr id="3076" name="Oval 4"/>
            <p:cNvSpPr>
              <a:spLocks noChangeArrowheads="1"/>
            </p:cNvSpPr>
            <p:nvPr/>
          </p:nvSpPr>
          <p:spPr bwMode="auto">
            <a:xfrm>
              <a:off x="4176" y="720"/>
              <a:ext cx="576" cy="432"/>
            </a:xfrm>
            <a:prstGeom prst="ellipse">
              <a:avLst/>
            </a:prstGeom>
            <a:noFill/>
            <a:ln w="9525">
              <a:solidFill>
                <a:schemeClr val="tx1"/>
              </a:solidFill>
              <a:round/>
              <a:headEnd/>
              <a:tailEnd/>
            </a:ln>
            <a:effectLst/>
          </p:spPr>
          <p:txBody>
            <a:bodyPr wrap="none" anchor="ctr"/>
            <a:lstStyle/>
            <a:p>
              <a:endParaRPr lang="en-US"/>
            </a:p>
          </p:txBody>
        </p:sp>
        <p:sp>
          <p:nvSpPr>
            <p:cNvPr id="3077" name="Text Box 5"/>
            <p:cNvSpPr txBox="1">
              <a:spLocks noChangeArrowheads="1"/>
            </p:cNvSpPr>
            <p:nvPr/>
          </p:nvSpPr>
          <p:spPr bwMode="auto">
            <a:xfrm>
              <a:off x="4224" y="816"/>
              <a:ext cx="528" cy="250"/>
            </a:xfrm>
            <a:prstGeom prst="rect">
              <a:avLst/>
            </a:prstGeom>
            <a:noFill/>
            <a:ln w="9525">
              <a:noFill/>
              <a:miter lim="800000"/>
              <a:headEnd/>
              <a:tailEnd/>
            </a:ln>
            <a:effectLst/>
          </p:spPr>
          <p:txBody>
            <a:bodyPr>
              <a:spAutoFit/>
            </a:bodyPr>
            <a:lstStyle/>
            <a:p>
              <a:pPr rtl="0"/>
              <a:r>
                <a:rPr lang="en-US" sz="2000" b="0">
                  <a:latin typeface="Times New Roman" pitchFamily="18" charset="0"/>
                </a:rPr>
                <a:t>name</a:t>
              </a:r>
              <a:endParaRPr lang="en-US" sz="2400" b="0">
                <a:latin typeface="Times New Roman" pitchFamily="18" charset="0"/>
              </a:endParaRP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r>
              <a:rPr lang="en-US" sz="3600"/>
              <a:t>Specifying the Behavior of a Use Case</a:t>
            </a:r>
          </a:p>
        </p:txBody>
      </p:sp>
      <p:sp>
        <p:nvSpPr>
          <p:cNvPr id="5123" name="Rectangle 3"/>
          <p:cNvSpPr>
            <a:spLocks noGrp="1" noChangeArrowheads="1"/>
          </p:cNvSpPr>
          <p:nvPr>
            <p:ph type="body" idx="1"/>
          </p:nvPr>
        </p:nvSpPr>
        <p:spPr/>
        <p:txBody>
          <a:bodyPr/>
          <a:lstStyle/>
          <a:p>
            <a:r>
              <a:rPr lang="en-US" sz="2800" dirty="0"/>
              <a:t>Describing the flow of events within the use case.</a:t>
            </a:r>
          </a:p>
          <a:p>
            <a:r>
              <a:rPr lang="en-US" sz="2800" dirty="0"/>
              <a:t>Can be done in natural language, formal language or pseudo-code.</a:t>
            </a:r>
          </a:p>
          <a:p>
            <a:r>
              <a:rPr lang="en-US" sz="2800" dirty="0"/>
              <a:t>Includes: how and when the use case starts and ends; when the use case interacts with actors and what objects are exchanged; the basic flow and alternative flows of the behavior.</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371600" y="228600"/>
            <a:ext cx="7772400" cy="1085850"/>
          </a:xfrm>
        </p:spPr>
        <p:txBody>
          <a:bodyPr/>
          <a:lstStyle/>
          <a:p>
            <a:r>
              <a:rPr lang="en-US"/>
              <a:t>Actors</a:t>
            </a:r>
          </a:p>
        </p:txBody>
      </p:sp>
      <p:sp>
        <p:nvSpPr>
          <p:cNvPr id="6147" name="Rectangle 3"/>
          <p:cNvSpPr>
            <a:spLocks noGrp="1" noChangeArrowheads="1"/>
          </p:cNvSpPr>
          <p:nvPr>
            <p:ph type="body" idx="1"/>
          </p:nvPr>
        </p:nvSpPr>
        <p:spPr/>
        <p:txBody>
          <a:bodyPr/>
          <a:lstStyle/>
          <a:p>
            <a:pPr>
              <a:lnSpc>
                <a:spcPct val="90000"/>
              </a:lnSpc>
            </a:pPr>
            <a:r>
              <a:rPr lang="en-US" dirty="0"/>
              <a:t>An actor represents a set of roles that users of use case play when interacting with these use cases.</a:t>
            </a:r>
          </a:p>
          <a:p>
            <a:pPr>
              <a:lnSpc>
                <a:spcPct val="90000"/>
              </a:lnSpc>
            </a:pPr>
            <a:r>
              <a:rPr lang="en-US" dirty="0"/>
              <a:t>Actors can be human or automated systems.</a:t>
            </a:r>
          </a:p>
          <a:p>
            <a:pPr>
              <a:lnSpc>
                <a:spcPct val="90000"/>
              </a:lnSpc>
            </a:pPr>
            <a:r>
              <a:rPr lang="en-US" dirty="0"/>
              <a:t>Actors are entities which require help from the system to perform their task or are needed to execute the system’s functions.</a:t>
            </a:r>
          </a:p>
          <a:p>
            <a:pPr>
              <a:lnSpc>
                <a:spcPct val="90000"/>
              </a:lnSpc>
            </a:pPr>
            <a:r>
              <a:rPr lang="en-US" dirty="0"/>
              <a:t>Actors are not part of the system.</a:t>
            </a:r>
          </a:p>
        </p:txBody>
      </p:sp>
      <p:grpSp>
        <p:nvGrpSpPr>
          <p:cNvPr id="2" name="Group 13"/>
          <p:cNvGrpSpPr>
            <a:grpSpLocks/>
          </p:cNvGrpSpPr>
          <p:nvPr/>
        </p:nvGrpSpPr>
        <p:grpSpPr bwMode="auto">
          <a:xfrm>
            <a:off x="6172200" y="0"/>
            <a:ext cx="777875" cy="1387475"/>
            <a:chOff x="4032" y="336"/>
            <a:chExt cx="490" cy="874"/>
          </a:xfrm>
        </p:grpSpPr>
        <p:sp>
          <p:nvSpPr>
            <p:cNvPr id="6148" name="Oval 4"/>
            <p:cNvSpPr>
              <a:spLocks noChangeArrowheads="1"/>
            </p:cNvSpPr>
            <p:nvPr/>
          </p:nvSpPr>
          <p:spPr bwMode="auto">
            <a:xfrm>
              <a:off x="4176" y="336"/>
              <a:ext cx="192" cy="192"/>
            </a:xfrm>
            <a:prstGeom prst="ellipse">
              <a:avLst/>
            </a:prstGeom>
            <a:noFill/>
            <a:ln w="9525">
              <a:solidFill>
                <a:schemeClr val="tx1"/>
              </a:solidFill>
              <a:round/>
              <a:headEnd/>
              <a:tailEnd/>
            </a:ln>
            <a:effectLst/>
          </p:spPr>
          <p:txBody>
            <a:bodyPr wrap="none" anchor="ctr"/>
            <a:lstStyle/>
            <a:p>
              <a:endParaRPr lang="en-US"/>
            </a:p>
          </p:txBody>
        </p:sp>
        <p:sp>
          <p:nvSpPr>
            <p:cNvPr id="6149" name="Line 5"/>
            <p:cNvSpPr>
              <a:spLocks noChangeShapeType="1"/>
            </p:cNvSpPr>
            <p:nvPr/>
          </p:nvSpPr>
          <p:spPr bwMode="auto">
            <a:xfrm>
              <a:off x="4272" y="528"/>
              <a:ext cx="0" cy="336"/>
            </a:xfrm>
            <a:prstGeom prst="line">
              <a:avLst/>
            </a:prstGeom>
            <a:noFill/>
            <a:ln w="9525">
              <a:solidFill>
                <a:schemeClr val="tx1"/>
              </a:solidFill>
              <a:round/>
              <a:headEnd/>
              <a:tailEnd/>
            </a:ln>
            <a:effectLst/>
          </p:spPr>
          <p:txBody>
            <a:bodyPr wrap="none" anchor="ctr"/>
            <a:lstStyle/>
            <a:p>
              <a:endParaRPr lang="en-US"/>
            </a:p>
          </p:txBody>
        </p:sp>
        <p:sp>
          <p:nvSpPr>
            <p:cNvPr id="6150" name="Line 6"/>
            <p:cNvSpPr>
              <a:spLocks noChangeShapeType="1"/>
            </p:cNvSpPr>
            <p:nvPr/>
          </p:nvSpPr>
          <p:spPr bwMode="auto">
            <a:xfrm>
              <a:off x="4272" y="624"/>
              <a:ext cx="192" cy="96"/>
            </a:xfrm>
            <a:prstGeom prst="line">
              <a:avLst/>
            </a:prstGeom>
            <a:noFill/>
            <a:ln w="9525">
              <a:solidFill>
                <a:schemeClr val="tx1"/>
              </a:solidFill>
              <a:round/>
              <a:headEnd/>
              <a:tailEnd/>
            </a:ln>
            <a:effectLst/>
          </p:spPr>
          <p:txBody>
            <a:bodyPr wrap="none" anchor="ctr"/>
            <a:lstStyle/>
            <a:p>
              <a:endParaRPr lang="en-US"/>
            </a:p>
          </p:txBody>
        </p:sp>
        <p:sp>
          <p:nvSpPr>
            <p:cNvPr id="6152" name="Line 8"/>
            <p:cNvSpPr>
              <a:spLocks noChangeShapeType="1"/>
            </p:cNvSpPr>
            <p:nvPr/>
          </p:nvSpPr>
          <p:spPr bwMode="auto">
            <a:xfrm flipH="1">
              <a:off x="4128" y="624"/>
              <a:ext cx="144" cy="96"/>
            </a:xfrm>
            <a:prstGeom prst="line">
              <a:avLst/>
            </a:prstGeom>
            <a:noFill/>
            <a:ln w="9525">
              <a:solidFill>
                <a:schemeClr val="tx1"/>
              </a:solidFill>
              <a:round/>
              <a:headEnd/>
              <a:tailEnd/>
            </a:ln>
            <a:effectLst/>
          </p:spPr>
          <p:txBody>
            <a:bodyPr wrap="none" anchor="ctr"/>
            <a:lstStyle/>
            <a:p>
              <a:endParaRPr lang="en-US"/>
            </a:p>
          </p:txBody>
        </p:sp>
        <p:sp>
          <p:nvSpPr>
            <p:cNvPr id="6153" name="Line 9"/>
            <p:cNvSpPr>
              <a:spLocks noChangeShapeType="1"/>
            </p:cNvSpPr>
            <p:nvPr/>
          </p:nvSpPr>
          <p:spPr bwMode="auto">
            <a:xfrm>
              <a:off x="4272" y="864"/>
              <a:ext cx="96" cy="96"/>
            </a:xfrm>
            <a:prstGeom prst="line">
              <a:avLst/>
            </a:prstGeom>
            <a:noFill/>
            <a:ln w="9525">
              <a:solidFill>
                <a:schemeClr val="tx1"/>
              </a:solidFill>
              <a:round/>
              <a:headEnd/>
              <a:tailEnd/>
            </a:ln>
            <a:effectLst/>
          </p:spPr>
          <p:txBody>
            <a:bodyPr wrap="none" anchor="ctr"/>
            <a:lstStyle/>
            <a:p>
              <a:endParaRPr lang="en-US"/>
            </a:p>
          </p:txBody>
        </p:sp>
        <p:sp>
          <p:nvSpPr>
            <p:cNvPr id="6154" name="Line 10"/>
            <p:cNvSpPr>
              <a:spLocks noChangeShapeType="1"/>
            </p:cNvSpPr>
            <p:nvPr/>
          </p:nvSpPr>
          <p:spPr bwMode="auto">
            <a:xfrm flipH="1">
              <a:off x="4176" y="864"/>
              <a:ext cx="96" cy="96"/>
            </a:xfrm>
            <a:prstGeom prst="line">
              <a:avLst/>
            </a:prstGeom>
            <a:noFill/>
            <a:ln w="9525">
              <a:solidFill>
                <a:schemeClr val="tx1"/>
              </a:solidFill>
              <a:round/>
              <a:headEnd/>
              <a:tailEnd/>
            </a:ln>
            <a:effectLst/>
          </p:spPr>
          <p:txBody>
            <a:bodyPr wrap="none" anchor="ctr"/>
            <a:lstStyle/>
            <a:p>
              <a:endParaRPr lang="en-US"/>
            </a:p>
          </p:txBody>
        </p:sp>
        <p:sp>
          <p:nvSpPr>
            <p:cNvPr id="6156" name="Text Box 12"/>
            <p:cNvSpPr txBox="1">
              <a:spLocks noChangeArrowheads="1"/>
            </p:cNvSpPr>
            <p:nvPr/>
          </p:nvSpPr>
          <p:spPr bwMode="auto">
            <a:xfrm>
              <a:off x="4032" y="960"/>
              <a:ext cx="490" cy="250"/>
            </a:xfrm>
            <a:prstGeom prst="rect">
              <a:avLst/>
            </a:prstGeom>
            <a:noFill/>
            <a:ln w="9525">
              <a:noFill/>
              <a:miter lim="800000"/>
              <a:headEnd/>
              <a:tailEnd/>
            </a:ln>
            <a:effectLst/>
          </p:spPr>
          <p:txBody>
            <a:bodyPr>
              <a:spAutoFit/>
            </a:bodyPr>
            <a:lstStyle/>
            <a:p>
              <a:pPr rtl="0"/>
              <a:r>
                <a:rPr lang="en-US" sz="2000" b="0">
                  <a:latin typeface="Times New Roman" pitchFamily="18" charset="0"/>
                </a:rPr>
                <a:t>name</a:t>
              </a:r>
              <a:endParaRPr lang="en-US" sz="2400" b="0">
                <a:latin typeface="Times New Roman" pitchFamily="18" charset="0"/>
              </a:endParaRP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Use Cases and Actors</a:t>
            </a:r>
          </a:p>
        </p:txBody>
      </p:sp>
      <p:sp>
        <p:nvSpPr>
          <p:cNvPr id="8195" name="Rectangle 3"/>
          <p:cNvSpPr>
            <a:spLocks noGrp="1" noChangeArrowheads="1"/>
          </p:cNvSpPr>
          <p:nvPr>
            <p:ph type="body" idx="1"/>
          </p:nvPr>
        </p:nvSpPr>
        <p:spPr/>
        <p:txBody>
          <a:bodyPr/>
          <a:lstStyle/>
          <a:p>
            <a:r>
              <a:rPr lang="en-US" dirty="0"/>
              <a:t>From the perspective of a given actor, a use case does something that is of value to the actor, such as calculate a result or change the state of an object.</a:t>
            </a:r>
          </a:p>
          <a:p>
            <a:r>
              <a:rPr lang="en-US" dirty="0"/>
              <a:t>The Actors define the environments in which the system lives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Example of Use Case Diagram</a:t>
            </a:r>
          </a:p>
        </p:txBody>
      </p:sp>
      <p:grpSp>
        <p:nvGrpSpPr>
          <p:cNvPr id="2" name="Group 33"/>
          <p:cNvGrpSpPr>
            <a:grpSpLocks/>
          </p:cNvGrpSpPr>
          <p:nvPr/>
        </p:nvGrpSpPr>
        <p:grpSpPr bwMode="auto">
          <a:xfrm>
            <a:off x="1524000" y="2133600"/>
            <a:ext cx="6172200" cy="3810000"/>
            <a:chOff x="960" y="1344"/>
            <a:chExt cx="3888" cy="2400"/>
          </a:xfrm>
        </p:grpSpPr>
        <p:sp>
          <p:nvSpPr>
            <p:cNvPr id="14340" name="Oval 4"/>
            <p:cNvSpPr>
              <a:spLocks noChangeArrowheads="1"/>
            </p:cNvSpPr>
            <p:nvPr/>
          </p:nvSpPr>
          <p:spPr bwMode="auto">
            <a:xfrm>
              <a:off x="1104" y="1872"/>
              <a:ext cx="192" cy="192"/>
            </a:xfrm>
            <a:prstGeom prst="ellipse">
              <a:avLst/>
            </a:prstGeom>
            <a:noFill/>
            <a:ln w="9525">
              <a:solidFill>
                <a:schemeClr val="tx1"/>
              </a:solidFill>
              <a:round/>
              <a:headEnd/>
              <a:tailEnd/>
            </a:ln>
            <a:effectLst/>
          </p:spPr>
          <p:txBody>
            <a:bodyPr wrap="none" anchor="ctr"/>
            <a:lstStyle/>
            <a:p>
              <a:endParaRPr lang="en-US"/>
            </a:p>
          </p:txBody>
        </p:sp>
        <p:sp>
          <p:nvSpPr>
            <p:cNvPr id="14341" name="Line 5"/>
            <p:cNvSpPr>
              <a:spLocks noChangeShapeType="1"/>
            </p:cNvSpPr>
            <p:nvPr/>
          </p:nvSpPr>
          <p:spPr bwMode="auto">
            <a:xfrm>
              <a:off x="1200" y="2064"/>
              <a:ext cx="0" cy="336"/>
            </a:xfrm>
            <a:prstGeom prst="line">
              <a:avLst/>
            </a:prstGeom>
            <a:noFill/>
            <a:ln w="9525">
              <a:solidFill>
                <a:schemeClr val="tx1"/>
              </a:solidFill>
              <a:round/>
              <a:headEnd/>
              <a:tailEnd/>
            </a:ln>
            <a:effectLst/>
          </p:spPr>
          <p:txBody>
            <a:bodyPr wrap="none" anchor="ctr"/>
            <a:lstStyle/>
            <a:p>
              <a:endParaRPr lang="en-US"/>
            </a:p>
          </p:txBody>
        </p:sp>
        <p:sp>
          <p:nvSpPr>
            <p:cNvPr id="14342" name="Line 6"/>
            <p:cNvSpPr>
              <a:spLocks noChangeShapeType="1"/>
            </p:cNvSpPr>
            <p:nvPr/>
          </p:nvSpPr>
          <p:spPr bwMode="auto">
            <a:xfrm>
              <a:off x="1200" y="2160"/>
              <a:ext cx="192" cy="96"/>
            </a:xfrm>
            <a:prstGeom prst="line">
              <a:avLst/>
            </a:prstGeom>
            <a:noFill/>
            <a:ln w="9525">
              <a:solidFill>
                <a:schemeClr val="tx1"/>
              </a:solidFill>
              <a:round/>
              <a:headEnd/>
              <a:tailEnd/>
            </a:ln>
            <a:effectLst/>
          </p:spPr>
          <p:txBody>
            <a:bodyPr wrap="none" anchor="ctr"/>
            <a:lstStyle/>
            <a:p>
              <a:endParaRPr lang="en-US"/>
            </a:p>
          </p:txBody>
        </p:sp>
        <p:sp>
          <p:nvSpPr>
            <p:cNvPr id="14343" name="Line 7"/>
            <p:cNvSpPr>
              <a:spLocks noChangeShapeType="1"/>
            </p:cNvSpPr>
            <p:nvPr/>
          </p:nvSpPr>
          <p:spPr bwMode="auto">
            <a:xfrm flipH="1">
              <a:off x="1056" y="2160"/>
              <a:ext cx="144" cy="96"/>
            </a:xfrm>
            <a:prstGeom prst="line">
              <a:avLst/>
            </a:prstGeom>
            <a:noFill/>
            <a:ln w="9525">
              <a:solidFill>
                <a:schemeClr val="tx1"/>
              </a:solidFill>
              <a:round/>
              <a:headEnd/>
              <a:tailEnd/>
            </a:ln>
            <a:effectLst/>
          </p:spPr>
          <p:txBody>
            <a:bodyPr wrap="none" anchor="ctr"/>
            <a:lstStyle/>
            <a:p>
              <a:endParaRPr lang="en-US"/>
            </a:p>
          </p:txBody>
        </p:sp>
        <p:sp>
          <p:nvSpPr>
            <p:cNvPr id="14344" name="Line 8"/>
            <p:cNvSpPr>
              <a:spLocks noChangeShapeType="1"/>
            </p:cNvSpPr>
            <p:nvPr/>
          </p:nvSpPr>
          <p:spPr bwMode="auto">
            <a:xfrm>
              <a:off x="1200" y="2400"/>
              <a:ext cx="96" cy="96"/>
            </a:xfrm>
            <a:prstGeom prst="line">
              <a:avLst/>
            </a:prstGeom>
            <a:noFill/>
            <a:ln w="9525">
              <a:solidFill>
                <a:schemeClr val="tx1"/>
              </a:solidFill>
              <a:round/>
              <a:headEnd/>
              <a:tailEnd/>
            </a:ln>
            <a:effectLst/>
          </p:spPr>
          <p:txBody>
            <a:bodyPr wrap="none" anchor="ctr"/>
            <a:lstStyle/>
            <a:p>
              <a:endParaRPr lang="en-US"/>
            </a:p>
          </p:txBody>
        </p:sp>
        <p:sp>
          <p:nvSpPr>
            <p:cNvPr id="14345" name="Line 9"/>
            <p:cNvSpPr>
              <a:spLocks noChangeShapeType="1"/>
            </p:cNvSpPr>
            <p:nvPr/>
          </p:nvSpPr>
          <p:spPr bwMode="auto">
            <a:xfrm flipH="1">
              <a:off x="1104" y="2400"/>
              <a:ext cx="96" cy="96"/>
            </a:xfrm>
            <a:prstGeom prst="line">
              <a:avLst/>
            </a:prstGeom>
            <a:noFill/>
            <a:ln w="9525">
              <a:solidFill>
                <a:schemeClr val="tx1"/>
              </a:solidFill>
              <a:round/>
              <a:headEnd/>
              <a:tailEnd/>
            </a:ln>
            <a:effectLst/>
          </p:spPr>
          <p:txBody>
            <a:bodyPr wrap="none" anchor="ctr"/>
            <a:lstStyle/>
            <a:p>
              <a:endParaRPr lang="en-US"/>
            </a:p>
          </p:txBody>
        </p:sp>
        <p:sp>
          <p:nvSpPr>
            <p:cNvPr id="14346" name="Text Box 10"/>
            <p:cNvSpPr txBox="1">
              <a:spLocks noChangeArrowheads="1"/>
            </p:cNvSpPr>
            <p:nvPr/>
          </p:nvSpPr>
          <p:spPr bwMode="auto">
            <a:xfrm>
              <a:off x="960" y="2496"/>
              <a:ext cx="624" cy="231"/>
            </a:xfrm>
            <a:prstGeom prst="rect">
              <a:avLst/>
            </a:prstGeom>
            <a:noFill/>
            <a:ln w="9525">
              <a:noFill/>
              <a:miter lim="800000"/>
              <a:headEnd/>
              <a:tailEnd/>
            </a:ln>
            <a:effectLst/>
          </p:spPr>
          <p:txBody>
            <a:bodyPr>
              <a:spAutoFit/>
            </a:bodyPr>
            <a:lstStyle/>
            <a:p>
              <a:pPr rtl="0"/>
              <a:r>
                <a:rPr lang="en-US" b="0">
                  <a:latin typeface="Times New Roman" pitchFamily="18" charset="0"/>
                </a:rPr>
                <a:t>student</a:t>
              </a:r>
              <a:endParaRPr lang="en-US" sz="2400" b="0">
                <a:latin typeface="Times New Roman" pitchFamily="18" charset="0"/>
              </a:endParaRPr>
            </a:p>
          </p:txBody>
        </p:sp>
        <p:grpSp>
          <p:nvGrpSpPr>
            <p:cNvPr id="3" name="Group 11"/>
            <p:cNvGrpSpPr>
              <a:grpSpLocks/>
            </p:cNvGrpSpPr>
            <p:nvPr/>
          </p:nvGrpSpPr>
          <p:grpSpPr bwMode="auto">
            <a:xfrm>
              <a:off x="2304" y="1488"/>
              <a:ext cx="912" cy="432"/>
              <a:chOff x="4176" y="720"/>
              <a:chExt cx="576" cy="432"/>
            </a:xfrm>
          </p:grpSpPr>
          <p:sp>
            <p:nvSpPr>
              <p:cNvPr id="14348" name="Oval 12"/>
              <p:cNvSpPr>
                <a:spLocks noChangeArrowheads="1"/>
              </p:cNvSpPr>
              <p:nvPr/>
            </p:nvSpPr>
            <p:spPr bwMode="auto">
              <a:xfrm>
                <a:off x="4176" y="720"/>
                <a:ext cx="576" cy="432"/>
              </a:xfrm>
              <a:prstGeom prst="ellipse">
                <a:avLst/>
              </a:prstGeom>
              <a:noFill/>
              <a:ln w="9525">
                <a:solidFill>
                  <a:schemeClr val="tx1"/>
                </a:solidFill>
                <a:round/>
                <a:headEnd/>
                <a:tailEnd/>
              </a:ln>
              <a:effectLst/>
            </p:spPr>
            <p:txBody>
              <a:bodyPr wrap="none" anchor="ctr"/>
              <a:lstStyle/>
              <a:p>
                <a:endParaRPr lang="en-US"/>
              </a:p>
            </p:txBody>
          </p:sp>
          <p:sp>
            <p:nvSpPr>
              <p:cNvPr id="14349" name="Text Box 13"/>
              <p:cNvSpPr txBox="1">
                <a:spLocks noChangeArrowheads="1"/>
              </p:cNvSpPr>
              <p:nvPr/>
            </p:nvSpPr>
            <p:spPr bwMode="auto">
              <a:xfrm>
                <a:off x="4224" y="816"/>
                <a:ext cx="528" cy="231"/>
              </a:xfrm>
              <a:prstGeom prst="rect">
                <a:avLst/>
              </a:prstGeom>
              <a:noFill/>
              <a:ln w="9525">
                <a:noFill/>
                <a:miter lim="800000"/>
                <a:headEnd/>
                <a:tailEnd/>
              </a:ln>
              <a:effectLst/>
            </p:spPr>
            <p:txBody>
              <a:bodyPr>
                <a:spAutoFit/>
              </a:bodyPr>
              <a:lstStyle/>
              <a:p>
                <a:pPr algn="ctr" rtl="0"/>
                <a:r>
                  <a:rPr lang="en-US" b="0">
                    <a:latin typeface="Times New Roman" pitchFamily="18" charset="0"/>
                  </a:rPr>
                  <a:t>registration</a:t>
                </a:r>
                <a:endParaRPr lang="en-US" sz="2400" b="0">
                  <a:latin typeface="Times New Roman" pitchFamily="18" charset="0"/>
                </a:endParaRPr>
              </a:p>
            </p:txBody>
          </p:sp>
        </p:grpSp>
        <p:sp>
          <p:nvSpPr>
            <p:cNvPr id="14351" name="Oval 15"/>
            <p:cNvSpPr>
              <a:spLocks noChangeArrowheads="1"/>
            </p:cNvSpPr>
            <p:nvPr/>
          </p:nvSpPr>
          <p:spPr bwMode="auto">
            <a:xfrm>
              <a:off x="2304" y="2208"/>
              <a:ext cx="816" cy="432"/>
            </a:xfrm>
            <a:prstGeom prst="ellipse">
              <a:avLst/>
            </a:prstGeom>
            <a:noFill/>
            <a:ln w="9525">
              <a:solidFill>
                <a:schemeClr val="tx1"/>
              </a:solidFill>
              <a:round/>
              <a:headEnd/>
              <a:tailEnd/>
            </a:ln>
            <a:effectLst/>
          </p:spPr>
          <p:txBody>
            <a:bodyPr wrap="none" anchor="ctr"/>
            <a:lstStyle/>
            <a:p>
              <a:endParaRPr lang="en-US"/>
            </a:p>
          </p:txBody>
        </p:sp>
        <p:sp>
          <p:nvSpPr>
            <p:cNvPr id="14352" name="Text Box 16"/>
            <p:cNvSpPr txBox="1">
              <a:spLocks noChangeArrowheads="1"/>
            </p:cNvSpPr>
            <p:nvPr/>
          </p:nvSpPr>
          <p:spPr bwMode="auto">
            <a:xfrm>
              <a:off x="2352" y="2208"/>
              <a:ext cx="748" cy="404"/>
            </a:xfrm>
            <a:prstGeom prst="rect">
              <a:avLst/>
            </a:prstGeom>
            <a:noFill/>
            <a:ln w="9525">
              <a:noFill/>
              <a:miter lim="800000"/>
              <a:headEnd/>
              <a:tailEnd/>
            </a:ln>
            <a:effectLst/>
          </p:spPr>
          <p:txBody>
            <a:bodyPr>
              <a:spAutoFit/>
            </a:bodyPr>
            <a:lstStyle/>
            <a:p>
              <a:pPr algn="ctr" rtl="0"/>
              <a:r>
                <a:rPr lang="en-US" b="0">
                  <a:latin typeface="Times New Roman" pitchFamily="18" charset="0"/>
                </a:rPr>
                <a:t>updating</a:t>
              </a:r>
            </a:p>
            <a:p>
              <a:pPr algn="ctr" rtl="0"/>
              <a:r>
                <a:rPr lang="en-US" b="0">
                  <a:latin typeface="Times New Roman" pitchFamily="18" charset="0"/>
                </a:rPr>
                <a:t>grades</a:t>
              </a:r>
            </a:p>
          </p:txBody>
        </p:sp>
        <p:sp>
          <p:nvSpPr>
            <p:cNvPr id="14354" name="Oval 18"/>
            <p:cNvSpPr>
              <a:spLocks noChangeArrowheads="1"/>
            </p:cNvSpPr>
            <p:nvPr/>
          </p:nvSpPr>
          <p:spPr bwMode="auto">
            <a:xfrm>
              <a:off x="2352" y="2976"/>
              <a:ext cx="816" cy="432"/>
            </a:xfrm>
            <a:prstGeom prst="ellipse">
              <a:avLst/>
            </a:prstGeom>
            <a:noFill/>
            <a:ln w="9525">
              <a:solidFill>
                <a:schemeClr val="tx1"/>
              </a:solidFill>
              <a:round/>
              <a:headEnd/>
              <a:tailEnd/>
            </a:ln>
            <a:effectLst/>
          </p:spPr>
          <p:txBody>
            <a:bodyPr wrap="none" anchor="ctr"/>
            <a:lstStyle/>
            <a:p>
              <a:endParaRPr lang="en-US"/>
            </a:p>
          </p:txBody>
        </p:sp>
        <p:sp>
          <p:nvSpPr>
            <p:cNvPr id="14355" name="Text Box 19"/>
            <p:cNvSpPr txBox="1">
              <a:spLocks noChangeArrowheads="1"/>
            </p:cNvSpPr>
            <p:nvPr/>
          </p:nvSpPr>
          <p:spPr bwMode="auto">
            <a:xfrm>
              <a:off x="2372" y="2976"/>
              <a:ext cx="748" cy="404"/>
            </a:xfrm>
            <a:prstGeom prst="rect">
              <a:avLst/>
            </a:prstGeom>
            <a:noFill/>
            <a:ln w="9525">
              <a:noFill/>
              <a:miter lim="800000"/>
              <a:headEnd/>
              <a:tailEnd/>
            </a:ln>
            <a:effectLst/>
          </p:spPr>
          <p:txBody>
            <a:bodyPr>
              <a:spAutoFit/>
            </a:bodyPr>
            <a:lstStyle/>
            <a:p>
              <a:pPr algn="ctr" rtl="0"/>
              <a:r>
                <a:rPr lang="en-US" b="0">
                  <a:latin typeface="Times New Roman" pitchFamily="18" charset="0"/>
                </a:rPr>
                <a:t>output</a:t>
              </a:r>
              <a:endParaRPr lang="en-US" sz="2000" b="0">
                <a:latin typeface="Times New Roman" pitchFamily="18" charset="0"/>
              </a:endParaRPr>
            </a:p>
            <a:p>
              <a:pPr algn="ctr" rtl="0"/>
              <a:r>
                <a:rPr lang="en-US" b="0">
                  <a:latin typeface="Times New Roman" pitchFamily="18" charset="0"/>
                </a:rPr>
                <a:t>generating</a:t>
              </a:r>
              <a:endParaRPr lang="en-US" sz="1600" b="0">
                <a:latin typeface="Times New Roman" pitchFamily="18" charset="0"/>
              </a:endParaRPr>
            </a:p>
          </p:txBody>
        </p:sp>
        <p:sp>
          <p:nvSpPr>
            <p:cNvPr id="14357" name="Oval 21"/>
            <p:cNvSpPr>
              <a:spLocks noChangeArrowheads="1"/>
            </p:cNvSpPr>
            <p:nvPr/>
          </p:nvSpPr>
          <p:spPr bwMode="auto">
            <a:xfrm>
              <a:off x="4416" y="1872"/>
              <a:ext cx="192" cy="192"/>
            </a:xfrm>
            <a:prstGeom prst="ellipse">
              <a:avLst/>
            </a:prstGeom>
            <a:noFill/>
            <a:ln w="9525">
              <a:solidFill>
                <a:schemeClr val="tx1"/>
              </a:solidFill>
              <a:round/>
              <a:headEnd/>
              <a:tailEnd/>
            </a:ln>
            <a:effectLst/>
          </p:spPr>
          <p:txBody>
            <a:bodyPr wrap="none" anchor="ctr"/>
            <a:lstStyle/>
            <a:p>
              <a:endParaRPr lang="en-US"/>
            </a:p>
          </p:txBody>
        </p:sp>
        <p:sp>
          <p:nvSpPr>
            <p:cNvPr id="14358" name="Line 22"/>
            <p:cNvSpPr>
              <a:spLocks noChangeShapeType="1"/>
            </p:cNvSpPr>
            <p:nvPr/>
          </p:nvSpPr>
          <p:spPr bwMode="auto">
            <a:xfrm>
              <a:off x="4512" y="2064"/>
              <a:ext cx="0" cy="336"/>
            </a:xfrm>
            <a:prstGeom prst="line">
              <a:avLst/>
            </a:prstGeom>
            <a:noFill/>
            <a:ln w="9525">
              <a:solidFill>
                <a:schemeClr val="tx1"/>
              </a:solidFill>
              <a:round/>
              <a:headEnd/>
              <a:tailEnd/>
            </a:ln>
            <a:effectLst/>
          </p:spPr>
          <p:txBody>
            <a:bodyPr wrap="none" anchor="ctr"/>
            <a:lstStyle/>
            <a:p>
              <a:endParaRPr lang="en-US"/>
            </a:p>
          </p:txBody>
        </p:sp>
        <p:sp>
          <p:nvSpPr>
            <p:cNvPr id="14359" name="Line 23"/>
            <p:cNvSpPr>
              <a:spLocks noChangeShapeType="1"/>
            </p:cNvSpPr>
            <p:nvPr/>
          </p:nvSpPr>
          <p:spPr bwMode="auto">
            <a:xfrm>
              <a:off x="4512" y="2160"/>
              <a:ext cx="192" cy="96"/>
            </a:xfrm>
            <a:prstGeom prst="line">
              <a:avLst/>
            </a:prstGeom>
            <a:noFill/>
            <a:ln w="9525">
              <a:solidFill>
                <a:schemeClr val="tx1"/>
              </a:solidFill>
              <a:round/>
              <a:headEnd/>
              <a:tailEnd/>
            </a:ln>
            <a:effectLst/>
          </p:spPr>
          <p:txBody>
            <a:bodyPr wrap="none" anchor="ctr"/>
            <a:lstStyle/>
            <a:p>
              <a:endParaRPr lang="en-US"/>
            </a:p>
          </p:txBody>
        </p:sp>
        <p:sp>
          <p:nvSpPr>
            <p:cNvPr id="14360" name="Line 24"/>
            <p:cNvSpPr>
              <a:spLocks noChangeShapeType="1"/>
            </p:cNvSpPr>
            <p:nvPr/>
          </p:nvSpPr>
          <p:spPr bwMode="auto">
            <a:xfrm flipH="1">
              <a:off x="4368" y="2160"/>
              <a:ext cx="144" cy="96"/>
            </a:xfrm>
            <a:prstGeom prst="line">
              <a:avLst/>
            </a:prstGeom>
            <a:noFill/>
            <a:ln w="9525">
              <a:solidFill>
                <a:schemeClr val="tx1"/>
              </a:solidFill>
              <a:round/>
              <a:headEnd/>
              <a:tailEnd/>
            </a:ln>
            <a:effectLst/>
          </p:spPr>
          <p:txBody>
            <a:bodyPr wrap="none" anchor="ctr"/>
            <a:lstStyle/>
            <a:p>
              <a:endParaRPr lang="en-US"/>
            </a:p>
          </p:txBody>
        </p:sp>
        <p:sp>
          <p:nvSpPr>
            <p:cNvPr id="14361" name="Line 25"/>
            <p:cNvSpPr>
              <a:spLocks noChangeShapeType="1"/>
            </p:cNvSpPr>
            <p:nvPr/>
          </p:nvSpPr>
          <p:spPr bwMode="auto">
            <a:xfrm>
              <a:off x="4512" y="2400"/>
              <a:ext cx="96" cy="96"/>
            </a:xfrm>
            <a:prstGeom prst="line">
              <a:avLst/>
            </a:prstGeom>
            <a:noFill/>
            <a:ln w="9525">
              <a:solidFill>
                <a:schemeClr val="tx1"/>
              </a:solidFill>
              <a:round/>
              <a:headEnd/>
              <a:tailEnd/>
            </a:ln>
            <a:effectLst/>
          </p:spPr>
          <p:txBody>
            <a:bodyPr wrap="none" anchor="ctr"/>
            <a:lstStyle/>
            <a:p>
              <a:endParaRPr lang="en-US"/>
            </a:p>
          </p:txBody>
        </p:sp>
        <p:sp>
          <p:nvSpPr>
            <p:cNvPr id="14362" name="Line 26"/>
            <p:cNvSpPr>
              <a:spLocks noChangeShapeType="1"/>
            </p:cNvSpPr>
            <p:nvPr/>
          </p:nvSpPr>
          <p:spPr bwMode="auto">
            <a:xfrm flipH="1">
              <a:off x="4416" y="2400"/>
              <a:ext cx="96" cy="96"/>
            </a:xfrm>
            <a:prstGeom prst="line">
              <a:avLst/>
            </a:prstGeom>
            <a:noFill/>
            <a:ln w="9525">
              <a:solidFill>
                <a:schemeClr val="tx1"/>
              </a:solidFill>
              <a:round/>
              <a:headEnd/>
              <a:tailEnd/>
            </a:ln>
            <a:effectLst/>
          </p:spPr>
          <p:txBody>
            <a:bodyPr wrap="none" anchor="ctr"/>
            <a:lstStyle/>
            <a:p>
              <a:endParaRPr lang="en-US"/>
            </a:p>
          </p:txBody>
        </p:sp>
        <p:sp>
          <p:nvSpPr>
            <p:cNvPr id="14363" name="Text Box 27"/>
            <p:cNvSpPr txBox="1">
              <a:spLocks noChangeArrowheads="1"/>
            </p:cNvSpPr>
            <p:nvPr/>
          </p:nvSpPr>
          <p:spPr bwMode="auto">
            <a:xfrm>
              <a:off x="4272" y="2496"/>
              <a:ext cx="576" cy="231"/>
            </a:xfrm>
            <a:prstGeom prst="rect">
              <a:avLst/>
            </a:prstGeom>
            <a:noFill/>
            <a:ln w="9525">
              <a:noFill/>
              <a:miter lim="800000"/>
              <a:headEnd/>
              <a:tailEnd/>
            </a:ln>
            <a:effectLst/>
          </p:spPr>
          <p:txBody>
            <a:bodyPr>
              <a:spAutoFit/>
            </a:bodyPr>
            <a:lstStyle/>
            <a:p>
              <a:pPr rtl="0"/>
              <a:r>
                <a:rPr lang="en-US" b="0">
                  <a:latin typeface="Times New Roman" pitchFamily="18" charset="0"/>
                </a:rPr>
                <a:t>faculty</a:t>
              </a:r>
              <a:endParaRPr lang="en-US" sz="1600" b="0">
                <a:latin typeface="Times New Roman" pitchFamily="18" charset="0"/>
              </a:endParaRPr>
            </a:p>
          </p:txBody>
        </p:sp>
        <p:sp>
          <p:nvSpPr>
            <p:cNvPr id="14364" name="Line 28"/>
            <p:cNvSpPr>
              <a:spLocks noChangeShapeType="1"/>
            </p:cNvSpPr>
            <p:nvPr/>
          </p:nvSpPr>
          <p:spPr bwMode="auto">
            <a:xfrm flipV="1">
              <a:off x="1440" y="1728"/>
              <a:ext cx="816" cy="192"/>
            </a:xfrm>
            <a:prstGeom prst="line">
              <a:avLst/>
            </a:prstGeom>
            <a:noFill/>
            <a:ln w="9525">
              <a:solidFill>
                <a:schemeClr val="tx1"/>
              </a:solidFill>
              <a:round/>
              <a:headEnd/>
              <a:tailEnd/>
            </a:ln>
            <a:effectLst/>
          </p:spPr>
          <p:txBody>
            <a:bodyPr wrap="none" anchor="ctr"/>
            <a:lstStyle/>
            <a:p>
              <a:endParaRPr lang="en-US"/>
            </a:p>
          </p:txBody>
        </p:sp>
        <p:sp>
          <p:nvSpPr>
            <p:cNvPr id="14365" name="Line 29"/>
            <p:cNvSpPr>
              <a:spLocks noChangeShapeType="1"/>
            </p:cNvSpPr>
            <p:nvPr/>
          </p:nvSpPr>
          <p:spPr bwMode="auto">
            <a:xfrm>
              <a:off x="1440" y="2496"/>
              <a:ext cx="864" cy="624"/>
            </a:xfrm>
            <a:prstGeom prst="line">
              <a:avLst/>
            </a:prstGeom>
            <a:noFill/>
            <a:ln w="9525">
              <a:solidFill>
                <a:schemeClr val="tx1"/>
              </a:solidFill>
              <a:round/>
              <a:headEnd/>
              <a:tailEnd/>
            </a:ln>
            <a:effectLst/>
          </p:spPr>
          <p:txBody>
            <a:bodyPr wrap="none" anchor="ctr"/>
            <a:lstStyle/>
            <a:p>
              <a:endParaRPr lang="en-US"/>
            </a:p>
          </p:txBody>
        </p:sp>
        <p:sp>
          <p:nvSpPr>
            <p:cNvPr id="14366" name="Line 30"/>
            <p:cNvSpPr>
              <a:spLocks noChangeShapeType="1"/>
            </p:cNvSpPr>
            <p:nvPr/>
          </p:nvSpPr>
          <p:spPr bwMode="auto">
            <a:xfrm flipH="1">
              <a:off x="3120" y="2352"/>
              <a:ext cx="1152" cy="0"/>
            </a:xfrm>
            <a:prstGeom prst="line">
              <a:avLst/>
            </a:prstGeom>
            <a:noFill/>
            <a:ln w="9525">
              <a:solidFill>
                <a:schemeClr val="tx1"/>
              </a:solidFill>
              <a:round/>
              <a:headEnd/>
              <a:tailEnd/>
            </a:ln>
            <a:effectLst/>
          </p:spPr>
          <p:txBody>
            <a:bodyPr wrap="none" anchor="ctr"/>
            <a:lstStyle/>
            <a:p>
              <a:endParaRPr lang="en-US"/>
            </a:p>
          </p:txBody>
        </p:sp>
        <p:sp>
          <p:nvSpPr>
            <p:cNvPr id="14367" name="Line 31"/>
            <p:cNvSpPr>
              <a:spLocks noChangeShapeType="1"/>
            </p:cNvSpPr>
            <p:nvPr/>
          </p:nvSpPr>
          <p:spPr bwMode="auto">
            <a:xfrm flipH="1">
              <a:off x="3168" y="2496"/>
              <a:ext cx="1104" cy="576"/>
            </a:xfrm>
            <a:prstGeom prst="line">
              <a:avLst/>
            </a:prstGeom>
            <a:noFill/>
            <a:ln w="9525">
              <a:solidFill>
                <a:schemeClr val="tx1"/>
              </a:solidFill>
              <a:round/>
              <a:headEnd/>
              <a:tailEnd/>
            </a:ln>
            <a:effectLst/>
          </p:spPr>
          <p:txBody>
            <a:bodyPr wrap="none" anchor="ctr"/>
            <a:lstStyle/>
            <a:p>
              <a:endParaRPr lang="en-US"/>
            </a:p>
          </p:txBody>
        </p:sp>
        <p:sp>
          <p:nvSpPr>
            <p:cNvPr id="14368" name="Rectangle 32"/>
            <p:cNvSpPr>
              <a:spLocks noChangeArrowheads="1"/>
            </p:cNvSpPr>
            <p:nvPr/>
          </p:nvSpPr>
          <p:spPr bwMode="auto">
            <a:xfrm>
              <a:off x="1824" y="1344"/>
              <a:ext cx="1824" cy="2400"/>
            </a:xfrm>
            <a:prstGeom prst="rect">
              <a:avLst/>
            </a:prstGeom>
            <a:noFill/>
            <a:ln w="9525">
              <a:solidFill>
                <a:schemeClr val="tx1"/>
              </a:solidFill>
              <a:miter lim="800000"/>
              <a:headEnd/>
              <a:tailEnd/>
            </a:ln>
            <a:effec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Relationships between Use Cases</a:t>
            </a:r>
          </a:p>
        </p:txBody>
      </p:sp>
      <p:sp>
        <p:nvSpPr>
          <p:cNvPr id="10243" name="Rectangle 3"/>
          <p:cNvSpPr>
            <a:spLocks noGrp="1" noChangeArrowheads="1"/>
          </p:cNvSpPr>
          <p:nvPr>
            <p:ph type="body" idx="1"/>
          </p:nvPr>
        </p:nvSpPr>
        <p:spPr/>
        <p:txBody>
          <a:bodyPr/>
          <a:lstStyle/>
          <a:p>
            <a:pPr>
              <a:lnSpc>
                <a:spcPct val="90000"/>
              </a:lnSpc>
              <a:buFont typeface="Monotype Sorts" pitchFamily="2" charset="2"/>
              <a:buNone/>
            </a:pPr>
            <a:r>
              <a:rPr lang="en-US" dirty="0"/>
              <a:t>1. Generalization - use cases that are specialized versions of other use cases.</a:t>
            </a:r>
          </a:p>
          <a:p>
            <a:pPr>
              <a:lnSpc>
                <a:spcPct val="90000"/>
              </a:lnSpc>
              <a:buFont typeface="Monotype Sorts" pitchFamily="2" charset="2"/>
              <a:buNone/>
            </a:pPr>
            <a:r>
              <a:rPr lang="en-US" dirty="0"/>
              <a:t>2. Include - use cases that are included as parts of other use cases. Enable to factor common behavior.</a:t>
            </a:r>
          </a:p>
          <a:p>
            <a:pPr>
              <a:lnSpc>
                <a:spcPct val="90000"/>
              </a:lnSpc>
              <a:buFont typeface="Monotype Sorts" pitchFamily="2" charset="2"/>
              <a:buNone/>
            </a:pPr>
            <a:r>
              <a:rPr lang="en-US" dirty="0"/>
              <a:t>3. Extend - use cases that extend the behavior of other core use cases. Enable to factor variants.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1. Generalization</a:t>
            </a:r>
          </a:p>
        </p:txBody>
      </p:sp>
      <p:sp>
        <p:nvSpPr>
          <p:cNvPr id="11267" name="Rectangle 3"/>
          <p:cNvSpPr>
            <a:spLocks noGrp="1" noChangeArrowheads="1"/>
          </p:cNvSpPr>
          <p:nvPr>
            <p:ph type="body" idx="1"/>
          </p:nvPr>
        </p:nvSpPr>
        <p:spPr/>
        <p:txBody>
          <a:bodyPr/>
          <a:lstStyle/>
          <a:p>
            <a:r>
              <a:rPr lang="en-US" dirty="0"/>
              <a:t>The child use case inherits the </a:t>
            </a:r>
          </a:p>
          <a:p>
            <a:pPr>
              <a:buFont typeface="Monotype Sorts" pitchFamily="2" charset="2"/>
              <a:buNone/>
            </a:pPr>
            <a:r>
              <a:rPr lang="en-US" dirty="0"/>
              <a:t>	behavior and meaning of the</a:t>
            </a:r>
          </a:p>
          <a:p>
            <a:pPr>
              <a:buFont typeface="Monotype Sorts" pitchFamily="2" charset="2"/>
              <a:buNone/>
            </a:pPr>
            <a:r>
              <a:rPr lang="en-US" dirty="0"/>
              <a:t>	parent use case.</a:t>
            </a:r>
          </a:p>
          <a:p>
            <a:r>
              <a:rPr lang="en-US" dirty="0"/>
              <a:t>The child may add to or </a:t>
            </a:r>
          </a:p>
          <a:p>
            <a:pPr>
              <a:buFont typeface="Monotype Sorts" pitchFamily="2" charset="2"/>
              <a:buNone/>
            </a:pPr>
            <a:r>
              <a:rPr lang="en-US" dirty="0"/>
              <a:t>	override the behavior of its parent.</a:t>
            </a:r>
          </a:p>
        </p:txBody>
      </p:sp>
      <p:grpSp>
        <p:nvGrpSpPr>
          <p:cNvPr id="2" name="Group 16"/>
          <p:cNvGrpSpPr>
            <a:grpSpLocks/>
          </p:cNvGrpSpPr>
          <p:nvPr/>
        </p:nvGrpSpPr>
        <p:grpSpPr bwMode="auto">
          <a:xfrm>
            <a:off x="7315200" y="2133600"/>
            <a:ext cx="914400" cy="2133600"/>
            <a:chOff x="4608" y="1344"/>
            <a:chExt cx="576" cy="1344"/>
          </a:xfrm>
        </p:grpSpPr>
        <p:grpSp>
          <p:nvGrpSpPr>
            <p:cNvPr id="3" name="Group 4"/>
            <p:cNvGrpSpPr>
              <a:grpSpLocks/>
            </p:cNvGrpSpPr>
            <p:nvPr/>
          </p:nvGrpSpPr>
          <p:grpSpPr bwMode="auto">
            <a:xfrm>
              <a:off x="4608" y="1344"/>
              <a:ext cx="576" cy="432"/>
              <a:chOff x="4176" y="720"/>
              <a:chExt cx="576" cy="432"/>
            </a:xfrm>
          </p:grpSpPr>
          <p:sp>
            <p:nvSpPr>
              <p:cNvPr id="11269" name="Oval 5"/>
              <p:cNvSpPr>
                <a:spLocks noChangeArrowheads="1"/>
              </p:cNvSpPr>
              <p:nvPr/>
            </p:nvSpPr>
            <p:spPr bwMode="auto">
              <a:xfrm>
                <a:off x="4176" y="720"/>
                <a:ext cx="576" cy="432"/>
              </a:xfrm>
              <a:prstGeom prst="ellipse">
                <a:avLst/>
              </a:prstGeom>
              <a:noFill/>
              <a:ln w="9525">
                <a:solidFill>
                  <a:schemeClr val="tx1"/>
                </a:solidFill>
                <a:round/>
                <a:headEnd/>
                <a:tailEnd/>
              </a:ln>
              <a:effectLst/>
            </p:spPr>
            <p:txBody>
              <a:bodyPr wrap="none" anchor="ctr"/>
              <a:lstStyle/>
              <a:p>
                <a:endParaRPr lang="en-US"/>
              </a:p>
            </p:txBody>
          </p:sp>
          <p:sp>
            <p:nvSpPr>
              <p:cNvPr id="11270" name="Text Box 6"/>
              <p:cNvSpPr txBox="1">
                <a:spLocks noChangeArrowheads="1"/>
              </p:cNvSpPr>
              <p:nvPr/>
            </p:nvSpPr>
            <p:spPr bwMode="auto">
              <a:xfrm>
                <a:off x="4224" y="816"/>
                <a:ext cx="528" cy="250"/>
              </a:xfrm>
              <a:prstGeom prst="rect">
                <a:avLst/>
              </a:prstGeom>
              <a:noFill/>
              <a:ln w="9525">
                <a:noFill/>
                <a:miter lim="800000"/>
                <a:headEnd/>
                <a:tailEnd/>
              </a:ln>
              <a:effectLst/>
            </p:spPr>
            <p:txBody>
              <a:bodyPr>
                <a:spAutoFit/>
              </a:bodyPr>
              <a:lstStyle/>
              <a:p>
                <a:pPr rtl="0"/>
                <a:r>
                  <a:rPr lang="en-US" sz="2000" b="0">
                    <a:latin typeface="Times New Roman" pitchFamily="18" charset="0"/>
                  </a:rPr>
                  <a:t>parent</a:t>
                </a:r>
                <a:endParaRPr lang="en-US" sz="2400" b="0">
                  <a:latin typeface="Times New Roman" pitchFamily="18" charset="0"/>
                </a:endParaRPr>
              </a:p>
            </p:txBody>
          </p:sp>
        </p:grpSp>
        <p:grpSp>
          <p:nvGrpSpPr>
            <p:cNvPr id="4" name="Group 7"/>
            <p:cNvGrpSpPr>
              <a:grpSpLocks/>
            </p:cNvGrpSpPr>
            <p:nvPr/>
          </p:nvGrpSpPr>
          <p:grpSpPr bwMode="auto">
            <a:xfrm>
              <a:off x="4608" y="2256"/>
              <a:ext cx="576" cy="432"/>
              <a:chOff x="4176" y="720"/>
              <a:chExt cx="576" cy="432"/>
            </a:xfrm>
          </p:grpSpPr>
          <p:sp>
            <p:nvSpPr>
              <p:cNvPr id="11272" name="Oval 8"/>
              <p:cNvSpPr>
                <a:spLocks noChangeArrowheads="1"/>
              </p:cNvSpPr>
              <p:nvPr/>
            </p:nvSpPr>
            <p:spPr bwMode="auto">
              <a:xfrm>
                <a:off x="4176" y="720"/>
                <a:ext cx="576" cy="432"/>
              </a:xfrm>
              <a:prstGeom prst="ellipse">
                <a:avLst/>
              </a:prstGeom>
              <a:noFill/>
              <a:ln w="9525">
                <a:solidFill>
                  <a:schemeClr val="tx1"/>
                </a:solidFill>
                <a:round/>
                <a:headEnd/>
                <a:tailEnd/>
              </a:ln>
              <a:effectLst/>
            </p:spPr>
            <p:txBody>
              <a:bodyPr wrap="none" anchor="ctr"/>
              <a:lstStyle/>
              <a:p>
                <a:endParaRPr lang="en-US"/>
              </a:p>
            </p:txBody>
          </p:sp>
          <p:sp>
            <p:nvSpPr>
              <p:cNvPr id="11273" name="Text Box 9"/>
              <p:cNvSpPr txBox="1">
                <a:spLocks noChangeArrowheads="1"/>
              </p:cNvSpPr>
              <p:nvPr/>
            </p:nvSpPr>
            <p:spPr bwMode="auto">
              <a:xfrm>
                <a:off x="4224" y="816"/>
                <a:ext cx="528" cy="250"/>
              </a:xfrm>
              <a:prstGeom prst="rect">
                <a:avLst/>
              </a:prstGeom>
              <a:noFill/>
              <a:ln w="9525">
                <a:noFill/>
                <a:miter lim="800000"/>
                <a:headEnd/>
                <a:tailEnd/>
              </a:ln>
              <a:effectLst/>
            </p:spPr>
            <p:txBody>
              <a:bodyPr>
                <a:spAutoFit/>
              </a:bodyPr>
              <a:lstStyle/>
              <a:p>
                <a:pPr rtl="0"/>
                <a:r>
                  <a:rPr lang="en-US" sz="2000" b="0">
                    <a:latin typeface="Times New Roman" pitchFamily="18" charset="0"/>
                  </a:rPr>
                  <a:t>child</a:t>
                </a:r>
                <a:endParaRPr lang="en-US" sz="2400" b="0">
                  <a:latin typeface="Times New Roman" pitchFamily="18" charset="0"/>
                </a:endParaRPr>
              </a:p>
            </p:txBody>
          </p:sp>
        </p:grpSp>
        <p:sp>
          <p:nvSpPr>
            <p:cNvPr id="11276" name="Line 12"/>
            <p:cNvSpPr>
              <a:spLocks noChangeShapeType="1"/>
            </p:cNvSpPr>
            <p:nvPr/>
          </p:nvSpPr>
          <p:spPr bwMode="auto">
            <a:xfrm>
              <a:off x="4896" y="1968"/>
              <a:ext cx="0" cy="288"/>
            </a:xfrm>
            <a:prstGeom prst="line">
              <a:avLst/>
            </a:prstGeom>
            <a:noFill/>
            <a:ln w="9525">
              <a:solidFill>
                <a:schemeClr val="tx1"/>
              </a:solidFill>
              <a:round/>
              <a:headEnd/>
              <a:tailEnd/>
            </a:ln>
            <a:effectLst/>
          </p:spPr>
          <p:txBody>
            <a:bodyPr wrap="none" anchor="ctr"/>
            <a:lstStyle/>
            <a:p>
              <a:endParaRPr lang="en-US"/>
            </a:p>
          </p:txBody>
        </p:sp>
        <p:sp>
          <p:nvSpPr>
            <p:cNvPr id="11279" name="AutoShape 15"/>
            <p:cNvSpPr>
              <a:spLocks noChangeArrowheads="1"/>
            </p:cNvSpPr>
            <p:nvPr/>
          </p:nvSpPr>
          <p:spPr bwMode="auto">
            <a:xfrm>
              <a:off x="4752" y="1776"/>
              <a:ext cx="288" cy="192"/>
            </a:xfrm>
            <a:prstGeom prst="triangle">
              <a:avLst>
                <a:gd name="adj" fmla="val 50000"/>
              </a:avLst>
            </a:prstGeom>
            <a:noFill/>
            <a:ln w="9525">
              <a:solidFill>
                <a:schemeClr val="tx1"/>
              </a:solidFill>
              <a:miter lim="800000"/>
              <a:headEnd/>
              <a:tailEnd/>
            </a:ln>
            <a:effec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Engineering</a:t>
            </a:r>
            <a:endParaRPr lang="en-US" dirty="0"/>
          </a:p>
        </p:txBody>
      </p:sp>
      <p:sp>
        <p:nvSpPr>
          <p:cNvPr id="3" name="Content Placeholder 2"/>
          <p:cNvSpPr>
            <a:spLocks noGrp="1"/>
          </p:cNvSpPr>
          <p:nvPr>
            <p:ph sz="quarter" idx="1"/>
          </p:nvPr>
        </p:nvSpPr>
        <p:spPr/>
        <p:txBody>
          <a:bodyPr/>
          <a:lstStyle/>
          <a:p>
            <a:r>
              <a:rPr lang="en-US" dirty="0" smtClean="0"/>
              <a:t>Requirements describe the “what” is the  system, not the “how” is the system.</a:t>
            </a:r>
          </a:p>
          <a:p>
            <a:r>
              <a:rPr lang="en-US" dirty="0" smtClean="0"/>
              <a:t>Requirements Engineering produces a one large document, written in a natural language, contains a description of what the system will do.</a:t>
            </a:r>
          </a:p>
          <a:p>
            <a:endParaRPr lang="en-US" dirty="0" smtClean="0"/>
          </a:p>
          <a:p>
            <a:endParaRPr 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
          <p:cNvGrpSpPr>
            <a:grpSpLocks/>
          </p:cNvGrpSpPr>
          <p:nvPr/>
        </p:nvGrpSpPr>
        <p:grpSpPr bwMode="auto">
          <a:xfrm>
            <a:off x="2362200" y="2133600"/>
            <a:ext cx="4191000" cy="2900363"/>
            <a:chOff x="1488" y="1344"/>
            <a:chExt cx="2640" cy="1827"/>
          </a:xfrm>
        </p:grpSpPr>
        <p:grpSp>
          <p:nvGrpSpPr>
            <p:cNvPr id="3" name="Group 3"/>
            <p:cNvGrpSpPr>
              <a:grpSpLocks/>
            </p:cNvGrpSpPr>
            <p:nvPr/>
          </p:nvGrpSpPr>
          <p:grpSpPr bwMode="auto">
            <a:xfrm>
              <a:off x="2352" y="1344"/>
              <a:ext cx="960" cy="432"/>
              <a:chOff x="4176" y="720"/>
              <a:chExt cx="576" cy="432"/>
            </a:xfrm>
          </p:grpSpPr>
          <p:sp>
            <p:nvSpPr>
              <p:cNvPr id="15364" name="Oval 4"/>
              <p:cNvSpPr>
                <a:spLocks noChangeArrowheads="1"/>
              </p:cNvSpPr>
              <p:nvPr/>
            </p:nvSpPr>
            <p:spPr bwMode="auto">
              <a:xfrm>
                <a:off x="4176" y="720"/>
                <a:ext cx="576" cy="432"/>
              </a:xfrm>
              <a:prstGeom prst="ellipse">
                <a:avLst/>
              </a:prstGeom>
              <a:noFill/>
              <a:ln w="9525">
                <a:solidFill>
                  <a:schemeClr val="tx1"/>
                </a:solidFill>
                <a:round/>
                <a:headEnd/>
                <a:tailEnd/>
              </a:ln>
              <a:effectLst/>
            </p:spPr>
            <p:txBody>
              <a:bodyPr wrap="none" anchor="ctr"/>
              <a:lstStyle/>
              <a:p>
                <a:endParaRPr lang="en-US"/>
              </a:p>
            </p:txBody>
          </p:sp>
          <p:sp>
            <p:nvSpPr>
              <p:cNvPr id="15365" name="Text Box 5"/>
              <p:cNvSpPr txBox="1">
                <a:spLocks noChangeArrowheads="1"/>
              </p:cNvSpPr>
              <p:nvPr/>
            </p:nvSpPr>
            <p:spPr bwMode="auto">
              <a:xfrm>
                <a:off x="4224" y="816"/>
                <a:ext cx="528" cy="250"/>
              </a:xfrm>
              <a:prstGeom prst="rect">
                <a:avLst/>
              </a:prstGeom>
              <a:noFill/>
              <a:ln w="9525">
                <a:noFill/>
                <a:miter lim="800000"/>
                <a:headEnd/>
                <a:tailEnd/>
              </a:ln>
              <a:effectLst/>
            </p:spPr>
            <p:txBody>
              <a:bodyPr>
                <a:spAutoFit/>
              </a:bodyPr>
              <a:lstStyle/>
              <a:p>
                <a:pPr rtl="0"/>
                <a:r>
                  <a:rPr lang="en-US" sz="2000" b="0">
                    <a:latin typeface="Times New Roman" pitchFamily="18" charset="0"/>
                  </a:rPr>
                  <a:t>registration</a:t>
                </a:r>
                <a:endParaRPr lang="en-US" sz="2400" b="0">
                  <a:latin typeface="Times New Roman" pitchFamily="18" charset="0"/>
                </a:endParaRPr>
              </a:p>
            </p:txBody>
          </p:sp>
        </p:grpSp>
        <p:sp>
          <p:nvSpPr>
            <p:cNvPr id="15367" name="Oval 7"/>
            <p:cNvSpPr>
              <a:spLocks noChangeArrowheads="1"/>
            </p:cNvSpPr>
            <p:nvPr/>
          </p:nvSpPr>
          <p:spPr bwMode="auto">
            <a:xfrm>
              <a:off x="3120" y="2592"/>
              <a:ext cx="1008" cy="578"/>
            </a:xfrm>
            <a:prstGeom prst="ellipse">
              <a:avLst/>
            </a:prstGeom>
            <a:noFill/>
            <a:ln w="9525">
              <a:solidFill>
                <a:schemeClr val="tx1"/>
              </a:solidFill>
              <a:round/>
              <a:headEnd/>
              <a:tailEnd/>
            </a:ln>
            <a:effectLst/>
          </p:spPr>
          <p:txBody>
            <a:bodyPr wrap="none" anchor="ctr"/>
            <a:lstStyle/>
            <a:p>
              <a:endParaRPr lang="en-US"/>
            </a:p>
          </p:txBody>
        </p:sp>
        <p:sp>
          <p:nvSpPr>
            <p:cNvPr id="15368" name="Text Box 8"/>
            <p:cNvSpPr txBox="1">
              <a:spLocks noChangeArrowheads="1"/>
            </p:cNvSpPr>
            <p:nvPr/>
          </p:nvSpPr>
          <p:spPr bwMode="auto">
            <a:xfrm>
              <a:off x="3156" y="2640"/>
              <a:ext cx="924" cy="442"/>
            </a:xfrm>
            <a:prstGeom prst="rect">
              <a:avLst/>
            </a:prstGeom>
            <a:noFill/>
            <a:ln w="9525">
              <a:noFill/>
              <a:miter lim="800000"/>
              <a:headEnd/>
              <a:tailEnd/>
            </a:ln>
            <a:effectLst/>
          </p:spPr>
          <p:txBody>
            <a:bodyPr>
              <a:spAutoFit/>
            </a:bodyPr>
            <a:lstStyle/>
            <a:p>
              <a:pPr algn="ctr" rtl="0"/>
              <a:r>
                <a:rPr lang="en-US" sz="2000" b="0">
                  <a:latin typeface="Times New Roman" pitchFamily="18" charset="0"/>
                </a:rPr>
                <a:t>graduate</a:t>
              </a:r>
            </a:p>
            <a:p>
              <a:pPr algn="ctr" rtl="0"/>
              <a:r>
                <a:rPr lang="en-US" sz="2000" b="0">
                  <a:latin typeface="Times New Roman" pitchFamily="18" charset="0"/>
                </a:rPr>
                <a:t>registration</a:t>
              </a:r>
              <a:endParaRPr lang="en-US" sz="2400" b="0">
                <a:latin typeface="Times New Roman" pitchFamily="18" charset="0"/>
              </a:endParaRPr>
            </a:p>
          </p:txBody>
        </p:sp>
        <p:sp>
          <p:nvSpPr>
            <p:cNvPr id="15369" name="AutoShape 9"/>
            <p:cNvSpPr>
              <a:spLocks noChangeArrowheads="1"/>
            </p:cNvSpPr>
            <p:nvPr/>
          </p:nvSpPr>
          <p:spPr bwMode="auto">
            <a:xfrm>
              <a:off x="2736" y="1776"/>
              <a:ext cx="192" cy="192"/>
            </a:xfrm>
            <a:prstGeom prst="triangle">
              <a:avLst>
                <a:gd name="adj" fmla="val 50000"/>
              </a:avLst>
            </a:prstGeom>
            <a:noFill/>
            <a:ln w="9525">
              <a:solidFill>
                <a:schemeClr val="tx1"/>
              </a:solidFill>
              <a:miter lim="800000"/>
              <a:headEnd/>
              <a:tailEnd/>
            </a:ln>
            <a:effectLst/>
          </p:spPr>
          <p:txBody>
            <a:bodyPr wrap="none" anchor="ctr"/>
            <a:lstStyle/>
            <a:p>
              <a:endParaRPr lang="en-US"/>
            </a:p>
          </p:txBody>
        </p:sp>
        <p:sp>
          <p:nvSpPr>
            <p:cNvPr id="15370" name="Line 10"/>
            <p:cNvSpPr>
              <a:spLocks noChangeShapeType="1"/>
            </p:cNvSpPr>
            <p:nvPr/>
          </p:nvSpPr>
          <p:spPr bwMode="auto">
            <a:xfrm>
              <a:off x="2112" y="2304"/>
              <a:ext cx="0" cy="288"/>
            </a:xfrm>
            <a:prstGeom prst="line">
              <a:avLst/>
            </a:prstGeom>
            <a:noFill/>
            <a:ln w="9525">
              <a:solidFill>
                <a:schemeClr val="tx1"/>
              </a:solidFill>
              <a:round/>
              <a:headEnd/>
              <a:tailEnd/>
            </a:ln>
            <a:effectLst/>
          </p:spPr>
          <p:txBody>
            <a:bodyPr wrap="none" anchor="ctr"/>
            <a:lstStyle/>
            <a:p>
              <a:endParaRPr lang="en-US"/>
            </a:p>
          </p:txBody>
        </p:sp>
        <p:sp>
          <p:nvSpPr>
            <p:cNvPr id="15372" name="Oval 12"/>
            <p:cNvSpPr>
              <a:spLocks noChangeArrowheads="1"/>
            </p:cNvSpPr>
            <p:nvPr/>
          </p:nvSpPr>
          <p:spPr bwMode="auto">
            <a:xfrm>
              <a:off x="1488" y="2592"/>
              <a:ext cx="1152" cy="579"/>
            </a:xfrm>
            <a:prstGeom prst="ellipse">
              <a:avLst/>
            </a:prstGeom>
            <a:noFill/>
            <a:ln w="9525">
              <a:solidFill>
                <a:schemeClr val="tx1"/>
              </a:solidFill>
              <a:round/>
              <a:headEnd/>
              <a:tailEnd/>
            </a:ln>
            <a:effectLst/>
          </p:spPr>
          <p:txBody>
            <a:bodyPr wrap="none" anchor="ctr"/>
            <a:lstStyle/>
            <a:p>
              <a:endParaRPr lang="en-US"/>
            </a:p>
          </p:txBody>
        </p:sp>
        <p:sp>
          <p:nvSpPr>
            <p:cNvPr id="15373" name="Text Box 13"/>
            <p:cNvSpPr txBox="1">
              <a:spLocks noChangeArrowheads="1"/>
            </p:cNvSpPr>
            <p:nvPr/>
          </p:nvSpPr>
          <p:spPr bwMode="auto">
            <a:xfrm>
              <a:off x="1536" y="2640"/>
              <a:ext cx="1056" cy="442"/>
            </a:xfrm>
            <a:prstGeom prst="rect">
              <a:avLst/>
            </a:prstGeom>
            <a:noFill/>
            <a:ln w="9525">
              <a:noFill/>
              <a:miter lim="800000"/>
              <a:headEnd/>
              <a:tailEnd/>
            </a:ln>
            <a:effectLst/>
          </p:spPr>
          <p:txBody>
            <a:bodyPr>
              <a:spAutoFit/>
            </a:bodyPr>
            <a:lstStyle/>
            <a:p>
              <a:pPr algn="ctr" rtl="0"/>
              <a:r>
                <a:rPr lang="en-US" sz="2000" b="0">
                  <a:latin typeface="Times New Roman" pitchFamily="18" charset="0"/>
                </a:rPr>
                <a:t>non-graduate</a:t>
              </a:r>
            </a:p>
            <a:p>
              <a:pPr algn="ctr" rtl="0"/>
              <a:r>
                <a:rPr lang="en-US" sz="2000" b="0">
                  <a:latin typeface="Times New Roman" pitchFamily="18" charset="0"/>
                </a:rPr>
                <a:t>registration</a:t>
              </a:r>
              <a:endParaRPr lang="en-US" sz="2400" b="0">
                <a:latin typeface="Times New Roman" pitchFamily="18" charset="0"/>
              </a:endParaRPr>
            </a:p>
          </p:txBody>
        </p:sp>
        <p:sp>
          <p:nvSpPr>
            <p:cNvPr id="15374" name="Line 14"/>
            <p:cNvSpPr>
              <a:spLocks noChangeShapeType="1"/>
            </p:cNvSpPr>
            <p:nvPr/>
          </p:nvSpPr>
          <p:spPr bwMode="auto">
            <a:xfrm>
              <a:off x="3600" y="2304"/>
              <a:ext cx="0" cy="288"/>
            </a:xfrm>
            <a:prstGeom prst="line">
              <a:avLst/>
            </a:prstGeom>
            <a:noFill/>
            <a:ln w="9525">
              <a:solidFill>
                <a:schemeClr val="tx1"/>
              </a:solidFill>
              <a:round/>
              <a:headEnd/>
              <a:tailEnd/>
            </a:ln>
            <a:effectLst/>
          </p:spPr>
          <p:txBody>
            <a:bodyPr wrap="none" anchor="ctr"/>
            <a:lstStyle/>
            <a:p>
              <a:endParaRPr lang="en-US"/>
            </a:p>
          </p:txBody>
        </p:sp>
        <p:sp>
          <p:nvSpPr>
            <p:cNvPr id="15375" name="Line 15"/>
            <p:cNvSpPr>
              <a:spLocks noChangeShapeType="1"/>
            </p:cNvSpPr>
            <p:nvPr/>
          </p:nvSpPr>
          <p:spPr bwMode="auto">
            <a:xfrm>
              <a:off x="2112" y="2304"/>
              <a:ext cx="1488" cy="0"/>
            </a:xfrm>
            <a:prstGeom prst="line">
              <a:avLst/>
            </a:prstGeom>
            <a:noFill/>
            <a:ln w="9525">
              <a:solidFill>
                <a:schemeClr val="tx1"/>
              </a:solidFill>
              <a:round/>
              <a:headEnd/>
              <a:tailEnd/>
            </a:ln>
            <a:effectLst/>
          </p:spPr>
          <p:txBody>
            <a:bodyPr wrap="none" anchor="ctr"/>
            <a:lstStyle/>
            <a:p>
              <a:endParaRPr lang="en-US"/>
            </a:p>
          </p:txBody>
        </p:sp>
        <p:sp>
          <p:nvSpPr>
            <p:cNvPr id="15376" name="Line 16"/>
            <p:cNvSpPr>
              <a:spLocks noChangeShapeType="1"/>
            </p:cNvSpPr>
            <p:nvPr/>
          </p:nvSpPr>
          <p:spPr bwMode="auto">
            <a:xfrm>
              <a:off x="2832" y="1968"/>
              <a:ext cx="0" cy="336"/>
            </a:xfrm>
            <a:prstGeom prst="line">
              <a:avLst/>
            </a:prstGeom>
            <a:noFill/>
            <a:ln w="9525">
              <a:solidFill>
                <a:schemeClr val="tx1"/>
              </a:solidFill>
              <a:round/>
              <a:headEnd/>
              <a:tailEnd/>
            </a:ln>
            <a:effectLst/>
          </p:spPr>
          <p:txBody>
            <a:bodyPr wrap="none" anchor="ctr"/>
            <a:lstStyle/>
            <a:p>
              <a:endParaRPr lang="en-US"/>
            </a:p>
          </p:txBody>
        </p:sp>
      </p:grpSp>
      <p:sp>
        <p:nvSpPr>
          <p:cNvPr id="15377" name="Rectangle 17"/>
          <p:cNvSpPr>
            <a:spLocks noGrp="1" noChangeArrowheads="1"/>
          </p:cNvSpPr>
          <p:nvPr>
            <p:ph type="title"/>
          </p:nvPr>
        </p:nvSpPr>
        <p:spPr/>
        <p:txBody>
          <a:bodyPr/>
          <a:lstStyle/>
          <a:p>
            <a:r>
              <a:rPr lang="en-US"/>
              <a:t>More about Generalization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2. Include</a:t>
            </a:r>
          </a:p>
        </p:txBody>
      </p:sp>
      <p:sp>
        <p:nvSpPr>
          <p:cNvPr id="12291" name="Rectangle 3"/>
          <p:cNvSpPr>
            <a:spLocks noGrp="1" noChangeArrowheads="1"/>
          </p:cNvSpPr>
          <p:nvPr>
            <p:ph type="body" idx="1"/>
          </p:nvPr>
        </p:nvSpPr>
        <p:spPr/>
        <p:txBody>
          <a:bodyPr/>
          <a:lstStyle/>
          <a:p>
            <a:endParaRPr lang="en-US" dirty="0"/>
          </a:p>
          <a:p>
            <a:endParaRPr lang="en-US" dirty="0" smtClean="0"/>
          </a:p>
          <a:p>
            <a:r>
              <a:rPr lang="en-US" dirty="0" smtClean="0"/>
              <a:t>The </a:t>
            </a:r>
            <a:r>
              <a:rPr lang="en-US" dirty="0"/>
              <a:t>base use case explicitly incorporates the behavior of another use case at a location specified in the base.</a:t>
            </a:r>
          </a:p>
          <a:p>
            <a:r>
              <a:rPr lang="en-US" dirty="0"/>
              <a:t>The included use case never stands alone. It only occurs as a part of some larger base that includes it.</a:t>
            </a:r>
          </a:p>
        </p:txBody>
      </p:sp>
      <p:grpSp>
        <p:nvGrpSpPr>
          <p:cNvPr id="2" name="Group 14"/>
          <p:cNvGrpSpPr>
            <a:grpSpLocks/>
          </p:cNvGrpSpPr>
          <p:nvPr/>
        </p:nvGrpSpPr>
        <p:grpSpPr bwMode="auto">
          <a:xfrm>
            <a:off x="2286000" y="1828800"/>
            <a:ext cx="4191000" cy="685800"/>
            <a:chOff x="1440" y="1152"/>
            <a:chExt cx="2640" cy="432"/>
          </a:xfrm>
        </p:grpSpPr>
        <p:grpSp>
          <p:nvGrpSpPr>
            <p:cNvPr id="3" name="Group 4"/>
            <p:cNvGrpSpPr>
              <a:grpSpLocks/>
            </p:cNvGrpSpPr>
            <p:nvPr/>
          </p:nvGrpSpPr>
          <p:grpSpPr bwMode="auto">
            <a:xfrm>
              <a:off x="1440" y="1152"/>
              <a:ext cx="576" cy="432"/>
              <a:chOff x="4176" y="720"/>
              <a:chExt cx="576" cy="432"/>
            </a:xfrm>
          </p:grpSpPr>
          <p:sp>
            <p:nvSpPr>
              <p:cNvPr id="12293" name="Oval 5"/>
              <p:cNvSpPr>
                <a:spLocks noChangeArrowheads="1"/>
              </p:cNvSpPr>
              <p:nvPr/>
            </p:nvSpPr>
            <p:spPr bwMode="auto">
              <a:xfrm>
                <a:off x="4176" y="720"/>
                <a:ext cx="576" cy="432"/>
              </a:xfrm>
              <a:prstGeom prst="ellipse">
                <a:avLst/>
              </a:prstGeom>
              <a:noFill/>
              <a:ln w="9525">
                <a:solidFill>
                  <a:schemeClr val="tx1"/>
                </a:solidFill>
                <a:round/>
                <a:headEnd/>
                <a:tailEnd/>
              </a:ln>
              <a:effectLst/>
            </p:spPr>
            <p:txBody>
              <a:bodyPr wrap="none" anchor="ctr"/>
              <a:lstStyle/>
              <a:p>
                <a:endParaRPr lang="en-US"/>
              </a:p>
            </p:txBody>
          </p:sp>
          <p:sp>
            <p:nvSpPr>
              <p:cNvPr id="12294" name="Text Box 6"/>
              <p:cNvSpPr txBox="1">
                <a:spLocks noChangeArrowheads="1"/>
              </p:cNvSpPr>
              <p:nvPr/>
            </p:nvSpPr>
            <p:spPr bwMode="auto">
              <a:xfrm>
                <a:off x="4224" y="816"/>
                <a:ext cx="528" cy="250"/>
              </a:xfrm>
              <a:prstGeom prst="rect">
                <a:avLst/>
              </a:prstGeom>
              <a:noFill/>
              <a:ln w="9525">
                <a:noFill/>
                <a:miter lim="800000"/>
                <a:headEnd/>
                <a:tailEnd/>
              </a:ln>
              <a:effectLst/>
            </p:spPr>
            <p:txBody>
              <a:bodyPr>
                <a:spAutoFit/>
              </a:bodyPr>
              <a:lstStyle/>
              <a:p>
                <a:pPr rtl="0"/>
                <a:r>
                  <a:rPr lang="en-US" sz="2000" b="0">
                    <a:latin typeface="Times New Roman" pitchFamily="18" charset="0"/>
                  </a:rPr>
                  <a:t>base</a:t>
                </a:r>
                <a:endParaRPr lang="en-US" sz="2400" b="0">
                  <a:latin typeface="Times New Roman" pitchFamily="18" charset="0"/>
                </a:endParaRPr>
              </a:p>
            </p:txBody>
          </p:sp>
        </p:grpSp>
        <p:grpSp>
          <p:nvGrpSpPr>
            <p:cNvPr id="4" name="Group 7"/>
            <p:cNvGrpSpPr>
              <a:grpSpLocks/>
            </p:cNvGrpSpPr>
            <p:nvPr/>
          </p:nvGrpSpPr>
          <p:grpSpPr bwMode="auto">
            <a:xfrm>
              <a:off x="3264" y="1152"/>
              <a:ext cx="816" cy="432"/>
              <a:chOff x="4176" y="720"/>
              <a:chExt cx="576" cy="432"/>
            </a:xfrm>
          </p:grpSpPr>
          <p:sp>
            <p:nvSpPr>
              <p:cNvPr id="12296" name="Oval 8"/>
              <p:cNvSpPr>
                <a:spLocks noChangeArrowheads="1"/>
              </p:cNvSpPr>
              <p:nvPr/>
            </p:nvSpPr>
            <p:spPr bwMode="auto">
              <a:xfrm>
                <a:off x="4176" y="720"/>
                <a:ext cx="576" cy="432"/>
              </a:xfrm>
              <a:prstGeom prst="ellipse">
                <a:avLst/>
              </a:prstGeom>
              <a:noFill/>
              <a:ln w="9525">
                <a:solidFill>
                  <a:schemeClr val="tx1"/>
                </a:solidFill>
                <a:round/>
                <a:headEnd/>
                <a:tailEnd/>
              </a:ln>
              <a:effectLst/>
            </p:spPr>
            <p:txBody>
              <a:bodyPr wrap="none" anchor="ctr"/>
              <a:lstStyle/>
              <a:p>
                <a:endParaRPr lang="en-US"/>
              </a:p>
            </p:txBody>
          </p:sp>
          <p:sp>
            <p:nvSpPr>
              <p:cNvPr id="12297" name="Text Box 9"/>
              <p:cNvSpPr txBox="1">
                <a:spLocks noChangeArrowheads="1"/>
              </p:cNvSpPr>
              <p:nvPr/>
            </p:nvSpPr>
            <p:spPr bwMode="auto">
              <a:xfrm>
                <a:off x="4224" y="816"/>
                <a:ext cx="528" cy="250"/>
              </a:xfrm>
              <a:prstGeom prst="rect">
                <a:avLst/>
              </a:prstGeom>
              <a:noFill/>
              <a:ln w="9525">
                <a:noFill/>
                <a:miter lim="800000"/>
                <a:headEnd/>
                <a:tailEnd/>
              </a:ln>
              <a:effectLst/>
            </p:spPr>
            <p:txBody>
              <a:bodyPr>
                <a:spAutoFit/>
              </a:bodyPr>
              <a:lstStyle/>
              <a:p>
                <a:pPr rtl="0"/>
                <a:r>
                  <a:rPr lang="en-US" sz="2000" b="0">
                    <a:latin typeface="Times New Roman" pitchFamily="18" charset="0"/>
                  </a:rPr>
                  <a:t>included</a:t>
                </a:r>
                <a:endParaRPr lang="en-US" sz="2400" b="0">
                  <a:latin typeface="Times New Roman" pitchFamily="18" charset="0"/>
                </a:endParaRPr>
              </a:p>
            </p:txBody>
          </p:sp>
        </p:grpSp>
        <p:sp>
          <p:nvSpPr>
            <p:cNvPr id="12300" name="Line 12"/>
            <p:cNvSpPr>
              <a:spLocks noChangeShapeType="1"/>
            </p:cNvSpPr>
            <p:nvPr/>
          </p:nvSpPr>
          <p:spPr bwMode="auto">
            <a:xfrm>
              <a:off x="2016" y="1392"/>
              <a:ext cx="1248" cy="0"/>
            </a:xfrm>
            <a:prstGeom prst="line">
              <a:avLst/>
            </a:prstGeom>
            <a:noFill/>
            <a:ln w="9525">
              <a:solidFill>
                <a:schemeClr val="tx1"/>
              </a:solidFill>
              <a:prstDash val="dash"/>
              <a:round/>
              <a:headEnd/>
              <a:tailEnd type="arrow" w="med" len="med"/>
            </a:ln>
            <a:effectLst/>
          </p:spPr>
          <p:txBody>
            <a:bodyPr wrap="none" anchor="ctr"/>
            <a:lstStyle/>
            <a:p>
              <a:endParaRPr lang="en-US"/>
            </a:p>
          </p:txBody>
        </p:sp>
        <p:sp>
          <p:nvSpPr>
            <p:cNvPr id="12301" name="Text Box 13"/>
            <p:cNvSpPr txBox="1">
              <a:spLocks noChangeArrowheads="1"/>
            </p:cNvSpPr>
            <p:nvPr/>
          </p:nvSpPr>
          <p:spPr bwMode="auto">
            <a:xfrm>
              <a:off x="2160" y="1200"/>
              <a:ext cx="936" cy="231"/>
            </a:xfrm>
            <a:prstGeom prst="rect">
              <a:avLst/>
            </a:prstGeom>
            <a:noFill/>
            <a:ln w="9525">
              <a:noFill/>
              <a:miter lim="800000"/>
              <a:headEnd/>
              <a:tailEnd/>
            </a:ln>
            <a:effectLst/>
          </p:spPr>
          <p:txBody>
            <a:bodyPr wrap="none">
              <a:spAutoFit/>
            </a:bodyPr>
            <a:lstStyle/>
            <a:p>
              <a:pPr rtl="0"/>
              <a:r>
                <a:rPr lang="en-US" b="0" dirty="0">
                  <a:latin typeface="Times New Roman" pitchFamily="18" charset="0"/>
                </a:rPr>
                <a:t>&lt;&lt;include&gt;&gt;</a:t>
              </a:r>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More about Include</a:t>
            </a:r>
          </a:p>
        </p:txBody>
      </p:sp>
      <p:sp>
        <p:nvSpPr>
          <p:cNvPr id="16387" name="Rectangle 3"/>
          <p:cNvSpPr>
            <a:spLocks noGrp="1" noChangeArrowheads="1"/>
          </p:cNvSpPr>
          <p:nvPr>
            <p:ph type="body" idx="1"/>
          </p:nvPr>
        </p:nvSpPr>
        <p:spPr/>
        <p:txBody>
          <a:bodyPr/>
          <a:lstStyle/>
          <a:p>
            <a:r>
              <a:rPr lang="en-US" dirty="0"/>
              <a:t>Enables to avoid describing the same flow of events several times by putting the common behavior in a use case of its own.</a:t>
            </a:r>
          </a:p>
        </p:txBody>
      </p:sp>
      <p:grpSp>
        <p:nvGrpSpPr>
          <p:cNvPr id="2" name="Group 17"/>
          <p:cNvGrpSpPr>
            <a:grpSpLocks/>
          </p:cNvGrpSpPr>
          <p:nvPr/>
        </p:nvGrpSpPr>
        <p:grpSpPr bwMode="auto">
          <a:xfrm>
            <a:off x="2133600" y="3810000"/>
            <a:ext cx="4724400" cy="2001838"/>
            <a:chOff x="1344" y="2400"/>
            <a:chExt cx="2976" cy="1261"/>
          </a:xfrm>
        </p:grpSpPr>
        <p:sp>
          <p:nvSpPr>
            <p:cNvPr id="16389" name="Oval 5"/>
            <p:cNvSpPr>
              <a:spLocks noChangeArrowheads="1"/>
            </p:cNvSpPr>
            <p:nvPr/>
          </p:nvSpPr>
          <p:spPr bwMode="auto">
            <a:xfrm>
              <a:off x="1392" y="2400"/>
              <a:ext cx="768" cy="432"/>
            </a:xfrm>
            <a:prstGeom prst="ellipse">
              <a:avLst/>
            </a:prstGeom>
            <a:noFill/>
            <a:ln w="9525">
              <a:solidFill>
                <a:schemeClr val="tx1"/>
              </a:solidFill>
              <a:round/>
              <a:headEnd/>
              <a:tailEnd/>
            </a:ln>
            <a:effectLst/>
          </p:spPr>
          <p:txBody>
            <a:bodyPr wrap="none" anchor="ctr"/>
            <a:lstStyle/>
            <a:p>
              <a:endParaRPr lang="en-US"/>
            </a:p>
          </p:txBody>
        </p:sp>
        <p:sp>
          <p:nvSpPr>
            <p:cNvPr id="16390" name="Text Box 6"/>
            <p:cNvSpPr txBox="1">
              <a:spLocks noChangeArrowheads="1"/>
            </p:cNvSpPr>
            <p:nvPr/>
          </p:nvSpPr>
          <p:spPr bwMode="auto">
            <a:xfrm>
              <a:off x="1440" y="2400"/>
              <a:ext cx="704" cy="404"/>
            </a:xfrm>
            <a:prstGeom prst="rect">
              <a:avLst/>
            </a:prstGeom>
            <a:noFill/>
            <a:ln w="9525">
              <a:noFill/>
              <a:miter lim="800000"/>
              <a:headEnd/>
              <a:tailEnd/>
            </a:ln>
            <a:effectLst/>
          </p:spPr>
          <p:txBody>
            <a:bodyPr>
              <a:spAutoFit/>
            </a:bodyPr>
            <a:lstStyle/>
            <a:p>
              <a:pPr algn="ctr" rtl="0"/>
              <a:r>
                <a:rPr lang="en-US" b="0">
                  <a:latin typeface="Times New Roman" pitchFamily="18" charset="0"/>
                </a:rPr>
                <a:t>updating</a:t>
              </a:r>
            </a:p>
            <a:p>
              <a:pPr algn="ctr" rtl="0"/>
              <a:r>
                <a:rPr lang="en-US" b="0">
                  <a:latin typeface="Times New Roman" pitchFamily="18" charset="0"/>
                </a:rPr>
                <a:t>grades</a:t>
              </a:r>
              <a:endParaRPr lang="en-US" sz="1600" b="0">
                <a:latin typeface="Times New Roman" pitchFamily="18" charset="0"/>
              </a:endParaRPr>
            </a:p>
          </p:txBody>
        </p:sp>
        <p:sp>
          <p:nvSpPr>
            <p:cNvPr id="16392" name="Oval 8"/>
            <p:cNvSpPr>
              <a:spLocks noChangeArrowheads="1"/>
            </p:cNvSpPr>
            <p:nvPr/>
          </p:nvSpPr>
          <p:spPr bwMode="auto">
            <a:xfrm>
              <a:off x="1344" y="3168"/>
              <a:ext cx="912" cy="493"/>
            </a:xfrm>
            <a:prstGeom prst="ellipse">
              <a:avLst/>
            </a:prstGeom>
            <a:noFill/>
            <a:ln w="9525">
              <a:solidFill>
                <a:schemeClr val="tx1"/>
              </a:solidFill>
              <a:round/>
              <a:headEnd/>
              <a:tailEnd/>
            </a:ln>
            <a:effectLst/>
          </p:spPr>
          <p:txBody>
            <a:bodyPr wrap="none" anchor="ctr"/>
            <a:lstStyle/>
            <a:p>
              <a:endParaRPr lang="en-US"/>
            </a:p>
          </p:txBody>
        </p:sp>
        <p:sp>
          <p:nvSpPr>
            <p:cNvPr id="16393" name="Text Box 9"/>
            <p:cNvSpPr txBox="1">
              <a:spLocks noChangeArrowheads="1"/>
            </p:cNvSpPr>
            <p:nvPr/>
          </p:nvSpPr>
          <p:spPr bwMode="auto">
            <a:xfrm>
              <a:off x="1344" y="3196"/>
              <a:ext cx="836" cy="404"/>
            </a:xfrm>
            <a:prstGeom prst="rect">
              <a:avLst/>
            </a:prstGeom>
            <a:noFill/>
            <a:ln w="9525">
              <a:noFill/>
              <a:miter lim="800000"/>
              <a:headEnd/>
              <a:tailEnd/>
            </a:ln>
            <a:effectLst/>
          </p:spPr>
          <p:txBody>
            <a:bodyPr>
              <a:spAutoFit/>
            </a:bodyPr>
            <a:lstStyle/>
            <a:p>
              <a:pPr algn="ctr" rtl="0"/>
              <a:r>
                <a:rPr lang="en-US" b="0">
                  <a:latin typeface="Times New Roman" pitchFamily="18" charset="0"/>
                </a:rPr>
                <a:t>output</a:t>
              </a:r>
              <a:endParaRPr lang="en-US" sz="2000" b="0">
                <a:latin typeface="Times New Roman" pitchFamily="18" charset="0"/>
              </a:endParaRPr>
            </a:p>
            <a:p>
              <a:pPr algn="ctr" rtl="0"/>
              <a:r>
                <a:rPr lang="en-US" b="0">
                  <a:latin typeface="Times New Roman" pitchFamily="18" charset="0"/>
                </a:rPr>
                <a:t>generating</a:t>
              </a:r>
              <a:endParaRPr lang="en-US" sz="1600" b="0">
                <a:latin typeface="Times New Roman" pitchFamily="18" charset="0"/>
              </a:endParaRPr>
            </a:p>
          </p:txBody>
        </p:sp>
        <p:sp>
          <p:nvSpPr>
            <p:cNvPr id="16395" name="Oval 11"/>
            <p:cNvSpPr>
              <a:spLocks noChangeArrowheads="1"/>
            </p:cNvSpPr>
            <p:nvPr/>
          </p:nvSpPr>
          <p:spPr bwMode="auto">
            <a:xfrm>
              <a:off x="3408" y="2688"/>
              <a:ext cx="912" cy="539"/>
            </a:xfrm>
            <a:prstGeom prst="ellipse">
              <a:avLst/>
            </a:prstGeom>
            <a:noFill/>
            <a:ln w="9525">
              <a:solidFill>
                <a:schemeClr val="tx1"/>
              </a:solidFill>
              <a:round/>
              <a:headEnd/>
              <a:tailEnd/>
            </a:ln>
            <a:effectLst/>
          </p:spPr>
          <p:txBody>
            <a:bodyPr wrap="none" anchor="ctr"/>
            <a:lstStyle/>
            <a:p>
              <a:endParaRPr lang="en-US"/>
            </a:p>
          </p:txBody>
        </p:sp>
        <p:sp>
          <p:nvSpPr>
            <p:cNvPr id="16396" name="Text Box 12"/>
            <p:cNvSpPr txBox="1">
              <a:spLocks noChangeArrowheads="1"/>
            </p:cNvSpPr>
            <p:nvPr/>
          </p:nvSpPr>
          <p:spPr bwMode="auto">
            <a:xfrm>
              <a:off x="3408" y="2764"/>
              <a:ext cx="836" cy="404"/>
            </a:xfrm>
            <a:prstGeom prst="rect">
              <a:avLst/>
            </a:prstGeom>
            <a:noFill/>
            <a:ln w="9525">
              <a:noFill/>
              <a:miter lim="800000"/>
              <a:headEnd/>
              <a:tailEnd/>
            </a:ln>
            <a:effectLst/>
          </p:spPr>
          <p:txBody>
            <a:bodyPr>
              <a:spAutoFit/>
            </a:bodyPr>
            <a:lstStyle/>
            <a:p>
              <a:pPr algn="ctr" rtl="0"/>
              <a:r>
                <a:rPr lang="en-US" b="0">
                  <a:latin typeface="Times New Roman" pitchFamily="18" charset="0"/>
                </a:rPr>
                <a:t>verifying</a:t>
              </a:r>
            </a:p>
            <a:p>
              <a:pPr algn="ctr" rtl="0"/>
              <a:r>
                <a:rPr lang="en-US" b="0">
                  <a:latin typeface="Times New Roman" pitchFamily="18" charset="0"/>
                </a:rPr>
                <a:t>student id</a:t>
              </a:r>
            </a:p>
          </p:txBody>
        </p:sp>
        <p:sp>
          <p:nvSpPr>
            <p:cNvPr id="16397" name="Line 13"/>
            <p:cNvSpPr>
              <a:spLocks noChangeShapeType="1"/>
            </p:cNvSpPr>
            <p:nvPr/>
          </p:nvSpPr>
          <p:spPr bwMode="auto">
            <a:xfrm>
              <a:off x="2160" y="2688"/>
              <a:ext cx="1248" cy="240"/>
            </a:xfrm>
            <a:prstGeom prst="line">
              <a:avLst/>
            </a:prstGeom>
            <a:noFill/>
            <a:ln w="9525">
              <a:solidFill>
                <a:schemeClr val="tx1"/>
              </a:solidFill>
              <a:prstDash val="dash"/>
              <a:round/>
              <a:headEnd/>
              <a:tailEnd type="arrow" w="med" len="med"/>
            </a:ln>
            <a:effectLst/>
          </p:spPr>
          <p:txBody>
            <a:bodyPr wrap="none" anchor="ctr"/>
            <a:lstStyle/>
            <a:p>
              <a:endParaRPr lang="en-US"/>
            </a:p>
          </p:txBody>
        </p:sp>
        <p:sp>
          <p:nvSpPr>
            <p:cNvPr id="16398" name="Line 14"/>
            <p:cNvSpPr>
              <a:spLocks noChangeShapeType="1"/>
            </p:cNvSpPr>
            <p:nvPr/>
          </p:nvSpPr>
          <p:spPr bwMode="auto">
            <a:xfrm flipV="1">
              <a:off x="2256" y="3120"/>
              <a:ext cx="1248" cy="240"/>
            </a:xfrm>
            <a:prstGeom prst="line">
              <a:avLst/>
            </a:prstGeom>
            <a:noFill/>
            <a:ln w="9525">
              <a:solidFill>
                <a:schemeClr val="tx1"/>
              </a:solidFill>
              <a:prstDash val="dash"/>
              <a:round/>
              <a:headEnd/>
              <a:tailEnd type="arrow" w="med" len="med"/>
            </a:ln>
            <a:effectLst/>
          </p:spPr>
          <p:txBody>
            <a:bodyPr wrap="none" anchor="ctr"/>
            <a:lstStyle/>
            <a:p>
              <a:endParaRPr lang="en-US"/>
            </a:p>
          </p:txBody>
        </p:sp>
        <p:sp>
          <p:nvSpPr>
            <p:cNvPr id="16399" name="Text Box 15"/>
            <p:cNvSpPr txBox="1">
              <a:spLocks noChangeArrowheads="1"/>
            </p:cNvSpPr>
            <p:nvPr/>
          </p:nvSpPr>
          <p:spPr bwMode="auto">
            <a:xfrm>
              <a:off x="2294" y="2601"/>
              <a:ext cx="928" cy="231"/>
            </a:xfrm>
            <a:prstGeom prst="rect">
              <a:avLst/>
            </a:prstGeom>
            <a:noFill/>
            <a:ln w="9525">
              <a:noFill/>
              <a:miter lim="800000"/>
              <a:headEnd/>
              <a:tailEnd/>
            </a:ln>
            <a:effectLst/>
          </p:spPr>
          <p:txBody>
            <a:bodyPr wrap="none">
              <a:spAutoFit/>
            </a:bodyPr>
            <a:lstStyle/>
            <a:p>
              <a:pPr rtl="0"/>
              <a:r>
                <a:rPr lang="en-US" b="0">
                  <a:latin typeface="Times New Roman" pitchFamily="18" charset="0"/>
                </a:rPr>
                <a:t>&lt;&lt;include&gt;&gt;</a:t>
              </a:r>
              <a:endParaRPr lang="en-US" sz="1600" b="0">
                <a:latin typeface="Times New Roman" pitchFamily="18" charset="0"/>
              </a:endParaRPr>
            </a:p>
          </p:txBody>
        </p:sp>
        <p:sp>
          <p:nvSpPr>
            <p:cNvPr id="16400" name="Text Box 16"/>
            <p:cNvSpPr txBox="1">
              <a:spLocks noChangeArrowheads="1"/>
            </p:cNvSpPr>
            <p:nvPr/>
          </p:nvSpPr>
          <p:spPr bwMode="auto">
            <a:xfrm>
              <a:off x="2390" y="3240"/>
              <a:ext cx="928" cy="231"/>
            </a:xfrm>
            <a:prstGeom prst="rect">
              <a:avLst/>
            </a:prstGeom>
            <a:noFill/>
            <a:ln w="9525">
              <a:noFill/>
              <a:miter lim="800000"/>
              <a:headEnd/>
              <a:tailEnd/>
            </a:ln>
            <a:effectLst/>
          </p:spPr>
          <p:txBody>
            <a:bodyPr wrap="none">
              <a:spAutoFit/>
            </a:bodyPr>
            <a:lstStyle/>
            <a:p>
              <a:pPr rtl="0"/>
              <a:r>
                <a:rPr lang="en-US" b="0">
                  <a:latin typeface="Times New Roman" pitchFamily="18" charset="0"/>
                </a:rPr>
                <a:t>&lt;&lt;include&gt;&gt;</a:t>
              </a:r>
              <a:endParaRPr lang="en-US" sz="1600" b="0">
                <a:latin typeface="Times New Roman" pitchFamily="18" charset="0"/>
              </a:endParaRP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3. Extend</a:t>
            </a:r>
          </a:p>
        </p:txBody>
      </p:sp>
      <p:sp>
        <p:nvSpPr>
          <p:cNvPr id="17411" name="Rectangle 3"/>
          <p:cNvSpPr>
            <a:spLocks noGrp="1" noChangeArrowheads="1"/>
          </p:cNvSpPr>
          <p:nvPr>
            <p:ph type="body" idx="1"/>
          </p:nvPr>
        </p:nvSpPr>
        <p:spPr/>
        <p:txBody>
          <a:bodyPr/>
          <a:lstStyle/>
          <a:p>
            <a:pPr>
              <a:lnSpc>
                <a:spcPct val="90000"/>
              </a:lnSpc>
            </a:pPr>
            <a:endParaRPr lang="en-US" dirty="0"/>
          </a:p>
          <a:p>
            <a:pPr>
              <a:lnSpc>
                <a:spcPct val="90000"/>
              </a:lnSpc>
            </a:pPr>
            <a:endParaRPr lang="en-US" dirty="0" smtClean="0"/>
          </a:p>
          <a:p>
            <a:pPr>
              <a:lnSpc>
                <a:spcPct val="90000"/>
              </a:lnSpc>
            </a:pPr>
            <a:endParaRPr lang="en-US" dirty="0" smtClean="0"/>
          </a:p>
          <a:p>
            <a:pPr>
              <a:lnSpc>
                <a:spcPct val="90000"/>
              </a:lnSpc>
            </a:pPr>
            <a:r>
              <a:rPr lang="en-US" dirty="0" smtClean="0"/>
              <a:t>The </a:t>
            </a:r>
            <a:r>
              <a:rPr lang="en-US" dirty="0"/>
              <a:t>base use case implicitly incorporates the behavior of another use case at certain points called extension points.</a:t>
            </a:r>
          </a:p>
          <a:p>
            <a:pPr>
              <a:lnSpc>
                <a:spcPct val="90000"/>
              </a:lnSpc>
            </a:pPr>
            <a:r>
              <a:rPr lang="en-US" dirty="0"/>
              <a:t>The base use case may stand alone, but under certain conditions its behavior may be extended by the behavior of another use case.</a:t>
            </a:r>
          </a:p>
        </p:txBody>
      </p:sp>
      <p:grpSp>
        <p:nvGrpSpPr>
          <p:cNvPr id="2" name="Group 12"/>
          <p:cNvGrpSpPr>
            <a:grpSpLocks/>
          </p:cNvGrpSpPr>
          <p:nvPr/>
        </p:nvGrpSpPr>
        <p:grpSpPr bwMode="auto">
          <a:xfrm>
            <a:off x="2286000" y="1828800"/>
            <a:ext cx="4191000" cy="685800"/>
            <a:chOff x="1440" y="1152"/>
            <a:chExt cx="2640" cy="432"/>
          </a:xfrm>
        </p:grpSpPr>
        <p:grpSp>
          <p:nvGrpSpPr>
            <p:cNvPr id="3" name="Group 4"/>
            <p:cNvGrpSpPr>
              <a:grpSpLocks/>
            </p:cNvGrpSpPr>
            <p:nvPr/>
          </p:nvGrpSpPr>
          <p:grpSpPr bwMode="auto">
            <a:xfrm>
              <a:off x="1440" y="1152"/>
              <a:ext cx="576" cy="432"/>
              <a:chOff x="4176" y="720"/>
              <a:chExt cx="576" cy="432"/>
            </a:xfrm>
          </p:grpSpPr>
          <p:sp>
            <p:nvSpPr>
              <p:cNvPr id="17413" name="Oval 5"/>
              <p:cNvSpPr>
                <a:spLocks noChangeArrowheads="1"/>
              </p:cNvSpPr>
              <p:nvPr/>
            </p:nvSpPr>
            <p:spPr bwMode="auto">
              <a:xfrm>
                <a:off x="4176" y="720"/>
                <a:ext cx="576" cy="432"/>
              </a:xfrm>
              <a:prstGeom prst="ellipse">
                <a:avLst/>
              </a:prstGeom>
              <a:noFill/>
              <a:ln w="9525">
                <a:solidFill>
                  <a:schemeClr val="tx1"/>
                </a:solidFill>
                <a:round/>
                <a:headEnd/>
                <a:tailEnd/>
              </a:ln>
              <a:effectLst/>
            </p:spPr>
            <p:txBody>
              <a:bodyPr wrap="none" anchor="ctr"/>
              <a:lstStyle/>
              <a:p>
                <a:endParaRPr lang="en-US"/>
              </a:p>
            </p:txBody>
          </p:sp>
          <p:sp>
            <p:nvSpPr>
              <p:cNvPr id="17414" name="Text Box 6"/>
              <p:cNvSpPr txBox="1">
                <a:spLocks noChangeArrowheads="1"/>
              </p:cNvSpPr>
              <p:nvPr/>
            </p:nvSpPr>
            <p:spPr bwMode="auto">
              <a:xfrm>
                <a:off x="4224" y="816"/>
                <a:ext cx="528" cy="250"/>
              </a:xfrm>
              <a:prstGeom prst="rect">
                <a:avLst/>
              </a:prstGeom>
              <a:noFill/>
              <a:ln w="9525">
                <a:noFill/>
                <a:miter lim="800000"/>
                <a:headEnd/>
                <a:tailEnd/>
              </a:ln>
              <a:effectLst/>
            </p:spPr>
            <p:txBody>
              <a:bodyPr>
                <a:spAutoFit/>
              </a:bodyPr>
              <a:lstStyle/>
              <a:p>
                <a:pPr rtl="0"/>
                <a:r>
                  <a:rPr lang="en-US" sz="2000" b="0">
                    <a:latin typeface="Times New Roman" pitchFamily="18" charset="0"/>
                  </a:rPr>
                  <a:t>base</a:t>
                </a:r>
                <a:endParaRPr lang="en-US" sz="2400" b="0">
                  <a:latin typeface="Times New Roman" pitchFamily="18" charset="0"/>
                </a:endParaRPr>
              </a:p>
            </p:txBody>
          </p:sp>
        </p:grpSp>
        <p:grpSp>
          <p:nvGrpSpPr>
            <p:cNvPr id="4" name="Group 7"/>
            <p:cNvGrpSpPr>
              <a:grpSpLocks/>
            </p:cNvGrpSpPr>
            <p:nvPr/>
          </p:nvGrpSpPr>
          <p:grpSpPr bwMode="auto">
            <a:xfrm>
              <a:off x="3264" y="1152"/>
              <a:ext cx="816" cy="432"/>
              <a:chOff x="4176" y="720"/>
              <a:chExt cx="576" cy="432"/>
            </a:xfrm>
          </p:grpSpPr>
          <p:sp>
            <p:nvSpPr>
              <p:cNvPr id="17416" name="Oval 8"/>
              <p:cNvSpPr>
                <a:spLocks noChangeArrowheads="1"/>
              </p:cNvSpPr>
              <p:nvPr/>
            </p:nvSpPr>
            <p:spPr bwMode="auto">
              <a:xfrm>
                <a:off x="4176" y="720"/>
                <a:ext cx="576" cy="432"/>
              </a:xfrm>
              <a:prstGeom prst="ellipse">
                <a:avLst/>
              </a:prstGeom>
              <a:noFill/>
              <a:ln w="9525">
                <a:solidFill>
                  <a:schemeClr val="tx1"/>
                </a:solidFill>
                <a:round/>
                <a:headEnd/>
                <a:tailEnd/>
              </a:ln>
              <a:effectLst/>
            </p:spPr>
            <p:txBody>
              <a:bodyPr wrap="none" anchor="ctr"/>
              <a:lstStyle/>
              <a:p>
                <a:endParaRPr lang="en-US"/>
              </a:p>
            </p:txBody>
          </p:sp>
          <p:sp>
            <p:nvSpPr>
              <p:cNvPr id="17417" name="Text Box 9"/>
              <p:cNvSpPr txBox="1">
                <a:spLocks noChangeArrowheads="1"/>
              </p:cNvSpPr>
              <p:nvPr/>
            </p:nvSpPr>
            <p:spPr bwMode="auto">
              <a:xfrm>
                <a:off x="4224" y="816"/>
                <a:ext cx="528" cy="250"/>
              </a:xfrm>
              <a:prstGeom prst="rect">
                <a:avLst/>
              </a:prstGeom>
              <a:noFill/>
              <a:ln w="9525">
                <a:noFill/>
                <a:miter lim="800000"/>
                <a:headEnd/>
                <a:tailEnd/>
              </a:ln>
              <a:effectLst/>
            </p:spPr>
            <p:txBody>
              <a:bodyPr>
                <a:spAutoFit/>
              </a:bodyPr>
              <a:lstStyle/>
              <a:p>
                <a:pPr rtl="0"/>
                <a:r>
                  <a:rPr lang="en-US" sz="2000" b="0">
                    <a:latin typeface="Times New Roman" pitchFamily="18" charset="0"/>
                  </a:rPr>
                  <a:t>extending</a:t>
                </a:r>
                <a:endParaRPr lang="en-US" sz="2400" b="0">
                  <a:latin typeface="Times New Roman" pitchFamily="18" charset="0"/>
                </a:endParaRPr>
              </a:p>
            </p:txBody>
          </p:sp>
        </p:grpSp>
        <p:sp>
          <p:nvSpPr>
            <p:cNvPr id="17418" name="Line 10"/>
            <p:cNvSpPr>
              <a:spLocks noChangeShapeType="1"/>
            </p:cNvSpPr>
            <p:nvPr/>
          </p:nvSpPr>
          <p:spPr bwMode="auto">
            <a:xfrm>
              <a:off x="2016" y="1392"/>
              <a:ext cx="1248" cy="0"/>
            </a:xfrm>
            <a:prstGeom prst="line">
              <a:avLst/>
            </a:prstGeom>
            <a:noFill/>
            <a:ln w="9525">
              <a:solidFill>
                <a:schemeClr val="tx1"/>
              </a:solidFill>
              <a:prstDash val="dash"/>
              <a:round/>
              <a:headEnd type="arrow" w="med" len="med"/>
              <a:tailEnd/>
            </a:ln>
            <a:effectLst/>
          </p:spPr>
          <p:txBody>
            <a:bodyPr wrap="none" anchor="ctr"/>
            <a:lstStyle/>
            <a:p>
              <a:endParaRPr lang="en-US"/>
            </a:p>
          </p:txBody>
        </p:sp>
        <p:sp>
          <p:nvSpPr>
            <p:cNvPr id="17419" name="Text Box 11"/>
            <p:cNvSpPr txBox="1">
              <a:spLocks noChangeArrowheads="1"/>
            </p:cNvSpPr>
            <p:nvPr/>
          </p:nvSpPr>
          <p:spPr bwMode="auto">
            <a:xfrm>
              <a:off x="2160" y="1200"/>
              <a:ext cx="896" cy="231"/>
            </a:xfrm>
            <a:prstGeom prst="rect">
              <a:avLst/>
            </a:prstGeom>
            <a:noFill/>
            <a:ln w="9525">
              <a:noFill/>
              <a:miter lim="800000"/>
              <a:headEnd/>
              <a:tailEnd/>
            </a:ln>
            <a:effectLst/>
          </p:spPr>
          <p:txBody>
            <a:bodyPr wrap="none">
              <a:spAutoFit/>
            </a:bodyPr>
            <a:lstStyle/>
            <a:p>
              <a:pPr rtl="0"/>
              <a:r>
                <a:rPr lang="en-US" b="0">
                  <a:latin typeface="Times New Roman" pitchFamily="18" charset="0"/>
                </a:rPr>
                <a:t>&lt;&lt;extend&gt;&gt;</a:t>
              </a:r>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More about Extend</a:t>
            </a:r>
          </a:p>
        </p:txBody>
      </p:sp>
      <p:sp>
        <p:nvSpPr>
          <p:cNvPr id="18435" name="Rectangle 3"/>
          <p:cNvSpPr>
            <a:spLocks noGrp="1" noChangeArrowheads="1"/>
          </p:cNvSpPr>
          <p:nvPr>
            <p:ph type="body" idx="1"/>
          </p:nvPr>
        </p:nvSpPr>
        <p:spPr/>
        <p:txBody>
          <a:bodyPr/>
          <a:lstStyle/>
          <a:p>
            <a:r>
              <a:rPr lang="en-US" dirty="0"/>
              <a:t>Enables to model optional behavior or branching under conditions.</a:t>
            </a:r>
          </a:p>
        </p:txBody>
      </p:sp>
      <p:grpSp>
        <p:nvGrpSpPr>
          <p:cNvPr id="2" name="Group 13"/>
          <p:cNvGrpSpPr>
            <a:grpSpLocks/>
          </p:cNvGrpSpPr>
          <p:nvPr/>
        </p:nvGrpSpPr>
        <p:grpSpPr bwMode="auto">
          <a:xfrm>
            <a:off x="1752600" y="3962400"/>
            <a:ext cx="5257800" cy="1371600"/>
            <a:chOff x="1104" y="2496"/>
            <a:chExt cx="3312" cy="864"/>
          </a:xfrm>
        </p:grpSpPr>
        <p:sp>
          <p:nvSpPr>
            <p:cNvPr id="18437" name="Oval 5"/>
            <p:cNvSpPr>
              <a:spLocks noChangeArrowheads="1"/>
            </p:cNvSpPr>
            <p:nvPr/>
          </p:nvSpPr>
          <p:spPr bwMode="auto">
            <a:xfrm>
              <a:off x="1104" y="2496"/>
              <a:ext cx="1152" cy="864"/>
            </a:xfrm>
            <a:prstGeom prst="ellipse">
              <a:avLst/>
            </a:prstGeom>
            <a:noFill/>
            <a:ln w="9525">
              <a:solidFill>
                <a:schemeClr val="tx1"/>
              </a:solidFill>
              <a:round/>
              <a:headEnd/>
              <a:tailEnd/>
            </a:ln>
            <a:effectLst/>
          </p:spPr>
          <p:txBody>
            <a:bodyPr wrap="none" anchor="ctr"/>
            <a:lstStyle/>
            <a:p>
              <a:endParaRPr lang="en-US"/>
            </a:p>
          </p:txBody>
        </p:sp>
        <p:sp>
          <p:nvSpPr>
            <p:cNvPr id="18438" name="Text Box 6"/>
            <p:cNvSpPr txBox="1">
              <a:spLocks noChangeArrowheads="1"/>
            </p:cNvSpPr>
            <p:nvPr/>
          </p:nvSpPr>
          <p:spPr bwMode="auto">
            <a:xfrm>
              <a:off x="1248" y="2736"/>
              <a:ext cx="836" cy="404"/>
            </a:xfrm>
            <a:prstGeom prst="rect">
              <a:avLst/>
            </a:prstGeom>
            <a:noFill/>
            <a:ln w="9525">
              <a:noFill/>
              <a:miter lim="800000"/>
              <a:headEnd/>
              <a:tailEnd/>
            </a:ln>
            <a:effectLst/>
          </p:spPr>
          <p:txBody>
            <a:bodyPr>
              <a:spAutoFit/>
            </a:bodyPr>
            <a:lstStyle/>
            <a:p>
              <a:pPr algn="ctr" rtl="0"/>
              <a:r>
                <a:rPr lang="en-US" b="0">
                  <a:latin typeface="Times New Roman" pitchFamily="18" charset="0"/>
                </a:rPr>
                <a:t>Exam copy request</a:t>
              </a:r>
              <a:endParaRPr lang="en-US" sz="1600" b="0">
                <a:latin typeface="Times New Roman" pitchFamily="18" charset="0"/>
              </a:endParaRPr>
            </a:p>
          </p:txBody>
        </p:sp>
        <p:sp>
          <p:nvSpPr>
            <p:cNvPr id="18440" name="Oval 8"/>
            <p:cNvSpPr>
              <a:spLocks noChangeArrowheads="1"/>
            </p:cNvSpPr>
            <p:nvPr/>
          </p:nvSpPr>
          <p:spPr bwMode="auto">
            <a:xfrm>
              <a:off x="3264" y="2496"/>
              <a:ext cx="1152" cy="864"/>
            </a:xfrm>
            <a:prstGeom prst="ellipse">
              <a:avLst/>
            </a:prstGeom>
            <a:noFill/>
            <a:ln w="9525">
              <a:solidFill>
                <a:schemeClr val="tx1"/>
              </a:solidFill>
              <a:round/>
              <a:headEnd/>
              <a:tailEnd/>
            </a:ln>
            <a:effectLst/>
          </p:spPr>
          <p:txBody>
            <a:bodyPr wrap="none" anchor="ctr"/>
            <a:lstStyle/>
            <a:p>
              <a:endParaRPr lang="en-US"/>
            </a:p>
          </p:txBody>
        </p:sp>
        <p:sp>
          <p:nvSpPr>
            <p:cNvPr id="18441" name="Text Box 9"/>
            <p:cNvSpPr txBox="1">
              <a:spLocks noChangeArrowheads="1"/>
            </p:cNvSpPr>
            <p:nvPr/>
          </p:nvSpPr>
          <p:spPr bwMode="auto">
            <a:xfrm>
              <a:off x="3360" y="2688"/>
              <a:ext cx="880" cy="404"/>
            </a:xfrm>
            <a:prstGeom prst="rect">
              <a:avLst/>
            </a:prstGeom>
            <a:noFill/>
            <a:ln w="9525">
              <a:noFill/>
              <a:miter lim="800000"/>
              <a:headEnd/>
              <a:tailEnd/>
            </a:ln>
            <a:effectLst/>
          </p:spPr>
          <p:txBody>
            <a:bodyPr>
              <a:spAutoFit/>
            </a:bodyPr>
            <a:lstStyle/>
            <a:p>
              <a:pPr algn="ctr" rtl="0"/>
              <a:r>
                <a:rPr lang="en-US" b="0">
                  <a:latin typeface="Times New Roman" pitchFamily="18" charset="0"/>
                </a:rPr>
                <a:t>Exam-grade appeal </a:t>
              </a:r>
              <a:endParaRPr lang="en-US" sz="2400" b="0">
                <a:latin typeface="Times New Roman" pitchFamily="18" charset="0"/>
              </a:endParaRPr>
            </a:p>
          </p:txBody>
        </p:sp>
        <p:sp>
          <p:nvSpPr>
            <p:cNvPr id="18442" name="Line 10"/>
            <p:cNvSpPr>
              <a:spLocks noChangeShapeType="1"/>
            </p:cNvSpPr>
            <p:nvPr/>
          </p:nvSpPr>
          <p:spPr bwMode="auto">
            <a:xfrm>
              <a:off x="2256" y="2928"/>
              <a:ext cx="1008" cy="0"/>
            </a:xfrm>
            <a:prstGeom prst="line">
              <a:avLst/>
            </a:prstGeom>
            <a:noFill/>
            <a:ln w="9525">
              <a:solidFill>
                <a:schemeClr val="tx1"/>
              </a:solidFill>
              <a:prstDash val="dash"/>
              <a:round/>
              <a:headEnd type="arrow" w="med" len="med"/>
              <a:tailEnd/>
            </a:ln>
            <a:effectLst/>
          </p:spPr>
          <p:txBody>
            <a:bodyPr wrap="none" anchor="ctr"/>
            <a:lstStyle/>
            <a:p>
              <a:endParaRPr lang="en-US"/>
            </a:p>
          </p:txBody>
        </p:sp>
        <p:sp>
          <p:nvSpPr>
            <p:cNvPr id="18443" name="Text Box 11"/>
            <p:cNvSpPr txBox="1">
              <a:spLocks noChangeArrowheads="1"/>
            </p:cNvSpPr>
            <p:nvPr/>
          </p:nvSpPr>
          <p:spPr bwMode="auto">
            <a:xfrm>
              <a:off x="2352" y="2640"/>
              <a:ext cx="824" cy="231"/>
            </a:xfrm>
            <a:prstGeom prst="rect">
              <a:avLst/>
            </a:prstGeom>
            <a:noFill/>
            <a:ln w="9525">
              <a:noFill/>
              <a:miter lim="800000"/>
              <a:headEnd/>
              <a:tailEnd/>
            </a:ln>
            <a:effectLst/>
          </p:spPr>
          <p:txBody>
            <a:bodyPr wrap="none">
              <a:spAutoFit/>
            </a:bodyPr>
            <a:lstStyle/>
            <a:p>
              <a:pPr rtl="0"/>
              <a:r>
                <a:rPr lang="en-US" b="0">
                  <a:latin typeface="Times New Roman" pitchFamily="18" charset="0"/>
                </a:rPr>
                <a:t>&lt;&lt;extend&gt;&gt;</a:t>
              </a:r>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Relationships between Actors</a:t>
            </a:r>
          </a:p>
        </p:txBody>
      </p:sp>
      <p:sp>
        <p:nvSpPr>
          <p:cNvPr id="19459" name="Rectangle 3"/>
          <p:cNvSpPr>
            <a:spLocks noGrp="1" noChangeArrowheads="1"/>
          </p:cNvSpPr>
          <p:nvPr>
            <p:ph type="body" idx="1"/>
          </p:nvPr>
        </p:nvSpPr>
        <p:spPr/>
        <p:txBody>
          <a:bodyPr/>
          <a:lstStyle/>
          <a:p>
            <a:r>
              <a:rPr lang="en-US" dirty="0"/>
              <a:t>Generalization.</a:t>
            </a:r>
          </a:p>
        </p:txBody>
      </p:sp>
      <p:grpSp>
        <p:nvGrpSpPr>
          <p:cNvPr id="2" name="Group 33"/>
          <p:cNvGrpSpPr>
            <a:grpSpLocks/>
          </p:cNvGrpSpPr>
          <p:nvPr/>
        </p:nvGrpSpPr>
        <p:grpSpPr bwMode="auto">
          <a:xfrm>
            <a:off x="3581400" y="2224088"/>
            <a:ext cx="4876800" cy="3598862"/>
            <a:chOff x="2256" y="1401"/>
            <a:chExt cx="3072" cy="2267"/>
          </a:xfrm>
        </p:grpSpPr>
        <p:sp>
          <p:nvSpPr>
            <p:cNvPr id="19461" name="Oval 5"/>
            <p:cNvSpPr>
              <a:spLocks noChangeArrowheads="1"/>
            </p:cNvSpPr>
            <p:nvPr/>
          </p:nvSpPr>
          <p:spPr bwMode="auto">
            <a:xfrm>
              <a:off x="3552" y="1401"/>
              <a:ext cx="192" cy="192"/>
            </a:xfrm>
            <a:prstGeom prst="ellipse">
              <a:avLst/>
            </a:prstGeom>
            <a:noFill/>
            <a:ln w="9525">
              <a:solidFill>
                <a:schemeClr val="tx1"/>
              </a:solidFill>
              <a:round/>
              <a:headEnd/>
              <a:tailEnd/>
            </a:ln>
            <a:effectLst/>
          </p:spPr>
          <p:txBody>
            <a:bodyPr wrap="none" anchor="ctr"/>
            <a:lstStyle/>
            <a:p>
              <a:endParaRPr lang="en-US"/>
            </a:p>
          </p:txBody>
        </p:sp>
        <p:sp>
          <p:nvSpPr>
            <p:cNvPr id="19462" name="Line 6"/>
            <p:cNvSpPr>
              <a:spLocks noChangeShapeType="1"/>
            </p:cNvSpPr>
            <p:nvPr/>
          </p:nvSpPr>
          <p:spPr bwMode="auto">
            <a:xfrm>
              <a:off x="3648" y="1593"/>
              <a:ext cx="0" cy="336"/>
            </a:xfrm>
            <a:prstGeom prst="line">
              <a:avLst/>
            </a:prstGeom>
            <a:noFill/>
            <a:ln w="9525">
              <a:solidFill>
                <a:schemeClr val="tx1"/>
              </a:solidFill>
              <a:round/>
              <a:headEnd/>
              <a:tailEnd/>
            </a:ln>
            <a:effectLst/>
          </p:spPr>
          <p:txBody>
            <a:bodyPr wrap="none" anchor="ctr"/>
            <a:lstStyle/>
            <a:p>
              <a:endParaRPr lang="en-US"/>
            </a:p>
          </p:txBody>
        </p:sp>
        <p:sp>
          <p:nvSpPr>
            <p:cNvPr id="19463" name="Line 7"/>
            <p:cNvSpPr>
              <a:spLocks noChangeShapeType="1"/>
            </p:cNvSpPr>
            <p:nvPr/>
          </p:nvSpPr>
          <p:spPr bwMode="auto">
            <a:xfrm>
              <a:off x="3648" y="1689"/>
              <a:ext cx="192" cy="96"/>
            </a:xfrm>
            <a:prstGeom prst="line">
              <a:avLst/>
            </a:prstGeom>
            <a:noFill/>
            <a:ln w="9525">
              <a:solidFill>
                <a:schemeClr val="tx1"/>
              </a:solidFill>
              <a:round/>
              <a:headEnd/>
              <a:tailEnd/>
            </a:ln>
            <a:effectLst/>
          </p:spPr>
          <p:txBody>
            <a:bodyPr wrap="none" anchor="ctr"/>
            <a:lstStyle/>
            <a:p>
              <a:endParaRPr lang="en-US"/>
            </a:p>
          </p:txBody>
        </p:sp>
        <p:sp>
          <p:nvSpPr>
            <p:cNvPr id="19464" name="Line 8"/>
            <p:cNvSpPr>
              <a:spLocks noChangeShapeType="1"/>
            </p:cNvSpPr>
            <p:nvPr/>
          </p:nvSpPr>
          <p:spPr bwMode="auto">
            <a:xfrm flipH="1">
              <a:off x="3504" y="1689"/>
              <a:ext cx="144" cy="96"/>
            </a:xfrm>
            <a:prstGeom prst="line">
              <a:avLst/>
            </a:prstGeom>
            <a:noFill/>
            <a:ln w="9525">
              <a:solidFill>
                <a:schemeClr val="tx1"/>
              </a:solidFill>
              <a:round/>
              <a:headEnd/>
              <a:tailEnd/>
            </a:ln>
            <a:effectLst/>
          </p:spPr>
          <p:txBody>
            <a:bodyPr wrap="none" anchor="ctr"/>
            <a:lstStyle/>
            <a:p>
              <a:endParaRPr lang="en-US"/>
            </a:p>
          </p:txBody>
        </p:sp>
        <p:sp>
          <p:nvSpPr>
            <p:cNvPr id="19465" name="Line 9"/>
            <p:cNvSpPr>
              <a:spLocks noChangeShapeType="1"/>
            </p:cNvSpPr>
            <p:nvPr/>
          </p:nvSpPr>
          <p:spPr bwMode="auto">
            <a:xfrm>
              <a:off x="3648" y="1929"/>
              <a:ext cx="96" cy="96"/>
            </a:xfrm>
            <a:prstGeom prst="line">
              <a:avLst/>
            </a:prstGeom>
            <a:noFill/>
            <a:ln w="9525">
              <a:solidFill>
                <a:schemeClr val="tx1"/>
              </a:solidFill>
              <a:round/>
              <a:headEnd/>
              <a:tailEnd/>
            </a:ln>
            <a:effectLst/>
          </p:spPr>
          <p:txBody>
            <a:bodyPr wrap="none" anchor="ctr"/>
            <a:lstStyle/>
            <a:p>
              <a:endParaRPr lang="en-US"/>
            </a:p>
          </p:txBody>
        </p:sp>
        <p:sp>
          <p:nvSpPr>
            <p:cNvPr id="19466" name="Line 10"/>
            <p:cNvSpPr>
              <a:spLocks noChangeShapeType="1"/>
            </p:cNvSpPr>
            <p:nvPr/>
          </p:nvSpPr>
          <p:spPr bwMode="auto">
            <a:xfrm flipH="1">
              <a:off x="3552" y="1929"/>
              <a:ext cx="96" cy="96"/>
            </a:xfrm>
            <a:prstGeom prst="line">
              <a:avLst/>
            </a:prstGeom>
            <a:noFill/>
            <a:ln w="9525">
              <a:solidFill>
                <a:schemeClr val="tx1"/>
              </a:solidFill>
              <a:round/>
              <a:headEnd/>
              <a:tailEnd/>
            </a:ln>
            <a:effectLst/>
          </p:spPr>
          <p:txBody>
            <a:bodyPr wrap="none" anchor="ctr"/>
            <a:lstStyle/>
            <a:p>
              <a:endParaRPr lang="en-US"/>
            </a:p>
          </p:txBody>
        </p:sp>
        <p:sp>
          <p:nvSpPr>
            <p:cNvPr id="19467" name="Text Box 11"/>
            <p:cNvSpPr txBox="1">
              <a:spLocks noChangeArrowheads="1"/>
            </p:cNvSpPr>
            <p:nvPr/>
          </p:nvSpPr>
          <p:spPr bwMode="auto">
            <a:xfrm>
              <a:off x="3360" y="1977"/>
              <a:ext cx="576" cy="231"/>
            </a:xfrm>
            <a:prstGeom prst="rect">
              <a:avLst/>
            </a:prstGeom>
            <a:noFill/>
            <a:ln w="9525">
              <a:noFill/>
              <a:miter lim="800000"/>
              <a:headEnd/>
              <a:tailEnd/>
            </a:ln>
            <a:effectLst/>
          </p:spPr>
          <p:txBody>
            <a:bodyPr>
              <a:spAutoFit/>
            </a:bodyPr>
            <a:lstStyle/>
            <a:p>
              <a:pPr algn="ctr" rtl="0"/>
              <a:r>
                <a:rPr lang="en-US" b="0">
                  <a:latin typeface="Times New Roman" pitchFamily="18" charset="0"/>
                </a:rPr>
                <a:t>student</a:t>
              </a:r>
              <a:endParaRPr lang="en-US" sz="2400" b="0">
                <a:latin typeface="Times New Roman" pitchFamily="18" charset="0"/>
              </a:endParaRPr>
            </a:p>
          </p:txBody>
        </p:sp>
        <p:sp>
          <p:nvSpPr>
            <p:cNvPr id="19469" name="Oval 13"/>
            <p:cNvSpPr>
              <a:spLocks noChangeArrowheads="1"/>
            </p:cNvSpPr>
            <p:nvPr/>
          </p:nvSpPr>
          <p:spPr bwMode="auto">
            <a:xfrm>
              <a:off x="4752" y="2688"/>
              <a:ext cx="192" cy="192"/>
            </a:xfrm>
            <a:prstGeom prst="ellipse">
              <a:avLst/>
            </a:prstGeom>
            <a:noFill/>
            <a:ln w="9525">
              <a:solidFill>
                <a:schemeClr val="tx1"/>
              </a:solidFill>
              <a:round/>
              <a:headEnd/>
              <a:tailEnd/>
            </a:ln>
            <a:effectLst/>
          </p:spPr>
          <p:txBody>
            <a:bodyPr wrap="none" anchor="ctr"/>
            <a:lstStyle/>
            <a:p>
              <a:endParaRPr lang="en-US"/>
            </a:p>
          </p:txBody>
        </p:sp>
        <p:sp>
          <p:nvSpPr>
            <p:cNvPr id="19470" name="Line 14"/>
            <p:cNvSpPr>
              <a:spLocks noChangeShapeType="1"/>
            </p:cNvSpPr>
            <p:nvPr/>
          </p:nvSpPr>
          <p:spPr bwMode="auto">
            <a:xfrm>
              <a:off x="4848" y="2880"/>
              <a:ext cx="0" cy="336"/>
            </a:xfrm>
            <a:prstGeom prst="line">
              <a:avLst/>
            </a:prstGeom>
            <a:noFill/>
            <a:ln w="9525">
              <a:solidFill>
                <a:schemeClr val="tx1"/>
              </a:solidFill>
              <a:round/>
              <a:headEnd/>
              <a:tailEnd/>
            </a:ln>
            <a:effectLst/>
          </p:spPr>
          <p:txBody>
            <a:bodyPr wrap="none" anchor="ctr"/>
            <a:lstStyle/>
            <a:p>
              <a:endParaRPr lang="en-US"/>
            </a:p>
          </p:txBody>
        </p:sp>
        <p:sp>
          <p:nvSpPr>
            <p:cNvPr id="19471" name="Line 15"/>
            <p:cNvSpPr>
              <a:spLocks noChangeShapeType="1"/>
            </p:cNvSpPr>
            <p:nvPr/>
          </p:nvSpPr>
          <p:spPr bwMode="auto">
            <a:xfrm>
              <a:off x="4848" y="2976"/>
              <a:ext cx="192" cy="96"/>
            </a:xfrm>
            <a:prstGeom prst="line">
              <a:avLst/>
            </a:prstGeom>
            <a:noFill/>
            <a:ln w="9525">
              <a:solidFill>
                <a:schemeClr val="tx1"/>
              </a:solidFill>
              <a:round/>
              <a:headEnd/>
              <a:tailEnd/>
            </a:ln>
            <a:effectLst/>
          </p:spPr>
          <p:txBody>
            <a:bodyPr wrap="none" anchor="ctr"/>
            <a:lstStyle/>
            <a:p>
              <a:endParaRPr lang="en-US"/>
            </a:p>
          </p:txBody>
        </p:sp>
        <p:sp>
          <p:nvSpPr>
            <p:cNvPr id="19472" name="Line 16"/>
            <p:cNvSpPr>
              <a:spLocks noChangeShapeType="1"/>
            </p:cNvSpPr>
            <p:nvPr/>
          </p:nvSpPr>
          <p:spPr bwMode="auto">
            <a:xfrm flipH="1">
              <a:off x="4704" y="2976"/>
              <a:ext cx="144" cy="96"/>
            </a:xfrm>
            <a:prstGeom prst="line">
              <a:avLst/>
            </a:prstGeom>
            <a:noFill/>
            <a:ln w="9525">
              <a:solidFill>
                <a:schemeClr val="tx1"/>
              </a:solidFill>
              <a:round/>
              <a:headEnd/>
              <a:tailEnd/>
            </a:ln>
            <a:effectLst/>
          </p:spPr>
          <p:txBody>
            <a:bodyPr wrap="none" anchor="ctr"/>
            <a:lstStyle/>
            <a:p>
              <a:endParaRPr lang="en-US"/>
            </a:p>
          </p:txBody>
        </p:sp>
        <p:sp>
          <p:nvSpPr>
            <p:cNvPr id="19473" name="Line 17"/>
            <p:cNvSpPr>
              <a:spLocks noChangeShapeType="1"/>
            </p:cNvSpPr>
            <p:nvPr/>
          </p:nvSpPr>
          <p:spPr bwMode="auto">
            <a:xfrm>
              <a:off x="4848" y="3216"/>
              <a:ext cx="96" cy="96"/>
            </a:xfrm>
            <a:prstGeom prst="line">
              <a:avLst/>
            </a:prstGeom>
            <a:noFill/>
            <a:ln w="9525">
              <a:solidFill>
                <a:schemeClr val="tx1"/>
              </a:solidFill>
              <a:round/>
              <a:headEnd/>
              <a:tailEnd/>
            </a:ln>
            <a:effectLst/>
          </p:spPr>
          <p:txBody>
            <a:bodyPr wrap="none" anchor="ctr"/>
            <a:lstStyle/>
            <a:p>
              <a:endParaRPr lang="en-US"/>
            </a:p>
          </p:txBody>
        </p:sp>
        <p:sp>
          <p:nvSpPr>
            <p:cNvPr id="19474" name="Line 18"/>
            <p:cNvSpPr>
              <a:spLocks noChangeShapeType="1"/>
            </p:cNvSpPr>
            <p:nvPr/>
          </p:nvSpPr>
          <p:spPr bwMode="auto">
            <a:xfrm flipH="1">
              <a:off x="4752" y="3216"/>
              <a:ext cx="96" cy="96"/>
            </a:xfrm>
            <a:prstGeom prst="line">
              <a:avLst/>
            </a:prstGeom>
            <a:noFill/>
            <a:ln w="9525">
              <a:solidFill>
                <a:schemeClr val="tx1"/>
              </a:solidFill>
              <a:round/>
              <a:headEnd/>
              <a:tailEnd/>
            </a:ln>
            <a:effectLst/>
          </p:spPr>
          <p:txBody>
            <a:bodyPr wrap="none" anchor="ctr"/>
            <a:lstStyle/>
            <a:p>
              <a:endParaRPr lang="en-US"/>
            </a:p>
          </p:txBody>
        </p:sp>
        <p:sp>
          <p:nvSpPr>
            <p:cNvPr id="19475" name="Text Box 19"/>
            <p:cNvSpPr txBox="1">
              <a:spLocks noChangeArrowheads="1"/>
            </p:cNvSpPr>
            <p:nvPr/>
          </p:nvSpPr>
          <p:spPr bwMode="auto">
            <a:xfrm>
              <a:off x="4368" y="3264"/>
              <a:ext cx="960" cy="404"/>
            </a:xfrm>
            <a:prstGeom prst="rect">
              <a:avLst/>
            </a:prstGeom>
            <a:noFill/>
            <a:ln w="9525">
              <a:noFill/>
              <a:miter lim="800000"/>
              <a:headEnd/>
              <a:tailEnd/>
            </a:ln>
            <a:effectLst/>
          </p:spPr>
          <p:txBody>
            <a:bodyPr>
              <a:spAutoFit/>
            </a:bodyPr>
            <a:lstStyle/>
            <a:p>
              <a:pPr algn="ctr" rtl="0"/>
              <a:r>
                <a:rPr lang="en-US" b="0">
                  <a:latin typeface="Times New Roman" pitchFamily="18" charset="0"/>
                </a:rPr>
                <a:t>non-graduate</a:t>
              </a:r>
            </a:p>
            <a:p>
              <a:pPr algn="ctr" rtl="0"/>
              <a:r>
                <a:rPr lang="en-US" b="0">
                  <a:latin typeface="Times New Roman" pitchFamily="18" charset="0"/>
                </a:rPr>
                <a:t>student</a:t>
              </a:r>
              <a:endParaRPr lang="en-US" sz="2400" b="0">
                <a:latin typeface="Times New Roman" pitchFamily="18" charset="0"/>
              </a:endParaRPr>
            </a:p>
          </p:txBody>
        </p:sp>
        <p:sp>
          <p:nvSpPr>
            <p:cNvPr id="19477" name="Oval 21"/>
            <p:cNvSpPr>
              <a:spLocks noChangeArrowheads="1"/>
            </p:cNvSpPr>
            <p:nvPr/>
          </p:nvSpPr>
          <p:spPr bwMode="auto">
            <a:xfrm>
              <a:off x="2544" y="2688"/>
              <a:ext cx="192" cy="192"/>
            </a:xfrm>
            <a:prstGeom prst="ellipse">
              <a:avLst/>
            </a:prstGeom>
            <a:noFill/>
            <a:ln w="9525">
              <a:solidFill>
                <a:schemeClr val="tx1"/>
              </a:solidFill>
              <a:round/>
              <a:headEnd/>
              <a:tailEnd/>
            </a:ln>
            <a:effectLst/>
          </p:spPr>
          <p:txBody>
            <a:bodyPr wrap="none" anchor="ctr"/>
            <a:lstStyle/>
            <a:p>
              <a:endParaRPr lang="en-US"/>
            </a:p>
          </p:txBody>
        </p:sp>
        <p:sp>
          <p:nvSpPr>
            <p:cNvPr id="19478" name="Line 22"/>
            <p:cNvSpPr>
              <a:spLocks noChangeShapeType="1"/>
            </p:cNvSpPr>
            <p:nvPr/>
          </p:nvSpPr>
          <p:spPr bwMode="auto">
            <a:xfrm>
              <a:off x="2640" y="2880"/>
              <a:ext cx="0" cy="336"/>
            </a:xfrm>
            <a:prstGeom prst="line">
              <a:avLst/>
            </a:prstGeom>
            <a:noFill/>
            <a:ln w="9525">
              <a:solidFill>
                <a:schemeClr val="tx1"/>
              </a:solidFill>
              <a:round/>
              <a:headEnd/>
              <a:tailEnd/>
            </a:ln>
            <a:effectLst/>
          </p:spPr>
          <p:txBody>
            <a:bodyPr wrap="none" anchor="ctr"/>
            <a:lstStyle/>
            <a:p>
              <a:endParaRPr lang="en-US"/>
            </a:p>
          </p:txBody>
        </p:sp>
        <p:sp>
          <p:nvSpPr>
            <p:cNvPr id="19479" name="Line 23"/>
            <p:cNvSpPr>
              <a:spLocks noChangeShapeType="1"/>
            </p:cNvSpPr>
            <p:nvPr/>
          </p:nvSpPr>
          <p:spPr bwMode="auto">
            <a:xfrm>
              <a:off x="2640" y="2976"/>
              <a:ext cx="192" cy="96"/>
            </a:xfrm>
            <a:prstGeom prst="line">
              <a:avLst/>
            </a:prstGeom>
            <a:noFill/>
            <a:ln w="9525">
              <a:solidFill>
                <a:schemeClr val="tx1"/>
              </a:solidFill>
              <a:round/>
              <a:headEnd/>
              <a:tailEnd/>
            </a:ln>
            <a:effectLst/>
          </p:spPr>
          <p:txBody>
            <a:bodyPr wrap="none" anchor="ctr"/>
            <a:lstStyle/>
            <a:p>
              <a:endParaRPr lang="en-US"/>
            </a:p>
          </p:txBody>
        </p:sp>
        <p:sp>
          <p:nvSpPr>
            <p:cNvPr id="19480" name="Line 24"/>
            <p:cNvSpPr>
              <a:spLocks noChangeShapeType="1"/>
            </p:cNvSpPr>
            <p:nvPr/>
          </p:nvSpPr>
          <p:spPr bwMode="auto">
            <a:xfrm flipH="1">
              <a:off x="2496" y="2976"/>
              <a:ext cx="144" cy="96"/>
            </a:xfrm>
            <a:prstGeom prst="line">
              <a:avLst/>
            </a:prstGeom>
            <a:noFill/>
            <a:ln w="9525">
              <a:solidFill>
                <a:schemeClr val="tx1"/>
              </a:solidFill>
              <a:round/>
              <a:headEnd/>
              <a:tailEnd/>
            </a:ln>
            <a:effectLst/>
          </p:spPr>
          <p:txBody>
            <a:bodyPr wrap="none" anchor="ctr"/>
            <a:lstStyle/>
            <a:p>
              <a:endParaRPr lang="en-US"/>
            </a:p>
          </p:txBody>
        </p:sp>
        <p:sp>
          <p:nvSpPr>
            <p:cNvPr id="19481" name="Line 25"/>
            <p:cNvSpPr>
              <a:spLocks noChangeShapeType="1"/>
            </p:cNvSpPr>
            <p:nvPr/>
          </p:nvSpPr>
          <p:spPr bwMode="auto">
            <a:xfrm>
              <a:off x="2640" y="3216"/>
              <a:ext cx="96" cy="96"/>
            </a:xfrm>
            <a:prstGeom prst="line">
              <a:avLst/>
            </a:prstGeom>
            <a:noFill/>
            <a:ln w="9525">
              <a:solidFill>
                <a:schemeClr val="tx1"/>
              </a:solidFill>
              <a:round/>
              <a:headEnd/>
              <a:tailEnd/>
            </a:ln>
            <a:effectLst/>
          </p:spPr>
          <p:txBody>
            <a:bodyPr wrap="none" anchor="ctr"/>
            <a:lstStyle/>
            <a:p>
              <a:endParaRPr lang="en-US"/>
            </a:p>
          </p:txBody>
        </p:sp>
        <p:sp>
          <p:nvSpPr>
            <p:cNvPr id="19482" name="Line 26"/>
            <p:cNvSpPr>
              <a:spLocks noChangeShapeType="1"/>
            </p:cNvSpPr>
            <p:nvPr/>
          </p:nvSpPr>
          <p:spPr bwMode="auto">
            <a:xfrm flipH="1">
              <a:off x="2544" y="3216"/>
              <a:ext cx="96" cy="96"/>
            </a:xfrm>
            <a:prstGeom prst="line">
              <a:avLst/>
            </a:prstGeom>
            <a:noFill/>
            <a:ln w="9525">
              <a:solidFill>
                <a:schemeClr val="tx1"/>
              </a:solidFill>
              <a:round/>
              <a:headEnd/>
              <a:tailEnd/>
            </a:ln>
            <a:effectLst/>
          </p:spPr>
          <p:txBody>
            <a:bodyPr wrap="none" anchor="ctr"/>
            <a:lstStyle/>
            <a:p>
              <a:endParaRPr lang="en-US"/>
            </a:p>
          </p:txBody>
        </p:sp>
        <p:sp>
          <p:nvSpPr>
            <p:cNvPr id="19483" name="Text Box 27"/>
            <p:cNvSpPr txBox="1">
              <a:spLocks noChangeArrowheads="1"/>
            </p:cNvSpPr>
            <p:nvPr/>
          </p:nvSpPr>
          <p:spPr bwMode="auto">
            <a:xfrm>
              <a:off x="2256" y="3264"/>
              <a:ext cx="768" cy="404"/>
            </a:xfrm>
            <a:prstGeom prst="rect">
              <a:avLst/>
            </a:prstGeom>
            <a:noFill/>
            <a:ln w="9525">
              <a:noFill/>
              <a:miter lim="800000"/>
              <a:headEnd/>
              <a:tailEnd/>
            </a:ln>
            <a:effectLst/>
          </p:spPr>
          <p:txBody>
            <a:bodyPr>
              <a:spAutoFit/>
            </a:bodyPr>
            <a:lstStyle/>
            <a:p>
              <a:pPr algn="ctr" rtl="0"/>
              <a:r>
                <a:rPr lang="en-US" b="0">
                  <a:latin typeface="Times New Roman" pitchFamily="18" charset="0"/>
                </a:rPr>
                <a:t>graduate</a:t>
              </a:r>
            </a:p>
            <a:p>
              <a:pPr algn="ctr" rtl="0"/>
              <a:r>
                <a:rPr lang="en-US" b="0">
                  <a:latin typeface="Times New Roman" pitchFamily="18" charset="0"/>
                </a:rPr>
                <a:t>student</a:t>
              </a:r>
              <a:endParaRPr lang="en-US" sz="2400" b="0">
                <a:latin typeface="Times New Roman" pitchFamily="18" charset="0"/>
              </a:endParaRPr>
            </a:p>
          </p:txBody>
        </p:sp>
        <p:sp>
          <p:nvSpPr>
            <p:cNvPr id="19484" name="Line 28"/>
            <p:cNvSpPr>
              <a:spLocks noChangeShapeType="1"/>
            </p:cNvSpPr>
            <p:nvPr/>
          </p:nvSpPr>
          <p:spPr bwMode="auto">
            <a:xfrm flipV="1">
              <a:off x="2640" y="2496"/>
              <a:ext cx="0" cy="144"/>
            </a:xfrm>
            <a:prstGeom prst="line">
              <a:avLst/>
            </a:prstGeom>
            <a:noFill/>
            <a:ln w="9525">
              <a:solidFill>
                <a:schemeClr val="tx1"/>
              </a:solidFill>
              <a:round/>
              <a:headEnd/>
              <a:tailEnd/>
            </a:ln>
            <a:effectLst/>
          </p:spPr>
          <p:txBody>
            <a:bodyPr wrap="none" anchor="ctr"/>
            <a:lstStyle/>
            <a:p>
              <a:endParaRPr lang="en-US"/>
            </a:p>
          </p:txBody>
        </p:sp>
        <p:sp>
          <p:nvSpPr>
            <p:cNvPr id="19485" name="Line 29"/>
            <p:cNvSpPr>
              <a:spLocks noChangeShapeType="1"/>
            </p:cNvSpPr>
            <p:nvPr/>
          </p:nvSpPr>
          <p:spPr bwMode="auto">
            <a:xfrm flipV="1">
              <a:off x="4848" y="2496"/>
              <a:ext cx="0" cy="144"/>
            </a:xfrm>
            <a:prstGeom prst="line">
              <a:avLst/>
            </a:prstGeom>
            <a:noFill/>
            <a:ln w="9525">
              <a:solidFill>
                <a:schemeClr val="tx1"/>
              </a:solidFill>
              <a:round/>
              <a:headEnd/>
              <a:tailEnd/>
            </a:ln>
            <a:effectLst/>
          </p:spPr>
          <p:txBody>
            <a:bodyPr wrap="none" anchor="ctr"/>
            <a:lstStyle/>
            <a:p>
              <a:endParaRPr lang="en-US"/>
            </a:p>
          </p:txBody>
        </p:sp>
        <p:sp>
          <p:nvSpPr>
            <p:cNvPr id="19486" name="Line 30"/>
            <p:cNvSpPr>
              <a:spLocks noChangeShapeType="1"/>
            </p:cNvSpPr>
            <p:nvPr/>
          </p:nvSpPr>
          <p:spPr bwMode="auto">
            <a:xfrm>
              <a:off x="2640" y="2496"/>
              <a:ext cx="2208" cy="0"/>
            </a:xfrm>
            <a:prstGeom prst="line">
              <a:avLst/>
            </a:prstGeom>
            <a:noFill/>
            <a:ln w="9525">
              <a:solidFill>
                <a:schemeClr val="tx1"/>
              </a:solidFill>
              <a:round/>
              <a:headEnd/>
              <a:tailEnd/>
            </a:ln>
            <a:effectLst/>
          </p:spPr>
          <p:txBody>
            <a:bodyPr wrap="none" anchor="ctr"/>
            <a:lstStyle/>
            <a:p>
              <a:endParaRPr lang="en-US"/>
            </a:p>
          </p:txBody>
        </p:sp>
        <p:sp>
          <p:nvSpPr>
            <p:cNvPr id="19487" name="AutoShape 31"/>
            <p:cNvSpPr>
              <a:spLocks noChangeArrowheads="1"/>
            </p:cNvSpPr>
            <p:nvPr/>
          </p:nvSpPr>
          <p:spPr bwMode="auto">
            <a:xfrm>
              <a:off x="3552" y="2160"/>
              <a:ext cx="192" cy="144"/>
            </a:xfrm>
            <a:prstGeom prst="triangle">
              <a:avLst>
                <a:gd name="adj" fmla="val 50000"/>
              </a:avLst>
            </a:prstGeom>
            <a:noFill/>
            <a:ln w="9525">
              <a:solidFill>
                <a:schemeClr val="tx1"/>
              </a:solidFill>
              <a:miter lim="800000"/>
              <a:headEnd/>
              <a:tailEnd/>
            </a:ln>
            <a:effectLst/>
          </p:spPr>
          <p:txBody>
            <a:bodyPr wrap="none" anchor="ctr"/>
            <a:lstStyle/>
            <a:p>
              <a:endParaRPr lang="en-US"/>
            </a:p>
          </p:txBody>
        </p:sp>
        <p:sp>
          <p:nvSpPr>
            <p:cNvPr id="19488" name="Line 32"/>
            <p:cNvSpPr>
              <a:spLocks noChangeShapeType="1"/>
            </p:cNvSpPr>
            <p:nvPr/>
          </p:nvSpPr>
          <p:spPr bwMode="auto">
            <a:xfrm>
              <a:off x="3648" y="2304"/>
              <a:ext cx="0" cy="192"/>
            </a:xfrm>
            <a:prstGeom prst="line">
              <a:avLst/>
            </a:prstGeom>
            <a:noFill/>
            <a:ln w="9525">
              <a:solidFill>
                <a:schemeClr val="tx1"/>
              </a:solidFill>
              <a:round/>
              <a:headEnd/>
              <a:tailEnd/>
            </a:ln>
            <a:effec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r>
              <a:rPr lang="en-US" sz="4000" dirty="0"/>
              <a:t>Relationships between Use Cases </a:t>
            </a:r>
            <a:r>
              <a:rPr lang="en-US" sz="4000" dirty="0" smtClean="0"/>
              <a:t>and </a:t>
            </a:r>
            <a:r>
              <a:rPr lang="en-US" sz="4000" dirty="0"/>
              <a:t>Actors</a:t>
            </a:r>
          </a:p>
        </p:txBody>
      </p:sp>
      <p:sp>
        <p:nvSpPr>
          <p:cNvPr id="20483" name="Rectangle 3"/>
          <p:cNvSpPr>
            <a:spLocks noGrp="1" noChangeArrowheads="1"/>
          </p:cNvSpPr>
          <p:nvPr>
            <p:ph type="body" idx="1"/>
          </p:nvPr>
        </p:nvSpPr>
        <p:spPr/>
        <p:txBody>
          <a:bodyPr/>
          <a:lstStyle/>
          <a:p>
            <a:r>
              <a:rPr lang="en-US" dirty="0"/>
              <a:t>Actors may be connected to use cases by associations, indicating that the actor and the use case communicate with one another using messages.</a:t>
            </a:r>
          </a:p>
        </p:txBody>
      </p:sp>
      <p:grpSp>
        <p:nvGrpSpPr>
          <p:cNvPr id="2" name="Group 16"/>
          <p:cNvGrpSpPr>
            <a:grpSpLocks/>
          </p:cNvGrpSpPr>
          <p:nvPr/>
        </p:nvGrpSpPr>
        <p:grpSpPr bwMode="auto">
          <a:xfrm>
            <a:off x="2438400" y="4464050"/>
            <a:ext cx="3962400" cy="1236663"/>
            <a:chOff x="1536" y="2812"/>
            <a:chExt cx="2496" cy="779"/>
          </a:xfrm>
        </p:grpSpPr>
        <p:sp>
          <p:nvSpPr>
            <p:cNvPr id="20485" name="Oval 5"/>
            <p:cNvSpPr>
              <a:spLocks noChangeArrowheads="1"/>
            </p:cNvSpPr>
            <p:nvPr/>
          </p:nvSpPr>
          <p:spPr bwMode="auto">
            <a:xfrm>
              <a:off x="1536" y="3004"/>
              <a:ext cx="720" cy="432"/>
            </a:xfrm>
            <a:prstGeom prst="ellipse">
              <a:avLst/>
            </a:prstGeom>
            <a:noFill/>
            <a:ln w="9525">
              <a:solidFill>
                <a:schemeClr val="tx1"/>
              </a:solidFill>
              <a:round/>
              <a:headEnd/>
              <a:tailEnd/>
            </a:ln>
            <a:effectLst/>
          </p:spPr>
          <p:txBody>
            <a:bodyPr wrap="none" anchor="ctr"/>
            <a:lstStyle/>
            <a:p>
              <a:endParaRPr lang="en-US"/>
            </a:p>
          </p:txBody>
        </p:sp>
        <p:sp>
          <p:nvSpPr>
            <p:cNvPr id="20486" name="Text Box 6"/>
            <p:cNvSpPr txBox="1">
              <a:spLocks noChangeArrowheads="1"/>
            </p:cNvSpPr>
            <p:nvPr/>
          </p:nvSpPr>
          <p:spPr bwMode="auto">
            <a:xfrm>
              <a:off x="1548" y="3024"/>
              <a:ext cx="660" cy="404"/>
            </a:xfrm>
            <a:prstGeom prst="rect">
              <a:avLst/>
            </a:prstGeom>
            <a:noFill/>
            <a:ln w="9525">
              <a:noFill/>
              <a:miter lim="800000"/>
              <a:headEnd/>
              <a:tailEnd/>
            </a:ln>
            <a:effectLst/>
          </p:spPr>
          <p:txBody>
            <a:bodyPr>
              <a:spAutoFit/>
            </a:bodyPr>
            <a:lstStyle/>
            <a:p>
              <a:pPr algn="ctr" rtl="0"/>
              <a:r>
                <a:rPr lang="en-US" b="0">
                  <a:latin typeface="Times New Roman" pitchFamily="18" charset="0"/>
                </a:rPr>
                <a:t>updating</a:t>
              </a:r>
            </a:p>
            <a:p>
              <a:pPr algn="ctr" rtl="0"/>
              <a:r>
                <a:rPr lang="en-US" b="0">
                  <a:latin typeface="Times New Roman" pitchFamily="18" charset="0"/>
                </a:rPr>
                <a:t>grades</a:t>
              </a:r>
              <a:endParaRPr lang="en-US" sz="1600" b="0">
                <a:latin typeface="Times New Roman" pitchFamily="18" charset="0"/>
              </a:endParaRPr>
            </a:p>
          </p:txBody>
        </p:sp>
        <p:sp>
          <p:nvSpPr>
            <p:cNvPr id="20488" name="Oval 8"/>
            <p:cNvSpPr>
              <a:spLocks noChangeArrowheads="1"/>
            </p:cNvSpPr>
            <p:nvPr/>
          </p:nvSpPr>
          <p:spPr bwMode="auto">
            <a:xfrm>
              <a:off x="3648" y="2812"/>
              <a:ext cx="192" cy="192"/>
            </a:xfrm>
            <a:prstGeom prst="ellipse">
              <a:avLst/>
            </a:prstGeom>
            <a:noFill/>
            <a:ln w="9525">
              <a:solidFill>
                <a:schemeClr val="tx1"/>
              </a:solidFill>
              <a:round/>
              <a:headEnd/>
              <a:tailEnd/>
            </a:ln>
            <a:effectLst/>
          </p:spPr>
          <p:txBody>
            <a:bodyPr wrap="none" anchor="ctr"/>
            <a:lstStyle/>
            <a:p>
              <a:endParaRPr lang="en-US"/>
            </a:p>
          </p:txBody>
        </p:sp>
        <p:sp>
          <p:nvSpPr>
            <p:cNvPr id="20489" name="Line 9"/>
            <p:cNvSpPr>
              <a:spLocks noChangeShapeType="1"/>
            </p:cNvSpPr>
            <p:nvPr/>
          </p:nvSpPr>
          <p:spPr bwMode="auto">
            <a:xfrm>
              <a:off x="3744" y="3004"/>
              <a:ext cx="0" cy="336"/>
            </a:xfrm>
            <a:prstGeom prst="line">
              <a:avLst/>
            </a:prstGeom>
            <a:noFill/>
            <a:ln w="9525">
              <a:solidFill>
                <a:schemeClr val="tx1"/>
              </a:solidFill>
              <a:round/>
              <a:headEnd/>
              <a:tailEnd/>
            </a:ln>
            <a:effectLst/>
          </p:spPr>
          <p:txBody>
            <a:bodyPr wrap="none" anchor="ctr"/>
            <a:lstStyle/>
            <a:p>
              <a:endParaRPr lang="en-US"/>
            </a:p>
          </p:txBody>
        </p:sp>
        <p:sp>
          <p:nvSpPr>
            <p:cNvPr id="20490" name="Line 10"/>
            <p:cNvSpPr>
              <a:spLocks noChangeShapeType="1"/>
            </p:cNvSpPr>
            <p:nvPr/>
          </p:nvSpPr>
          <p:spPr bwMode="auto">
            <a:xfrm>
              <a:off x="3744" y="3100"/>
              <a:ext cx="192" cy="96"/>
            </a:xfrm>
            <a:prstGeom prst="line">
              <a:avLst/>
            </a:prstGeom>
            <a:noFill/>
            <a:ln w="9525">
              <a:solidFill>
                <a:schemeClr val="tx1"/>
              </a:solidFill>
              <a:round/>
              <a:headEnd/>
              <a:tailEnd/>
            </a:ln>
            <a:effectLst/>
          </p:spPr>
          <p:txBody>
            <a:bodyPr wrap="none" anchor="ctr"/>
            <a:lstStyle/>
            <a:p>
              <a:endParaRPr lang="en-US"/>
            </a:p>
          </p:txBody>
        </p:sp>
        <p:sp>
          <p:nvSpPr>
            <p:cNvPr id="20491" name="Line 11"/>
            <p:cNvSpPr>
              <a:spLocks noChangeShapeType="1"/>
            </p:cNvSpPr>
            <p:nvPr/>
          </p:nvSpPr>
          <p:spPr bwMode="auto">
            <a:xfrm flipH="1">
              <a:off x="3600" y="3100"/>
              <a:ext cx="144" cy="96"/>
            </a:xfrm>
            <a:prstGeom prst="line">
              <a:avLst/>
            </a:prstGeom>
            <a:noFill/>
            <a:ln w="9525">
              <a:solidFill>
                <a:schemeClr val="tx1"/>
              </a:solidFill>
              <a:round/>
              <a:headEnd/>
              <a:tailEnd/>
            </a:ln>
            <a:effectLst/>
          </p:spPr>
          <p:txBody>
            <a:bodyPr wrap="none" anchor="ctr"/>
            <a:lstStyle/>
            <a:p>
              <a:endParaRPr lang="en-US"/>
            </a:p>
          </p:txBody>
        </p:sp>
        <p:sp>
          <p:nvSpPr>
            <p:cNvPr id="20492" name="Line 12"/>
            <p:cNvSpPr>
              <a:spLocks noChangeShapeType="1"/>
            </p:cNvSpPr>
            <p:nvPr/>
          </p:nvSpPr>
          <p:spPr bwMode="auto">
            <a:xfrm>
              <a:off x="3744" y="3340"/>
              <a:ext cx="96" cy="96"/>
            </a:xfrm>
            <a:prstGeom prst="line">
              <a:avLst/>
            </a:prstGeom>
            <a:noFill/>
            <a:ln w="9525">
              <a:solidFill>
                <a:schemeClr val="tx1"/>
              </a:solidFill>
              <a:round/>
              <a:headEnd/>
              <a:tailEnd/>
            </a:ln>
            <a:effectLst/>
          </p:spPr>
          <p:txBody>
            <a:bodyPr wrap="none" anchor="ctr"/>
            <a:lstStyle/>
            <a:p>
              <a:endParaRPr lang="en-US"/>
            </a:p>
          </p:txBody>
        </p:sp>
        <p:sp>
          <p:nvSpPr>
            <p:cNvPr id="20493" name="Line 13"/>
            <p:cNvSpPr>
              <a:spLocks noChangeShapeType="1"/>
            </p:cNvSpPr>
            <p:nvPr/>
          </p:nvSpPr>
          <p:spPr bwMode="auto">
            <a:xfrm flipH="1">
              <a:off x="3648" y="3340"/>
              <a:ext cx="96" cy="96"/>
            </a:xfrm>
            <a:prstGeom prst="line">
              <a:avLst/>
            </a:prstGeom>
            <a:noFill/>
            <a:ln w="9525">
              <a:solidFill>
                <a:schemeClr val="tx1"/>
              </a:solidFill>
              <a:round/>
              <a:headEnd/>
              <a:tailEnd/>
            </a:ln>
            <a:effectLst/>
          </p:spPr>
          <p:txBody>
            <a:bodyPr wrap="none" anchor="ctr"/>
            <a:lstStyle/>
            <a:p>
              <a:endParaRPr lang="en-US"/>
            </a:p>
          </p:txBody>
        </p:sp>
        <p:sp>
          <p:nvSpPr>
            <p:cNvPr id="20494" name="Text Box 14"/>
            <p:cNvSpPr txBox="1">
              <a:spLocks noChangeArrowheads="1"/>
            </p:cNvSpPr>
            <p:nvPr/>
          </p:nvSpPr>
          <p:spPr bwMode="auto">
            <a:xfrm>
              <a:off x="3504" y="3360"/>
              <a:ext cx="528" cy="231"/>
            </a:xfrm>
            <a:prstGeom prst="rect">
              <a:avLst/>
            </a:prstGeom>
            <a:noFill/>
            <a:ln w="9525">
              <a:noFill/>
              <a:miter lim="800000"/>
              <a:headEnd/>
              <a:tailEnd/>
            </a:ln>
            <a:effectLst/>
          </p:spPr>
          <p:txBody>
            <a:bodyPr>
              <a:spAutoFit/>
            </a:bodyPr>
            <a:lstStyle/>
            <a:p>
              <a:pPr algn="ctr" rtl="0"/>
              <a:r>
                <a:rPr lang="en-US" b="0">
                  <a:latin typeface="Times New Roman" pitchFamily="18" charset="0"/>
                </a:rPr>
                <a:t>faculty</a:t>
              </a:r>
              <a:endParaRPr lang="en-US" sz="1600" b="0">
                <a:latin typeface="Times New Roman" pitchFamily="18" charset="0"/>
              </a:endParaRPr>
            </a:p>
          </p:txBody>
        </p:sp>
        <p:sp>
          <p:nvSpPr>
            <p:cNvPr id="20495" name="Line 15"/>
            <p:cNvSpPr>
              <a:spLocks noChangeShapeType="1"/>
            </p:cNvSpPr>
            <p:nvPr/>
          </p:nvSpPr>
          <p:spPr bwMode="auto">
            <a:xfrm flipH="1">
              <a:off x="2352" y="3148"/>
              <a:ext cx="1152" cy="0"/>
            </a:xfrm>
            <a:prstGeom prst="line">
              <a:avLst/>
            </a:prstGeom>
            <a:noFill/>
            <a:ln w="9525">
              <a:solidFill>
                <a:schemeClr val="tx1"/>
              </a:solidFill>
              <a:round/>
              <a:headEnd/>
              <a:tailEnd/>
            </a:ln>
            <a:effec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Example</a:t>
            </a:r>
          </a:p>
        </p:txBody>
      </p:sp>
      <p:grpSp>
        <p:nvGrpSpPr>
          <p:cNvPr id="2" name="Group 58"/>
          <p:cNvGrpSpPr>
            <a:grpSpLocks/>
          </p:cNvGrpSpPr>
          <p:nvPr/>
        </p:nvGrpSpPr>
        <p:grpSpPr bwMode="auto">
          <a:xfrm>
            <a:off x="1219200" y="1981200"/>
            <a:ext cx="7543800" cy="3986213"/>
            <a:chOff x="576" y="1200"/>
            <a:chExt cx="4752" cy="2511"/>
          </a:xfrm>
        </p:grpSpPr>
        <p:grpSp>
          <p:nvGrpSpPr>
            <p:cNvPr id="3" name="Group 34"/>
            <p:cNvGrpSpPr>
              <a:grpSpLocks/>
            </p:cNvGrpSpPr>
            <p:nvPr/>
          </p:nvGrpSpPr>
          <p:grpSpPr bwMode="auto">
            <a:xfrm>
              <a:off x="2064" y="1344"/>
              <a:ext cx="1008" cy="548"/>
              <a:chOff x="2064" y="1344"/>
              <a:chExt cx="1008" cy="548"/>
            </a:xfrm>
          </p:grpSpPr>
          <p:sp>
            <p:nvSpPr>
              <p:cNvPr id="21514" name="Oval 10"/>
              <p:cNvSpPr>
                <a:spLocks noChangeArrowheads="1"/>
              </p:cNvSpPr>
              <p:nvPr/>
            </p:nvSpPr>
            <p:spPr bwMode="auto">
              <a:xfrm>
                <a:off x="2064" y="1344"/>
                <a:ext cx="1008" cy="548"/>
              </a:xfrm>
              <a:prstGeom prst="ellipse">
                <a:avLst/>
              </a:prstGeom>
              <a:noFill/>
              <a:ln w="9525">
                <a:solidFill>
                  <a:schemeClr val="tx1"/>
                </a:solidFill>
                <a:round/>
                <a:headEnd/>
                <a:tailEnd/>
              </a:ln>
              <a:effectLst/>
            </p:spPr>
            <p:txBody>
              <a:bodyPr wrap="none" anchor="ctr"/>
              <a:lstStyle/>
              <a:p>
                <a:endParaRPr lang="en-US"/>
              </a:p>
            </p:txBody>
          </p:sp>
          <p:sp>
            <p:nvSpPr>
              <p:cNvPr id="21515" name="Text Box 11"/>
              <p:cNvSpPr txBox="1">
                <a:spLocks noChangeArrowheads="1"/>
              </p:cNvSpPr>
              <p:nvPr/>
            </p:nvSpPr>
            <p:spPr bwMode="auto">
              <a:xfrm>
                <a:off x="2100" y="1392"/>
                <a:ext cx="924" cy="442"/>
              </a:xfrm>
              <a:prstGeom prst="rect">
                <a:avLst/>
              </a:prstGeom>
              <a:noFill/>
              <a:ln w="9525">
                <a:noFill/>
                <a:miter lim="800000"/>
                <a:headEnd/>
                <a:tailEnd/>
              </a:ln>
              <a:effectLst/>
            </p:spPr>
            <p:txBody>
              <a:bodyPr>
                <a:spAutoFit/>
              </a:bodyPr>
              <a:lstStyle/>
              <a:p>
                <a:pPr algn="ctr" rtl="0"/>
                <a:r>
                  <a:rPr lang="en-US" sz="2000" b="0">
                    <a:latin typeface="Times New Roman" pitchFamily="18" charset="0"/>
                  </a:rPr>
                  <a:t>place</a:t>
                </a:r>
              </a:p>
              <a:p>
                <a:pPr algn="ctr" rtl="0"/>
                <a:r>
                  <a:rPr lang="en-US" sz="2000" b="0">
                    <a:latin typeface="Times New Roman" pitchFamily="18" charset="0"/>
                  </a:rPr>
                  <a:t>phone call</a:t>
                </a:r>
                <a:endParaRPr lang="en-US" sz="2400" b="0">
                  <a:latin typeface="Times New Roman" pitchFamily="18" charset="0"/>
                </a:endParaRPr>
              </a:p>
            </p:txBody>
          </p:sp>
        </p:grpSp>
        <p:sp>
          <p:nvSpPr>
            <p:cNvPr id="21523" name="Oval 19"/>
            <p:cNvSpPr>
              <a:spLocks noChangeArrowheads="1"/>
            </p:cNvSpPr>
            <p:nvPr/>
          </p:nvSpPr>
          <p:spPr bwMode="auto">
            <a:xfrm>
              <a:off x="816" y="1440"/>
              <a:ext cx="192" cy="192"/>
            </a:xfrm>
            <a:prstGeom prst="ellipse">
              <a:avLst/>
            </a:prstGeom>
            <a:noFill/>
            <a:ln w="9525">
              <a:solidFill>
                <a:schemeClr val="tx1"/>
              </a:solidFill>
              <a:round/>
              <a:headEnd/>
              <a:tailEnd/>
            </a:ln>
            <a:effectLst/>
          </p:spPr>
          <p:txBody>
            <a:bodyPr wrap="none" anchor="ctr"/>
            <a:lstStyle/>
            <a:p>
              <a:endParaRPr lang="en-US"/>
            </a:p>
          </p:txBody>
        </p:sp>
        <p:sp>
          <p:nvSpPr>
            <p:cNvPr id="21524" name="Line 20"/>
            <p:cNvSpPr>
              <a:spLocks noChangeShapeType="1"/>
            </p:cNvSpPr>
            <p:nvPr/>
          </p:nvSpPr>
          <p:spPr bwMode="auto">
            <a:xfrm>
              <a:off x="912" y="1632"/>
              <a:ext cx="1" cy="336"/>
            </a:xfrm>
            <a:prstGeom prst="line">
              <a:avLst/>
            </a:prstGeom>
            <a:noFill/>
            <a:ln w="9525">
              <a:solidFill>
                <a:schemeClr val="tx1"/>
              </a:solidFill>
              <a:round/>
              <a:headEnd/>
              <a:tailEnd/>
            </a:ln>
            <a:effectLst/>
          </p:spPr>
          <p:txBody>
            <a:bodyPr wrap="none" anchor="ctr"/>
            <a:lstStyle/>
            <a:p>
              <a:endParaRPr lang="en-US"/>
            </a:p>
          </p:txBody>
        </p:sp>
        <p:sp>
          <p:nvSpPr>
            <p:cNvPr id="21525" name="Line 21"/>
            <p:cNvSpPr>
              <a:spLocks noChangeShapeType="1"/>
            </p:cNvSpPr>
            <p:nvPr/>
          </p:nvSpPr>
          <p:spPr bwMode="auto">
            <a:xfrm>
              <a:off x="912" y="1728"/>
              <a:ext cx="192" cy="96"/>
            </a:xfrm>
            <a:prstGeom prst="line">
              <a:avLst/>
            </a:prstGeom>
            <a:noFill/>
            <a:ln w="9525">
              <a:solidFill>
                <a:schemeClr val="tx1"/>
              </a:solidFill>
              <a:round/>
              <a:headEnd/>
              <a:tailEnd/>
            </a:ln>
            <a:effectLst/>
          </p:spPr>
          <p:txBody>
            <a:bodyPr wrap="none" anchor="ctr"/>
            <a:lstStyle/>
            <a:p>
              <a:endParaRPr lang="en-US"/>
            </a:p>
          </p:txBody>
        </p:sp>
        <p:sp>
          <p:nvSpPr>
            <p:cNvPr id="21526" name="Line 22"/>
            <p:cNvSpPr>
              <a:spLocks noChangeShapeType="1"/>
            </p:cNvSpPr>
            <p:nvPr/>
          </p:nvSpPr>
          <p:spPr bwMode="auto">
            <a:xfrm flipH="1">
              <a:off x="768" y="1728"/>
              <a:ext cx="144" cy="96"/>
            </a:xfrm>
            <a:prstGeom prst="line">
              <a:avLst/>
            </a:prstGeom>
            <a:noFill/>
            <a:ln w="9525">
              <a:solidFill>
                <a:schemeClr val="tx1"/>
              </a:solidFill>
              <a:round/>
              <a:headEnd/>
              <a:tailEnd/>
            </a:ln>
            <a:effectLst/>
          </p:spPr>
          <p:txBody>
            <a:bodyPr wrap="none" anchor="ctr"/>
            <a:lstStyle/>
            <a:p>
              <a:endParaRPr lang="en-US"/>
            </a:p>
          </p:txBody>
        </p:sp>
        <p:sp>
          <p:nvSpPr>
            <p:cNvPr id="21527" name="Line 23"/>
            <p:cNvSpPr>
              <a:spLocks noChangeShapeType="1"/>
            </p:cNvSpPr>
            <p:nvPr/>
          </p:nvSpPr>
          <p:spPr bwMode="auto">
            <a:xfrm>
              <a:off x="912" y="1968"/>
              <a:ext cx="96" cy="96"/>
            </a:xfrm>
            <a:prstGeom prst="line">
              <a:avLst/>
            </a:prstGeom>
            <a:noFill/>
            <a:ln w="9525">
              <a:solidFill>
                <a:schemeClr val="tx1"/>
              </a:solidFill>
              <a:round/>
              <a:headEnd/>
              <a:tailEnd/>
            </a:ln>
            <a:effectLst/>
          </p:spPr>
          <p:txBody>
            <a:bodyPr wrap="none" anchor="ctr"/>
            <a:lstStyle/>
            <a:p>
              <a:endParaRPr lang="en-US"/>
            </a:p>
          </p:txBody>
        </p:sp>
        <p:sp>
          <p:nvSpPr>
            <p:cNvPr id="21528" name="Line 24"/>
            <p:cNvSpPr>
              <a:spLocks noChangeShapeType="1"/>
            </p:cNvSpPr>
            <p:nvPr/>
          </p:nvSpPr>
          <p:spPr bwMode="auto">
            <a:xfrm flipH="1">
              <a:off x="816" y="1968"/>
              <a:ext cx="96" cy="96"/>
            </a:xfrm>
            <a:prstGeom prst="line">
              <a:avLst/>
            </a:prstGeom>
            <a:noFill/>
            <a:ln w="9525">
              <a:solidFill>
                <a:schemeClr val="tx1"/>
              </a:solidFill>
              <a:round/>
              <a:headEnd/>
              <a:tailEnd/>
            </a:ln>
            <a:effectLst/>
          </p:spPr>
          <p:txBody>
            <a:bodyPr wrap="none" anchor="ctr"/>
            <a:lstStyle/>
            <a:p>
              <a:endParaRPr lang="en-US"/>
            </a:p>
          </p:txBody>
        </p:sp>
        <p:sp>
          <p:nvSpPr>
            <p:cNvPr id="21529" name="Text Box 25"/>
            <p:cNvSpPr txBox="1">
              <a:spLocks noChangeArrowheads="1"/>
            </p:cNvSpPr>
            <p:nvPr/>
          </p:nvSpPr>
          <p:spPr bwMode="auto">
            <a:xfrm>
              <a:off x="576" y="1968"/>
              <a:ext cx="672" cy="442"/>
            </a:xfrm>
            <a:prstGeom prst="rect">
              <a:avLst/>
            </a:prstGeom>
            <a:noFill/>
            <a:ln w="9525">
              <a:noFill/>
              <a:miter lim="800000"/>
              <a:headEnd/>
              <a:tailEnd/>
            </a:ln>
            <a:effectLst/>
          </p:spPr>
          <p:txBody>
            <a:bodyPr>
              <a:spAutoFit/>
            </a:bodyPr>
            <a:lstStyle/>
            <a:p>
              <a:pPr algn="ctr" rtl="0"/>
              <a:r>
                <a:rPr lang="en-US" sz="2000" b="0">
                  <a:latin typeface="Times New Roman" pitchFamily="18" charset="0"/>
                </a:rPr>
                <a:t>cellular</a:t>
              </a:r>
            </a:p>
            <a:p>
              <a:pPr algn="ctr" rtl="0"/>
              <a:r>
                <a:rPr lang="en-US" sz="2000" b="0">
                  <a:latin typeface="Times New Roman" pitchFamily="18" charset="0"/>
                </a:rPr>
                <a:t>network</a:t>
              </a:r>
            </a:p>
          </p:txBody>
        </p:sp>
        <p:grpSp>
          <p:nvGrpSpPr>
            <p:cNvPr id="4" name="Group 26"/>
            <p:cNvGrpSpPr>
              <a:grpSpLocks/>
            </p:cNvGrpSpPr>
            <p:nvPr/>
          </p:nvGrpSpPr>
          <p:grpSpPr bwMode="auto">
            <a:xfrm>
              <a:off x="672" y="2640"/>
              <a:ext cx="490" cy="874"/>
              <a:chOff x="4032" y="336"/>
              <a:chExt cx="490" cy="874"/>
            </a:xfrm>
          </p:grpSpPr>
          <p:sp>
            <p:nvSpPr>
              <p:cNvPr id="21531" name="Oval 27"/>
              <p:cNvSpPr>
                <a:spLocks noChangeArrowheads="1"/>
              </p:cNvSpPr>
              <p:nvPr/>
            </p:nvSpPr>
            <p:spPr bwMode="auto">
              <a:xfrm>
                <a:off x="4176" y="336"/>
                <a:ext cx="192" cy="192"/>
              </a:xfrm>
              <a:prstGeom prst="ellipse">
                <a:avLst/>
              </a:prstGeom>
              <a:noFill/>
              <a:ln w="9525">
                <a:solidFill>
                  <a:schemeClr val="tx1"/>
                </a:solidFill>
                <a:round/>
                <a:headEnd/>
                <a:tailEnd/>
              </a:ln>
              <a:effectLst/>
            </p:spPr>
            <p:txBody>
              <a:bodyPr wrap="none" anchor="ctr"/>
              <a:lstStyle/>
              <a:p>
                <a:endParaRPr lang="en-US"/>
              </a:p>
            </p:txBody>
          </p:sp>
          <p:sp>
            <p:nvSpPr>
              <p:cNvPr id="21532" name="Line 28"/>
              <p:cNvSpPr>
                <a:spLocks noChangeShapeType="1"/>
              </p:cNvSpPr>
              <p:nvPr/>
            </p:nvSpPr>
            <p:spPr bwMode="auto">
              <a:xfrm>
                <a:off x="4272" y="528"/>
                <a:ext cx="0" cy="336"/>
              </a:xfrm>
              <a:prstGeom prst="line">
                <a:avLst/>
              </a:prstGeom>
              <a:noFill/>
              <a:ln w="9525">
                <a:solidFill>
                  <a:schemeClr val="tx1"/>
                </a:solidFill>
                <a:round/>
                <a:headEnd/>
                <a:tailEnd/>
              </a:ln>
              <a:effectLst/>
            </p:spPr>
            <p:txBody>
              <a:bodyPr wrap="none" anchor="ctr"/>
              <a:lstStyle/>
              <a:p>
                <a:endParaRPr lang="en-US"/>
              </a:p>
            </p:txBody>
          </p:sp>
          <p:sp>
            <p:nvSpPr>
              <p:cNvPr id="21533" name="Line 29"/>
              <p:cNvSpPr>
                <a:spLocks noChangeShapeType="1"/>
              </p:cNvSpPr>
              <p:nvPr/>
            </p:nvSpPr>
            <p:spPr bwMode="auto">
              <a:xfrm>
                <a:off x="4272" y="624"/>
                <a:ext cx="192" cy="96"/>
              </a:xfrm>
              <a:prstGeom prst="line">
                <a:avLst/>
              </a:prstGeom>
              <a:noFill/>
              <a:ln w="9525">
                <a:solidFill>
                  <a:schemeClr val="tx1"/>
                </a:solidFill>
                <a:round/>
                <a:headEnd/>
                <a:tailEnd/>
              </a:ln>
              <a:effectLst/>
            </p:spPr>
            <p:txBody>
              <a:bodyPr wrap="none" anchor="ctr"/>
              <a:lstStyle/>
              <a:p>
                <a:endParaRPr lang="en-US"/>
              </a:p>
            </p:txBody>
          </p:sp>
          <p:sp>
            <p:nvSpPr>
              <p:cNvPr id="21534" name="Line 30"/>
              <p:cNvSpPr>
                <a:spLocks noChangeShapeType="1"/>
              </p:cNvSpPr>
              <p:nvPr/>
            </p:nvSpPr>
            <p:spPr bwMode="auto">
              <a:xfrm flipH="1">
                <a:off x="4128" y="624"/>
                <a:ext cx="144" cy="96"/>
              </a:xfrm>
              <a:prstGeom prst="line">
                <a:avLst/>
              </a:prstGeom>
              <a:noFill/>
              <a:ln w="9525">
                <a:solidFill>
                  <a:schemeClr val="tx1"/>
                </a:solidFill>
                <a:round/>
                <a:headEnd/>
                <a:tailEnd/>
              </a:ln>
              <a:effectLst/>
            </p:spPr>
            <p:txBody>
              <a:bodyPr wrap="none" anchor="ctr"/>
              <a:lstStyle/>
              <a:p>
                <a:endParaRPr lang="en-US"/>
              </a:p>
            </p:txBody>
          </p:sp>
          <p:sp>
            <p:nvSpPr>
              <p:cNvPr id="21535" name="Line 31"/>
              <p:cNvSpPr>
                <a:spLocks noChangeShapeType="1"/>
              </p:cNvSpPr>
              <p:nvPr/>
            </p:nvSpPr>
            <p:spPr bwMode="auto">
              <a:xfrm>
                <a:off x="4272" y="864"/>
                <a:ext cx="96" cy="96"/>
              </a:xfrm>
              <a:prstGeom prst="line">
                <a:avLst/>
              </a:prstGeom>
              <a:noFill/>
              <a:ln w="9525">
                <a:solidFill>
                  <a:schemeClr val="tx1"/>
                </a:solidFill>
                <a:round/>
                <a:headEnd/>
                <a:tailEnd/>
              </a:ln>
              <a:effectLst/>
            </p:spPr>
            <p:txBody>
              <a:bodyPr wrap="none" anchor="ctr"/>
              <a:lstStyle/>
              <a:p>
                <a:endParaRPr lang="en-US"/>
              </a:p>
            </p:txBody>
          </p:sp>
          <p:sp>
            <p:nvSpPr>
              <p:cNvPr id="21536" name="Line 32"/>
              <p:cNvSpPr>
                <a:spLocks noChangeShapeType="1"/>
              </p:cNvSpPr>
              <p:nvPr/>
            </p:nvSpPr>
            <p:spPr bwMode="auto">
              <a:xfrm flipH="1">
                <a:off x="4176" y="864"/>
                <a:ext cx="96" cy="96"/>
              </a:xfrm>
              <a:prstGeom prst="line">
                <a:avLst/>
              </a:prstGeom>
              <a:noFill/>
              <a:ln w="9525">
                <a:solidFill>
                  <a:schemeClr val="tx1"/>
                </a:solidFill>
                <a:round/>
                <a:headEnd/>
                <a:tailEnd/>
              </a:ln>
              <a:effectLst/>
            </p:spPr>
            <p:txBody>
              <a:bodyPr wrap="none" anchor="ctr"/>
              <a:lstStyle/>
              <a:p>
                <a:endParaRPr lang="en-US"/>
              </a:p>
            </p:txBody>
          </p:sp>
          <p:sp>
            <p:nvSpPr>
              <p:cNvPr id="21537" name="Text Box 33"/>
              <p:cNvSpPr txBox="1">
                <a:spLocks noChangeArrowheads="1"/>
              </p:cNvSpPr>
              <p:nvPr/>
            </p:nvSpPr>
            <p:spPr bwMode="auto">
              <a:xfrm>
                <a:off x="4032" y="960"/>
                <a:ext cx="490" cy="250"/>
              </a:xfrm>
              <a:prstGeom prst="rect">
                <a:avLst/>
              </a:prstGeom>
              <a:noFill/>
              <a:ln w="9525">
                <a:noFill/>
                <a:miter lim="800000"/>
                <a:headEnd/>
                <a:tailEnd/>
              </a:ln>
              <a:effectLst/>
            </p:spPr>
            <p:txBody>
              <a:bodyPr>
                <a:spAutoFit/>
              </a:bodyPr>
              <a:lstStyle/>
              <a:p>
                <a:pPr rtl="0"/>
                <a:r>
                  <a:rPr lang="en-US" sz="2000" b="0">
                    <a:latin typeface="Times New Roman" pitchFamily="18" charset="0"/>
                  </a:rPr>
                  <a:t>user</a:t>
                </a:r>
                <a:endParaRPr lang="en-US" sz="2400" b="0">
                  <a:latin typeface="Times New Roman" pitchFamily="18" charset="0"/>
                </a:endParaRPr>
              </a:p>
            </p:txBody>
          </p:sp>
        </p:grpSp>
        <p:grpSp>
          <p:nvGrpSpPr>
            <p:cNvPr id="5" name="Group 35"/>
            <p:cNvGrpSpPr>
              <a:grpSpLocks/>
            </p:cNvGrpSpPr>
            <p:nvPr/>
          </p:nvGrpSpPr>
          <p:grpSpPr bwMode="auto">
            <a:xfrm>
              <a:off x="2064" y="2160"/>
              <a:ext cx="1008" cy="548"/>
              <a:chOff x="2064" y="1344"/>
              <a:chExt cx="1008" cy="548"/>
            </a:xfrm>
          </p:grpSpPr>
          <p:sp>
            <p:nvSpPr>
              <p:cNvPr id="21540" name="Oval 36"/>
              <p:cNvSpPr>
                <a:spLocks noChangeArrowheads="1"/>
              </p:cNvSpPr>
              <p:nvPr/>
            </p:nvSpPr>
            <p:spPr bwMode="auto">
              <a:xfrm>
                <a:off x="2064" y="1344"/>
                <a:ext cx="1008" cy="548"/>
              </a:xfrm>
              <a:prstGeom prst="ellipse">
                <a:avLst/>
              </a:prstGeom>
              <a:noFill/>
              <a:ln w="9525">
                <a:solidFill>
                  <a:schemeClr val="tx1"/>
                </a:solidFill>
                <a:round/>
                <a:headEnd/>
                <a:tailEnd/>
              </a:ln>
              <a:effectLst/>
            </p:spPr>
            <p:txBody>
              <a:bodyPr wrap="none" anchor="ctr"/>
              <a:lstStyle/>
              <a:p>
                <a:endParaRPr lang="en-US"/>
              </a:p>
            </p:txBody>
          </p:sp>
          <p:sp>
            <p:nvSpPr>
              <p:cNvPr id="21541" name="Text Box 37"/>
              <p:cNvSpPr txBox="1">
                <a:spLocks noChangeArrowheads="1"/>
              </p:cNvSpPr>
              <p:nvPr/>
            </p:nvSpPr>
            <p:spPr bwMode="auto">
              <a:xfrm>
                <a:off x="2100" y="1392"/>
                <a:ext cx="924" cy="442"/>
              </a:xfrm>
              <a:prstGeom prst="rect">
                <a:avLst/>
              </a:prstGeom>
              <a:noFill/>
              <a:ln w="9525">
                <a:noFill/>
                <a:miter lim="800000"/>
                <a:headEnd/>
                <a:tailEnd/>
              </a:ln>
              <a:effectLst/>
            </p:spPr>
            <p:txBody>
              <a:bodyPr>
                <a:spAutoFit/>
              </a:bodyPr>
              <a:lstStyle/>
              <a:p>
                <a:pPr algn="ctr" rtl="0"/>
                <a:r>
                  <a:rPr lang="en-US" sz="2000" b="0">
                    <a:latin typeface="Times New Roman" pitchFamily="18" charset="0"/>
                  </a:rPr>
                  <a:t>receive</a:t>
                </a:r>
              </a:p>
              <a:p>
                <a:pPr algn="ctr" rtl="0"/>
                <a:r>
                  <a:rPr lang="en-US" sz="2000" b="0">
                    <a:latin typeface="Times New Roman" pitchFamily="18" charset="0"/>
                  </a:rPr>
                  <a:t>phone call</a:t>
                </a:r>
                <a:endParaRPr lang="en-US" sz="2400" b="0">
                  <a:latin typeface="Times New Roman" pitchFamily="18" charset="0"/>
                </a:endParaRPr>
              </a:p>
            </p:txBody>
          </p:sp>
        </p:grpSp>
        <p:sp>
          <p:nvSpPr>
            <p:cNvPr id="21543" name="Oval 39"/>
            <p:cNvSpPr>
              <a:spLocks noChangeArrowheads="1"/>
            </p:cNvSpPr>
            <p:nvPr/>
          </p:nvSpPr>
          <p:spPr bwMode="auto">
            <a:xfrm>
              <a:off x="4080" y="1344"/>
              <a:ext cx="1008" cy="548"/>
            </a:xfrm>
            <a:prstGeom prst="ellipse">
              <a:avLst/>
            </a:prstGeom>
            <a:noFill/>
            <a:ln w="9525">
              <a:solidFill>
                <a:schemeClr val="tx1"/>
              </a:solidFill>
              <a:round/>
              <a:headEnd/>
              <a:tailEnd/>
            </a:ln>
            <a:effectLst/>
          </p:spPr>
          <p:txBody>
            <a:bodyPr wrap="none" anchor="ctr"/>
            <a:lstStyle/>
            <a:p>
              <a:endParaRPr lang="en-US"/>
            </a:p>
          </p:txBody>
        </p:sp>
        <p:sp>
          <p:nvSpPr>
            <p:cNvPr id="21544" name="Text Box 40"/>
            <p:cNvSpPr txBox="1">
              <a:spLocks noChangeArrowheads="1"/>
            </p:cNvSpPr>
            <p:nvPr/>
          </p:nvSpPr>
          <p:spPr bwMode="auto">
            <a:xfrm>
              <a:off x="4116" y="1296"/>
              <a:ext cx="924" cy="634"/>
            </a:xfrm>
            <a:prstGeom prst="rect">
              <a:avLst/>
            </a:prstGeom>
            <a:noFill/>
            <a:ln w="9525">
              <a:noFill/>
              <a:miter lim="800000"/>
              <a:headEnd/>
              <a:tailEnd/>
            </a:ln>
            <a:effectLst/>
          </p:spPr>
          <p:txBody>
            <a:bodyPr>
              <a:spAutoFit/>
            </a:bodyPr>
            <a:lstStyle/>
            <a:p>
              <a:pPr algn="ctr" rtl="0"/>
              <a:r>
                <a:rPr lang="en-US" sz="2000" b="0">
                  <a:latin typeface="Times New Roman" pitchFamily="18" charset="0"/>
                </a:rPr>
                <a:t>place</a:t>
              </a:r>
            </a:p>
            <a:p>
              <a:pPr algn="ctr" rtl="0"/>
              <a:r>
                <a:rPr lang="en-US" sz="2000" b="0">
                  <a:latin typeface="Times New Roman" pitchFamily="18" charset="0"/>
                </a:rPr>
                <a:t>conference call</a:t>
              </a:r>
              <a:endParaRPr lang="en-US" sz="2400" b="0">
                <a:latin typeface="Times New Roman" pitchFamily="18" charset="0"/>
              </a:endParaRPr>
            </a:p>
          </p:txBody>
        </p:sp>
        <p:sp>
          <p:nvSpPr>
            <p:cNvPr id="21546" name="Oval 42"/>
            <p:cNvSpPr>
              <a:spLocks noChangeArrowheads="1"/>
            </p:cNvSpPr>
            <p:nvPr/>
          </p:nvSpPr>
          <p:spPr bwMode="auto">
            <a:xfrm>
              <a:off x="4080" y="2160"/>
              <a:ext cx="1008" cy="548"/>
            </a:xfrm>
            <a:prstGeom prst="ellipse">
              <a:avLst/>
            </a:prstGeom>
            <a:noFill/>
            <a:ln w="9525">
              <a:solidFill>
                <a:schemeClr val="tx1"/>
              </a:solidFill>
              <a:round/>
              <a:headEnd/>
              <a:tailEnd/>
            </a:ln>
            <a:effectLst/>
          </p:spPr>
          <p:txBody>
            <a:bodyPr wrap="none" anchor="ctr"/>
            <a:lstStyle/>
            <a:p>
              <a:endParaRPr lang="en-US"/>
            </a:p>
          </p:txBody>
        </p:sp>
        <p:sp>
          <p:nvSpPr>
            <p:cNvPr id="21547" name="Text Box 43"/>
            <p:cNvSpPr txBox="1">
              <a:spLocks noChangeArrowheads="1"/>
            </p:cNvSpPr>
            <p:nvPr/>
          </p:nvSpPr>
          <p:spPr bwMode="auto">
            <a:xfrm>
              <a:off x="4116" y="2112"/>
              <a:ext cx="924" cy="634"/>
            </a:xfrm>
            <a:prstGeom prst="rect">
              <a:avLst/>
            </a:prstGeom>
            <a:noFill/>
            <a:ln w="9525">
              <a:noFill/>
              <a:miter lim="800000"/>
              <a:headEnd/>
              <a:tailEnd/>
            </a:ln>
            <a:effectLst/>
          </p:spPr>
          <p:txBody>
            <a:bodyPr>
              <a:spAutoFit/>
            </a:bodyPr>
            <a:lstStyle/>
            <a:p>
              <a:pPr algn="ctr" rtl="0"/>
              <a:r>
                <a:rPr lang="en-US" sz="2000" b="0">
                  <a:latin typeface="Times New Roman" pitchFamily="18" charset="0"/>
                </a:rPr>
                <a:t>receive</a:t>
              </a:r>
            </a:p>
            <a:p>
              <a:pPr algn="ctr" rtl="0"/>
              <a:r>
                <a:rPr lang="en-US" sz="2000" b="0">
                  <a:latin typeface="Times New Roman" pitchFamily="18" charset="0"/>
                </a:rPr>
                <a:t>additional call</a:t>
              </a:r>
              <a:endParaRPr lang="en-US" sz="2400" b="0">
                <a:latin typeface="Times New Roman" pitchFamily="18" charset="0"/>
              </a:endParaRPr>
            </a:p>
          </p:txBody>
        </p:sp>
        <p:grpSp>
          <p:nvGrpSpPr>
            <p:cNvPr id="6" name="Group 44"/>
            <p:cNvGrpSpPr>
              <a:grpSpLocks/>
            </p:cNvGrpSpPr>
            <p:nvPr/>
          </p:nvGrpSpPr>
          <p:grpSpPr bwMode="auto">
            <a:xfrm>
              <a:off x="2064" y="2976"/>
              <a:ext cx="1008" cy="548"/>
              <a:chOff x="2064" y="1344"/>
              <a:chExt cx="1008" cy="548"/>
            </a:xfrm>
          </p:grpSpPr>
          <p:sp>
            <p:nvSpPr>
              <p:cNvPr id="21549" name="Oval 45"/>
              <p:cNvSpPr>
                <a:spLocks noChangeArrowheads="1"/>
              </p:cNvSpPr>
              <p:nvPr/>
            </p:nvSpPr>
            <p:spPr bwMode="auto">
              <a:xfrm>
                <a:off x="2064" y="1344"/>
                <a:ext cx="1008" cy="548"/>
              </a:xfrm>
              <a:prstGeom prst="ellipse">
                <a:avLst/>
              </a:prstGeom>
              <a:noFill/>
              <a:ln w="9525">
                <a:solidFill>
                  <a:schemeClr val="tx1"/>
                </a:solidFill>
                <a:round/>
                <a:headEnd/>
                <a:tailEnd/>
              </a:ln>
              <a:effectLst/>
            </p:spPr>
            <p:txBody>
              <a:bodyPr wrap="none" anchor="ctr"/>
              <a:lstStyle/>
              <a:p>
                <a:endParaRPr lang="en-US"/>
              </a:p>
            </p:txBody>
          </p:sp>
          <p:sp>
            <p:nvSpPr>
              <p:cNvPr id="21550" name="Text Box 46"/>
              <p:cNvSpPr txBox="1">
                <a:spLocks noChangeArrowheads="1"/>
              </p:cNvSpPr>
              <p:nvPr/>
            </p:nvSpPr>
            <p:spPr bwMode="auto">
              <a:xfrm>
                <a:off x="2100" y="1392"/>
                <a:ext cx="924" cy="442"/>
              </a:xfrm>
              <a:prstGeom prst="rect">
                <a:avLst/>
              </a:prstGeom>
              <a:noFill/>
              <a:ln w="9525">
                <a:noFill/>
                <a:miter lim="800000"/>
                <a:headEnd/>
                <a:tailEnd/>
              </a:ln>
              <a:effectLst/>
            </p:spPr>
            <p:txBody>
              <a:bodyPr>
                <a:spAutoFit/>
              </a:bodyPr>
              <a:lstStyle/>
              <a:p>
                <a:pPr algn="ctr" rtl="0"/>
                <a:r>
                  <a:rPr lang="en-US" sz="2000" b="0">
                    <a:latin typeface="Times New Roman" pitchFamily="18" charset="0"/>
                  </a:rPr>
                  <a:t>use</a:t>
                </a:r>
              </a:p>
              <a:p>
                <a:pPr algn="ctr" rtl="0"/>
                <a:r>
                  <a:rPr lang="en-US" sz="2000" b="0">
                    <a:latin typeface="Times New Roman" pitchFamily="18" charset="0"/>
                  </a:rPr>
                  <a:t>scheduler</a:t>
                </a:r>
                <a:endParaRPr lang="en-US" sz="2400" b="0">
                  <a:latin typeface="Times New Roman" pitchFamily="18" charset="0"/>
                </a:endParaRPr>
              </a:p>
            </p:txBody>
          </p:sp>
        </p:grpSp>
        <p:sp>
          <p:nvSpPr>
            <p:cNvPr id="21551" name="Line 47"/>
            <p:cNvSpPr>
              <a:spLocks noChangeShapeType="1"/>
            </p:cNvSpPr>
            <p:nvPr/>
          </p:nvSpPr>
          <p:spPr bwMode="auto">
            <a:xfrm flipH="1">
              <a:off x="1104" y="1632"/>
              <a:ext cx="960" cy="0"/>
            </a:xfrm>
            <a:prstGeom prst="line">
              <a:avLst/>
            </a:prstGeom>
            <a:noFill/>
            <a:ln w="9525">
              <a:solidFill>
                <a:schemeClr val="tx1"/>
              </a:solidFill>
              <a:round/>
              <a:headEnd/>
              <a:tailEnd/>
            </a:ln>
            <a:effectLst/>
          </p:spPr>
          <p:txBody>
            <a:bodyPr wrap="none" anchor="ctr"/>
            <a:lstStyle/>
            <a:p>
              <a:endParaRPr lang="en-US"/>
            </a:p>
          </p:txBody>
        </p:sp>
        <p:sp>
          <p:nvSpPr>
            <p:cNvPr id="21552" name="Line 48"/>
            <p:cNvSpPr>
              <a:spLocks noChangeShapeType="1"/>
            </p:cNvSpPr>
            <p:nvPr/>
          </p:nvSpPr>
          <p:spPr bwMode="auto">
            <a:xfrm flipH="1" flipV="1">
              <a:off x="1104" y="1632"/>
              <a:ext cx="1008" cy="672"/>
            </a:xfrm>
            <a:prstGeom prst="line">
              <a:avLst/>
            </a:prstGeom>
            <a:noFill/>
            <a:ln w="9525">
              <a:solidFill>
                <a:schemeClr val="tx1"/>
              </a:solidFill>
              <a:round/>
              <a:headEnd/>
              <a:tailEnd/>
            </a:ln>
            <a:effectLst/>
          </p:spPr>
          <p:txBody>
            <a:bodyPr wrap="none" anchor="ctr"/>
            <a:lstStyle/>
            <a:p>
              <a:endParaRPr lang="en-US"/>
            </a:p>
          </p:txBody>
        </p:sp>
        <p:sp>
          <p:nvSpPr>
            <p:cNvPr id="21553" name="Line 49"/>
            <p:cNvSpPr>
              <a:spLocks noChangeShapeType="1"/>
            </p:cNvSpPr>
            <p:nvPr/>
          </p:nvSpPr>
          <p:spPr bwMode="auto">
            <a:xfrm flipV="1">
              <a:off x="1104" y="1824"/>
              <a:ext cx="1104" cy="1008"/>
            </a:xfrm>
            <a:prstGeom prst="line">
              <a:avLst/>
            </a:prstGeom>
            <a:noFill/>
            <a:ln w="9525">
              <a:solidFill>
                <a:schemeClr val="tx1"/>
              </a:solidFill>
              <a:round/>
              <a:headEnd/>
              <a:tailEnd/>
            </a:ln>
            <a:effectLst/>
          </p:spPr>
          <p:txBody>
            <a:bodyPr wrap="none" anchor="ctr"/>
            <a:lstStyle/>
            <a:p>
              <a:endParaRPr lang="en-US"/>
            </a:p>
          </p:txBody>
        </p:sp>
        <p:sp>
          <p:nvSpPr>
            <p:cNvPr id="21554" name="Line 50"/>
            <p:cNvSpPr>
              <a:spLocks noChangeShapeType="1"/>
            </p:cNvSpPr>
            <p:nvPr/>
          </p:nvSpPr>
          <p:spPr bwMode="auto">
            <a:xfrm flipV="1">
              <a:off x="1104" y="2544"/>
              <a:ext cx="960" cy="288"/>
            </a:xfrm>
            <a:prstGeom prst="line">
              <a:avLst/>
            </a:prstGeom>
            <a:noFill/>
            <a:ln w="9525">
              <a:solidFill>
                <a:schemeClr val="tx1"/>
              </a:solidFill>
              <a:round/>
              <a:headEnd/>
              <a:tailEnd/>
            </a:ln>
            <a:effectLst/>
          </p:spPr>
          <p:txBody>
            <a:bodyPr wrap="none" anchor="ctr"/>
            <a:lstStyle/>
            <a:p>
              <a:endParaRPr lang="en-US"/>
            </a:p>
          </p:txBody>
        </p:sp>
        <p:sp>
          <p:nvSpPr>
            <p:cNvPr id="21555" name="Line 51"/>
            <p:cNvSpPr>
              <a:spLocks noChangeShapeType="1"/>
            </p:cNvSpPr>
            <p:nvPr/>
          </p:nvSpPr>
          <p:spPr bwMode="auto">
            <a:xfrm>
              <a:off x="1104" y="2832"/>
              <a:ext cx="960" cy="432"/>
            </a:xfrm>
            <a:prstGeom prst="line">
              <a:avLst/>
            </a:prstGeom>
            <a:noFill/>
            <a:ln w="9525">
              <a:solidFill>
                <a:schemeClr val="tx1"/>
              </a:solidFill>
              <a:round/>
              <a:headEnd/>
              <a:tailEnd/>
            </a:ln>
            <a:effectLst/>
          </p:spPr>
          <p:txBody>
            <a:bodyPr wrap="none" anchor="ctr"/>
            <a:lstStyle/>
            <a:p>
              <a:endParaRPr lang="en-US"/>
            </a:p>
          </p:txBody>
        </p:sp>
        <p:sp>
          <p:nvSpPr>
            <p:cNvPr id="21556" name="Line 52"/>
            <p:cNvSpPr>
              <a:spLocks noChangeShapeType="1"/>
            </p:cNvSpPr>
            <p:nvPr/>
          </p:nvSpPr>
          <p:spPr bwMode="auto">
            <a:xfrm flipH="1">
              <a:off x="3072" y="1632"/>
              <a:ext cx="1008" cy="0"/>
            </a:xfrm>
            <a:prstGeom prst="line">
              <a:avLst/>
            </a:prstGeom>
            <a:noFill/>
            <a:ln w="9525">
              <a:solidFill>
                <a:schemeClr val="tx1"/>
              </a:solidFill>
              <a:prstDash val="dash"/>
              <a:round/>
              <a:headEnd/>
              <a:tailEnd type="arrow" w="med" len="med"/>
            </a:ln>
            <a:effectLst/>
          </p:spPr>
          <p:txBody>
            <a:bodyPr wrap="none" anchor="ctr"/>
            <a:lstStyle/>
            <a:p>
              <a:endParaRPr lang="en-US"/>
            </a:p>
          </p:txBody>
        </p:sp>
        <p:sp>
          <p:nvSpPr>
            <p:cNvPr id="21557" name="Text Box 53"/>
            <p:cNvSpPr txBox="1">
              <a:spLocks noChangeArrowheads="1"/>
            </p:cNvSpPr>
            <p:nvPr/>
          </p:nvSpPr>
          <p:spPr bwMode="auto">
            <a:xfrm>
              <a:off x="3158" y="1416"/>
              <a:ext cx="824" cy="231"/>
            </a:xfrm>
            <a:prstGeom prst="rect">
              <a:avLst/>
            </a:prstGeom>
            <a:noFill/>
            <a:ln w="9525">
              <a:noFill/>
              <a:miter lim="800000"/>
              <a:headEnd/>
              <a:tailEnd/>
            </a:ln>
            <a:effectLst/>
          </p:spPr>
          <p:txBody>
            <a:bodyPr wrap="none">
              <a:spAutoFit/>
            </a:bodyPr>
            <a:lstStyle/>
            <a:p>
              <a:pPr rtl="0"/>
              <a:r>
                <a:rPr lang="en-US" b="0">
                  <a:latin typeface="Times New Roman" pitchFamily="18" charset="0"/>
                </a:rPr>
                <a:t>&lt;&lt;extend&gt;&gt;</a:t>
              </a:r>
            </a:p>
          </p:txBody>
        </p:sp>
        <p:sp>
          <p:nvSpPr>
            <p:cNvPr id="21558" name="Line 54"/>
            <p:cNvSpPr>
              <a:spLocks noChangeShapeType="1"/>
            </p:cNvSpPr>
            <p:nvPr/>
          </p:nvSpPr>
          <p:spPr bwMode="auto">
            <a:xfrm flipH="1">
              <a:off x="3072" y="2433"/>
              <a:ext cx="1008" cy="0"/>
            </a:xfrm>
            <a:prstGeom prst="line">
              <a:avLst/>
            </a:prstGeom>
            <a:noFill/>
            <a:ln w="9525">
              <a:solidFill>
                <a:schemeClr val="tx1"/>
              </a:solidFill>
              <a:prstDash val="dash"/>
              <a:round/>
              <a:headEnd/>
              <a:tailEnd type="arrow" w="med" len="med"/>
            </a:ln>
            <a:effectLst/>
          </p:spPr>
          <p:txBody>
            <a:bodyPr wrap="none" anchor="ctr"/>
            <a:lstStyle/>
            <a:p>
              <a:endParaRPr lang="en-US"/>
            </a:p>
          </p:txBody>
        </p:sp>
        <p:sp>
          <p:nvSpPr>
            <p:cNvPr id="21559" name="Text Box 55"/>
            <p:cNvSpPr txBox="1">
              <a:spLocks noChangeArrowheads="1"/>
            </p:cNvSpPr>
            <p:nvPr/>
          </p:nvSpPr>
          <p:spPr bwMode="auto">
            <a:xfrm>
              <a:off x="3158" y="2217"/>
              <a:ext cx="824" cy="231"/>
            </a:xfrm>
            <a:prstGeom prst="rect">
              <a:avLst/>
            </a:prstGeom>
            <a:noFill/>
            <a:ln w="9525">
              <a:noFill/>
              <a:miter lim="800000"/>
              <a:headEnd/>
              <a:tailEnd/>
            </a:ln>
            <a:effectLst/>
          </p:spPr>
          <p:txBody>
            <a:bodyPr wrap="none">
              <a:spAutoFit/>
            </a:bodyPr>
            <a:lstStyle/>
            <a:p>
              <a:pPr rtl="0"/>
              <a:r>
                <a:rPr lang="en-US" b="0">
                  <a:latin typeface="Times New Roman" pitchFamily="18" charset="0"/>
                </a:rPr>
                <a:t>&lt;&lt;extend&gt;&gt;</a:t>
              </a:r>
            </a:p>
          </p:txBody>
        </p:sp>
        <p:sp>
          <p:nvSpPr>
            <p:cNvPr id="21560" name="Rectangle 56"/>
            <p:cNvSpPr>
              <a:spLocks noChangeArrowheads="1"/>
            </p:cNvSpPr>
            <p:nvPr/>
          </p:nvSpPr>
          <p:spPr bwMode="auto">
            <a:xfrm>
              <a:off x="1824" y="1200"/>
              <a:ext cx="3504" cy="2496"/>
            </a:xfrm>
            <a:prstGeom prst="rect">
              <a:avLst/>
            </a:prstGeom>
            <a:noFill/>
            <a:ln w="9525">
              <a:solidFill>
                <a:schemeClr val="tx1"/>
              </a:solidFill>
              <a:miter lim="800000"/>
              <a:headEnd/>
              <a:tailEnd/>
            </a:ln>
            <a:effectLst/>
          </p:spPr>
          <p:txBody>
            <a:bodyPr wrap="none" anchor="ctr"/>
            <a:lstStyle/>
            <a:p>
              <a:endParaRPr lang="en-US"/>
            </a:p>
          </p:txBody>
        </p:sp>
        <p:sp>
          <p:nvSpPr>
            <p:cNvPr id="21561" name="Text Box 57"/>
            <p:cNvSpPr txBox="1">
              <a:spLocks noChangeArrowheads="1"/>
            </p:cNvSpPr>
            <p:nvPr/>
          </p:nvSpPr>
          <p:spPr bwMode="auto">
            <a:xfrm>
              <a:off x="4070" y="3480"/>
              <a:ext cx="1224" cy="231"/>
            </a:xfrm>
            <a:prstGeom prst="rect">
              <a:avLst/>
            </a:prstGeom>
            <a:noFill/>
            <a:ln w="9525">
              <a:noFill/>
              <a:miter lim="800000"/>
              <a:headEnd/>
              <a:tailEnd/>
            </a:ln>
            <a:effectLst/>
          </p:spPr>
          <p:txBody>
            <a:bodyPr wrap="none">
              <a:spAutoFit/>
            </a:bodyPr>
            <a:lstStyle/>
            <a:p>
              <a:pPr rtl="0"/>
              <a:r>
                <a:rPr lang="en-US" b="0">
                  <a:latin typeface="Times New Roman" pitchFamily="18" charset="0"/>
                </a:rPr>
                <a:t>Cellular Telephone</a:t>
              </a:r>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1143000"/>
          </a:xfrm>
        </p:spPr>
        <p:txBody>
          <a:bodyPr/>
          <a:lstStyle/>
          <a:p>
            <a:r>
              <a:rPr lang="en-US" dirty="0" smtClean="0"/>
              <a:t>Example</a:t>
            </a:r>
            <a:endParaRPr lang="en-US" dirty="0"/>
          </a:p>
        </p:txBody>
      </p:sp>
      <p:pic>
        <p:nvPicPr>
          <p:cNvPr id="1026" name="Picture 2" descr="C:\Documents and Settings\Ramchandra\Desktop\figure4.gif"/>
          <p:cNvPicPr>
            <a:picLocks noGrp="1" noChangeAspect="1" noChangeArrowheads="1"/>
          </p:cNvPicPr>
          <p:nvPr>
            <p:ph sz="quarter" idx="1"/>
          </p:nvPr>
        </p:nvPicPr>
        <p:blipFill>
          <a:blip r:embed="rId3"/>
          <a:srcRect/>
          <a:stretch>
            <a:fillRect/>
          </a:stretch>
        </p:blipFill>
        <p:spPr bwMode="auto">
          <a:xfrm>
            <a:off x="762000" y="1295401"/>
            <a:ext cx="7433782" cy="5290376"/>
          </a:xfrm>
          <a:prstGeom prst="rect">
            <a:avLst/>
          </a:prstGeom>
          <a:noFill/>
        </p:spPr>
      </p:pic>
      <p:sp>
        <p:nvSpPr>
          <p:cNvPr id="4" name="Oval 3"/>
          <p:cNvSpPr/>
          <p:nvPr/>
        </p:nvSpPr>
        <p:spPr>
          <a:xfrm>
            <a:off x="5410200" y="6172200"/>
            <a:ext cx="914400"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Fine</a:t>
            </a:r>
            <a:endParaRPr lang="en-US" sz="1050" dirty="0">
              <a:solidFill>
                <a:schemeClr val="tx1"/>
              </a:solidFill>
            </a:endParaRPr>
          </a:p>
        </p:txBody>
      </p:sp>
      <p:cxnSp>
        <p:nvCxnSpPr>
          <p:cNvPr id="6" name="Straight Arrow Connector 5"/>
          <p:cNvCxnSpPr>
            <a:endCxn id="4" idx="2"/>
          </p:cNvCxnSpPr>
          <p:nvPr/>
        </p:nvCxnSpPr>
        <p:spPr>
          <a:xfrm>
            <a:off x="4800600" y="6324600"/>
            <a:ext cx="609600" cy="158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724400" y="5943600"/>
            <a:ext cx="1093569" cy="276999"/>
          </a:xfrm>
          <a:prstGeom prst="rect">
            <a:avLst/>
          </a:prstGeom>
          <a:noFill/>
        </p:spPr>
        <p:txBody>
          <a:bodyPr wrap="none" rtlCol="0">
            <a:spAutoFit/>
          </a:bodyPr>
          <a:lstStyle/>
          <a:p>
            <a:r>
              <a:rPr lang="en-US" sz="1200" dirty="0" smtClean="0"/>
              <a:t>&lt;&lt;exclude&gt;&gt;</a:t>
            </a:r>
            <a:endParaRPr lang="en-US" sz="1200"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2050" name="Picture 2" descr="C:\Documents and Settings\Ramchandra\Desktop\UseCases.gif"/>
          <p:cNvPicPr>
            <a:picLocks noGrp="1" noChangeAspect="1" noChangeArrowheads="1"/>
          </p:cNvPicPr>
          <p:nvPr>
            <p:ph sz="quarter" idx="1"/>
          </p:nvPr>
        </p:nvPicPr>
        <p:blipFill>
          <a:blip r:embed="rId2"/>
          <a:srcRect/>
          <a:stretch>
            <a:fillRect/>
          </a:stretch>
        </p:blipFill>
        <p:spPr bwMode="auto">
          <a:xfrm>
            <a:off x="1639460" y="980516"/>
            <a:ext cx="6590140" cy="5493310"/>
          </a:xfrm>
          <a:prstGeom prst="rect">
            <a:avLst/>
          </a:prstGeom>
          <a:noFill/>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Requirements</a:t>
            </a:r>
            <a:endParaRPr lang="en-US" dirty="0"/>
          </a:p>
        </p:txBody>
      </p:sp>
      <p:sp>
        <p:nvSpPr>
          <p:cNvPr id="3" name="Content Placeholder 2"/>
          <p:cNvSpPr>
            <a:spLocks noGrp="1"/>
          </p:cNvSpPr>
          <p:nvPr>
            <p:ph sz="quarter" idx="1"/>
          </p:nvPr>
        </p:nvSpPr>
        <p:spPr/>
        <p:txBody>
          <a:bodyPr/>
          <a:lstStyle/>
          <a:p>
            <a:r>
              <a:rPr lang="en-US" dirty="0" smtClean="0"/>
              <a:t>Are the requirements  correct?</a:t>
            </a:r>
          </a:p>
          <a:p>
            <a:r>
              <a:rPr lang="en-US" dirty="0" smtClean="0"/>
              <a:t>Are the requirements consistent?</a:t>
            </a:r>
          </a:p>
          <a:p>
            <a:r>
              <a:rPr lang="en-US" dirty="0" smtClean="0"/>
              <a:t>Are the requirements unambiguous?</a:t>
            </a:r>
          </a:p>
          <a:p>
            <a:r>
              <a:rPr lang="en-US" dirty="0" smtClean="0"/>
              <a:t>Are the requirements complete?</a:t>
            </a:r>
          </a:p>
          <a:p>
            <a:r>
              <a:rPr lang="en-US" dirty="0" smtClean="0"/>
              <a:t>Are the requirements feasible?</a:t>
            </a:r>
          </a:p>
          <a:p>
            <a:r>
              <a:rPr lang="en-US" dirty="0" smtClean="0"/>
              <a:t>Is every requirement is relevant?</a:t>
            </a:r>
          </a:p>
          <a:p>
            <a:r>
              <a:rPr lang="en-US" dirty="0" smtClean="0"/>
              <a:t>Are the requirements testable?</a:t>
            </a:r>
          </a:p>
          <a:p>
            <a:r>
              <a:rPr lang="en-US" dirty="0" smtClean="0"/>
              <a:t>Are the requirements traceable?</a:t>
            </a:r>
          </a:p>
          <a:p>
            <a:endParaRPr lang="en-US" dirty="0" smtClean="0"/>
          </a:p>
          <a:p>
            <a:endParaRPr lang="en-US"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CA" dirty="0"/>
              <a:t>Use Case </a:t>
            </a:r>
            <a:r>
              <a:rPr lang="en-CA" dirty="0" smtClean="0"/>
              <a:t>Template</a:t>
            </a:r>
            <a:endParaRPr lang="en-CA" dirty="0"/>
          </a:p>
        </p:txBody>
      </p:sp>
      <p:sp>
        <p:nvSpPr>
          <p:cNvPr id="169987" name="Rectangle 3"/>
          <p:cNvSpPr>
            <a:spLocks noGrp="1" noChangeArrowheads="1"/>
          </p:cNvSpPr>
          <p:nvPr>
            <p:ph type="body" idx="1"/>
          </p:nvPr>
        </p:nvSpPr>
        <p:spPr/>
        <p:txBody>
          <a:bodyPr>
            <a:normAutofit lnSpcReduction="10000"/>
          </a:bodyPr>
          <a:lstStyle/>
          <a:p>
            <a:r>
              <a:rPr lang="en-CA" sz="2000"/>
              <a:t>There are many different templates for use cases but they often consist of a subset of the following items:</a:t>
            </a:r>
          </a:p>
          <a:p>
            <a:r>
              <a:rPr lang="en-CA" sz="2000">
                <a:solidFill>
                  <a:srgbClr val="FF0000"/>
                </a:solidFill>
              </a:rPr>
              <a:t>Identifier</a:t>
            </a:r>
            <a:r>
              <a:rPr lang="en-CA" sz="2000"/>
              <a:t>: unique label for use case used to reference it elsewhere</a:t>
            </a:r>
          </a:p>
          <a:p>
            <a:r>
              <a:rPr lang="en-CA" sz="2000">
                <a:solidFill>
                  <a:srgbClr val="FF0000"/>
                </a:solidFill>
              </a:rPr>
              <a:t>Name</a:t>
            </a:r>
            <a:r>
              <a:rPr lang="en-CA" sz="2000"/>
              <a:t>: succinctly state user task independently of the structure or implementation</a:t>
            </a:r>
          </a:p>
          <a:p>
            <a:pPr lvl="1"/>
            <a:r>
              <a:rPr lang="en-CA" sz="1800"/>
              <a:t>Suggested form “verb object” (e.g., Order a product)</a:t>
            </a:r>
          </a:p>
          <a:p>
            <a:r>
              <a:rPr lang="en-CA" sz="2000">
                <a:solidFill>
                  <a:srgbClr val="FF0000"/>
                </a:solidFill>
              </a:rPr>
              <a:t>Authors</a:t>
            </a:r>
            <a:r>
              <a:rPr lang="en-CA" sz="2000"/>
              <a:t>: people who discovered use case</a:t>
            </a:r>
          </a:p>
          <a:p>
            <a:r>
              <a:rPr lang="en-CA" sz="2000">
                <a:solidFill>
                  <a:srgbClr val="FF0000"/>
                </a:solidFill>
              </a:rPr>
              <a:t>Goal</a:t>
            </a:r>
            <a:r>
              <a:rPr lang="en-CA" sz="2000"/>
              <a:t>: short description of expected outcome from actors’ point of view</a:t>
            </a:r>
          </a:p>
          <a:p>
            <a:r>
              <a:rPr lang="en-CA" sz="2000">
                <a:solidFill>
                  <a:srgbClr val="FF0000"/>
                </a:solidFill>
              </a:rPr>
              <a:t>Preconditions</a:t>
            </a:r>
            <a:r>
              <a:rPr lang="en-CA" sz="2000"/>
              <a:t>: what needs to be satisfied before use case can begin</a:t>
            </a:r>
          </a:p>
          <a:p>
            <a:r>
              <a:rPr lang="en-CA" sz="2000">
                <a:solidFill>
                  <a:srgbClr val="FF0000"/>
                </a:solidFill>
              </a:rPr>
              <a:t>Postconditions</a:t>
            </a:r>
            <a:r>
              <a:rPr lang="en-CA" sz="2000"/>
              <a:t>: state of system after completion of use case</a:t>
            </a:r>
          </a:p>
          <a:p>
            <a:pPr lvl="1"/>
            <a:r>
              <a:rPr lang="en-CA" sz="1800"/>
              <a:t>Minimal guarantee: state of system after completion regardless of outcome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CA" dirty="0"/>
              <a:t>Use </a:t>
            </a:r>
            <a:r>
              <a:rPr lang="en-CA"/>
              <a:t>Case </a:t>
            </a:r>
            <a:r>
              <a:rPr lang="en-CA" smtClean="0"/>
              <a:t>Template  </a:t>
            </a:r>
            <a:r>
              <a:rPr lang="en-CA" dirty="0" smtClean="0"/>
              <a:t>continued...</a:t>
            </a:r>
            <a:endParaRPr lang="en-CA" dirty="0"/>
          </a:p>
        </p:txBody>
      </p:sp>
      <p:sp>
        <p:nvSpPr>
          <p:cNvPr id="172035" name="Rectangle 3"/>
          <p:cNvSpPr>
            <a:spLocks noGrp="1" noChangeArrowheads="1"/>
          </p:cNvSpPr>
          <p:nvPr>
            <p:ph type="body" idx="1"/>
          </p:nvPr>
        </p:nvSpPr>
        <p:spPr/>
        <p:txBody>
          <a:bodyPr/>
          <a:lstStyle/>
          <a:p>
            <a:r>
              <a:rPr lang="en-CA" sz="2000">
                <a:solidFill>
                  <a:srgbClr val="FF0000"/>
                </a:solidFill>
              </a:rPr>
              <a:t>Primary actor</a:t>
            </a:r>
            <a:r>
              <a:rPr lang="en-CA" sz="2000"/>
              <a:t>: initiates the use case</a:t>
            </a:r>
          </a:p>
          <a:p>
            <a:r>
              <a:rPr lang="en-CA" sz="2000">
                <a:solidFill>
                  <a:srgbClr val="FF0000"/>
                </a:solidFill>
              </a:rPr>
              <a:t>Participants (secondary actors)</a:t>
            </a:r>
            <a:r>
              <a:rPr lang="en-CA" sz="2000"/>
              <a:t>: other actors involved in use case, provide services to the system and interact with the system after the use case was initiated </a:t>
            </a:r>
          </a:p>
          <a:p>
            <a:r>
              <a:rPr lang="en-CA" sz="2000">
                <a:solidFill>
                  <a:srgbClr val="FF0000"/>
                </a:solidFill>
              </a:rPr>
              <a:t>Related requirements</a:t>
            </a:r>
            <a:r>
              <a:rPr lang="en-CA" sz="2000"/>
              <a:t>: identifiers of functional and non-functional requirements linked to the use case</a:t>
            </a:r>
          </a:p>
          <a:p>
            <a:r>
              <a:rPr lang="en-CA" sz="2000">
                <a:solidFill>
                  <a:srgbClr val="FF0000"/>
                </a:solidFill>
              </a:rPr>
              <a:t>Related use cases</a:t>
            </a:r>
            <a:r>
              <a:rPr lang="en-CA" sz="2000"/>
              <a:t>: identifiers of related use cases</a:t>
            </a:r>
          </a:p>
          <a:p>
            <a:pPr lvl="1"/>
            <a:r>
              <a:rPr lang="en-CA" sz="1800"/>
              <a:t>Specify relationship: e.g. </a:t>
            </a:r>
          </a:p>
          <a:p>
            <a:pPr lvl="3"/>
            <a:r>
              <a:rPr lang="en-CA" sz="1400"/>
              <a:t>Supposes use case UC2 has been successfully completed</a:t>
            </a:r>
          </a:p>
          <a:p>
            <a:pPr lvl="3"/>
            <a:r>
              <a:rPr lang="en-CA" sz="1400"/>
              <a:t>Alternative to use case UC3</a:t>
            </a:r>
          </a:p>
          <a:p>
            <a:pPr lvl="3"/>
            <a:r>
              <a:rPr lang="en-CA" sz="1400"/>
              <a:t>...</a:t>
            </a:r>
          </a:p>
          <a:p>
            <a:r>
              <a:rPr lang="en-CA" sz="2000">
                <a:solidFill>
                  <a:srgbClr val="FF0000"/>
                </a:solidFill>
              </a:rPr>
              <a:t>Description of events</a:t>
            </a:r>
            <a:r>
              <a:rPr lang="en-CA" sz="2000"/>
              <a:t> (scenarios)</a:t>
            </a:r>
          </a:p>
          <a:p>
            <a:pPr lvl="1"/>
            <a:r>
              <a:rPr lang="en-CA" sz="1800"/>
              <a:t>Different use case description formats</a:t>
            </a:r>
          </a:p>
          <a:p>
            <a:pPr lvl="1"/>
            <a:r>
              <a:rPr lang="en-CA" sz="1800"/>
              <a:t>Narrative, Simple column, Multiple columns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pic>
        <p:nvPicPr>
          <p:cNvPr id="1026" name="Picture 2" descr="C:\Documents and Settings\Ramchandra\Desktop\Use-Case-Scenario-Example-and-Template-med.png"/>
          <p:cNvPicPr>
            <a:picLocks noGrp="1" noChangeAspect="1" noChangeArrowheads="1"/>
          </p:cNvPicPr>
          <p:nvPr>
            <p:ph sz="quarter" idx="1"/>
          </p:nvPr>
        </p:nvPicPr>
        <p:blipFill>
          <a:blip r:embed="rId2"/>
          <a:srcRect/>
          <a:stretch>
            <a:fillRect/>
          </a:stretch>
        </p:blipFill>
        <p:spPr bwMode="auto">
          <a:xfrm>
            <a:off x="990600" y="1600200"/>
            <a:ext cx="6781799" cy="5257800"/>
          </a:xfrm>
          <a:prstGeom prst="rect">
            <a:avLst/>
          </a:prstGeom>
          <a:noFill/>
        </p:spPr>
      </p:pic>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pic>
        <p:nvPicPr>
          <p:cNvPr id="1026" name="Picture 2" descr="C:\Documents and Settings\Ramchandra\Desktop\scenario.jpg"/>
          <p:cNvPicPr>
            <a:picLocks noGrp="1" noChangeAspect="1" noChangeArrowheads="1"/>
          </p:cNvPicPr>
          <p:nvPr>
            <p:ph sz="quarter" idx="1"/>
          </p:nvPr>
        </p:nvPicPr>
        <p:blipFill>
          <a:blip r:embed="rId2"/>
          <a:srcRect/>
          <a:stretch>
            <a:fillRect/>
          </a:stretch>
        </p:blipFill>
        <p:spPr bwMode="auto">
          <a:xfrm>
            <a:off x="718019" y="1524000"/>
            <a:ext cx="7435381" cy="5257800"/>
          </a:xfrm>
          <a:prstGeom prst="rect">
            <a:avLst/>
          </a:prstGeom>
          <a:noFill/>
        </p:spPr>
      </p:pic>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CA" altLang="en-US" sz="3200"/>
              <a:t>Benefits of Use Case-Based Software Development</a:t>
            </a:r>
          </a:p>
        </p:txBody>
      </p:sp>
      <p:sp>
        <p:nvSpPr>
          <p:cNvPr id="222211" name="Rectangle 3"/>
          <p:cNvSpPr>
            <a:spLocks noGrp="1" noChangeArrowheads="1"/>
          </p:cNvSpPr>
          <p:nvPr>
            <p:ph type="body" idx="1"/>
          </p:nvPr>
        </p:nvSpPr>
        <p:spPr/>
        <p:txBody>
          <a:bodyPr/>
          <a:lstStyle/>
          <a:p>
            <a:r>
              <a:rPr lang="en-CA" altLang="en-US" sz="2400"/>
              <a:t>They can help to define the scope of the system </a:t>
            </a:r>
          </a:p>
          <a:p>
            <a:r>
              <a:rPr lang="en-CA" altLang="en-US" sz="2400"/>
              <a:t>They are often used to plan the development process </a:t>
            </a:r>
          </a:p>
          <a:p>
            <a:r>
              <a:rPr lang="en-CA" altLang="en-US" sz="2400"/>
              <a:t>They are used to both develop and validate the requirements </a:t>
            </a:r>
          </a:p>
          <a:p>
            <a:pPr lvl="1"/>
            <a:r>
              <a:rPr lang="en-CA" sz="2000"/>
              <a:t>Simple, easy to create</a:t>
            </a:r>
          </a:p>
          <a:p>
            <a:pPr lvl="1"/>
            <a:r>
              <a:rPr lang="en-CA" sz="2000"/>
              <a:t>All stakeholders understand them</a:t>
            </a:r>
          </a:p>
          <a:p>
            <a:pPr lvl="1"/>
            <a:r>
              <a:rPr lang="en-CA" sz="2000"/>
              <a:t>Often reflect user's essential requirements</a:t>
            </a:r>
          </a:p>
          <a:p>
            <a:pPr lvl="1"/>
            <a:r>
              <a:rPr lang="en-CA" sz="2000"/>
              <a:t>Separates normal behavior from exceptional behavior</a:t>
            </a:r>
            <a:r>
              <a:rPr lang="en-CA" altLang="en-US" sz="2000"/>
              <a:t> </a:t>
            </a:r>
          </a:p>
          <a:p>
            <a:r>
              <a:rPr lang="en-CA" altLang="en-US" sz="2400"/>
              <a:t>They can form the basis for the definition of test cases </a:t>
            </a:r>
          </a:p>
          <a:p>
            <a:r>
              <a:rPr lang="en-CA" altLang="en-US" sz="2400"/>
              <a:t>They can be used to structure user manuals</a:t>
            </a:r>
          </a:p>
          <a:p>
            <a:endParaRPr lang="en-US" altLang="en-US" sz="240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smtClean="0"/>
              <a:t>Quality Function Deployment</a:t>
            </a:r>
          </a:p>
        </p:txBody>
      </p:sp>
      <p:sp>
        <p:nvSpPr>
          <p:cNvPr id="21507" name="Rectangle 3"/>
          <p:cNvSpPr>
            <a:spLocks noGrp="1" noChangeArrowheads="1"/>
          </p:cNvSpPr>
          <p:nvPr>
            <p:ph type="body" idx="1"/>
          </p:nvPr>
        </p:nvSpPr>
        <p:spPr>
          <a:xfrm>
            <a:off x="566738" y="1676400"/>
            <a:ext cx="8001000" cy="4267200"/>
          </a:xfrm>
        </p:spPr>
        <p:txBody>
          <a:bodyPr>
            <a:normAutofit lnSpcReduction="10000"/>
          </a:bodyPr>
          <a:lstStyle/>
          <a:p>
            <a:pPr marL="571500" indent="-571500">
              <a:lnSpc>
                <a:spcPct val="80000"/>
              </a:lnSpc>
            </a:pPr>
            <a:r>
              <a:rPr lang="en-US" sz="1600" smtClean="0"/>
              <a:t>It is a technique that translate the needs of the customer into technical requirement for software.</a:t>
            </a:r>
          </a:p>
          <a:p>
            <a:pPr marL="571500" indent="-571500">
              <a:lnSpc>
                <a:spcPct val="80000"/>
              </a:lnSpc>
            </a:pPr>
            <a:r>
              <a:rPr lang="en-US" sz="1600" smtClean="0"/>
              <a:t>Concentrates on maximizing customer satisfaction.</a:t>
            </a:r>
          </a:p>
          <a:p>
            <a:pPr marL="571500" indent="-571500">
              <a:lnSpc>
                <a:spcPct val="80000"/>
              </a:lnSpc>
            </a:pPr>
            <a:r>
              <a:rPr lang="en-US" sz="1600" smtClean="0"/>
              <a:t>QFD emphasizes – what is valuable to the customer and then deploys these values throughout the engineering process.</a:t>
            </a:r>
          </a:p>
          <a:p>
            <a:pPr marL="571500" indent="-571500">
              <a:lnSpc>
                <a:spcPct val="80000"/>
              </a:lnSpc>
              <a:buFont typeface="Wingdings" pitchFamily="2" charset="2"/>
              <a:buNone/>
            </a:pPr>
            <a:r>
              <a:rPr lang="en-US" sz="1600" smtClean="0"/>
              <a:t>Three types of requirement:</a:t>
            </a:r>
          </a:p>
          <a:p>
            <a:pPr marL="571500" indent="-571500">
              <a:lnSpc>
                <a:spcPct val="80000"/>
              </a:lnSpc>
              <a:buFont typeface="Wingdings" pitchFamily="2" charset="2"/>
              <a:buAutoNum type="arabicPeriod"/>
            </a:pPr>
            <a:r>
              <a:rPr lang="en-US" sz="1600" smtClean="0"/>
              <a:t>Normal Requirements – reflect objectives and goals stated for product. If requirement are present in final products, customer is satisfied.</a:t>
            </a:r>
          </a:p>
          <a:p>
            <a:pPr marL="571500" indent="-571500">
              <a:lnSpc>
                <a:spcPct val="80000"/>
              </a:lnSpc>
              <a:buFont typeface="Wingdings" pitchFamily="2" charset="2"/>
              <a:buAutoNum type="arabicPeriod"/>
            </a:pPr>
            <a:r>
              <a:rPr lang="en-US" sz="1600" smtClean="0"/>
              <a:t>Expected Requirements –  customer does not explicitly state them. Customer assumes it is implicitly available with the system.</a:t>
            </a:r>
          </a:p>
          <a:p>
            <a:pPr marL="571500" indent="-571500">
              <a:lnSpc>
                <a:spcPct val="80000"/>
              </a:lnSpc>
              <a:buFont typeface="Wingdings" pitchFamily="2" charset="2"/>
              <a:buAutoNum type="arabicPeriod"/>
            </a:pPr>
            <a:r>
              <a:rPr lang="en-US" sz="1600" smtClean="0"/>
              <a:t>Exciting Requirements- Features that go beyond the customer’s expectation.</a:t>
            </a:r>
          </a:p>
          <a:p>
            <a:pPr marL="571500" indent="-571500">
              <a:lnSpc>
                <a:spcPct val="80000"/>
              </a:lnSpc>
              <a:buFont typeface="Wingdings" pitchFamily="2" charset="2"/>
              <a:buNone/>
            </a:pPr>
            <a:r>
              <a:rPr lang="en-US" sz="1600" smtClean="0"/>
              <a:t>During meeting with customer – </a:t>
            </a:r>
          </a:p>
          <a:p>
            <a:pPr marL="571500" indent="-571500">
              <a:lnSpc>
                <a:spcPct val="80000"/>
              </a:lnSpc>
              <a:buFont typeface="Wingdings" pitchFamily="2" charset="2"/>
              <a:buNone/>
            </a:pPr>
            <a:r>
              <a:rPr lang="en-US" altLang="zh-CN" sz="1600" smtClean="0">
                <a:solidFill>
                  <a:schemeClr val="accent2"/>
                </a:solidFill>
                <a:ea typeface="宋体" pitchFamily="2" charset="-122"/>
              </a:rPr>
              <a:t>Function deployment</a:t>
            </a:r>
            <a:r>
              <a:rPr lang="en-US" altLang="zh-CN" sz="1600" smtClean="0">
                <a:ea typeface="宋体" pitchFamily="2" charset="-122"/>
              </a:rPr>
              <a:t> determines the “value” of each function required of the system.</a:t>
            </a:r>
          </a:p>
          <a:p>
            <a:pPr marL="571500" indent="-571500">
              <a:lnSpc>
                <a:spcPct val="80000"/>
              </a:lnSpc>
              <a:buFont typeface="Wingdings" pitchFamily="2" charset="2"/>
              <a:buNone/>
            </a:pPr>
            <a:r>
              <a:rPr lang="en-US" altLang="zh-CN" sz="1600" smtClean="0">
                <a:solidFill>
                  <a:schemeClr val="accent2"/>
                </a:solidFill>
                <a:ea typeface="宋体" pitchFamily="2" charset="-122"/>
              </a:rPr>
              <a:t>Information deployment</a:t>
            </a:r>
            <a:r>
              <a:rPr lang="en-US" altLang="zh-CN" sz="1600" smtClean="0">
                <a:ea typeface="宋体" pitchFamily="2" charset="-122"/>
              </a:rPr>
              <a:t> identifies data objects and events and also tied with functions. </a:t>
            </a:r>
          </a:p>
          <a:p>
            <a:pPr marL="571500" indent="-571500">
              <a:lnSpc>
                <a:spcPct val="80000"/>
              </a:lnSpc>
              <a:buFont typeface="Wingdings" pitchFamily="2" charset="2"/>
              <a:buNone/>
            </a:pPr>
            <a:r>
              <a:rPr lang="en-US" altLang="zh-CN" sz="1600" smtClean="0">
                <a:solidFill>
                  <a:schemeClr val="accent2"/>
                </a:solidFill>
                <a:ea typeface="宋体" pitchFamily="2" charset="-122"/>
              </a:rPr>
              <a:t>Task</a:t>
            </a:r>
            <a:r>
              <a:rPr lang="en-US" altLang="zh-CN" sz="1600" smtClean="0">
                <a:solidFill>
                  <a:srgbClr val="F3FF07"/>
                </a:solidFill>
                <a:ea typeface="宋体" pitchFamily="2" charset="-122"/>
              </a:rPr>
              <a:t> </a:t>
            </a:r>
            <a:r>
              <a:rPr lang="en-US" altLang="zh-CN" sz="1600" smtClean="0">
                <a:solidFill>
                  <a:schemeClr val="accent2"/>
                </a:solidFill>
                <a:ea typeface="宋体" pitchFamily="2" charset="-122"/>
              </a:rPr>
              <a:t>deployment</a:t>
            </a:r>
            <a:r>
              <a:rPr lang="en-US" altLang="zh-CN" sz="1600" smtClean="0">
                <a:ea typeface="宋体" pitchFamily="2" charset="-122"/>
              </a:rPr>
              <a:t> examines the behavior of the system. </a:t>
            </a:r>
          </a:p>
          <a:p>
            <a:pPr marL="571500" indent="-571500">
              <a:lnSpc>
                <a:spcPct val="80000"/>
              </a:lnSpc>
              <a:buFont typeface="Wingdings" pitchFamily="2" charset="2"/>
              <a:buNone/>
            </a:pPr>
            <a:r>
              <a:rPr lang="en-US" altLang="zh-CN" sz="1600" smtClean="0">
                <a:solidFill>
                  <a:schemeClr val="accent2"/>
                </a:solidFill>
                <a:ea typeface="宋体" pitchFamily="2" charset="-122"/>
              </a:rPr>
              <a:t>Value</a:t>
            </a:r>
            <a:r>
              <a:rPr lang="en-US" altLang="zh-CN" sz="1600" smtClean="0">
                <a:solidFill>
                  <a:srgbClr val="F3FF07"/>
                </a:solidFill>
                <a:ea typeface="宋体" pitchFamily="2" charset="-122"/>
              </a:rPr>
              <a:t> </a:t>
            </a:r>
            <a:r>
              <a:rPr lang="en-US" altLang="zh-CN" sz="1600" smtClean="0">
                <a:solidFill>
                  <a:schemeClr val="accent2"/>
                </a:solidFill>
                <a:ea typeface="宋体" pitchFamily="2" charset="-122"/>
              </a:rPr>
              <a:t>analysis</a:t>
            </a:r>
            <a:r>
              <a:rPr lang="en-US" altLang="zh-CN" sz="1600" smtClean="0">
                <a:ea typeface="宋体" pitchFamily="2" charset="-122"/>
              </a:rPr>
              <a:t> determines the priority of requirements during these 3 deployments.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Analysis</a:t>
            </a:r>
            <a:endParaRPr lang="en-US" dirty="0"/>
          </a:p>
        </p:txBody>
      </p:sp>
      <p:sp>
        <p:nvSpPr>
          <p:cNvPr id="3" name="Content Placeholder 2"/>
          <p:cNvSpPr>
            <a:spLocks noGrp="1"/>
          </p:cNvSpPr>
          <p:nvPr>
            <p:ph sz="quarter" idx="1"/>
          </p:nvPr>
        </p:nvSpPr>
        <p:spPr/>
        <p:txBody>
          <a:bodyPr/>
          <a:lstStyle/>
          <a:p>
            <a:r>
              <a:rPr lang="en-US" dirty="0" smtClean="0"/>
              <a:t>Requirement Analysis is  to analyze, refine and scrutinize the gathered requirements in order to make consistent and unambiguous requirements.</a:t>
            </a:r>
          </a:p>
          <a:p>
            <a:endParaRPr lang="en-US" dirty="0" smtClean="0"/>
          </a:p>
          <a:p>
            <a:r>
              <a:rPr lang="en-US" dirty="0" smtClean="0"/>
              <a:t>Review the all requirements and provide a graphical  view of the entire system.</a:t>
            </a:r>
            <a:endParaRPr lang="en-US" dirty="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Analysis</a:t>
            </a:r>
            <a:endParaRPr lang="en-US" dirty="0"/>
          </a:p>
        </p:txBody>
      </p:sp>
      <p:grpSp>
        <p:nvGrpSpPr>
          <p:cNvPr id="4" name="Content Placeholder 3"/>
          <p:cNvGrpSpPr>
            <a:grpSpLocks noGrp="1"/>
          </p:cNvGrpSpPr>
          <p:nvPr>
            <p:ph sz="quarter" idx="1"/>
          </p:nvPr>
        </p:nvGrpSpPr>
        <p:grpSpPr>
          <a:xfrm>
            <a:off x="457200" y="1600200"/>
            <a:ext cx="7467600" cy="4873625"/>
            <a:chOff x="533400" y="1752600"/>
            <a:chExt cx="6245654" cy="3657600"/>
          </a:xfrm>
        </p:grpSpPr>
        <p:sp>
          <p:nvSpPr>
            <p:cNvPr id="5" name="Rectangle 4"/>
            <p:cNvSpPr/>
            <p:nvPr/>
          </p:nvSpPr>
          <p:spPr>
            <a:xfrm>
              <a:off x="533400" y="1752600"/>
              <a:ext cx="1456038"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Draw Context  Diagram</a:t>
              </a:r>
              <a:endParaRPr lang="en-US" dirty="0"/>
            </a:p>
          </p:txBody>
        </p:sp>
        <p:sp>
          <p:nvSpPr>
            <p:cNvPr id="6" name="Rectangle 5"/>
            <p:cNvSpPr/>
            <p:nvPr/>
          </p:nvSpPr>
          <p:spPr>
            <a:xfrm>
              <a:off x="2330621" y="2667000"/>
              <a:ext cx="1461530" cy="838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Develop Prototype (optional)</a:t>
              </a:r>
              <a:endParaRPr lang="en-US" dirty="0"/>
            </a:p>
          </p:txBody>
        </p:sp>
        <p:sp>
          <p:nvSpPr>
            <p:cNvPr id="7" name="Rectangle 6"/>
            <p:cNvSpPr/>
            <p:nvPr/>
          </p:nvSpPr>
          <p:spPr>
            <a:xfrm>
              <a:off x="3855993" y="3581400"/>
              <a:ext cx="1520974"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 Requirements</a:t>
              </a:r>
              <a:endParaRPr lang="en-US" dirty="0"/>
            </a:p>
          </p:txBody>
        </p:sp>
        <p:sp>
          <p:nvSpPr>
            <p:cNvPr id="8" name="Rectangle 7"/>
            <p:cNvSpPr/>
            <p:nvPr/>
          </p:nvSpPr>
          <p:spPr>
            <a:xfrm>
              <a:off x="5317524" y="4572000"/>
              <a:ext cx="146153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Finalize Requirements</a:t>
              </a:r>
              <a:endParaRPr lang="en-US" dirty="0"/>
            </a:p>
          </p:txBody>
        </p:sp>
        <p:cxnSp>
          <p:nvCxnSpPr>
            <p:cNvPr id="9" name="Shape 8"/>
            <p:cNvCxnSpPr>
              <a:stCxn id="5" idx="3"/>
              <a:endCxn id="6" idx="0"/>
            </p:cNvCxnSpPr>
            <p:nvPr/>
          </p:nvCxnSpPr>
          <p:spPr>
            <a:xfrm>
              <a:off x="1989438" y="2171700"/>
              <a:ext cx="1071948" cy="4953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hape 9"/>
            <p:cNvCxnSpPr>
              <a:stCxn id="6" idx="3"/>
              <a:endCxn id="7" idx="0"/>
            </p:cNvCxnSpPr>
            <p:nvPr/>
          </p:nvCxnSpPr>
          <p:spPr>
            <a:xfrm>
              <a:off x="3792152" y="3086100"/>
              <a:ext cx="824329" cy="49530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hape 10"/>
            <p:cNvCxnSpPr>
              <a:stCxn id="7" idx="3"/>
              <a:endCxn id="8" idx="0"/>
            </p:cNvCxnSpPr>
            <p:nvPr/>
          </p:nvCxnSpPr>
          <p:spPr>
            <a:xfrm>
              <a:off x="5376968" y="4000500"/>
              <a:ext cx="671322"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analysis</a:t>
            </a:r>
            <a:endParaRPr lang="en-US" dirty="0"/>
          </a:p>
        </p:txBody>
      </p:sp>
      <p:sp>
        <p:nvSpPr>
          <p:cNvPr id="3" name="Content Placeholder 2"/>
          <p:cNvSpPr>
            <a:spLocks noGrp="1"/>
          </p:cNvSpPr>
          <p:nvPr>
            <p:ph sz="quarter" idx="1"/>
          </p:nvPr>
        </p:nvSpPr>
        <p:spPr/>
        <p:txBody>
          <a:bodyPr/>
          <a:lstStyle/>
          <a:p>
            <a:pPr marL="514350" indent="-514350">
              <a:buFont typeface="+mj-lt"/>
              <a:buAutoNum type="romanLcPeriod"/>
            </a:pPr>
            <a:r>
              <a:rPr lang="en-US" dirty="0" smtClean="0"/>
              <a:t>Context  Diagram</a:t>
            </a:r>
          </a:p>
          <a:p>
            <a:pPr lvl="1"/>
            <a:r>
              <a:rPr lang="en-US" dirty="0" smtClean="0"/>
              <a:t>Defines the boundaries and interfaces of the proposed system with external world.</a:t>
            </a:r>
            <a:endParaRPr lang="en-US" dirty="0"/>
          </a:p>
        </p:txBody>
      </p:sp>
      <p:grpSp>
        <p:nvGrpSpPr>
          <p:cNvPr id="30" name="Group 29"/>
          <p:cNvGrpSpPr/>
          <p:nvPr/>
        </p:nvGrpSpPr>
        <p:grpSpPr>
          <a:xfrm>
            <a:off x="2743200" y="2971800"/>
            <a:ext cx="2895600" cy="2667000"/>
            <a:chOff x="2743200" y="3429000"/>
            <a:chExt cx="2895600" cy="2667000"/>
          </a:xfrm>
        </p:grpSpPr>
        <p:sp>
          <p:nvSpPr>
            <p:cNvPr id="4" name="Oval 3"/>
            <p:cNvSpPr/>
            <p:nvPr/>
          </p:nvSpPr>
          <p:spPr>
            <a:xfrm>
              <a:off x="3124200" y="4191000"/>
              <a:ext cx="1981200" cy="1752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Student Result System</a:t>
              </a:r>
              <a:endParaRPr lang="en-US" dirty="0"/>
            </a:p>
          </p:txBody>
        </p:sp>
        <p:cxnSp>
          <p:nvCxnSpPr>
            <p:cNvPr id="6" name="Straight Arrow Connector 5"/>
            <p:cNvCxnSpPr>
              <a:endCxn id="4" idx="1"/>
            </p:cNvCxnSpPr>
            <p:nvPr/>
          </p:nvCxnSpPr>
          <p:spPr>
            <a:xfrm rot="16200000" flipH="1">
              <a:off x="2683739" y="3717061"/>
              <a:ext cx="790062" cy="671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4" idx="0"/>
            </p:cNvCxnSpPr>
            <p:nvPr/>
          </p:nvCxnSpPr>
          <p:spPr>
            <a:xfrm rot="16200000" flipH="1">
              <a:off x="3429000" y="3505200"/>
              <a:ext cx="7620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4" idx="5"/>
            </p:cNvCxnSpPr>
            <p:nvPr/>
          </p:nvCxnSpPr>
          <p:spPr>
            <a:xfrm rot="16200000" flipH="1">
              <a:off x="5022499" y="5479699"/>
              <a:ext cx="409062" cy="823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4" idx="7"/>
            </p:cNvCxnSpPr>
            <p:nvPr/>
          </p:nvCxnSpPr>
          <p:spPr>
            <a:xfrm rot="5400000">
              <a:off x="4679599" y="3869461"/>
              <a:ext cx="713862" cy="44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2183890" y="3572470"/>
            <a:ext cx="1168910" cy="923330"/>
          </a:xfrm>
          <a:prstGeom prst="rect">
            <a:avLst/>
          </a:prstGeom>
          <a:noFill/>
        </p:spPr>
        <p:txBody>
          <a:bodyPr wrap="none" rtlCol="0">
            <a:spAutoFit/>
          </a:bodyPr>
          <a:lstStyle/>
          <a:p>
            <a:r>
              <a:rPr lang="en-US" dirty="0" smtClean="0"/>
              <a:t>Student  </a:t>
            </a:r>
          </a:p>
          <a:p>
            <a:r>
              <a:rPr lang="en-US" dirty="0" err="1" smtClean="0"/>
              <a:t>Infn</a:t>
            </a:r>
            <a:r>
              <a:rPr lang="en-US" dirty="0" smtClean="0"/>
              <a:t> </a:t>
            </a:r>
          </a:p>
          <a:p>
            <a:r>
              <a:rPr lang="en-US" dirty="0" smtClean="0"/>
              <a:t>entry</a:t>
            </a:r>
            <a:endParaRPr lang="en-US" dirty="0"/>
          </a:p>
        </p:txBody>
      </p:sp>
      <p:sp>
        <p:nvSpPr>
          <p:cNvPr id="33" name="TextBox 32"/>
          <p:cNvSpPr txBox="1"/>
          <p:nvPr/>
        </p:nvSpPr>
        <p:spPr>
          <a:xfrm>
            <a:off x="3481122" y="3200400"/>
            <a:ext cx="1471878" cy="646331"/>
          </a:xfrm>
          <a:prstGeom prst="rect">
            <a:avLst/>
          </a:prstGeom>
          <a:noFill/>
        </p:spPr>
        <p:txBody>
          <a:bodyPr wrap="none" rtlCol="0">
            <a:spAutoFit/>
          </a:bodyPr>
          <a:lstStyle/>
          <a:p>
            <a:r>
              <a:rPr lang="en-US" dirty="0" smtClean="0"/>
              <a:t>Subject </a:t>
            </a:r>
            <a:r>
              <a:rPr lang="en-US" dirty="0" err="1" smtClean="0"/>
              <a:t>infn</a:t>
            </a:r>
            <a:endParaRPr lang="en-US" dirty="0" smtClean="0"/>
          </a:p>
          <a:p>
            <a:r>
              <a:rPr lang="en-US" dirty="0" smtClean="0"/>
              <a:t> Entry</a:t>
            </a:r>
            <a:endParaRPr lang="en-US" dirty="0"/>
          </a:p>
        </p:txBody>
      </p:sp>
      <p:sp>
        <p:nvSpPr>
          <p:cNvPr id="35" name="TextBox 34"/>
          <p:cNvSpPr txBox="1"/>
          <p:nvPr/>
        </p:nvSpPr>
        <p:spPr>
          <a:xfrm>
            <a:off x="2286000" y="2819400"/>
            <a:ext cx="1710725" cy="369332"/>
          </a:xfrm>
          <a:prstGeom prst="rect">
            <a:avLst/>
          </a:prstGeom>
          <a:noFill/>
        </p:spPr>
        <p:txBody>
          <a:bodyPr wrap="none" rtlCol="0">
            <a:spAutoFit/>
          </a:bodyPr>
          <a:lstStyle/>
          <a:p>
            <a:r>
              <a:rPr lang="en-US" dirty="0" smtClean="0"/>
              <a:t>Administrator</a:t>
            </a:r>
            <a:endParaRPr lang="en-US" dirty="0"/>
          </a:p>
        </p:txBody>
      </p:sp>
      <p:sp>
        <p:nvSpPr>
          <p:cNvPr id="36" name="TextBox 35"/>
          <p:cNvSpPr txBox="1"/>
          <p:nvPr/>
        </p:nvSpPr>
        <p:spPr>
          <a:xfrm>
            <a:off x="5257800" y="3048000"/>
            <a:ext cx="2480166" cy="369332"/>
          </a:xfrm>
          <a:prstGeom prst="rect">
            <a:avLst/>
          </a:prstGeom>
          <a:noFill/>
        </p:spPr>
        <p:txBody>
          <a:bodyPr wrap="none" rtlCol="0">
            <a:spAutoFit/>
          </a:bodyPr>
          <a:lstStyle/>
          <a:p>
            <a:r>
              <a:rPr lang="en-US" dirty="0" smtClean="0"/>
              <a:t>Marks entry operator</a:t>
            </a:r>
            <a:endParaRPr lang="en-US" dirty="0"/>
          </a:p>
        </p:txBody>
      </p:sp>
      <p:sp>
        <p:nvSpPr>
          <p:cNvPr id="37" name="TextBox 36"/>
          <p:cNvSpPr txBox="1"/>
          <p:nvPr/>
        </p:nvSpPr>
        <p:spPr>
          <a:xfrm>
            <a:off x="5029200" y="3733800"/>
            <a:ext cx="1513556" cy="369332"/>
          </a:xfrm>
          <a:prstGeom prst="rect">
            <a:avLst/>
          </a:prstGeom>
          <a:noFill/>
        </p:spPr>
        <p:txBody>
          <a:bodyPr wrap="none" rtlCol="0">
            <a:spAutoFit/>
          </a:bodyPr>
          <a:lstStyle/>
          <a:p>
            <a:r>
              <a:rPr lang="en-US" dirty="0" smtClean="0"/>
              <a:t>Marks entry</a:t>
            </a:r>
            <a:endParaRPr lang="en-US" dirty="0"/>
          </a:p>
        </p:txBody>
      </p:sp>
      <p:sp>
        <p:nvSpPr>
          <p:cNvPr id="38" name="TextBox 37"/>
          <p:cNvSpPr txBox="1"/>
          <p:nvPr/>
        </p:nvSpPr>
        <p:spPr>
          <a:xfrm>
            <a:off x="1143000" y="5943600"/>
            <a:ext cx="2472152" cy="646331"/>
          </a:xfrm>
          <a:prstGeom prst="rect">
            <a:avLst/>
          </a:prstGeom>
          <a:noFill/>
        </p:spPr>
        <p:txBody>
          <a:bodyPr wrap="none" rtlCol="0">
            <a:spAutoFit/>
          </a:bodyPr>
          <a:lstStyle/>
          <a:p>
            <a:r>
              <a:rPr lang="en-US" dirty="0" smtClean="0"/>
              <a:t>Students information</a:t>
            </a:r>
          </a:p>
          <a:p>
            <a:r>
              <a:rPr lang="en-US" dirty="0" smtClean="0"/>
              <a:t> generated</a:t>
            </a:r>
            <a:endParaRPr lang="en-US" dirty="0"/>
          </a:p>
        </p:txBody>
      </p:sp>
      <p:cxnSp>
        <p:nvCxnSpPr>
          <p:cNvPr id="40" name="Straight Arrow Connector 39"/>
          <p:cNvCxnSpPr>
            <a:stCxn id="4" idx="3"/>
            <a:endCxn id="38" idx="0"/>
          </p:cNvCxnSpPr>
          <p:nvPr/>
        </p:nvCxnSpPr>
        <p:spPr>
          <a:xfrm rot="5400000">
            <a:off x="2539777" y="5069037"/>
            <a:ext cx="713862" cy="10352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4" idx="4"/>
          </p:cNvCxnSpPr>
          <p:nvPr/>
        </p:nvCxnSpPr>
        <p:spPr>
          <a:xfrm rot="16200000" flipH="1">
            <a:off x="3886200" y="5715000"/>
            <a:ext cx="533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267200" y="6248400"/>
            <a:ext cx="1574470" cy="646331"/>
          </a:xfrm>
          <a:prstGeom prst="rect">
            <a:avLst/>
          </a:prstGeom>
          <a:noFill/>
        </p:spPr>
        <p:txBody>
          <a:bodyPr wrap="none" rtlCol="0">
            <a:spAutoFit/>
          </a:bodyPr>
          <a:lstStyle/>
          <a:p>
            <a:r>
              <a:rPr lang="en-US" dirty="0" smtClean="0"/>
              <a:t>Marks sheet </a:t>
            </a:r>
          </a:p>
          <a:p>
            <a:r>
              <a:rPr lang="en-US" dirty="0" smtClean="0"/>
              <a:t>generated</a:t>
            </a:r>
            <a:endParaRPr lang="en-US" dirty="0"/>
          </a:p>
        </p:txBody>
      </p:sp>
      <p:sp>
        <p:nvSpPr>
          <p:cNvPr id="44" name="TextBox 43"/>
          <p:cNvSpPr txBox="1"/>
          <p:nvPr/>
        </p:nvSpPr>
        <p:spPr>
          <a:xfrm>
            <a:off x="5638800" y="5562600"/>
            <a:ext cx="2507418" cy="646331"/>
          </a:xfrm>
          <a:prstGeom prst="rect">
            <a:avLst/>
          </a:prstGeom>
          <a:noFill/>
        </p:spPr>
        <p:txBody>
          <a:bodyPr wrap="none" rtlCol="0">
            <a:spAutoFit/>
          </a:bodyPr>
          <a:lstStyle/>
          <a:p>
            <a:r>
              <a:rPr lang="en-US" dirty="0" smtClean="0"/>
              <a:t>Student performance </a:t>
            </a:r>
          </a:p>
          <a:p>
            <a:r>
              <a:rPr lang="en-US" dirty="0" smtClean="0"/>
              <a:t>generated</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1600200"/>
            <a:ext cx="7467600" cy="4953000"/>
          </a:xfrm>
        </p:spPr>
        <p:txBody>
          <a:bodyPr>
            <a:normAutofit fontScale="92500"/>
          </a:bodyPr>
          <a:lstStyle/>
          <a:p>
            <a:pPr marL="514350" indent="-514350" algn="just">
              <a:buFont typeface="+mj-lt"/>
              <a:buAutoNum type="romanLcPeriod" startAt="2"/>
            </a:pPr>
            <a:r>
              <a:rPr lang="en-US" b="1" dirty="0" smtClean="0"/>
              <a:t>Development of a prototype(optional):  </a:t>
            </a:r>
            <a:r>
              <a:rPr lang="en-US" dirty="0" smtClean="0"/>
              <a:t>Prototype preferably act as a part of a system what the customer wants.</a:t>
            </a:r>
          </a:p>
          <a:p>
            <a:pPr marL="880110" lvl="1" indent="-514350" algn="just"/>
            <a:r>
              <a:rPr lang="en-US" dirty="0" smtClean="0"/>
              <a:t>The prototype should be built quickly and relatively low cost.</a:t>
            </a:r>
          </a:p>
          <a:p>
            <a:pPr marL="514350" indent="-514350" algn="just">
              <a:buFont typeface="+mj-lt"/>
              <a:buAutoNum type="romanLcPeriod" startAt="2"/>
            </a:pPr>
            <a:r>
              <a:rPr lang="en-US" b="1" dirty="0" smtClean="0"/>
              <a:t>Model the Requirements: </a:t>
            </a:r>
            <a:r>
              <a:rPr lang="en-US" dirty="0" smtClean="0"/>
              <a:t>process consists of various graphical representations of functions, data entities, external entities an relational between them. DFD, ER, Data dictionaries, state chart diagrams, etc.</a:t>
            </a:r>
          </a:p>
          <a:p>
            <a:pPr marL="514350" indent="-514350" algn="just">
              <a:buFont typeface="+mj-lt"/>
              <a:buAutoNum type="romanLcPeriod" startAt="2"/>
            </a:pPr>
            <a:r>
              <a:rPr lang="en-US" b="1" dirty="0" smtClean="0"/>
              <a:t>Finalize the Requirements: </a:t>
            </a:r>
            <a:r>
              <a:rPr lang="en-US" dirty="0" smtClean="0"/>
              <a:t>The inconsistencies and ambiguities have been identified and corrected.  Finalize the requirements and next step is document these requirements in prescribed format.</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z="2800" b="1" smtClean="0">
                <a:cs typeface="Times New Roman" pitchFamily="18" charset="0"/>
              </a:rPr>
              <a:t>Why is Getting Good Requirements Hard?</a:t>
            </a:r>
          </a:p>
        </p:txBody>
      </p:sp>
      <p:sp>
        <p:nvSpPr>
          <p:cNvPr id="8195" name="Rectangle 3"/>
          <p:cNvSpPr>
            <a:spLocks noGrp="1" noChangeArrowheads="1"/>
          </p:cNvSpPr>
          <p:nvPr>
            <p:ph type="body" idx="1"/>
          </p:nvPr>
        </p:nvSpPr>
        <p:spPr/>
        <p:txBody>
          <a:bodyPr/>
          <a:lstStyle/>
          <a:p>
            <a:pPr>
              <a:lnSpc>
                <a:spcPct val="80000"/>
              </a:lnSpc>
            </a:pPr>
            <a:r>
              <a:rPr lang="en-GB" sz="2600" smtClean="0"/>
              <a:t>Stakeholders don’t know what they really want.</a:t>
            </a:r>
          </a:p>
          <a:p>
            <a:pPr>
              <a:lnSpc>
                <a:spcPct val="80000"/>
              </a:lnSpc>
            </a:pPr>
            <a:r>
              <a:rPr lang="en-GB" sz="2600" smtClean="0"/>
              <a:t>Stakeholders express requirements in their own terms.</a:t>
            </a:r>
          </a:p>
          <a:p>
            <a:pPr>
              <a:lnSpc>
                <a:spcPct val="80000"/>
              </a:lnSpc>
            </a:pPr>
            <a:r>
              <a:rPr lang="en-GB" sz="2600" smtClean="0"/>
              <a:t>Different stakeholders may have conflicting requirements.</a:t>
            </a:r>
          </a:p>
          <a:p>
            <a:pPr>
              <a:lnSpc>
                <a:spcPct val="80000"/>
              </a:lnSpc>
            </a:pPr>
            <a:r>
              <a:rPr lang="en-GB" sz="2600" smtClean="0"/>
              <a:t>Organisational and political factors may influence the system requirements.</a:t>
            </a:r>
          </a:p>
          <a:p>
            <a:pPr>
              <a:lnSpc>
                <a:spcPct val="80000"/>
              </a:lnSpc>
            </a:pPr>
            <a:r>
              <a:rPr lang="en-GB" sz="2600" smtClean="0"/>
              <a:t>The requirements change during the RE process. New stakeholders may emerge and the business environment change.</a:t>
            </a:r>
            <a:endParaRPr lang="en-US" sz="2600" smtClean="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Analysis Model - A Bridge </a:t>
            </a:r>
          </a:p>
        </p:txBody>
      </p:sp>
      <p:pic>
        <p:nvPicPr>
          <p:cNvPr id="9219" name="Picture 4"/>
          <p:cNvPicPr>
            <a:picLocks noChangeAspect="1" noChangeArrowheads="1"/>
          </p:cNvPicPr>
          <p:nvPr/>
        </p:nvPicPr>
        <p:blipFill>
          <a:blip r:embed="rId2"/>
          <a:srcRect/>
          <a:stretch>
            <a:fillRect/>
          </a:stretch>
        </p:blipFill>
        <p:spPr bwMode="auto">
          <a:xfrm>
            <a:off x="762000" y="1905000"/>
            <a:ext cx="7543800" cy="3667125"/>
          </a:xfrm>
          <a:prstGeom prst="rect">
            <a:avLst/>
          </a:prstGeom>
          <a:noFill/>
          <a:ln w="12700">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Elements of Analysis model</a:t>
            </a:r>
          </a:p>
        </p:txBody>
      </p:sp>
      <p:sp>
        <p:nvSpPr>
          <p:cNvPr id="11267" name="Rectangle 3"/>
          <p:cNvSpPr>
            <a:spLocks noGrp="1" noChangeArrowheads="1"/>
          </p:cNvSpPr>
          <p:nvPr>
            <p:ph type="body" idx="1"/>
          </p:nvPr>
        </p:nvSpPr>
        <p:spPr/>
        <p:txBody>
          <a:bodyPr/>
          <a:lstStyle/>
          <a:p>
            <a:pPr marL="571500" indent="-571500">
              <a:lnSpc>
                <a:spcPct val="90000"/>
              </a:lnSpc>
            </a:pPr>
            <a:r>
              <a:rPr lang="en-US" sz="2600" smtClean="0"/>
              <a:t>There are two approaches</a:t>
            </a:r>
          </a:p>
          <a:p>
            <a:pPr marL="966788" lvl="1" indent="-495300">
              <a:lnSpc>
                <a:spcPct val="90000"/>
              </a:lnSpc>
              <a:buFont typeface="Wingdings" pitchFamily="2" charset="2"/>
              <a:buAutoNum type="arabicPeriod"/>
            </a:pPr>
            <a:r>
              <a:rPr lang="en-US" sz="2200" smtClean="0"/>
              <a:t>Structured Analysis:- </a:t>
            </a:r>
          </a:p>
          <a:p>
            <a:pPr marL="1347788" lvl="2" indent="-438150">
              <a:lnSpc>
                <a:spcPct val="90000"/>
              </a:lnSpc>
              <a:buFont typeface="Wingdings" pitchFamily="2" charset="2"/>
              <a:buChar char="n"/>
            </a:pPr>
            <a:r>
              <a:rPr lang="en-US" sz="2100" u="sng" smtClean="0"/>
              <a:t>Data objects</a:t>
            </a:r>
            <a:r>
              <a:rPr lang="en-US" sz="2100" smtClean="0"/>
              <a:t> are modeled in a way that defines their </a:t>
            </a:r>
            <a:r>
              <a:rPr lang="en-US" sz="2100" u="sng" smtClean="0"/>
              <a:t>attributes and relationships</a:t>
            </a:r>
            <a:r>
              <a:rPr lang="en-US" sz="2100" smtClean="0"/>
              <a:t>.</a:t>
            </a:r>
          </a:p>
          <a:p>
            <a:pPr marL="1347788" lvl="2" indent="-438150">
              <a:lnSpc>
                <a:spcPct val="90000"/>
              </a:lnSpc>
              <a:buFont typeface="Wingdings" pitchFamily="2" charset="2"/>
              <a:buChar char="n"/>
            </a:pPr>
            <a:r>
              <a:rPr lang="en-US" sz="2100" u="sng" smtClean="0"/>
              <a:t>Processes</a:t>
            </a:r>
            <a:r>
              <a:rPr lang="en-US" sz="2100" smtClean="0"/>
              <a:t> that manipulate data objects in a manner that shows how they </a:t>
            </a:r>
            <a:r>
              <a:rPr lang="en-US" sz="2100" u="sng" smtClean="0"/>
              <a:t>transform data</a:t>
            </a:r>
            <a:r>
              <a:rPr lang="en-US" sz="2100" smtClean="0"/>
              <a:t> as data objects flow </a:t>
            </a:r>
            <a:r>
              <a:rPr lang="en-US" sz="2100" u="sng" smtClean="0"/>
              <a:t>through the systems.</a:t>
            </a:r>
          </a:p>
          <a:p>
            <a:pPr marL="966788" lvl="1" indent="-495300">
              <a:lnSpc>
                <a:spcPct val="90000"/>
              </a:lnSpc>
              <a:buFont typeface="Wingdings" pitchFamily="2" charset="2"/>
              <a:buAutoNum type="arabicPeriod"/>
            </a:pPr>
            <a:r>
              <a:rPr lang="en-US" sz="2200" smtClean="0"/>
              <a:t>Object Oriented Analysis :-</a:t>
            </a:r>
          </a:p>
          <a:p>
            <a:pPr marL="1347788" lvl="2" indent="-438150">
              <a:lnSpc>
                <a:spcPct val="90000"/>
              </a:lnSpc>
              <a:buFont typeface="Wingdings" pitchFamily="2" charset="2"/>
              <a:buChar char="n"/>
            </a:pPr>
            <a:r>
              <a:rPr lang="en-US" sz="2100" smtClean="0"/>
              <a:t>Focuses on the definition of </a:t>
            </a:r>
            <a:r>
              <a:rPr lang="en-US" sz="2100" u="sng" smtClean="0"/>
              <a:t>classes </a:t>
            </a:r>
            <a:r>
              <a:rPr lang="en-US" sz="2100" smtClean="0"/>
              <a:t>and the manner in which they collaborate with one another.</a:t>
            </a:r>
          </a:p>
          <a:p>
            <a:pPr marL="1347788" lvl="2" indent="-438150">
              <a:lnSpc>
                <a:spcPct val="90000"/>
              </a:lnSpc>
              <a:buFont typeface="Wingdings" pitchFamily="2" charset="2"/>
              <a:buChar char="n"/>
            </a:pPr>
            <a:r>
              <a:rPr lang="en-US" sz="2100" u="sng" smtClean="0"/>
              <a:t>UML is predominantly</a:t>
            </a:r>
            <a:r>
              <a:rPr lang="en-US" sz="2100" smtClean="0"/>
              <a:t> object oriented.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Elements of Analysis model</a:t>
            </a:r>
          </a:p>
        </p:txBody>
      </p:sp>
      <p:pic>
        <p:nvPicPr>
          <p:cNvPr id="12291" name="Picture 4"/>
          <p:cNvPicPr>
            <a:picLocks noChangeAspect="1" noChangeArrowheads="1"/>
          </p:cNvPicPr>
          <p:nvPr/>
        </p:nvPicPr>
        <p:blipFill>
          <a:blip r:embed="rId2"/>
          <a:srcRect/>
          <a:stretch>
            <a:fillRect/>
          </a:stretch>
        </p:blipFill>
        <p:spPr bwMode="auto">
          <a:xfrm>
            <a:off x="685800" y="1752600"/>
            <a:ext cx="7772400" cy="4043363"/>
          </a:xfrm>
          <a:prstGeom prst="rect">
            <a:avLst/>
          </a:prstGeom>
          <a:noFill/>
          <a:ln w="12700">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Modeling the Requirements:</a:t>
            </a:r>
            <a:br>
              <a:rPr lang="en-US" dirty="0" smtClean="0"/>
            </a:br>
            <a:r>
              <a:rPr lang="en-US" dirty="0" smtClean="0"/>
              <a:t>Structural Model</a:t>
            </a:r>
            <a:endParaRPr lang="en-US" dirty="0"/>
          </a:p>
        </p:txBody>
      </p:sp>
      <p:sp>
        <p:nvSpPr>
          <p:cNvPr id="3" name="Content Placeholder 2"/>
          <p:cNvSpPr>
            <a:spLocks noGrp="1"/>
          </p:cNvSpPr>
          <p:nvPr>
            <p:ph sz="quarter" idx="1"/>
          </p:nvPr>
        </p:nvSpPr>
        <p:spPr/>
        <p:txBody>
          <a:bodyPr/>
          <a:lstStyle/>
          <a:p>
            <a:pPr marL="457200" indent="-457200">
              <a:buFont typeface="+mj-lt"/>
              <a:buAutoNum type="arabicPeriod"/>
            </a:pPr>
            <a:r>
              <a:rPr lang="en-US" sz="2800" b="1" dirty="0" smtClean="0"/>
              <a:t>Data Flow Diagrams:</a:t>
            </a:r>
          </a:p>
          <a:p>
            <a:r>
              <a:rPr kumimoji="1" lang="en-GB" dirty="0" smtClean="0"/>
              <a:t>Data flow diagrams (DFDs) are one of the diagramming techniques used in structured systems analysis and design</a:t>
            </a:r>
          </a:p>
          <a:p>
            <a:r>
              <a:rPr kumimoji="1" lang="en-GB" dirty="0" smtClean="0"/>
              <a:t>Data flow diagrams show:</a:t>
            </a:r>
          </a:p>
          <a:p>
            <a:pPr lvl="1"/>
            <a:r>
              <a:rPr kumimoji="1" lang="en-GB" dirty="0" smtClean="0"/>
              <a:t>Data flowing through a system to or from users (external entities)</a:t>
            </a:r>
          </a:p>
          <a:p>
            <a:pPr lvl="1"/>
            <a:r>
              <a:rPr kumimoji="1" lang="en-GB" dirty="0" smtClean="0"/>
              <a:t>The processes that transform the data</a:t>
            </a:r>
          </a:p>
          <a:p>
            <a:pPr lvl="1"/>
            <a:r>
              <a:rPr kumimoji="1" lang="en-GB" dirty="0" smtClean="0"/>
              <a:t>The data stores that hold the data</a:t>
            </a:r>
          </a:p>
          <a:p>
            <a:pPr marL="457200" indent="-457200"/>
            <a:endParaRPr lang="en-US" b="1" dirty="0"/>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2209800"/>
            <a:ext cx="7848600" cy="4154984"/>
          </a:xfrm>
          <a:prstGeom prst="rect">
            <a:avLst/>
          </a:prstGeom>
          <a:noFill/>
        </p:spPr>
        <p:txBody>
          <a:bodyPr wrap="square" rtlCol="0">
            <a:spAutoFit/>
          </a:bodyPr>
          <a:lstStyle/>
          <a:p>
            <a:pPr marL="342900" indent="-342900">
              <a:buFont typeface="Arial" pitchFamily="34" charset="0"/>
              <a:buChar char="•"/>
            </a:pPr>
            <a:r>
              <a:rPr lang="en-US" sz="2400" dirty="0" smtClean="0"/>
              <a:t>Processes on DFDs can operate in parallel (at-the-same-time)</a:t>
            </a:r>
          </a:p>
          <a:p>
            <a:pPr marL="342900" indent="-342900">
              <a:buFont typeface="Courier New" pitchFamily="49" charset="0"/>
              <a:buChar char="o"/>
            </a:pPr>
            <a:r>
              <a:rPr lang="en-US" sz="2400" dirty="0" smtClean="0"/>
              <a:t>Processes on flowcharts execute one at a time</a:t>
            </a:r>
          </a:p>
          <a:p>
            <a:pPr marL="342900" indent="-342900">
              <a:buFont typeface="Arial" pitchFamily="34" charset="0"/>
              <a:buChar char="•"/>
            </a:pPr>
            <a:r>
              <a:rPr lang="en-US" sz="2400" dirty="0" smtClean="0"/>
              <a:t>DFDs show the flow of data through a system</a:t>
            </a:r>
          </a:p>
          <a:p>
            <a:pPr marL="342900" indent="-342900">
              <a:buFont typeface="Courier New" pitchFamily="49" charset="0"/>
              <a:buChar char="o"/>
            </a:pPr>
            <a:r>
              <a:rPr lang="en-US" sz="2400" dirty="0" smtClean="0"/>
              <a:t>Flowcharts show the flow of control (sequence and transfer of control)</a:t>
            </a:r>
          </a:p>
          <a:p>
            <a:pPr marL="342900" indent="-342900">
              <a:buFont typeface="Arial" pitchFamily="34" charset="0"/>
              <a:buChar char="•"/>
            </a:pPr>
            <a:r>
              <a:rPr lang="en-US" sz="2400" dirty="0" smtClean="0"/>
              <a:t>Processes on a DFD can have dramatically different timing (daily, weekly, on demand)</a:t>
            </a:r>
          </a:p>
          <a:p>
            <a:pPr marL="342900" indent="-342900">
              <a:buFont typeface="Courier New" pitchFamily="49" charset="0"/>
              <a:buChar char="o"/>
            </a:pPr>
            <a:r>
              <a:rPr lang="en-US" sz="2400" dirty="0" smtClean="0"/>
              <a:t>Processes on flowcharts are part of a single program with consistent timing</a:t>
            </a:r>
          </a:p>
          <a:p>
            <a:endParaRPr lang="en-US" sz="2400" dirty="0"/>
          </a:p>
        </p:txBody>
      </p:sp>
      <p:sp>
        <p:nvSpPr>
          <p:cNvPr id="3" name="Rectangle 2"/>
          <p:cNvSpPr/>
          <p:nvPr/>
        </p:nvSpPr>
        <p:spPr>
          <a:xfrm>
            <a:off x="239628" y="817602"/>
            <a:ext cx="6017994" cy="553998"/>
          </a:xfrm>
          <a:prstGeom prst="rect">
            <a:avLst/>
          </a:prstGeom>
          <a:noFill/>
        </p:spPr>
        <p:txBody>
          <a:bodyPr wrap="none" lIns="91440" tIns="45720" rIns="91440" bIns="45720">
            <a:spAutoFit/>
          </a:bodyPr>
          <a:lstStyle/>
          <a:p>
            <a:pPr>
              <a:spcBef>
                <a:spcPct val="0"/>
              </a:spcBef>
            </a:pPr>
            <a:r>
              <a:rPr lang="en-US" sz="3000" cap="small" dirty="0" smtClean="0">
                <a:solidFill>
                  <a:schemeClr val="tx2"/>
                </a:solidFill>
                <a:latin typeface="+mj-lt"/>
                <a:ea typeface="+mj-ea"/>
                <a:cs typeface="+mj-cs"/>
              </a:rPr>
              <a:t>Diff B/W DFD and Flow chart</a:t>
            </a:r>
            <a:endParaRPr lang="en-US" sz="3000" cap="small" dirty="0">
              <a:solidFill>
                <a:schemeClr val="tx2"/>
              </a:solidFill>
              <a:latin typeface="+mj-lt"/>
              <a:ea typeface="+mj-ea"/>
              <a:cs typeface="+mj-cs"/>
            </a:endParaRPr>
          </a:p>
        </p:txBody>
      </p:sp>
    </p:spTree>
    <p:extLst>
      <p:ext uri="{BB962C8B-B14F-4D97-AF65-F5344CB8AC3E}">
        <p14:creationId xmlns:p14="http://schemas.microsoft.com/office/powerpoint/2010/main" xmlns="" val="1242030128"/>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 Elements</a:t>
            </a:r>
            <a:endParaRPr lang="en-US" dirty="0"/>
          </a:p>
        </p:txBody>
      </p:sp>
      <p:sp>
        <p:nvSpPr>
          <p:cNvPr id="3" name="Content Placeholder 2"/>
          <p:cNvSpPr>
            <a:spLocks noGrp="1"/>
          </p:cNvSpPr>
          <p:nvPr>
            <p:ph sz="quarter" idx="1"/>
          </p:nvPr>
        </p:nvSpPr>
        <p:spPr/>
        <p:txBody>
          <a:bodyPr>
            <a:normAutofit lnSpcReduction="10000"/>
          </a:bodyPr>
          <a:lstStyle/>
          <a:p>
            <a:pPr>
              <a:lnSpc>
                <a:spcPct val="120000"/>
              </a:lnSpc>
            </a:pPr>
            <a:r>
              <a:rPr lang="en-US" sz="2800" dirty="0" smtClean="0"/>
              <a:t>Process </a:t>
            </a:r>
            <a:r>
              <a:rPr lang="en-US" sz="2800" dirty="0" smtClean="0">
                <a:sym typeface="Wingdings" pitchFamily="2" charset="2"/>
              </a:rPr>
              <a:t> verb phrase</a:t>
            </a:r>
            <a:endParaRPr lang="en-US" sz="2800" dirty="0" smtClean="0"/>
          </a:p>
          <a:p>
            <a:pPr lvl="1">
              <a:lnSpc>
                <a:spcPct val="120000"/>
              </a:lnSpc>
            </a:pPr>
            <a:r>
              <a:rPr lang="en-US" sz="2400" dirty="0" smtClean="0"/>
              <a:t>a system name</a:t>
            </a:r>
          </a:p>
          <a:p>
            <a:pPr lvl="1">
              <a:lnSpc>
                <a:spcPct val="120000"/>
              </a:lnSpc>
            </a:pPr>
            <a:r>
              <a:rPr lang="en-US" sz="2400" dirty="0" smtClean="0"/>
              <a:t>a subsystem name</a:t>
            </a:r>
          </a:p>
          <a:p>
            <a:pPr>
              <a:lnSpc>
                <a:spcPct val="120000"/>
              </a:lnSpc>
            </a:pPr>
            <a:endParaRPr lang="en-US" sz="2800" dirty="0" smtClean="0"/>
          </a:p>
          <a:p>
            <a:pPr>
              <a:lnSpc>
                <a:spcPct val="120000"/>
              </a:lnSpc>
            </a:pPr>
            <a:r>
              <a:rPr lang="en-US" sz="2800" dirty="0" smtClean="0"/>
              <a:t>Data Store  </a:t>
            </a:r>
            <a:r>
              <a:rPr lang="en-US" sz="2800" dirty="0" smtClean="0">
                <a:sym typeface="Wingdings" pitchFamily="2" charset="2"/>
              </a:rPr>
              <a:t></a:t>
            </a:r>
            <a:r>
              <a:rPr lang="en-US" sz="2800" dirty="0" smtClean="0"/>
              <a:t> Noun</a:t>
            </a:r>
          </a:p>
          <a:p>
            <a:pPr>
              <a:lnSpc>
                <a:spcPct val="120000"/>
              </a:lnSpc>
            </a:pPr>
            <a:endParaRPr lang="en-US" sz="2800" dirty="0" smtClean="0"/>
          </a:p>
          <a:p>
            <a:pPr>
              <a:lnSpc>
                <a:spcPct val="120000"/>
              </a:lnSpc>
            </a:pPr>
            <a:r>
              <a:rPr lang="en-US" sz="2800" dirty="0" smtClean="0"/>
              <a:t>External Entity  </a:t>
            </a:r>
            <a:r>
              <a:rPr lang="en-US" sz="2800" dirty="0" smtClean="0">
                <a:sym typeface="Wingdings" pitchFamily="2" charset="2"/>
              </a:rPr>
              <a:t></a:t>
            </a:r>
            <a:r>
              <a:rPr lang="en-US" sz="2800" dirty="0" smtClean="0"/>
              <a:t> Noun</a:t>
            </a:r>
          </a:p>
          <a:p>
            <a:pPr>
              <a:lnSpc>
                <a:spcPct val="120000"/>
              </a:lnSpc>
            </a:pPr>
            <a:endParaRPr lang="en-US" sz="2800" dirty="0" smtClean="0"/>
          </a:p>
          <a:p>
            <a:pPr>
              <a:lnSpc>
                <a:spcPct val="120000"/>
              </a:lnSpc>
            </a:pPr>
            <a:r>
              <a:rPr lang="en-US" sz="2800" dirty="0" smtClean="0"/>
              <a:t>Data Flow  </a:t>
            </a:r>
            <a:r>
              <a:rPr lang="en-US" sz="2800" dirty="0" smtClean="0">
                <a:sym typeface="Wingdings" pitchFamily="2" charset="2"/>
              </a:rPr>
              <a:t></a:t>
            </a:r>
            <a:r>
              <a:rPr lang="en-US" sz="2800" dirty="0" smtClean="0"/>
              <a:t> Names of data</a:t>
            </a:r>
          </a:p>
          <a:p>
            <a:pPr>
              <a:lnSpc>
                <a:spcPct val="120000"/>
              </a:lnSpc>
              <a:buNone/>
            </a:pPr>
            <a:endParaRPr lang="en-US" sz="2800" dirty="0" smtClean="0"/>
          </a:p>
          <a:p>
            <a:endParaRPr lang="en-US" dirty="0"/>
          </a:p>
        </p:txBody>
      </p:sp>
      <p:pic>
        <p:nvPicPr>
          <p:cNvPr id="4" name="Picture 2" descr="C:\Users\PsYcHo\Desktop\Capture.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715001" y="1676400"/>
            <a:ext cx="2971799" cy="5063599"/>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0" y="501650"/>
            <a:ext cx="91440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3600" dirty="0">
                <a:solidFill>
                  <a:schemeClr val="tx2"/>
                </a:solidFill>
              </a:rPr>
              <a:t>Creating Data Flow Diagrams</a:t>
            </a:r>
            <a:endParaRPr lang="en-US" dirty="0">
              <a:solidFill>
                <a:schemeClr val="tx2"/>
              </a:solidFill>
            </a:endParaRPr>
          </a:p>
        </p:txBody>
      </p:sp>
      <p:sp>
        <p:nvSpPr>
          <p:cNvPr id="25603" name="Text Box 3"/>
          <p:cNvSpPr txBox="1">
            <a:spLocks noChangeArrowheads="1"/>
          </p:cNvSpPr>
          <p:nvPr/>
        </p:nvSpPr>
        <p:spPr bwMode="auto">
          <a:xfrm>
            <a:off x="685800" y="1214735"/>
            <a:ext cx="845820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2400" dirty="0"/>
              <a:t>Steps:</a:t>
            </a:r>
          </a:p>
        </p:txBody>
      </p:sp>
      <p:sp>
        <p:nvSpPr>
          <p:cNvPr id="25604" name="Text Box 4"/>
          <p:cNvSpPr txBox="1">
            <a:spLocks noChangeArrowheads="1"/>
          </p:cNvSpPr>
          <p:nvPr/>
        </p:nvSpPr>
        <p:spPr bwMode="auto">
          <a:xfrm>
            <a:off x="533400" y="1752600"/>
            <a:ext cx="8382000" cy="38779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charset="0"/>
              </a:defRPr>
            </a:lvl1pPr>
            <a:lvl2pPr marL="914400" indent="-457200">
              <a:defRPr>
                <a:solidFill>
                  <a:schemeClr val="tx1"/>
                </a:solidFill>
                <a:latin typeface="Arial" charset="0"/>
              </a:defRPr>
            </a:lvl2pPr>
            <a:lvl3pPr marL="1371600" indent="-457200">
              <a:defRPr>
                <a:solidFill>
                  <a:schemeClr val="tx1"/>
                </a:solidFill>
                <a:latin typeface="Arial" charset="0"/>
              </a:defRPr>
            </a:lvl3pPr>
            <a:lvl4pPr marL="1828800" indent="-457200">
              <a:defRPr>
                <a:solidFill>
                  <a:schemeClr val="tx1"/>
                </a:solidFill>
                <a:latin typeface="Arial" charset="0"/>
              </a:defRPr>
            </a:lvl4pPr>
            <a:lvl5pPr marL="2286000" indent="-457200">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marL="0">
              <a:spcBef>
                <a:spcPct val="50000"/>
              </a:spcBef>
              <a:buFontTx/>
              <a:buAutoNum type="arabicPeriod"/>
            </a:pPr>
            <a:r>
              <a:rPr lang="en-US" sz="2400" dirty="0">
                <a:latin typeface="+mn-lt"/>
              </a:rPr>
              <a:t>Create a list of activities</a:t>
            </a:r>
          </a:p>
          <a:p>
            <a:pPr marL="0">
              <a:spcBef>
                <a:spcPct val="50000"/>
              </a:spcBef>
              <a:buFontTx/>
              <a:buAutoNum type="arabicPeriod"/>
            </a:pPr>
            <a:r>
              <a:rPr lang="en-US" sz="2400" dirty="0">
                <a:latin typeface="+mn-lt"/>
              </a:rPr>
              <a:t>Construct Context Level DFD</a:t>
            </a:r>
            <a:br>
              <a:rPr lang="en-US" sz="2400" dirty="0">
                <a:latin typeface="+mn-lt"/>
              </a:rPr>
            </a:br>
            <a:r>
              <a:rPr lang="en-US" sz="2400" dirty="0" smtClean="0">
                <a:latin typeface="+mn-lt"/>
              </a:rPr>
              <a:t>      (identifies </a:t>
            </a:r>
            <a:r>
              <a:rPr lang="en-US" sz="2400" dirty="0">
                <a:latin typeface="+mn-lt"/>
              </a:rPr>
              <a:t>external entities and processes)</a:t>
            </a:r>
          </a:p>
          <a:p>
            <a:pPr marL="0">
              <a:spcBef>
                <a:spcPct val="50000"/>
              </a:spcBef>
              <a:buFontTx/>
              <a:buAutoNum type="arabicPeriod"/>
            </a:pPr>
            <a:r>
              <a:rPr lang="en-US" sz="2400" dirty="0">
                <a:latin typeface="+mn-lt"/>
              </a:rPr>
              <a:t>Construct Level 0 DFD </a:t>
            </a:r>
            <a:br>
              <a:rPr lang="en-US" sz="2400" dirty="0">
                <a:latin typeface="+mn-lt"/>
              </a:rPr>
            </a:br>
            <a:r>
              <a:rPr lang="en-US" sz="2400" dirty="0" smtClean="0">
                <a:latin typeface="+mn-lt"/>
              </a:rPr>
              <a:t>      (</a:t>
            </a:r>
            <a:r>
              <a:rPr lang="en-US" sz="2400" dirty="0">
                <a:latin typeface="+mn-lt"/>
              </a:rPr>
              <a:t>identifies manageable sub process )</a:t>
            </a:r>
          </a:p>
          <a:p>
            <a:pPr marL="0">
              <a:spcBef>
                <a:spcPct val="50000"/>
              </a:spcBef>
              <a:buFontTx/>
              <a:buAutoNum type="arabicPeriod"/>
            </a:pPr>
            <a:r>
              <a:rPr lang="en-US" sz="2400" dirty="0">
                <a:latin typeface="+mn-lt"/>
              </a:rPr>
              <a:t>Construct Level 1- n DFD </a:t>
            </a:r>
            <a:br>
              <a:rPr lang="en-US" sz="2400" dirty="0">
                <a:latin typeface="+mn-lt"/>
              </a:rPr>
            </a:br>
            <a:r>
              <a:rPr lang="en-US" sz="2400" dirty="0" smtClean="0">
                <a:latin typeface="+mn-lt"/>
              </a:rPr>
              <a:t>      (</a:t>
            </a:r>
            <a:r>
              <a:rPr lang="en-US" sz="2400" dirty="0">
                <a:latin typeface="+mn-lt"/>
              </a:rPr>
              <a:t>identifies actual data flows and data stores )</a:t>
            </a:r>
          </a:p>
          <a:p>
            <a:pPr marL="0">
              <a:spcBef>
                <a:spcPct val="50000"/>
              </a:spcBef>
              <a:buFontTx/>
              <a:buAutoNum type="arabicPeriod"/>
            </a:pPr>
            <a:r>
              <a:rPr lang="en-US" sz="2400" dirty="0">
                <a:latin typeface="+mn-lt"/>
              </a:rPr>
              <a:t>Check against rules of DFD</a:t>
            </a:r>
          </a:p>
        </p:txBody>
      </p:sp>
    </p:spTree>
  </p:cSld>
  <p:clrMapOvr>
    <a:masterClrMapping/>
  </p:clrMapOvr>
  <p:transition spd="slow">
    <p:push dir="u"/>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kumimoji="1" lang="en-GB"/>
              <a:t>Context Diagram</a:t>
            </a:r>
          </a:p>
        </p:txBody>
      </p:sp>
      <p:sp>
        <p:nvSpPr>
          <p:cNvPr id="138244" name="Rectangle 4"/>
          <p:cNvSpPr>
            <a:spLocks noChangeArrowheads="1"/>
          </p:cNvSpPr>
          <p:nvPr/>
        </p:nvSpPr>
        <p:spPr bwMode="auto">
          <a:xfrm>
            <a:off x="231775" y="1784350"/>
            <a:ext cx="8531225" cy="4692650"/>
          </a:xfrm>
          <a:prstGeom prst="rect">
            <a:avLst/>
          </a:prstGeom>
          <a:solidFill>
            <a:schemeClr val="bg1"/>
          </a:solidFill>
          <a:ln w="22225">
            <a:noFill/>
            <a:miter lim="800000"/>
            <a:headEnd/>
            <a:tailEnd/>
          </a:ln>
          <a:effectLst/>
        </p:spPr>
        <p:txBody>
          <a:bodyPr wrap="none" anchor="ctr"/>
          <a:lstStyle/>
          <a:p>
            <a:pPr algn="ctr"/>
            <a:endParaRPr lang="en-US" sz="1600" b="1">
              <a:latin typeface="Arial" charset="0"/>
            </a:endParaRPr>
          </a:p>
        </p:txBody>
      </p:sp>
      <p:sp>
        <p:nvSpPr>
          <p:cNvPr id="138245" name="Oval 5"/>
          <p:cNvSpPr>
            <a:spLocks noChangeArrowheads="1"/>
          </p:cNvSpPr>
          <p:nvPr/>
        </p:nvSpPr>
        <p:spPr bwMode="auto">
          <a:xfrm>
            <a:off x="3454400" y="3308350"/>
            <a:ext cx="1452563" cy="1452563"/>
          </a:xfrm>
          <a:prstGeom prst="ellipse">
            <a:avLst/>
          </a:prstGeom>
          <a:solidFill>
            <a:schemeClr val="bg1"/>
          </a:solidFill>
          <a:ln w="22225">
            <a:solidFill>
              <a:srgbClr val="000000"/>
            </a:solidFill>
            <a:round/>
            <a:headEnd/>
            <a:tailEnd/>
          </a:ln>
          <a:effectLst/>
        </p:spPr>
        <p:txBody>
          <a:bodyPr wrap="none" anchor="ctr"/>
          <a:lstStyle/>
          <a:p>
            <a:pPr algn="ctr"/>
            <a:r>
              <a:rPr lang="en-GB" sz="1600" b="1">
                <a:latin typeface="Arial" charset="0"/>
              </a:rPr>
              <a:t>Agate </a:t>
            </a:r>
          </a:p>
          <a:p>
            <a:pPr algn="ctr"/>
            <a:r>
              <a:rPr lang="en-GB" sz="1600" b="1">
                <a:latin typeface="Arial" charset="0"/>
              </a:rPr>
              <a:t>Campaign</a:t>
            </a:r>
          </a:p>
          <a:p>
            <a:pPr algn="ctr"/>
            <a:r>
              <a:rPr lang="en-GB" sz="1600" b="1">
                <a:latin typeface="Arial" charset="0"/>
              </a:rPr>
              <a:t>Management</a:t>
            </a:r>
          </a:p>
          <a:p>
            <a:pPr algn="ctr"/>
            <a:r>
              <a:rPr lang="en-GB" sz="1600" b="1">
                <a:latin typeface="Arial" charset="0"/>
              </a:rPr>
              <a:t>System</a:t>
            </a:r>
          </a:p>
        </p:txBody>
      </p:sp>
      <p:sp>
        <p:nvSpPr>
          <p:cNvPr id="138246" name="Rectangle 6"/>
          <p:cNvSpPr>
            <a:spLocks noChangeArrowheads="1"/>
          </p:cNvSpPr>
          <p:nvPr/>
        </p:nvSpPr>
        <p:spPr bwMode="auto">
          <a:xfrm>
            <a:off x="449263" y="1900238"/>
            <a:ext cx="1277937" cy="1204912"/>
          </a:xfrm>
          <a:prstGeom prst="rect">
            <a:avLst/>
          </a:prstGeom>
          <a:solidFill>
            <a:schemeClr val="bg1"/>
          </a:solidFill>
          <a:ln w="22225">
            <a:solidFill>
              <a:srgbClr val="000000"/>
            </a:solidFill>
            <a:miter lim="800000"/>
            <a:headEnd/>
            <a:tailEnd/>
          </a:ln>
          <a:effectLst/>
        </p:spPr>
        <p:txBody>
          <a:bodyPr wrap="none" anchor="ctr"/>
          <a:lstStyle/>
          <a:p>
            <a:pPr algn="ctr"/>
            <a:r>
              <a:rPr lang="en-GB" sz="1600" b="1">
                <a:latin typeface="Arial" charset="0"/>
              </a:rPr>
              <a:t>Campaign</a:t>
            </a:r>
            <a:br>
              <a:rPr lang="en-GB" sz="1600" b="1">
                <a:latin typeface="Arial" charset="0"/>
              </a:rPr>
            </a:br>
            <a:r>
              <a:rPr lang="en-GB" sz="1600" b="1">
                <a:latin typeface="Arial" charset="0"/>
              </a:rPr>
              <a:t>Manager</a:t>
            </a:r>
          </a:p>
        </p:txBody>
      </p:sp>
      <p:sp>
        <p:nvSpPr>
          <p:cNvPr id="138247" name="Line 7"/>
          <p:cNvSpPr>
            <a:spLocks noChangeShapeType="1"/>
          </p:cNvSpPr>
          <p:nvPr/>
        </p:nvSpPr>
        <p:spPr bwMode="auto">
          <a:xfrm>
            <a:off x="1712913" y="2551113"/>
            <a:ext cx="1957387" cy="946150"/>
          </a:xfrm>
          <a:prstGeom prst="line">
            <a:avLst/>
          </a:prstGeom>
          <a:noFill/>
          <a:ln w="22225">
            <a:solidFill>
              <a:srgbClr val="000000"/>
            </a:solidFill>
            <a:round/>
            <a:headEnd type="triangle" w="med" len="med"/>
            <a:tailEnd type="triangle" w="med" len="med"/>
          </a:ln>
          <a:effectLst/>
        </p:spPr>
        <p:txBody>
          <a:bodyPr wrap="none" anchor="ctr"/>
          <a:lstStyle/>
          <a:p>
            <a:endParaRPr lang="en-US"/>
          </a:p>
        </p:txBody>
      </p:sp>
      <p:sp>
        <p:nvSpPr>
          <p:cNvPr id="138248" name="Rectangle 8"/>
          <p:cNvSpPr>
            <a:spLocks noChangeArrowheads="1"/>
          </p:cNvSpPr>
          <p:nvPr/>
        </p:nvSpPr>
        <p:spPr bwMode="auto">
          <a:xfrm>
            <a:off x="1976438" y="2955925"/>
            <a:ext cx="749300" cy="336550"/>
          </a:xfrm>
          <a:prstGeom prst="rect">
            <a:avLst/>
          </a:prstGeom>
          <a:noFill/>
          <a:ln w="22225">
            <a:noFill/>
            <a:miter lim="800000"/>
            <a:headEnd/>
            <a:tailEnd/>
          </a:ln>
          <a:effectLst/>
        </p:spPr>
        <p:txBody>
          <a:bodyPr wrap="none">
            <a:spAutoFit/>
          </a:bodyPr>
          <a:lstStyle/>
          <a:p>
            <a:pPr algn="ctr"/>
            <a:r>
              <a:rPr lang="en-GB" sz="1600" b="1">
                <a:latin typeface="Arial" charset="0"/>
              </a:rPr>
              <a:t>Client</a:t>
            </a:r>
          </a:p>
        </p:txBody>
      </p:sp>
      <p:sp>
        <p:nvSpPr>
          <p:cNvPr id="138249" name="Line 9"/>
          <p:cNvSpPr>
            <a:spLocks noChangeShapeType="1"/>
          </p:cNvSpPr>
          <p:nvPr/>
        </p:nvSpPr>
        <p:spPr bwMode="auto">
          <a:xfrm flipH="1" flipV="1">
            <a:off x="1174750" y="3106738"/>
            <a:ext cx="561975" cy="817562"/>
          </a:xfrm>
          <a:prstGeom prst="line">
            <a:avLst/>
          </a:prstGeom>
          <a:noFill/>
          <a:ln w="22225">
            <a:solidFill>
              <a:srgbClr val="000000"/>
            </a:solidFill>
            <a:round/>
            <a:headEnd/>
            <a:tailEnd type="triangle" w="med" len="med"/>
          </a:ln>
          <a:effectLst/>
        </p:spPr>
        <p:txBody>
          <a:bodyPr wrap="none" anchor="ctr"/>
          <a:lstStyle/>
          <a:p>
            <a:endParaRPr lang="en-US"/>
          </a:p>
        </p:txBody>
      </p:sp>
      <p:sp>
        <p:nvSpPr>
          <p:cNvPr id="138250" name="Rectangle 10"/>
          <p:cNvSpPr>
            <a:spLocks noChangeArrowheads="1"/>
          </p:cNvSpPr>
          <p:nvPr/>
        </p:nvSpPr>
        <p:spPr bwMode="auto">
          <a:xfrm>
            <a:off x="1927225" y="3960813"/>
            <a:ext cx="882650" cy="336550"/>
          </a:xfrm>
          <a:prstGeom prst="rect">
            <a:avLst/>
          </a:prstGeom>
          <a:noFill/>
          <a:ln w="22225">
            <a:noFill/>
            <a:miter lim="800000"/>
            <a:headEnd/>
            <a:tailEnd/>
          </a:ln>
          <a:effectLst/>
        </p:spPr>
        <p:txBody>
          <a:bodyPr wrap="none">
            <a:spAutoFit/>
          </a:bodyPr>
          <a:lstStyle/>
          <a:p>
            <a:pPr algn="ctr"/>
            <a:r>
              <a:rPr lang="en-GB" sz="1600" b="1">
                <a:latin typeface="Arial" charset="0"/>
              </a:rPr>
              <a:t>Budget</a:t>
            </a:r>
          </a:p>
        </p:txBody>
      </p:sp>
      <p:sp>
        <p:nvSpPr>
          <p:cNvPr id="138267" name="Rectangle 27"/>
          <p:cNvSpPr>
            <a:spLocks noChangeArrowheads="1"/>
          </p:cNvSpPr>
          <p:nvPr/>
        </p:nvSpPr>
        <p:spPr bwMode="auto">
          <a:xfrm>
            <a:off x="420688" y="4468813"/>
            <a:ext cx="1277937" cy="1204912"/>
          </a:xfrm>
          <a:prstGeom prst="rect">
            <a:avLst/>
          </a:prstGeom>
          <a:solidFill>
            <a:schemeClr val="bg1"/>
          </a:solidFill>
          <a:ln w="22225">
            <a:solidFill>
              <a:srgbClr val="000000"/>
            </a:solidFill>
            <a:miter lim="800000"/>
            <a:headEnd/>
            <a:tailEnd/>
          </a:ln>
          <a:effectLst/>
        </p:spPr>
        <p:txBody>
          <a:bodyPr wrap="none" anchor="ctr"/>
          <a:lstStyle/>
          <a:p>
            <a:pPr algn="ctr"/>
            <a:r>
              <a:rPr lang="en-GB" sz="1600" b="1">
                <a:latin typeface="Arial" charset="0"/>
              </a:rPr>
              <a:t>Campaign</a:t>
            </a:r>
            <a:br>
              <a:rPr lang="en-GB" sz="1600" b="1">
                <a:latin typeface="Arial" charset="0"/>
              </a:rPr>
            </a:br>
            <a:r>
              <a:rPr lang="en-GB" sz="1600" b="1">
                <a:latin typeface="Arial" charset="0"/>
              </a:rPr>
              <a:t>Staff</a:t>
            </a:r>
          </a:p>
        </p:txBody>
      </p:sp>
      <p:sp>
        <p:nvSpPr>
          <p:cNvPr id="138268" name="Line 28"/>
          <p:cNvSpPr>
            <a:spLocks noChangeShapeType="1"/>
          </p:cNvSpPr>
          <p:nvPr/>
        </p:nvSpPr>
        <p:spPr bwMode="auto">
          <a:xfrm>
            <a:off x="1712913" y="3905250"/>
            <a:ext cx="1725612" cy="100013"/>
          </a:xfrm>
          <a:prstGeom prst="line">
            <a:avLst/>
          </a:prstGeom>
          <a:noFill/>
          <a:ln w="22225">
            <a:solidFill>
              <a:srgbClr val="000000"/>
            </a:solidFill>
            <a:round/>
            <a:headEnd/>
            <a:tailEnd type="triangle" w="med" len="med"/>
          </a:ln>
          <a:effectLst/>
        </p:spPr>
        <p:txBody>
          <a:bodyPr wrap="none" anchor="ctr"/>
          <a:lstStyle/>
          <a:p>
            <a:endParaRPr lang="en-US"/>
          </a:p>
        </p:txBody>
      </p:sp>
      <p:sp>
        <p:nvSpPr>
          <p:cNvPr id="138269" name="Line 29"/>
          <p:cNvSpPr>
            <a:spLocks noChangeShapeType="1"/>
          </p:cNvSpPr>
          <p:nvPr/>
        </p:nvSpPr>
        <p:spPr bwMode="auto">
          <a:xfrm>
            <a:off x="1731963" y="3113088"/>
            <a:ext cx="1766887" cy="698500"/>
          </a:xfrm>
          <a:prstGeom prst="line">
            <a:avLst/>
          </a:prstGeom>
          <a:noFill/>
          <a:ln w="22225">
            <a:solidFill>
              <a:srgbClr val="000000"/>
            </a:solidFill>
            <a:round/>
            <a:headEnd type="triangle" w="med" len="med"/>
            <a:tailEnd type="triangle" w="med" len="med"/>
          </a:ln>
          <a:effectLst/>
        </p:spPr>
        <p:txBody>
          <a:bodyPr wrap="none" anchor="ctr"/>
          <a:lstStyle/>
          <a:p>
            <a:endParaRPr lang="en-US"/>
          </a:p>
        </p:txBody>
      </p:sp>
      <p:sp>
        <p:nvSpPr>
          <p:cNvPr id="138270" name="Rectangle 30"/>
          <p:cNvSpPr>
            <a:spLocks noChangeArrowheads="1"/>
          </p:cNvSpPr>
          <p:nvPr/>
        </p:nvSpPr>
        <p:spPr bwMode="auto">
          <a:xfrm>
            <a:off x="2225675" y="2546350"/>
            <a:ext cx="1165225" cy="336550"/>
          </a:xfrm>
          <a:prstGeom prst="rect">
            <a:avLst/>
          </a:prstGeom>
          <a:noFill/>
          <a:ln w="22225">
            <a:noFill/>
            <a:miter lim="800000"/>
            <a:headEnd/>
            <a:tailEnd/>
          </a:ln>
          <a:effectLst/>
        </p:spPr>
        <p:txBody>
          <a:bodyPr wrap="none">
            <a:spAutoFit/>
          </a:bodyPr>
          <a:lstStyle/>
          <a:p>
            <a:pPr algn="ctr"/>
            <a:r>
              <a:rPr lang="en-GB" sz="1600" b="1">
                <a:latin typeface="Arial" charset="0"/>
              </a:rPr>
              <a:t>Campaign</a:t>
            </a:r>
          </a:p>
        </p:txBody>
      </p:sp>
      <p:sp>
        <p:nvSpPr>
          <p:cNvPr id="138271" name="Line 31"/>
          <p:cNvSpPr>
            <a:spLocks noChangeShapeType="1"/>
          </p:cNvSpPr>
          <p:nvPr/>
        </p:nvSpPr>
        <p:spPr bwMode="auto">
          <a:xfrm flipV="1">
            <a:off x="1689100" y="4370388"/>
            <a:ext cx="1803400" cy="187325"/>
          </a:xfrm>
          <a:prstGeom prst="line">
            <a:avLst/>
          </a:prstGeom>
          <a:noFill/>
          <a:ln w="22225">
            <a:solidFill>
              <a:srgbClr val="000000"/>
            </a:solidFill>
            <a:round/>
            <a:headEnd type="triangle" w="med" len="med"/>
            <a:tailEnd type="triangle" w="med" len="med"/>
          </a:ln>
          <a:effectLst/>
        </p:spPr>
        <p:txBody>
          <a:bodyPr wrap="none" anchor="ctr"/>
          <a:lstStyle/>
          <a:p>
            <a:endParaRPr lang="en-US"/>
          </a:p>
        </p:txBody>
      </p:sp>
      <p:sp>
        <p:nvSpPr>
          <p:cNvPr id="138272" name="Rectangle 32"/>
          <p:cNvSpPr>
            <a:spLocks noChangeArrowheads="1"/>
          </p:cNvSpPr>
          <p:nvPr/>
        </p:nvSpPr>
        <p:spPr bwMode="auto">
          <a:xfrm>
            <a:off x="2278063" y="4484688"/>
            <a:ext cx="827087" cy="336550"/>
          </a:xfrm>
          <a:prstGeom prst="rect">
            <a:avLst/>
          </a:prstGeom>
          <a:noFill/>
          <a:ln w="22225">
            <a:noFill/>
            <a:miter lim="800000"/>
            <a:headEnd/>
            <a:tailEnd/>
          </a:ln>
          <a:effectLst/>
        </p:spPr>
        <p:txBody>
          <a:bodyPr wrap="none">
            <a:spAutoFit/>
          </a:bodyPr>
          <a:lstStyle/>
          <a:p>
            <a:pPr algn="ctr"/>
            <a:r>
              <a:rPr lang="en-GB" sz="1600" b="1">
                <a:latin typeface="Arial" charset="0"/>
              </a:rPr>
              <a:t>Advert</a:t>
            </a:r>
          </a:p>
        </p:txBody>
      </p:sp>
      <p:sp>
        <p:nvSpPr>
          <p:cNvPr id="138273" name="Line 33"/>
          <p:cNvSpPr>
            <a:spLocks noChangeShapeType="1"/>
          </p:cNvSpPr>
          <p:nvPr/>
        </p:nvSpPr>
        <p:spPr bwMode="auto">
          <a:xfrm flipH="1" flipV="1">
            <a:off x="1727200" y="2239963"/>
            <a:ext cx="1285875" cy="112712"/>
          </a:xfrm>
          <a:prstGeom prst="line">
            <a:avLst/>
          </a:prstGeom>
          <a:noFill/>
          <a:ln w="22225">
            <a:solidFill>
              <a:srgbClr val="000000"/>
            </a:solidFill>
            <a:round/>
            <a:headEnd/>
            <a:tailEnd type="triangle" w="med" len="med"/>
          </a:ln>
          <a:effectLst/>
        </p:spPr>
        <p:txBody>
          <a:bodyPr wrap="none" anchor="ctr"/>
          <a:lstStyle/>
          <a:p>
            <a:endParaRPr lang="en-US"/>
          </a:p>
        </p:txBody>
      </p:sp>
      <p:sp>
        <p:nvSpPr>
          <p:cNvPr id="138274" name="Rectangle 34"/>
          <p:cNvSpPr>
            <a:spLocks noChangeArrowheads="1"/>
          </p:cNvSpPr>
          <p:nvPr/>
        </p:nvSpPr>
        <p:spPr bwMode="auto">
          <a:xfrm>
            <a:off x="1951038" y="1931988"/>
            <a:ext cx="1855787" cy="336550"/>
          </a:xfrm>
          <a:prstGeom prst="rect">
            <a:avLst/>
          </a:prstGeom>
          <a:noFill/>
          <a:ln w="22225">
            <a:noFill/>
            <a:miter lim="800000"/>
            <a:headEnd/>
            <a:tailEnd/>
          </a:ln>
          <a:effectLst/>
        </p:spPr>
        <p:txBody>
          <a:bodyPr wrap="none">
            <a:spAutoFit/>
          </a:bodyPr>
          <a:lstStyle/>
          <a:p>
            <a:pPr algn="ctr"/>
            <a:r>
              <a:rPr lang="en-GB" sz="1600" b="1">
                <a:latin typeface="Arial" charset="0"/>
              </a:rPr>
              <a:t>Staff Assignment</a:t>
            </a:r>
          </a:p>
        </p:txBody>
      </p:sp>
      <p:sp>
        <p:nvSpPr>
          <p:cNvPr id="138275" name="Line 35"/>
          <p:cNvSpPr>
            <a:spLocks noChangeShapeType="1"/>
          </p:cNvSpPr>
          <p:nvPr/>
        </p:nvSpPr>
        <p:spPr bwMode="auto">
          <a:xfrm>
            <a:off x="2989263" y="2343150"/>
            <a:ext cx="944562" cy="995363"/>
          </a:xfrm>
          <a:prstGeom prst="line">
            <a:avLst/>
          </a:prstGeom>
          <a:noFill/>
          <a:ln w="22225">
            <a:solidFill>
              <a:srgbClr val="000000"/>
            </a:solidFill>
            <a:round/>
            <a:headEnd/>
            <a:tailEnd type="triangle" w="med" len="med"/>
          </a:ln>
          <a:effectLst/>
        </p:spPr>
        <p:txBody>
          <a:bodyPr wrap="none" anchor="ctr"/>
          <a:lstStyle/>
          <a:p>
            <a:endParaRPr lang="en-US"/>
          </a:p>
        </p:txBody>
      </p:sp>
      <p:sp>
        <p:nvSpPr>
          <p:cNvPr id="138276" name="Rectangle 36"/>
          <p:cNvSpPr>
            <a:spLocks noChangeArrowheads="1"/>
          </p:cNvSpPr>
          <p:nvPr/>
        </p:nvSpPr>
        <p:spPr bwMode="auto">
          <a:xfrm>
            <a:off x="6061075" y="1876425"/>
            <a:ext cx="1277938" cy="1204913"/>
          </a:xfrm>
          <a:prstGeom prst="rect">
            <a:avLst/>
          </a:prstGeom>
          <a:solidFill>
            <a:schemeClr val="bg1"/>
          </a:solidFill>
          <a:ln w="22225">
            <a:solidFill>
              <a:srgbClr val="000000"/>
            </a:solidFill>
            <a:miter lim="800000"/>
            <a:headEnd/>
            <a:tailEnd/>
          </a:ln>
          <a:effectLst/>
        </p:spPr>
        <p:txBody>
          <a:bodyPr wrap="none" anchor="ctr"/>
          <a:lstStyle/>
          <a:p>
            <a:pPr algn="ctr"/>
            <a:r>
              <a:rPr lang="en-GB" sz="1600" b="1">
                <a:latin typeface="Arial" charset="0"/>
              </a:rPr>
              <a:t>Accountant</a:t>
            </a:r>
          </a:p>
        </p:txBody>
      </p:sp>
      <p:sp>
        <p:nvSpPr>
          <p:cNvPr id="138277" name="Line 37"/>
          <p:cNvSpPr>
            <a:spLocks noChangeShapeType="1"/>
          </p:cNvSpPr>
          <p:nvPr/>
        </p:nvSpPr>
        <p:spPr bwMode="auto">
          <a:xfrm flipV="1">
            <a:off x="1703388" y="4587875"/>
            <a:ext cx="2008187" cy="666750"/>
          </a:xfrm>
          <a:prstGeom prst="line">
            <a:avLst/>
          </a:prstGeom>
          <a:noFill/>
          <a:ln w="22225">
            <a:solidFill>
              <a:srgbClr val="000000"/>
            </a:solidFill>
            <a:round/>
            <a:headEnd type="triangle" w="med" len="med"/>
            <a:tailEnd type="triangle" w="med" len="med"/>
          </a:ln>
          <a:effectLst/>
        </p:spPr>
        <p:txBody>
          <a:bodyPr wrap="none" anchor="ctr"/>
          <a:lstStyle/>
          <a:p>
            <a:endParaRPr lang="en-US"/>
          </a:p>
        </p:txBody>
      </p:sp>
      <p:sp>
        <p:nvSpPr>
          <p:cNvPr id="138278" name="Rectangle 38"/>
          <p:cNvSpPr>
            <a:spLocks noChangeArrowheads="1"/>
          </p:cNvSpPr>
          <p:nvPr/>
        </p:nvSpPr>
        <p:spPr bwMode="auto">
          <a:xfrm>
            <a:off x="2286000" y="4978400"/>
            <a:ext cx="1503363" cy="336550"/>
          </a:xfrm>
          <a:prstGeom prst="rect">
            <a:avLst/>
          </a:prstGeom>
          <a:noFill/>
          <a:ln w="22225">
            <a:noFill/>
            <a:miter lim="800000"/>
            <a:headEnd/>
            <a:tailEnd/>
          </a:ln>
          <a:effectLst/>
        </p:spPr>
        <p:txBody>
          <a:bodyPr wrap="none">
            <a:spAutoFit/>
          </a:bodyPr>
          <a:lstStyle/>
          <a:p>
            <a:pPr algn="ctr"/>
            <a:r>
              <a:rPr lang="en-GB" sz="1600" b="1">
                <a:latin typeface="Arial" charset="0"/>
              </a:rPr>
              <a:t>Concept Note</a:t>
            </a:r>
          </a:p>
        </p:txBody>
      </p:sp>
      <p:sp>
        <p:nvSpPr>
          <p:cNvPr id="138279" name="Rectangle 39"/>
          <p:cNvSpPr>
            <a:spLocks noChangeArrowheads="1"/>
          </p:cNvSpPr>
          <p:nvPr/>
        </p:nvSpPr>
        <p:spPr bwMode="auto">
          <a:xfrm>
            <a:off x="5730875" y="4918075"/>
            <a:ext cx="1277938" cy="1204913"/>
          </a:xfrm>
          <a:prstGeom prst="rect">
            <a:avLst/>
          </a:prstGeom>
          <a:solidFill>
            <a:schemeClr val="bg1"/>
          </a:solidFill>
          <a:ln w="22225">
            <a:solidFill>
              <a:srgbClr val="000000"/>
            </a:solidFill>
            <a:miter lim="800000"/>
            <a:headEnd/>
            <a:tailEnd/>
          </a:ln>
          <a:effectLst/>
        </p:spPr>
        <p:txBody>
          <a:bodyPr wrap="none" anchor="ctr"/>
          <a:lstStyle/>
          <a:p>
            <a:pPr algn="ctr"/>
            <a:r>
              <a:rPr lang="en-GB" sz="1600" b="1">
                <a:latin typeface="Arial" charset="0"/>
              </a:rPr>
              <a:t>Staff</a:t>
            </a:r>
          </a:p>
        </p:txBody>
      </p:sp>
      <p:sp>
        <p:nvSpPr>
          <p:cNvPr id="138280" name="Line 40"/>
          <p:cNvSpPr>
            <a:spLocks noChangeShapeType="1"/>
          </p:cNvSpPr>
          <p:nvPr/>
        </p:nvSpPr>
        <p:spPr bwMode="auto">
          <a:xfrm>
            <a:off x="4508500" y="4673600"/>
            <a:ext cx="1209675" cy="873125"/>
          </a:xfrm>
          <a:prstGeom prst="line">
            <a:avLst/>
          </a:prstGeom>
          <a:noFill/>
          <a:ln w="22225">
            <a:solidFill>
              <a:srgbClr val="000000"/>
            </a:solidFill>
            <a:round/>
            <a:headEnd/>
            <a:tailEnd type="triangle" w="med" len="med"/>
          </a:ln>
          <a:effectLst/>
        </p:spPr>
        <p:txBody>
          <a:bodyPr wrap="none" anchor="ctr"/>
          <a:lstStyle/>
          <a:p>
            <a:endParaRPr lang="en-US"/>
          </a:p>
        </p:txBody>
      </p:sp>
      <p:sp>
        <p:nvSpPr>
          <p:cNvPr id="138281" name="Rectangle 41"/>
          <p:cNvSpPr>
            <a:spLocks noChangeArrowheads="1"/>
          </p:cNvSpPr>
          <p:nvPr/>
        </p:nvSpPr>
        <p:spPr bwMode="auto">
          <a:xfrm>
            <a:off x="4054475" y="5284788"/>
            <a:ext cx="1503363" cy="336550"/>
          </a:xfrm>
          <a:prstGeom prst="rect">
            <a:avLst/>
          </a:prstGeom>
          <a:noFill/>
          <a:ln w="22225">
            <a:noFill/>
            <a:miter lim="800000"/>
            <a:headEnd/>
            <a:tailEnd/>
          </a:ln>
          <a:effectLst/>
        </p:spPr>
        <p:txBody>
          <a:bodyPr wrap="none">
            <a:spAutoFit/>
          </a:bodyPr>
          <a:lstStyle/>
          <a:p>
            <a:pPr algn="ctr"/>
            <a:r>
              <a:rPr lang="en-GB" sz="1600" b="1">
                <a:latin typeface="Arial" charset="0"/>
              </a:rPr>
              <a:t>Concept Note</a:t>
            </a:r>
          </a:p>
        </p:txBody>
      </p:sp>
      <p:sp>
        <p:nvSpPr>
          <p:cNvPr id="138282" name="Line 42"/>
          <p:cNvSpPr>
            <a:spLocks noChangeShapeType="1"/>
          </p:cNvSpPr>
          <p:nvPr/>
        </p:nvSpPr>
        <p:spPr bwMode="auto">
          <a:xfrm flipV="1">
            <a:off x="4562475" y="2468563"/>
            <a:ext cx="1457325" cy="927100"/>
          </a:xfrm>
          <a:prstGeom prst="line">
            <a:avLst/>
          </a:prstGeom>
          <a:noFill/>
          <a:ln w="22225">
            <a:solidFill>
              <a:srgbClr val="000000"/>
            </a:solidFill>
            <a:round/>
            <a:headEnd type="triangle" w="med" len="med"/>
            <a:tailEnd type="triangle" w="med" len="med"/>
          </a:ln>
          <a:effectLst/>
        </p:spPr>
        <p:txBody>
          <a:bodyPr wrap="none" anchor="ctr"/>
          <a:lstStyle/>
          <a:p>
            <a:endParaRPr lang="en-US"/>
          </a:p>
        </p:txBody>
      </p:sp>
      <p:sp>
        <p:nvSpPr>
          <p:cNvPr id="138283" name="Rectangle 43"/>
          <p:cNvSpPr>
            <a:spLocks noChangeArrowheads="1"/>
          </p:cNvSpPr>
          <p:nvPr/>
        </p:nvSpPr>
        <p:spPr bwMode="auto">
          <a:xfrm>
            <a:off x="4656138" y="2655888"/>
            <a:ext cx="636587" cy="336550"/>
          </a:xfrm>
          <a:prstGeom prst="rect">
            <a:avLst/>
          </a:prstGeom>
          <a:noFill/>
          <a:ln w="22225">
            <a:noFill/>
            <a:miter lim="800000"/>
            <a:headEnd/>
            <a:tailEnd/>
          </a:ln>
          <a:effectLst/>
        </p:spPr>
        <p:txBody>
          <a:bodyPr wrap="none">
            <a:spAutoFit/>
          </a:bodyPr>
          <a:lstStyle/>
          <a:p>
            <a:pPr algn="ctr"/>
            <a:r>
              <a:rPr lang="en-GB" sz="1600" b="1">
                <a:latin typeface="Arial" charset="0"/>
              </a:rPr>
              <a:t>Staff</a:t>
            </a:r>
          </a:p>
        </p:txBody>
      </p:sp>
      <p:sp>
        <p:nvSpPr>
          <p:cNvPr id="138284" name="Line 44"/>
          <p:cNvSpPr>
            <a:spLocks noChangeShapeType="1"/>
          </p:cNvSpPr>
          <p:nvPr/>
        </p:nvSpPr>
        <p:spPr bwMode="auto">
          <a:xfrm flipV="1">
            <a:off x="4781550" y="3063875"/>
            <a:ext cx="1254125" cy="565150"/>
          </a:xfrm>
          <a:prstGeom prst="line">
            <a:avLst/>
          </a:prstGeom>
          <a:noFill/>
          <a:ln w="22225">
            <a:solidFill>
              <a:srgbClr val="000000"/>
            </a:solidFill>
            <a:round/>
            <a:headEnd type="triangle" w="med" len="med"/>
            <a:tailEnd type="triangle" w="med" len="med"/>
          </a:ln>
          <a:effectLst/>
        </p:spPr>
        <p:txBody>
          <a:bodyPr wrap="none" anchor="ctr"/>
          <a:lstStyle/>
          <a:p>
            <a:endParaRPr lang="en-US"/>
          </a:p>
        </p:txBody>
      </p:sp>
      <p:sp>
        <p:nvSpPr>
          <p:cNvPr id="138285" name="Rectangle 45"/>
          <p:cNvSpPr>
            <a:spLocks noChangeArrowheads="1"/>
          </p:cNvSpPr>
          <p:nvPr/>
        </p:nvSpPr>
        <p:spPr bwMode="auto">
          <a:xfrm>
            <a:off x="5260975" y="3305175"/>
            <a:ext cx="1281113" cy="336550"/>
          </a:xfrm>
          <a:prstGeom prst="rect">
            <a:avLst/>
          </a:prstGeom>
          <a:noFill/>
          <a:ln w="22225">
            <a:noFill/>
            <a:miter lim="800000"/>
            <a:headEnd/>
            <a:tailEnd/>
          </a:ln>
          <a:effectLst/>
        </p:spPr>
        <p:txBody>
          <a:bodyPr wrap="none">
            <a:spAutoFit/>
          </a:bodyPr>
          <a:lstStyle/>
          <a:p>
            <a:pPr algn="ctr"/>
            <a:r>
              <a:rPr lang="en-GB" sz="1600" b="1">
                <a:latin typeface="Arial" charset="0"/>
              </a:rPr>
              <a:t>Staff Grade</a:t>
            </a:r>
          </a:p>
        </p:txBody>
      </p:sp>
      <p:sp>
        <p:nvSpPr>
          <p:cNvPr id="138286" name="Rectangle 46"/>
          <p:cNvSpPr>
            <a:spLocks noChangeArrowheads="1"/>
          </p:cNvSpPr>
          <p:nvPr/>
        </p:nvSpPr>
        <p:spPr bwMode="auto">
          <a:xfrm>
            <a:off x="7312025" y="3481388"/>
            <a:ext cx="1277938" cy="1204912"/>
          </a:xfrm>
          <a:prstGeom prst="rect">
            <a:avLst/>
          </a:prstGeom>
          <a:solidFill>
            <a:schemeClr val="bg1"/>
          </a:solidFill>
          <a:ln w="22225">
            <a:solidFill>
              <a:srgbClr val="000000"/>
            </a:solidFill>
            <a:miter lim="800000"/>
            <a:headEnd/>
            <a:tailEnd/>
          </a:ln>
          <a:effectLst/>
        </p:spPr>
        <p:txBody>
          <a:bodyPr wrap="none" anchor="ctr"/>
          <a:lstStyle/>
          <a:p>
            <a:pPr algn="ctr"/>
            <a:r>
              <a:rPr lang="en-GB" sz="1600" b="1">
                <a:latin typeface="Arial" charset="0"/>
              </a:rPr>
              <a:t>Staff</a:t>
            </a:r>
          </a:p>
          <a:p>
            <a:pPr algn="ctr"/>
            <a:r>
              <a:rPr lang="en-GB" sz="1600" b="1">
                <a:latin typeface="Arial" charset="0"/>
              </a:rPr>
              <a:t>Contact</a:t>
            </a:r>
          </a:p>
        </p:txBody>
      </p:sp>
      <p:sp>
        <p:nvSpPr>
          <p:cNvPr id="138287" name="Line 47"/>
          <p:cNvSpPr>
            <a:spLocks noChangeShapeType="1"/>
          </p:cNvSpPr>
          <p:nvPr/>
        </p:nvSpPr>
        <p:spPr bwMode="auto">
          <a:xfrm flipH="1">
            <a:off x="4340225" y="2416175"/>
            <a:ext cx="400050" cy="896938"/>
          </a:xfrm>
          <a:prstGeom prst="line">
            <a:avLst/>
          </a:prstGeom>
          <a:noFill/>
          <a:ln w="22225">
            <a:solidFill>
              <a:srgbClr val="000000"/>
            </a:solidFill>
            <a:round/>
            <a:headEnd/>
            <a:tailEnd type="triangle" w="med" len="med"/>
          </a:ln>
          <a:effectLst/>
        </p:spPr>
        <p:txBody>
          <a:bodyPr wrap="none" anchor="ctr"/>
          <a:lstStyle/>
          <a:p>
            <a:endParaRPr lang="en-US"/>
          </a:p>
        </p:txBody>
      </p:sp>
      <p:sp>
        <p:nvSpPr>
          <p:cNvPr id="138288" name="Rectangle 48"/>
          <p:cNvSpPr>
            <a:spLocks noChangeArrowheads="1"/>
          </p:cNvSpPr>
          <p:nvPr/>
        </p:nvSpPr>
        <p:spPr bwMode="auto">
          <a:xfrm>
            <a:off x="4529138" y="1947863"/>
            <a:ext cx="1030287" cy="336550"/>
          </a:xfrm>
          <a:prstGeom prst="rect">
            <a:avLst/>
          </a:prstGeom>
          <a:noFill/>
          <a:ln w="22225">
            <a:noFill/>
            <a:miter lim="800000"/>
            <a:headEnd/>
            <a:tailEnd/>
          </a:ln>
          <a:effectLst/>
        </p:spPr>
        <p:txBody>
          <a:bodyPr wrap="none">
            <a:spAutoFit/>
          </a:bodyPr>
          <a:lstStyle/>
          <a:p>
            <a:pPr algn="ctr"/>
            <a:r>
              <a:rPr lang="en-GB" sz="1600" b="1">
                <a:latin typeface="Arial" charset="0"/>
              </a:rPr>
              <a:t>Payment</a:t>
            </a:r>
          </a:p>
        </p:txBody>
      </p:sp>
      <p:sp>
        <p:nvSpPr>
          <p:cNvPr id="138289" name="Line 49"/>
          <p:cNvSpPr>
            <a:spLocks noChangeShapeType="1"/>
          </p:cNvSpPr>
          <p:nvPr/>
        </p:nvSpPr>
        <p:spPr bwMode="auto">
          <a:xfrm flipV="1">
            <a:off x="4730750" y="2147888"/>
            <a:ext cx="1322388" cy="282575"/>
          </a:xfrm>
          <a:prstGeom prst="line">
            <a:avLst/>
          </a:prstGeom>
          <a:noFill/>
          <a:ln w="22225">
            <a:solidFill>
              <a:srgbClr val="000000"/>
            </a:solidFill>
            <a:round/>
            <a:headEnd/>
            <a:tailEnd type="triangle" w="med" len="med"/>
          </a:ln>
          <a:effectLst/>
        </p:spPr>
        <p:txBody>
          <a:bodyPr wrap="none" anchor="ctr"/>
          <a:lstStyle/>
          <a:p>
            <a:endParaRPr lang="en-US"/>
          </a:p>
        </p:txBody>
      </p:sp>
      <p:sp>
        <p:nvSpPr>
          <p:cNvPr id="138290" name="Line 50"/>
          <p:cNvSpPr>
            <a:spLocks noChangeShapeType="1"/>
          </p:cNvSpPr>
          <p:nvPr/>
        </p:nvSpPr>
        <p:spPr bwMode="auto">
          <a:xfrm flipH="1">
            <a:off x="4918075" y="3949700"/>
            <a:ext cx="2381250" cy="44450"/>
          </a:xfrm>
          <a:prstGeom prst="line">
            <a:avLst/>
          </a:prstGeom>
          <a:noFill/>
          <a:ln w="22225">
            <a:solidFill>
              <a:srgbClr val="000000"/>
            </a:solidFill>
            <a:round/>
            <a:headEnd/>
            <a:tailEnd type="triangle" w="med" len="med"/>
          </a:ln>
          <a:effectLst/>
        </p:spPr>
        <p:txBody>
          <a:bodyPr wrap="none" anchor="ctr"/>
          <a:lstStyle/>
          <a:p>
            <a:endParaRPr lang="en-US"/>
          </a:p>
        </p:txBody>
      </p:sp>
      <p:sp>
        <p:nvSpPr>
          <p:cNvPr id="138291" name="Rectangle 51"/>
          <p:cNvSpPr>
            <a:spLocks noChangeArrowheads="1"/>
          </p:cNvSpPr>
          <p:nvPr/>
        </p:nvSpPr>
        <p:spPr bwMode="auto">
          <a:xfrm>
            <a:off x="5084763" y="3676650"/>
            <a:ext cx="2001837" cy="336550"/>
          </a:xfrm>
          <a:prstGeom prst="rect">
            <a:avLst/>
          </a:prstGeom>
          <a:noFill/>
          <a:ln w="22225">
            <a:noFill/>
            <a:miter lim="800000"/>
            <a:headEnd/>
            <a:tailEnd/>
          </a:ln>
          <a:effectLst/>
        </p:spPr>
        <p:txBody>
          <a:bodyPr wrap="none">
            <a:spAutoFit/>
          </a:bodyPr>
          <a:lstStyle/>
          <a:p>
            <a:pPr algn="ctr"/>
            <a:r>
              <a:rPr lang="en-GB" sz="1600" b="1">
                <a:latin typeface="Arial" charset="0"/>
              </a:rPr>
              <a:t>Advert Completion</a:t>
            </a:r>
          </a:p>
        </p:txBody>
      </p:sp>
      <p:sp>
        <p:nvSpPr>
          <p:cNvPr id="138293" name="Line 53"/>
          <p:cNvSpPr>
            <a:spLocks noChangeShapeType="1"/>
          </p:cNvSpPr>
          <p:nvPr/>
        </p:nvSpPr>
        <p:spPr bwMode="auto">
          <a:xfrm flipH="1" flipV="1">
            <a:off x="4860925" y="4318000"/>
            <a:ext cx="2447925" cy="165100"/>
          </a:xfrm>
          <a:prstGeom prst="line">
            <a:avLst/>
          </a:prstGeom>
          <a:noFill/>
          <a:ln w="22225">
            <a:solidFill>
              <a:srgbClr val="000000"/>
            </a:solidFill>
            <a:round/>
            <a:headEnd/>
            <a:tailEnd type="triangle" w="med" len="med"/>
          </a:ln>
          <a:effectLst/>
        </p:spPr>
        <p:txBody>
          <a:bodyPr wrap="none" anchor="ctr"/>
          <a:lstStyle/>
          <a:p>
            <a:endParaRPr lang="en-US"/>
          </a:p>
        </p:txBody>
      </p:sp>
      <p:sp>
        <p:nvSpPr>
          <p:cNvPr id="138294" name="Rectangle 54"/>
          <p:cNvSpPr>
            <a:spLocks noChangeArrowheads="1"/>
          </p:cNvSpPr>
          <p:nvPr/>
        </p:nvSpPr>
        <p:spPr bwMode="auto">
          <a:xfrm>
            <a:off x="5537200" y="4095750"/>
            <a:ext cx="1562100" cy="336550"/>
          </a:xfrm>
          <a:prstGeom prst="rect">
            <a:avLst/>
          </a:prstGeom>
          <a:noFill/>
          <a:ln w="22225">
            <a:noFill/>
            <a:miter lim="800000"/>
            <a:headEnd/>
            <a:tailEnd/>
          </a:ln>
          <a:effectLst/>
        </p:spPr>
        <p:txBody>
          <a:bodyPr wrap="none">
            <a:spAutoFit/>
          </a:bodyPr>
          <a:lstStyle/>
          <a:p>
            <a:pPr algn="ctr"/>
            <a:r>
              <a:rPr lang="en-GB" sz="1600" b="1">
                <a:latin typeface="Arial" charset="0"/>
              </a:rPr>
              <a:t>Client Contact</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kumimoji="1" lang="en-GB"/>
              <a:t>Top Level Diagram (Level 0)</a:t>
            </a:r>
          </a:p>
        </p:txBody>
      </p:sp>
      <p:sp>
        <p:nvSpPr>
          <p:cNvPr id="139267" name="Rectangle 3"/>
          <p:cNvSpPr>
            <a:spLocks noChangeArrowheads="1"/>
          </p:cNvSpPr>
          <p:nvPr/>
        </p:nvSpPr>
        <p:spPr bwMode="auto">
          <a:xfrm>
            <a:off x="336550" y="1752600"/>
            <a:ext cx="8350250" cy="4602162"/>
          </a:xfrm>
          <a:prstGeom prst="rect">
            <a:avLst/>
          </a:prstGeom>
          <a:solidFill>
            <a:schemeClr val="bg1"/>
          </a:solidFill>
          <a:ln w="22225">
            <a:noFill/>
            <a:miter lim="800000"/>
            <a:headEnd/>
            <a:tailEnd/>
          </a:ln>
          <a:effectLst/>
        </p:spPr>
        <p:txBody>
          <a:bodyPr wrap="none" anchor="ctr"/>
          <a:lstStyle/>
          <a:p>
            <a:pPr algn="ctr"/>
            <a:endParaRPr lang="en-US" sz="1600" b="1">
              <a:latin typeface="Arial" charset="0"/>
            </a:endParaRPr>
          </a:p>
        </p:txBody>
      </p:sp>
      <p:sp>
        <p:nvSpPr>
          <p:cNvPr id="139268" name="Oval 4"/>
          <p:cNvSpPr>
            <a:spLocks noChangeArrowheads="1"/>
          </p:cNvSpPr>
          <p:nvPr/>
        </p:nvSpPr>
        <p:spPr bwMode="auto">
          <a:xfrm>
            <a:off x="2274888" y="1797050"/>
            <a:ext cx="1109662" cy="1109663"/>
          </a:xfrm>
          <a:prstGeom prst="ellipse">
            <a:avLst/>
          </a:prstGeom>
          <a:solidFill>
            <a:schemeClr val="bg1"/>
          </a:solidFill>
          <a:ln w="22225">
            <a:solidFill>
              <a:srgbClr val="000000"/>
            </a:solidFill>
            <a:round/>
            <a:headEnd/>
            <a:tailEnd/>
          </a:ln>
          <a:effectLst/>
        </p:spPr>
        <p:txBody>
          <a:bodyPr wrap="none" anchor="ctr"/>
          <a:lstStyle/>
          <a:p>
            <a:pPr algn="ctr"/>
            <a:r>
              <a:rPr lang="en-GB" sz="1200" b="1">
                <a:latin typeface="Arial" charset="0"/>
              </a:rPr>
              <a:t>1.</a:t>
            </a:r>
          </a:p>
          <a:p>
            <a:pPr algn="ctr"/>
            <a:r>
              <a:rPr lang="en-GB" sz="1200" b="1">
                <a:latin typeface="Arial" charset="0"/>
              </a:rPr>
              <a:t>Record </a:t>
            </a:r>
          </a:p>
          <a:p>
            <a:pPr algn="ctr"/>
            <a:r>
              <a:rPr lang="en-GB" sz="1200" b="1">
                <a:latin typeface="Arial" charset="0"/>
              </a:rPr>
              <a:t>Clients</a:t>
            </a:r>
          </a:p>
        </p:txBody>
      </p:sp>
      <p:sp>
        <p:nvSpPr>
          <p:cNvPr id="139269" name="Rectangle 5"/>
          <p:cNvSpPr>
            <a:spLocks noChangeArrowheads="1"/>
          </p:cNvSpPr>
          <p:nvPr/>
        </p:nvSpPr>
        <p:spPr bwMode="auto">
          <a:xfrm>
            <a:off x="442913" y="1893888"/>
            <a:ext cx="976312" cy="922337"/>
          </a:xfrm>
          <a:prstGeom prst="rect">
            <a:avLst/>
          </a:prstGeom>
          <a:solidFill>
            <a:schemeClr val="bg1"/>
          </a:solidFill>
          <a:ln w="22225">
            <a:solidFill>
              <a:srgbClr val="000000"/>
            </a:solidFill>
            <a:miter lim="800000"/>
            <a:headEnd/>
            <a:tailEnd/>
          </a:ln>
          <a:effectLst/>
        </p:spPr>
        <p:txBody>
          <a:bodyPr wrap="none" anchor="ctr"/>
          <a:lstStyle/>
          <a:p>
            <a:pPr algn="ctr"/>
            <a:r>
              <a:rPr lang="en-GB" sz="1200" b="1">
                <a:latin typeface="Arial" charset="0"/>
              </a:rPr>
              <a:t>Campaign</a:t>
            </a:r>
            <a:br>
              <a:rPr lang="en-GB" sz="1200" b="1">
                <a:latin typeface="Arial" charset="0"/>
              </a:rPr>
            </a:br>
            <a:r>
              <a:rPr lang="en-GB" sz="1200" b="1">
                <a:latin typeface="Arial" charset="0"/>
              </a:rPr>
              <a:t>Manager</a:t>
            </a:r>
          </a:p>
        </p:txBody>
      </p:sp>
      <p:sp>
        <p:nvSpPr>
          <p:cNvPr id="139270" name="Line 6"/>
          <p:cNvSpPr>
            <a:spLocks noChangeShapeType="1"/>
          </p:cNvSpPr>
          <p:nvPr/>
        </p:nvSpPr>
        <p:spPr bwMode="auto">
          <a:xfrm>
            <a:off x="1408113" y="2392363"/>
            <a:ext cx="1047750" cy="898525"/>
          </a:xfrm>
          <a:prstGeom prst="line">
            <a:avLst/>
          </a:prstGeom>
          <a:noFill/>
          <a:ln w="22225">
            <a:solidFill>
              <a:srgbClr val="000000"/>
            </a:solidFill>
            <a:round/>
            <a:headEnd type="triangle" w="med" len="med"/>
            <a:tailEnd type="triangle" w="med" len="med"/>
          </a:ln>
          <a:effectLst/>
        </p:spPr>
        <p:txBody>
          <a:bodyPr wrap="none" anchor="ctr"/>
          <a:lstStyle/>
          <a:p>
            <a:endParaRPr lang="en-US"/>
          </a:p>
        </p:txBody>
      </p:sp>
      <p:sp>
        <p:nvSpPr>
          <p:cNvPr id="139271" name="Rectangle 7"/>
          <p:cNvSpPr>
            <a:spLocks noChangeArrowheads="1"/>
          </p:cNvSpPr>
          <p:nvPr/>
        </p:nvSpPr>
        <p:spPr bwMode="auto">
          <a:xfrm>
            <a:off x="1606550" y="1781175"/>
            <a:ext cx="608013" cy="274638"/>
          </a:xfrm>
          <a:prstGeom prst="rect">
            <a:avLst/>
          </a:prstGeom>
          <a:noFill/>
          <a:ln w="22225">
            <a:noFill/>
            <a:miter lim="800000"/>
            <a:headEnd/>
            <a:tailEnd/>
          </a:ln>
          <a:effectLst/>
        </p:spPr>
        <p:txBody>
          <a:bodyPr wrap="none">
            <a:spAutoFit/>
          </a:bodyPr>
          <a:lstStyle/>
          <a:p>
            <a:pPr algn="ctr"/>
            <a:r>
              <a:rPr lang="en-GB" sz="1200" b="1">
                <a:latin typeface="Arial" charset="0"/>
              </a:rPr>
              <a:t>Client</a:t>
            </a:r>
          </a:p>
        </p:txBody>
      </p:sp>
      <p:sp>
        <p:nvSpPr>
          <p:cNvPr id="139272" name="Line 8"/>
          <p:cNvSpPr>
            <a:spLocks noChangeShapeType="1"/>
          </p:cNvSpPr>
          <p:nvPr/>
        </p:nvSpPr>
        <p:spPr bwMode="auto">
          <a:xfrm flipH="1" flipV="1">
            <a:off x="590550" y="2801938"/>
            <a:ext cx="96838" cy="987425"/>
          </a:xfrm>
          <a:prstGeom prst="line">
            <a:avLst/>
          </a:prstGeom>
          <a:noFill/>
          <a:ln w="22225">
            <a:solidFill>
              <a:srgbClr val="000000"/>
            </a:solidFill>
            <a:round/>
            <a:headEnd/>
            <a:tailEnd type="triangle" w="med" len="med"/>
          </a:ln>
          <a:effectLst/>
        </p:spPr>
        <p:txBody>
          <a:bodyPr wrap="none" anchor="ctr"/>
          <a:lstStyle/>
          <a:p>
            <a:endParaRPr lang="en-US"/>
          </a:p>
        </p:txBody>
      </p:sp>
      <p:sp>
        <p:nvSpPr>
          <p:cNvPr id="139273" name="Rectangle 9"/>
          <p:cNvSpPr>
            <a:spLocks noChangeArrowheads="1"/>
          </p:cNvSpPr>
          <p:nvPr/>
        </p:nvSpPr>
        <p:spPr bwMode="auto">
          <a:xfrm>
            <a:off x="357188" y="3840163"/>
            <a:ext cx="1436687" cy="274637"/>
          </a:xfrm>
          <a:prstGeom prst="rect">
            <a:avLst/>
          </a:prstGeom>
          <a:noFill/>
          <a:ln w="22225">
            <a:noFill/>
            <a:miter lim="800000"/>
            <a:headEnd/>
            <a:tailEnd/>
          </a:ln>
          <a:effectLst/>
        </p:spPr>
        <p:txBody>
          <a:bodyPr wrap="none">
            <a:spAutoFit/>
          </a:bodyPr>
          <a:lstStyle/>
          <a:p>
            <a:pPr algn="ctr"/>
            <a:r>
              <a:rPr lang="en-GB" sz="1200" b="1">
                <a:latin typeface="Arial" charset="0"/>
              </a:rPr>
              <a:t>Staff Assignment</a:t>
            </a:r>
          </a:p>
        </p:txBody>
      </p:sp>
      <p:sp>
        <p:nvSpPr>
          <p:cNvPr id="139274" name="Rectangle 10"/>
          <p:cNvSpPr>
            <a:spLocks noChangeArrowheads="1"/>
          </p:cNvSpPr>
          <p:nvPr/>
        </p:nvSpPr>
        <p:spPr bwMode="auto">
          <a:xfrm>
            <a:off x="420688" y="4554538"/>
            <a:ext cx="976312" cy="922337"/>
          </a:xfrm>
          <a:prstGeom prst="rect">
            <a:avLst/>
          </a:prstGeom>
          <a:solidFill>
            <a:schemeClr val="bg1"/>
          </a:solidFill>
          <a:ln w="22225">
            <a:solidFill>
              <a:srgbClr val="000000"/>
            </a:solidFill>
            <a:miter lim="800000"/>
            <a:headEnd/>
            <a:tailEnd/>
          </a:ln>
          <a:effectLst/>
        </p:spPr>
        <p:txBody>
          <a:bodyPr wrap="none" anchor="ctr"/>
          <a:lstStyle/>
          <a:p>
            <a:pPr algn="ctr"/>
            <a:r>
              <a:rPr lang="en-GB" sz="1200" b="1">
                <a:latin typeface="Arial" charset="0"/>
              </a:rPr>
              <a:t>Campaign</a:t>
            </a:r>
            <a:br>
              <a:rPr lang="en-GB" sz="1200" b="1">
                <a:latin typeface="Arial" charset="0"/>
              </a:rPr>
            </a:br>
            <a:r>
              <a:rPr lang="en-GB" sz="1200" b="1">
                <a:latin typeface="Arial" charset="0"/>
              </a:rPr>
              <a:t>Staff</a:t>
            </a:r>
          </a:p>
        </p:txBody>
      </p:sp>
      <p:sp>
        <p:nvSpPr>
          <p:cNvPr id="139275" name="Line 11"/>
          <p:cNvSpPr>
            <a:spLocks noChangeShapeType="1"/>
          </p:cNvSpPr>
          <p:nvPr/>
        </p:nvSpPr>
        <p:spPr bwMode="auto">
          <a:xfrm>
            <a:off x="687388" y="3775075"/>
            <a:ext cx="1328737" cy="90488"/>
          </a:xfrm>
          <a:prstGeom prst="line">
            <a:avLst/>
          </a:prstGeom>
          <a:noFill/>
          <a:ln w="22225">
            <a:solidFill>
              <a:srgbClr val="000000"/>
            </a:solidFill>
            <a:round/>
            <a:headEnd/>
            <a:tailEnd type="triangle" w="med" len="med"/>
          </a:ln>
          <a:effectLst/>
        </p:spPr>
        <p:txBody>
          <a:bodyPr wrap="none" anchor="ctr"/>
          <a:lstStyle/>
          <a:p>
            <a:endParaRPr lang="en-US"/>
          </a:p>
        </p:txBody>
      </p:sp>
      <p:sp>
        <p:nvSpPr>
          <p:cNvPr id="139276" name="Line 12"/>
          <p:cNvSpPr>
            <a:spLocks noChangeShapeType="1"/>
          </p:cNvSpPr>
          <p:nvPr/>
        </p:nvSpPr>
        <p:spPr bwMode="auto">
          <a:xfrm>
            <a:off x="1379538" y="2038350"/>
            <a:ext cx="960437" cy="25400"/>
          </a:xfrm>
          <a:prstGeom prst="line">
            <a:avLst/>
          </a:prstGeom>
          <a:noFill/>
          <a:ln w="22225">
            <a:solidFill>
              <a:srgbClr val="000000"/>
            </a:solidFill>
            <a:round/>
            <a:headEnd type="triangle" w="med" len="med"/>
            <a:tailEnd type="triangle" w="med" len="med"/>
          </a:ln>
          <a:effectLst/>
        </p:spPr>
        <p:txBody>
          <a:bodyPr wrap="none" anchor="ctr"/>
          <a:lstStyle/>
          <a:p>
            <a:endParaRPr lang="en-US"/>
          </a:p>
        </p:txBody>
      </p:sp>
      <p:sp>
        <p:nvSpPr>
          <p:cNvPr id="139277" name="Rectangle 13"/>
          <p:cNvSpPr>
            <a:spLocks noChangeArrowheads="1"/>
          </p:cNvSpPr>
          <p:nvPr/>
        </p:nvSpPr>
        <p:spPr bwMode="auto">
          <a:xfrm>
            <a:off x="1263650" y="2905125"/>
            <a:ext cx="920750" cy="274638"/>
          </a:xfrm>
          <a:prstGeom prst="rect">
            <a:avLst/>
          </a:prstGeom>
          <a:noFill/>
          <a:ln w="22225">
            <a:noFill/>
            <a:miter lim="800000"/>
            <a:headEnd/>
            <a:tailEnd/>
          </a:ln>
          <a:effectLst/>
        </p:spPr>
        <p:txBody>
          <a:bodyPr wrap="none">
            <a:spAutoFit/>
          </a:bodyPr>
          <a:lstStyle/>
          <a:p>
            <a:pPr algn="ctr"/>
            <a:r>
              <a:rPr lang="en-GB" sz="1200" b="1">
                <a:latin typeface="Arial" charset="0"/>
              </a:rPr>
              <a:t>Campaign</a:t>
            </a:r>
          </a:p>
        </p:txBody>
      </p:sp>
      <p:sp>
        <p:nvSpPr>
          <p:cNvPr id="139278" name="Line 14"/>
          <p:cNvSpPr>
            <a:spLocks noChangeShapeType="1"/>
          </p:cNvSpPr>
          <p:nvPr/>
        </p:nvSpPr>
        <p:spPr bwMode="auto">
          <a:xfrm>
            <a:off x="1420813" y="4854575"/>
            <a:ext cx="1160462" cy="104775"/>
          </a:xfrm>
          <a:prstGeom prst="line">
            <a:avLst/>
          </a:prstGeom>
          <a:noFill/>
          <a:ln w="22225">
            <a:solidFill>
              <a:srgbClr val="000000"/>
            </a:solidFill>
            <a:round/>
            <a:headEnd type="triangle" w="med" len="med"/>
            <a:tailEnd type="triangle" w="med" len="med"/>
          </a:ln>
          <a:effectLst/>
        </p:spPr>
        <p:txBody>
          <a:bodyPr wrap="none" anchor="ctr"/>
          <a:lstStyle/>
          <a:p>
            <a:endParaRPr lang="en-US"/>
          </a:p>
        </p:txBody>
      </p:sp>
      <p:sp>
        <p:nvSpPr>
          <p:cNvPr id="139279" name="Rectangle 15"/>
          <p:cNvSpPr>
            <a:spLocks noChangeArrowheads="1"/>
          </p:cNvSpPr>
          <p:nvPr/>
        </p:nvSpPr>
        <p:spPr bwMode="auto">
          <a:xfrm>
            <a:off x="1663700" y="4532313"/>
            <a:ext cx="665163" cy="274637"/>
          </a:xfrm>
          <a:prstGeom prst="rect">
            <a:avLst/>
          </a:prstGeom>
          <a:noFill/>
          <a:ln w="22225">
            <a:noFill/>
            <a:miter lim="800000"/>
            <a:headEnd/>
            <a:tailEnd/>
          </a:ln>
          <a:effectLst/>
        </p:spPr>
        <p:txBody>
          <a:bodyPr wrap="none">
            <a:spAutoFit/>
          </a:bodyPr>
          <a:lstStyle/>
          <a:p>
            <a:pPr algn="ctr"/>
            <a:r>
              <a:rPr lang="en-GB" sz="1200" b="1">
                <a:latin typeface="Arial" charset="0"/>
              </a:rPr>
              <a:t>Advert</a:t>
            </a:r>
          </a:p>
        </p:txBody>
      </p:sp>
      <p:sp>
        <p:nvSpPr>
          <p:cNvPr id="139280" name="Line 16"/>
          <p:cNvSpPr>
            <a:spLocks noChangeShapeType="1"/>
          </p:cNvSpPr>
          <p:nvPr/>
        </p:nvSpPr>
        <p:spPr bwMode="auto">
          <a:xfrm flipH="1">
            <a:off x="4540250" y="2395538"/>
            <a:ext cx="179388" cy="252412"/>
          </a:xfrm>
          <a:prstGeom prst="line">
            <a:avLst/>
          </a:prstGeom>
          <a:noFill/>
          <a:ln w="22225">
            <a:solidFill>
              <a:srgbClr val="000000"/>
            </a:solidFill>
            <a:round/>
            <a:headEnd/>
            <a:tailEnd type="triangle" w="med" len="med"/>
          </a:ln>
          <a:effectLst/>
        </p:spPr>
        <p:txBody>
          <a:bodyPr wrap="none" anchor="ctr"/>
          <a:lstStyle/>
          <a:p>
            <a:endParaRPr lang="en-US"/>
          </a:p>
        </p:txBody>
      </p:sp>
      <p:sp>
        <p:nvSpPr>
          <p:cNvPr id="139282" name="Line 18"/>
          <p:cNvSpPr>
            <a:spLocks noChangeShapeType="1"/>
          </p:cNvSpPr>
          <p:nvPr/>
        </p:nvSpPr>
        <p:spPr bwMode="auto">
          <a:xfrm>
            <a:off x="4711700" y="2393950"/>
            <a:ext cx="341313" cy="4763"/>
          </a:xfrm>
          <a:prstGeom prst="line">
            <a:avLst/>
          </a:prstGeom>
          <a:noFill/>
          <a:ln w="22225">
            <a:solidFill>
              <a:srgbClr val="000000"/>
            </a:solidFill>
            <a:round/>
            <a:headEnd/>
            <a:tailEnd type="triangle" w="med" len="med"/>
          </a:ln>
          <a:effectLst/>
        </p:spPr>
        <p:txBody>
          <a:bodyPr wrap="none" anchor="ctr"/>
          <a:lstStyle/>
          <a:p>
            <a:endParaRPr lang="en-US"/>
          </a:p>
        </p:txBody>
      </p:sp>
      <p:sp>
        <p:nvSpPr>
          <p:cNvPr id="139283" name="Rectangle 19"/>
          <p:cNvSpPr>
            <a:spLocks noChangeArrowheads="1"/>
          </p:cNvSpPr>
          <p:nvPr/>
        </p:nvSpPr>
        <p:spPr bwMode="auto">
          <a:xfrm>
            <a:off x="7577138" y="1862138"/>
            <a:ext cx="977900" cy="920750"/>
          </a:xfrm>
          <a:prstGeom prst="rect">
            <a:avLst/>
          </a:prstGeom>
          <a:solidFill>
            <a:schemeClr val="bg1"/>
          </a:solidFill>
          <a:ln w="22225">
            <a:solidFill>
              <a:srgbClr val="000000"/>
            </a:solidFill>
            <a:miter lim="800000"/>
            <a:headEnd/>
            <a:tailEnd/>
          </a:ln>
          <a:effectLst/>
        </p:spPr>
        <p:txBody>
          <a:bodyPr wrap="none" anchor="ctr"/>
          <a:lstStyle/>
          <a:p>
            <a:pPr algn="ctr"/>
            <a:r>
              <a:rPr lang="en-GB" sz="1200" b="1">
                <a:latin typeface="Arial" charset="0"/>
              </a:rPr>
              <a:t>Accountant</a:t>
            </a:r>
          </a:p>
        </p:txBody>
      </p:sp>
      <p:sp>
        <p:nvSpPr>
          <p:cNvPr id="139284" name="Line 20"/>
          <p:cNvSpPr>
            <a:spLocks noChangeShapeType="1"/>
          </p:cNvSpPr>
          <p:nvPr/>
        </p:nvSpPr>
        <p:spPr bwMode="auto">
          <a:xfrm>
            <a:off x="3608388" y="5314950"/>
            <a:ext cx="388937" cy="492125"/>
          </a:xfrm>
          <a:prstGeom prst="line">
            <a:avLst/>
          </a:prstGeom>
          <a:noFill/>
          <a:ln w="22225">
            <a:solidFill>
              <a:srgbClr val="000000"/>
            </a:solidFill>
            <a:round/>
            <a:headEnd type="triangle" w="med" len="med"/>
            <a:tailEnd type="triangle" w="med" len="med"/>
          </a:ln>
          <a:effectLst/>
        </p:spPr>
        <p:txBody>
          <a:bodyPr wrap="none" anchor="ctr"/>
          <a:lstStyle/>
          <a:p>
            <a:endParaRPr lang="en-US"/>
          </a:p>
        </p:txBody>
      </p:sp>
      <p:sp>
        <p:nvSpPr>
          <p:cNvPr id="139285" name="Rectangle 21"/>
          <p:cNvSpPr>
            <a:spLocks noChangeArrowheads="1"/>
          </p:cNvSpPr>
          <p:nvPr/>
        </p:nvSpPr>
        <p:spPr bwMode="auto">
          <a:xfrm>
            <a:off x="3794125" y="5378450"/>
            <a:ext cx="1174750" cy="274638"/>
          </a:xfrm>
          <a:prstGeom prst="rect">
            <a:avLst/>
          </a:prstGeom>
          <a:noFill/>
          <a:ln w="22225">
            <a:noFill/>
            <a:miter lim="800000"/>
            <a:headEnd/>
            <a:tailEnd/>
          </a:ln>
          <a:effectLst/>
        </p:spPr>
        <p:txBody>
          <a:bodyPr wrap="none">
            <a:spAutoFit/>
          </a:bodyPr>
          <a:lstStyle/>
          <a:p>
            <a:pPr algn="ctr"/>
            <a:r>
              <a:rPr lang="en-GB" sz="1200" b="1">
                <a:latin typeface="Arial" charset="0"/>
              </a:rPr>
              <a:t>Concept Note</a:t>
            </a:r>
          </a:p>
        </p:txBody>
      </p:sp>
      <p:sp>
        <p:nvSpPr>
          <p:cNvPr id="139286" name="Rectangle 22"/>
          <p:cNvSpPr>
            <a:spLocks noChangeArrowheads="1"/>
          </p:cNvSpPr>
          <p:nvPr/>
        </p:nvSpPr>
        <p:spPr bwMode="auto">
          <a:xfrm>
            <a:off x="7527925" y="4797425"/>
            <a:ext cx="977900" cy="920750"/>
          </a:xfrm>
          <a:prstGeom prst="rect">
            <a:avLst/>
          </a:prstGeom>
          <a:solidFill>
            <a:schemeClr val="bg1"/>
          </a:solidFill>
          <a:ln w="22225">
            <a:solidFill>
              <a:srgbClr val="000000"/>
            </a:solidFill>
            <a:miter lim="800000"/>
            <a:headEnd/>
            <a:tailEnd/>
          </a:ln>
          <a:effectLst/>
        </p:spPr>
        <p:txBody>
          <a:bodyPr wrap="none" anchor="ctr"/>
          <a:lstStyle/>
          <a:p>
            <a:pPr algn="ctr"/>
            <a:r>
              <a:rPr lang="en-GB" sz="1200" b="1">
                <a:latin typeface="Arial" charset="0"/>
              </a:rPr>
              <a:t>Staff</a:t>
            </a:r>
          </a:p>
        </p:txBody>
      </p:sp>
      <p:sp>
        <p:nvSpPr>
          <p:cNvPr id="139287" name="Line 23"/>
          <p:cNvSpPr>
            <a:spLocks noChangeShapeType="1"/>
          </p:cNvSpPr>
          <p:nvPr/>
        </p:nvSpPr>
        <p:spPr bwMode="auto">
          <a:xfrm flipV="1">
            <a:off x="6840538" y="5248275"/>
            <a:ext cx="692150" cy="88900"/>
          </a:xfrm>
          <a:prstGeom prst="line">
            <a:avLst/>
          </a:prstGeom>
          <a:noFill/>
          <a:ln w="22225">
            <a:solidFill>
              <a:srgbClr val="000000"/>
            </a:solidFill>
            <a:round/>
            <a:headEnd/>
            <a:tailEnd type="triangle" w="med" len="med"/>
          </a:ln>
          <a:effectLst/>
        </p:spPr>
        <p:txBody>
          <a:bodyPr wrap="none" anchor="ctr"/>
          <a:lstStyle/>
          <a:p>
            <a:endParaRPr lang="en-US"/>
          </a:p>
        </p:txBody>
      </p:sp>
      <p:sp>
        <p:nvSpPr>
          <p:cNvPr id="139288" name="Rectangle 24"/>
          <p:cNvSpPr>
            <a:spLocks noChangeArrowheads="1"/>
          </p:cNvSpPr>
          <p:nvPr/>
        </p:nvSpPr>
        <p:spPr bwMode="auto">
          <a:xfrm>
            <a:off x="6723063" y="4837113"/>
            <a:ext cx="793750" cy="457200"/>
          </a:xfrm>
          <a:prstGeom prst="rect">
            <a:avLst/>
          </a:prstGeom>
          <a:noFill/>
          <a:ln w="22225">
            <a:noFill/>
            <a:miter lim="800000"/>
            <a:headEnd/>
            <a:tailEnd/>
          </a:ln>
          <a:effectLst/>
        </p:spPr>
        <p:txBody>
          <a:bodyPr wrap="none">
            <a:spAutoFit/>
          </a:bodyPr>
          <a:lstStyle/>
          <a:p>
            <a:pPr algn="ctr"/>
            <a:r>
              <a:rPr lang="en-GB" sz="1200" b="1">
                <a:latin typeface="Arial" charset="0"/>
              </a:rPr>
              <a:t>Concept</a:t>
            </a:r>
          </a:p>
          <a:p>
            <a:pPr algn="ctr"/>
            <a:r>
              <a:rPr lang="en-GB" sz="1200" b="1">
                <a:latin typeface="Arial" charset="0"/>
              </a:rPr>
              <a:t>Note</a:t>
            </a:r>
          </a:p>
        </p:txBody>
      </p:sp>
      <p:sp>
        <p:nvSpPr>
          <p:cNvPr id="139289" name="Line 25"/>
          <p:cNvSpPr>
            <a:spLocks noChangeShapeType="1"/>
          </p:cNvSpPr>
          <p:nvPr/>
        </p:nvSpPr>
        <p:spPr bwMode="auto">
          <a:xfrm flipV="1">
            <a:off x="6113463" y="2066925"/>
            <a:ext cx="1490662" cy="158750"/>
          </a:xfrm>
          <a:prstGeom prst="line">
            <a:avLst/>
          </a:prstGeom>
          <a:noFill/>
          <a:ln w="22225">
            <a:solidFill>
              <a:srgbClr val="000000"/>
            </a:solidFill>
            <a:round/>
            <a:headEnd type="triangle" w="med" len="med"/>
            <a:tailEnd type="triangle" w="med" len="med"/>
          </a:ln>
          <a:effectLst/>
        </p:spPr>
        <p:txBody>
          <a:bodyPr wrap="none" anchor="ctr"/>
          <a:lstStyle/>
          <a:p>
            <a:endParaRPr lang="en-US"/>
          </a:p>
        </p:txBody>
      </p:sp>
      <p:sp>
        <p:nvSpPr>
          <p:cNvPr id="139290" name="Rectangle 26"/>
          <p:cNvSpPr>
            <a:spLocks noChangeArrowheads="1"/>
          </p:cNvSpPr>
          <p:nvPr/>
        </p:nvSpPr>
        <p:spPr bwMode="auto">
          <a:xfrm>
            <a:off x="6500813" y="1871663"/>
            <a:ext cx="522287" cy="274637"/>
          </a:xfrm>
          <a:prstGeom prst="rect">
            <a:avLst/>
          </a:prstGeom>
          <a:noFill/>
          <a:ln w="22225">
            <a:noFill/>
            <a:miter lim="800000"/>
            <a:headEnd/>
            <a:tailEnd/>
          </a:ln>
          <a:effectLst/>
        </p:spPr>
        <p:txBody>
          <a:bodyPr wrap="none">
            <a:spAutoFit/>
          </a:bodyPr>
          <a:lstStyle/>
          <a:p>
            <a:pPr algn="ctr"/>
            <a:r>
              <a:rPr lang="en-GB" sz="1200" b="1">
                <a:latin typeface="Arial" charset="0"/>
              </a:rPr>
              <a:t>Staff</a:t>
            </a:r>
          </a:p>
        </p:txBody>
      </p:sp>
      <p:sp>
        <p:nvSpPr>
          <p:cNvPr id="139291" name="Line 27"/>
          <p:cNvSpPr>
            <a:spLocks noChangeShapeType="1"/>
          </p:cNvSpPr>
          <p:nvPr/>
        </p:nvSpPr>
        <p:spPr bwMode="auto">
          <a:xfrm>
            <a:off x="6134100" y="2519363"/>
            <a:ext cx="1409700" cy="90487"/>
          </a:xfrm>
          <a:prstGeom prst="line">
            <a:avLst/>
          </a:prstGeom>
          <a:noFill/>
          <a:ln w="22225">
            <a:solidFill>
              <a:srgbClr val="000000"/>
            </a:solidFill>
            <a:round/>
            <a:headEnd type="triangle" w="med" len="med"/>
            <a:tailEnd type="triangle" w="med" len="med"/>
          </a:ln>
          <a:effectLst/>
        </p:spPr>
        <p:txBody>
          <a:bodyPr wrap="none" anchor="ctr"/>
          <a:lstStyle/>
          <a:p>
            <a:endParaRPr lang="en-US"/>
          </a:p>
        </p:txBody>
      </p:sp>
      <p:sp>
        <p:nvSpPr>
          <p:cNvPr id="139292" name="Rectangle 28"/>
          <p:cNvSpPr>
            <a:spLocks noChangeArrowheads="1"/>
          </p:cNvSpPr>
          <p:nvPr/>
        </p:nvSpPr>
        <p:spPr bwMode="auto">
          <a:xfrm>
            <a:off x="6330950" y="2309813"/>
            <a:ext cx="1004888" cy="274637"/>
          </a:xfrm>
          <a:prstGeom prst="rect">
            <a:avLst/>
          </a:prstGeom>
          <a:noFill/>
          <a:ln w="22225">
            <a:noFill/>
            <a:miter lim="800000"/>
            <a:headEnd/>
            <a:tailEnd/>
          </a:ln>
          <a:effectLst/>
        </p:spPr>
        <p:txBody>
          <a:bodyPr wrap="none">
            <a:spAutoFit/>
          </a:bodyPr>
          <a:lstStyle/>
          <a:p>
            <a:pPr algn="ctr"/>
            <a:r>
              <a:rPr lang="en-GB" sz="1200" b="1">
                <a:latin typeface="Arial" charset="0"/>
              </a:rPr>
              <a:t>Staff Grade</a:t>
            </a:r>
          </a:p>
        </p:txBody>
      </p:sp>
      <p:sp>
        <p:nvSpPr>
          <p:cNvPr id="139293" name="Rectangle 29"/>
          <p:cNvSpPr>
            <a:spLocks noChangeArrowheads="1"/>
          </p:cNvSpPr>
          <p:nvPr/>
        </p:nvSpPr>
        <p:spPr bwMode="auto">
          <a:xfrm>
            <a:off x="7562850" y="3306763"/>
            <a:ext cx="976313" cy="920750"/>
          </a:xfrm>
          <a:prstGeom prst="rect">
            <a:avLst/>
          </a:prstGeom>
          <a:solidFill>
            <a:schemeClr val="bg1"/>
          </a:solidFill>
          <a:ln w="22225">
            <a:solidFill>
              <a:srgbClr val="000000"/>
            </a:solidFill>
            <a:miter lim="800000"/>
            <a:headEnd/>
            <a:tailEnd/>
          </a:ln>
          <a:effectLst/>
        </p:spPr>
        <p:txBody>
          <a:bodyPr wrap="none" anchor="ctr"/>
          <a:lstStyle/>
          <a:p>
            <a:pPr algn="ctr"/>
            <a:r>
              <a:rPr lang="en-GB" sz="1200" b="1">
                <a:latin typeface="Arial" charset="0"/>
              </a:rPr>
              <a:t>Staff</a:t>
            </a:r>
          </a:p>
          <a:p>
            <a:pPr algn="ctr"/>
            <a:r>
              <a:rPr lang="en-GB" sz="1200" b="1">
                <a:latin typeface="Arial" charset="0"/>
              </a:rPr>
              <a:t>Contact</a:t>
            </a:r>
          </a:p>
        </p:txBody>
      </p:sp>
      <p:sp>
        <p:nvSpPr>
          <p:cNvPr id="139294" name="Line 30"/>
          <p:cNvSpPr>
            <a:spLocks noChangeShapeType="1"/>
          </p:cNvSpPr>
          <p:nvPr/>
        </p:nvSpPr>
        <p:spPr bwMode="auto">
          <a:xfrm flipH="1">
            <a:off x="2936875" y="2955925"/>
            <a:ext cx="3703638" cy="381000"/>
          </a:xfrm>
          <a:prstGeom prst="line">
            <a:avLst/>
          </a:prstGeom>
          <a:noFill/>
          <a:ln w="22225">
            <a:solidFill>
              <a:srgbClr val="000000"/>
            </a:solidFill>
            <a:round/>
            <a:headEnd/>
            <a:tailEnd type="triangle" w="med" len="med"/>
          </a:ln>
          <a:effectLst/>
        </p:spPr>
        <p:txBody>
          <a:bodyPr wrap="none" anchor="ctr"/>
          <a:lstStyle/>
          <a:p>
            <a:endParaRPr lang="en-US"/>
          </a:p>
        </p:txBody>
      </p:sp>
      <p:sp>
        <p:nvSpPr>
          <p:cNvPr id="139295" name="Rectangle 31"/>
          <p:cNvSpPr>
            <a:spLocks noChangeArrowheads="1"/>
          </p:cNvSpPr>
          <p:nvPr/>
        </p:nvSpPr>
        <p:spPr bwMode="auto">
          <a:xfrm>
            <a:off x="6203950" y="2665413"/>
            <a:ext cx="817563" cy="274637"/>
          </a:xfrm>
          <a:prstGeom prst="rect">
            <a:avLst/>
          </a:prstGeom>
          <a:noFill/>
          <a:ln w="22225">
            <a:noFill/>
            <a:miter lim="800000"/>
            <a:headEnd/>
            <a:tailEnd/>
          </a:ln>
          <a:effectLst/>
        </p:spPr>
        <p:txBody>
          <a:bodyPr wrap="none">
            <a:spAutoFit/>
          </a:bodyPr>
          <a:lstStyle/>
          <a:p>
            <a:pPr algn="ctr"/>
            <a:r>
              <a:rPr lang="en-GB" sz="1200" b="1">
                <a:latin typeface="Arial" charset="0"/>
              </a:rPr>
              <a:t>Payment</a:t>
            </a:r>
          </a:p>
        </p:txBody>
      </p:sp>
      <p:sp>
        <p:nvSpPr>
          <p:cNvPr id="139296" name="Line 32"/>
          <p:cNvSpPr>
            <a:spLocks noChangeShapeType="1"/>
          </p:cNvSpPr>
          <p:nvPr/>
        </p:nvSpPr>
        <p:spPr bwMode="auto">
          <a:xfrm flipV="1">
            <a:off x="6629400" y="2765425"/>
            <a:ext cx="985838" cy="201613"/>
          </a:xfrm>
          <a:prstGeom prst="line">
            <a:avLst/>
          </a:prstGeom>
          <a:noFill/>
          <a:ln w="22225">
            <a:solidFill>
              <a:srgbClr val="000000"/>
            </a:solidFill>
            <a:round/>
            <a:headEnd/>
            <a:tailEnd type="triangle" w="med" len="med"/>
          </a:ln>
          <a:effectLst/>
        </p:spPr>
        <p:txBody>
          <a:bodyPr wrap="none" anchor="ctr"/>
          <a:lstStyle/>
          <a:p>
            <a:endParaRPr lang="en-US"/>
          </a:p>
        </p:txBody>
      </p:sp>
      <p:sp>
        <p:nvSpPr>
          <p:cNvPr id="139297" name="Line 33"/>
          <p:cNvSpPr>
            <a:spLocks noChangeShapeType="1"/>
          </p:cNvSpPr>
          <p:nvPr/>
        </p:nvSpPr>
        <p:spPr bwMode="auto">
          <a:xfrm flipH="1">
            <a:off x="6137275" y="3403600"/>
            <a:ext cx="1412875" cy="77788"/>
          </a:xfrm>
          <a:prstGeom prst="line">
            <a:avLst/>
          </a:prstGeom>
          <a:noFill/>
          <a:ln w="22225">
            <a:solidFill>
              <a:srgbClr val="000000"/>
            </a:solidFill>
            <a:round/>
            <a:headEnd/>
            <a:tailEnd type="triangle" w="med" len="med"/>
          </a:ln>
          <a:effectLst/>
        </p:spPr>
        <p:txBody>
          <a:bodyPr wrap="none" anchor="ctr"/>
          <a:lstStyle/>
          <a:p>
            <a:endParaRPr lang="en-US"/>
          </a:p>
        </p:txBody>
      </p:sp>
      <p:sp>
        <p:nvSpPr>
          <p:cNvPr id="139298" name="Rectangle 34"/>
          <p:cNvSpPr>
            <a:spLocks noChangeArrowheads="1"/>
          </p:cNvSpPr>
          <p:nvPr/>
        </p:nvSpPr>
        <p:spPr bwMode="auto">
          <a:xfrm>
            <a:off x="6010275" y="3128963"/>
            <a:ext cx="1547813" cy="274637"/>
          </a:xfrm>
          <a:prstGeom prst="rect">
            <a:avLst/>
          </a:prstGeom>
          <a:noFill/>
          <a:ln w="22225">
            <a:noFill/>
            <a:miter lim="800000"/>
            <a:headEnd/>
            <a:tailEnd/>
          </a:ln>
          <a:effectLst/>
        </p:spPr>
        <p:txBody>
          <a:bodyPr wrap="none">
            <a:spAutoFit/>
          </a:bodyPr>
          <a:lstStyle/>
          <a:p>
            <a:pPr algn="ctr"/>
            <a:r>
              <a:rPr lang="en-GB" sz="1200" b="1">
                <a:latin typeface="Arial" charset="0"/>
              </a:rPr>
              <a:t>Advert Completion</a:t>
            </a:r>
          </a:p>
        </p:txBody>
      </p:sp>
      <p:sp>
        <p:nvSpPr>
          <p:cNvPr id="139299" name="Line 35"/>
          <p:cNvSpPr>
            <a:spLocks noChangeShapeType="1"/>
          </p:cNvSpPr>
          <p:nvPr/>
        </p:nvSpPr>
        <p:spPr bwMode="auto">
          <a:xfrm flipH="1" flipV="1">
            <a:off x="6324600" y="3873500"/>
            <a:ext cx="1246188" cy="68263"/>
          </a:xfrm>
          <a:prstGeom prst="line">
            <a:avLst/>
          </a:prstGeom>
          <a:noFill/>
          <a:ln w="22225">
            <a:solidFill>
              <a:srgbClr val="000000"/>
            </a:solidFill>
            <a:round/>
            <a:headEnd/>
            <a:tailEnd type="triangle" w="med" len="med"/>
          </a:ln>
          <a:effectLst/>
        </p:spPr>
        <p:txBody>
          <a:bodyPr wrap="none" anchor="ctr"/>
          <a:lstStyle/>
          <a:p>
            <a:endParaRPr lang="en-US"/>
          </a:p>
        </p:txBody>
      </p:sp>
      <p:sp>
        <p:nvSpPr>
          <p:cNvPr id="139300" name="Rectangle 36"/>
          <p:cNvSpPr>
            <a:spLocks noChangeArrowheads="1"/>
          </p:cNvSpPr>
          <p:nvPr/>
        </p:nvSpPr>
        <p:spPr bwMode="auto">
          <a:xfrm>
            <a:off x="6278563" y="3900488"/>
            <a:ext cx="1217612" cy="274637"/>
          </a:xfrm>
          <a:prstGeom prst="rect">
            <a:avLst/>
          </a:prstGeom>
          <a:noFill/>
          <a:ln w="22225">
            <a:noFill/>
            <a:miter lim="800000"/>
            <a:headEnd/>
            <a:tailEnd/>
          </a:ln>
          <a:effectLst/>
        </p:spPr>
        <p:txBody>
          <a:bodyPr wrap="none">
            <a:spAutoFit/>
          </a:bodyPr>
          <a:lstStyle/>
          <a:p>
            <a:pPr algn="ctr"/>
            <a:r>
              <a:rPr lang="en-GB" sz="1200" b="1">
                <a:latin typeface="Arial" charset="0"/>
              </a:rPr>
              <a:t>Client Contact</a:t>
            </a:r>
          </a:p>
        </p:txBody>
      </p:sp>
      <p:sp>
        <p:nvSpPr>
          <p:cNvPr id="139302" name="Oval 38"/>
          <p:cNvSpPr>
            <a:spLocks noChangeArrowheads="1"/>
          </p:cNvSpPr>
          <p:nvPr/>
        </p:nvSpPr>
        <p:spPr bwMode="auto">
          <a:xfrm>
            <a:off x="2581275" y="4495800"/>
            <a:ext cx="1109663" cy="1109663"/>
          </a:xfrm>
          <a:prstGeom prst="ellipse">
            <a:avLst/>
          </a:prstGeom>
          <a:solidFill>
            <a:schemeClr val="bg1"/>
          </a:solidFill>
          <a:ln w="22225">
            <a:solidFill>
              <a:srgbClr val="000000"/>
            </a:solidFill>
            <a:round/>
            <a:headEnd/>
            <a:tailEnd/>
          </a:ln>
          <a:effectLst/>
        </p:spPr>
        <p:txBody>
          <a:bodyPr wrap="none" anchor="ctr"/>
          <a:lstStyle/>
          <a:p>
            <a:pPr algn="ctr"/>
            <a:r>
              <a:rPr lang="en-GB" sz="1200" b="1">
                <a:latin typeface="Arial" charset="0"/>
              </a:rPr>
              <a:t>3.</a:t>
            </a:r>
          </a:p>
          <a:p>
            <a:pPr algn="ctr"/>
            <a:r>
              <a:rPr lang="en-GB" sz="1200" b="1">
                <a:latin typeface="Arial" charset="0"/>
              </a:rPr>
              <a:t>Prepare</a:t>
            </a:r>
          </a:p>
          <a:p>
            <a:pPr algn="ctr"/>
            <a:r>
              <a:rPr lang="en-GB" sz="1200" b="1">
                <a:latin typeface="Arial" charset="0"/>
              </a:rPr>
              <a:t>Adverts</a:t>
            </a:r>
          </a:p>
        </p:txBody>
      </p:sp>
      <p:grpSp>
        <p:nvGrpSpPr>
          <p:cNvPr id="2" name="Group 45"/>
          <p:cNvGrpSpPr>
            <a:grpSpLocks/>
          </p:cNvGrpSpPr>
          <p:nvPr/>
        </p:nvGrpSpPr>
        <p:grpSpPr bwMode="auto">
          <a:xfrm>
            <a:off x="3686175" y="5805488"/>
            <a:ext cx="1300163" cy="304800"/>
            <a:chOff x="3858" y="3063"/>
            <a:chExt cx="819" cy="192"/>
          </a:xfrm>
        </p:grpSpPr>
        <p:grpSp>
          <p:nvGrpSpPr>
            <p:cNvPr id="3" name="Group 40"/>
            <p:cNvGrpSpPr>
              <a:grpSpLocks/>
            </p:cNvGrpSpPr>
            <p:nvPr/>
          </p:nvGrpSpPr>
          <p:grpSpPr bwMode="auto">
            <a:xfrm>
              <a:off x="3858" y="3072"/>
              <a:ext cx="819" cy="183"/>
              <a:chOff x="1774" y="3081"/>
              <a:chExt cx="1106" cy="247"/>
            </a:xfrm>
          </p:grpSpPr>
          <p:sp>
            <p:nvSpPr>
              <p:cNvPr id="139305" name="Rectangle 41"/>
              <p:cNvSpPr>
                <a:spLocks noChangeArrowheads="1"/>
              </p:cNvSpPr>
              <p:nvPr/>
            </p:nvSpPr>
            <p:spPr bwMode="auto">
              <a:xfrm>
                <a:off x="1783" y="3081"/>
                <a:ext cx="1088" cy="247"/>
              </a:xfrm>
              <a:prstGeom prst="rect">
                <a:avLst/>
              </a:prstGeom>
              <a:solidFill>
                <a:schemeClr val="bg1"/>
              </a:solidFill>
              <a:ln w="22225">
                <a:noFill/>
                <a:miter lim="800000"/>
                <a:headEnd/>
                <a:tailEnd/>
              </a:ln>
              <a:effectLst/>
            </p:spPr>
            <p:txBody>
              <a:bodyPr wrap="none" anchor="ctr"/>
              <a:lstStyle/>
              <a:p>
                <a:endParaRPr lang="en-US"/>
              </a:p>
            </p:txBody>
          </p:sp>
          <p:sp>
            <p:nvSpPr>
              <p:cNvPr id="139306" name="Line 42"/>
              <p:cNvSpPr>
                <a:spLocks noChangeShapeType="1"/>
              </p:cNvSpPr>
              <p:nvPr/>
            </p:nvSpPr>
            <p:spPr bwMode="auto">
              <a:xfrm>
                <a:off x="1774" y="3081"/>
                <a:ext cx="1106" cy="0"/>
              </a:xfrm>
              <a:prstGeom prst="line">
                <a:avLst/>
              </a:prstGeom>
              <a:noFill/>
              <a:ln w="28575">
                <a:solidFill>
                  <a:srgbClr val="000000"/>
                </a:solidFill>
                <a:round/>
                <a:headEnd/>
                <a:tailEnd/>
              </a:ln>
              <a:effectLst/>
            </p:spPr>
            <p:txBody>
              <a:bodyPr wrap="none" anchor="ctr"/>
              <a:lstStyle/>
              <a:p>
                <a:endParaRPr lang="en-US"/>
              </a:p>
            </p:txBody>
          </p:sp>
          <p:sp>
            <p:nvSpPr>
              <p:cNvPr id="139307" name="Line 43"/>
              <p:cNvSpPr>
                <a:spLocks noChangeShapeType="1"/>
              </p:cNvSpPr>
              <p:nvPr/>
            </p:nvSpPr>
            <p:spPr bwMode="auto">
              <a:xfrm>
                <a:off x="1774" y="3328"/>
                <a:ext cx="1106" cy="0"/>
              </a:xfrm>
              <a:prstGeom prst="line">
                <a:avLst/>
              </a:prstGeom>
              <a:noFill/>
              <a:ln w="28575">
                <a:solidFill>
                  <a:srgbClr val="000000"/>
                </a:solidFill>
                <a:round/>
                <a:headEnd/>
                <a:tailEnd/>
              </a:ln>
              <a:effectLst/>
            </p:spPr>
            <p:txBody>
              <a:bodyPr wrap="none" anchor="ctr"/>
              <a:lstStyle/>
              <a:p>
                <a:endParaRPr lang="en-US"/>
              </a:p>
            </p:txBody>
          </p:sp>
        </p:grpSp>
        <p:sp>
          <p:nvSpPr>
            <p:cNvPr id="139308" name="Rectangle 44"/>
            <p:cNvSpPr>
              <a:spLocks noChangeArrowheads="1"/>
            </p:cNvSpPr>
            <p:nvPr/>
          </p:nvSpPr>
          <p:spPr bwMode="auto">
            <a:xfrm>
              <a:off x="4074" y="3063"/>
              <a:ext cx="382" cy="173"/>
            </a:xfrm>
            <a:prstGeom prst="rect">
              <a:avLst/>
            </a:prstGeom>
            <a:noFill/>
            <a:ln w="22225">
              <a:noFill/>
              <a:miter lim="800000"/>
              <a:headEnd/>
              <a:tailEnd/>
            </a:ln>
            <a:effectLst/>
          </p:spPr>
          <p:txBody>
            <a:bodyPr wrap="none">
              <a:spAutoFit/>
            </a:bodyPr>
            <a:lstStyle/>
            <a:p>
              <a:pPr algn="ctr"/>
              <a:r>
                <a:rPr lang="en-GB" sz="1200" b="1">
                  <a:latin typeface="Arial" charset="0"/>
                </a:rPr>
                <a:t>Notes</a:t>
              </a:r>
            </a:p>
          </p:txBody>
        </p:sp>
      </p:grpSp>
      <p:sp>
        <p:nvSpPr>
          <p:cNvPr id="139310" name="Oval 46"/>
          <p:cNvSpPr>
            <a:spLocks noChangeArrowheads="1"/>
          </p:cNvSpPr>
          <p:nvPr/>
        </p:nvSpPr>
        <p:spPr bwMode="auto">
          <a:xfrm>
            <a:off x="5746750" y="4814888"/>
            <a:ext cx="1109663" cy="1109662"/>
          </a:xfrm>
          <a:prstGeom prst="ellipse">
            <a:avLst/>
          </a:prstGeom>
          <a:solidFill>
            <a:schemeClr val="bg1"/>
          </a:solidFill>
          <a:ln w="22225">
            <a:solidFill>
              <a:srgbClr val="000000"/>
            </a:solidFill>
            <a:round/>
            <a:headEnd/>
            <a:tailEnd/>
          </a:ln>
          <a:effectLst/>
        </p:spPr>
        <p:txBody>
          <a:bodyPr wrap="none" anchor="ctr"/>
          <a:lstStyle/>
          <a:p>
            <a:pPr algn="ctr"/>
            <a:r>
              <a:rPr lang="en-GB" sz="1200" b="1">
                <a:latin typeface="Arial" charset="0"/>
              </a:rPr>
              <a:t>6.</a:t>
            </a:r>
          </a:p>
          <a:p>
            <a:pPr algn="ctr"/>
            <a:r>
              <a:rPr lang="en-GB" sz="1200" b="1">
                <a:latin typeface="Arial" charset="0"/>
              </a:rPr>
              <a:t>Browse</a:t>
            </a:r>
          </a:p>
          <a:p>
            <a:pPr algn="ctr"/>
            <a:r>
              <a:rPr lang="en-GB" sz="1200" b="1">
                <a:latin typeface="Arial" charset="0"/>
              </a:rPr>
              <a:t>Concept</a:t>
            </a:r>
          </a:p>
          <a:p>
            <a:pPr algn="ctr"/>
            <a:r>
              <a:rPr lang="en-GB" sz="1200" b="1">
                <a:latin typeface="Arial" charset="0"/>
              </a:rPr>
              <a:t>Notes</a:t>
            </a:r>
          </a:p>
        </p:txBody>
      </p:sp>
      <p:sp>
        <p:nvSpPr>
          <p:cNvPr id="139311" name="Line 47"/>
          <p:cNvSpPr>
            <a:spLocks noChangeShapeType="1"/>
          </p:cNvSpPr>
          <p:nvPr/>
        </p:nvSpPr>
        <p:spPr bwMode="auto">
          <a:xfrm flipH="1">
            <a:off x="4970463" y="5648325"/>
            <a:ext cx="828675" cy="142875"/>
          </a:xfrm>
          <a:prstGeom prst="line">
            <a:avLst/>
          </a:prstGeom>
          <a:noFill/>
          <a:ln w="22225">
            <a:solidFill>
              <a:srgbClr val="000000"/>
            </a:solidFill>
            <a:round/>
            <a:headEnd type="triangle" w="med" len="med"/>
            <a:tailEnd/>
          </a:ln>
          <a:effectLst/>
        </p:spPr>
        <p:txBody>
          <a:bodyPr wrap="none" anchor="ctr"/>
          <a:lstStyle/>
          <a:p>
            <a:endParaRPr lang="en-US"/>
          </a:p>
        </p:txBody>
      </p:sp>
      <p:sp>
        <p:nvSpPr>
          <p:cNvPr id="139312" name="Rectangle 48"/>
          <p:cNvSpPr>
            <a:spLocks noChangeArrowheads="1"/>
          </p:cNvSpPr>
          <p:nvPr/>
        </p:nvSpPr>
        <p:spPr bwMode="auto">
          <a:xfrm>
            <a:off x="5146675" y="5715000"/>
            <a:ext cx="793750" cy="457200"/>
          </a:xfrm>
          <a:prstGeom prst="rect">
            <a:avLst/>
          </a:prstGeom>
          <a:noFill/>
          <a:ln w="22225">
            <a:noFill/>
            <a:miter lim="800000"/>
            <a:headEnd/>
            <a:tailEnd/>
          </a:ln>
          <a:effectLst/>
        </p:spPr>
        <p:txBody>
          <a:bodyPr wrap="none">
            <a:spAutoFit/>
          </a:bodyPr>
          <a:lstStyle/>
          <a:p>
            <a:pPr algn="ctr"/>
            <a:r>
              <a:rPr lang="en-GB" sz="1200" b="1">
                <a:latin typeface="Arial" charset="0"/>
              </a:rPr>
              <a:t>Concept</a:t>
            </a:r>
          </a:p>
          <a:p>
            <a:pPr algn="ctr"/>
            <a:r>
              <a:rPr lang="en-GB" sz="1200" b="1">
                <a:latin typeface="Arial" charset="0"/>
              </a:rPr>
              <a:t>Note</a:t>
            </a:r>
          </a:p>
        </p:txBody>
      </p:sp>
      <p:sp>
        <p:nvSpPr>
          <p:cNvPr id="139313" name="Line 49"/>
          <p:cNvSpPr>
            <a:spLocks noChangeShapeType="1"/>
          </p:cNvSpPr>
          <p:nvPr/>
        </p:nvSpPr>
        <p:spPr bwMode="auto">
          <a:xfrm flipH="1" flipV="1">
            <a:off x="1414463" y="5181600"/>
            <a:ext cx="1147762" cy="1588"/>
          </a:xfrm>
          <a:prstGeom prst="line">
            <a:avLst/>
          </a:prstGeom>
          <a:noFill/>
          <a:ln w="22225">
            <a:solidFill>
              <a:srgbClr val="000000"/>
            </a:solidFill>
            <a:round/>
            <a:headEnd type="triangle" w="med" len="med"/>
            <a:tailEnd type="triangle" w="med" len="med"/>
          </a:ln>
          <a:effectLst/>
        </p:spPr>
        <p:txBody>
          <a:bodyPr wrap="none" anchor="ctr"/>
          <a:lstStyle/>
          <a:p>
            <a:endParaRPr lang="en-US"/>
          </a:p>
        </p:txBody>
      </p:sp>
      <p:sp>
        <p:nvSpPr>
          <p:cNvPr id="139314" name="Rectangle 50"/>
          <p:cNvSpPr>
            <a:spLocks noChangeArrowheads="1"/>
          </p:cNvSpPr>
          <p:nvPr/>
        </p:nvSpPr>
        <p:spPr bwMode="auto">
          <a:xfrm>
            <a:off x="1441450" y="5232400"/>
            <a:ext cx="1174750" cy="274638"/>
          </a:xfrm>
          <a:prstGeom prst="rect">
            <a:avLst/>
          </a:prstGeom>
          <a:noFill/>
          <a:ln w="22225">
            <a:noFill/>
            <a:miter lim="800000"/>
            <a:headEnd/>
            <a:tailEnd/>
          </a:ln>
          <a:effectLst/>
        </p:spPr>
        <p:txBody>
          <a:bodyPr wrap="none">
            <a:spAutoFit/>
          </a:bodyPr>
          <a:lstStyle/>
          <a:p>
            <a:pPr algn="ctr"/>
            <a:r>
              <a:rPr lang="en-GB" sz="1200" b="1">
                <a:latin typeface="Arial" charset="0"/>
              </a:rPr>
              <a:t>Concept Note</a:t>
            </a:r>
          </a:p>
        </p:txBody>
      </p:sp>
      <p:sp>
        <p:nvSpPr>
          <p:cNvPr id="139315" name="Oval 51"/>
          <p:cNvSpPr>
            <a:spLocks noChangeArrowheads="1"/>
          </p:cNvSpPr>
          <p:nvPr/>
        </p:nvSpPr>
        <p:spPr bwMode="auto">
          <a:xfrm>
            <a:off x="5048250" y="1825625"/>
            <a:ext cx="1109663" cy="1109663"/>
          </a:xfrm>
          <a:prstGeom prst="ellipse">
            <a:avLst/>
          </a:prstGeom>
          <a:solidFill>
            <a:schemeClr val="bg1"/>
          </a:solidFill>
          <a:ln w="22225">
            <a:solidFill>
              <a:srgbClr val="000000"/>
            </a:solidFill>
            <a:round/>
            <a:headEnd/>
            <a:tailEnd/>
          </a:ln>
          <a:effectLst/>
        </p:spPr>
        <p:txBody>
          <a:bodyPr wrap="none" anchor="ctr"/>
          <a:lstStyle/>
          <a:p>
            <a:pPr algn="ctr"/>
            <a:r>
              <a:rPr lang="en-GB" sz="1200" b="1">
                <a:latin typeface="Arial" charset="0"/>
              </a:rPr>
              <a:t>4.</a:t>
            </a:r>
          </a:p>
          <a:p>
            <a:pPr algn="ctr"/>
            <a:r>
              <a:rPr lang="en-GB" sz="1200" b="1">
                <a:latin typeface="Arial" charset="0"/>
              </a:rPr>
              <a:t>Maintain </a:t>
            </a:r>
          </a:p>
          <a:p>
            <a:pPr algn="ctr"/>
            <a:r>
              <a:rPr lang="en-GB" sz="1200" b="1">
                <a:latin typeface="Arial" charset="0"/>
              </a:rPr>
              <a:t>Staff</a:t>
            </a:r>
          </a:p>
        </p:txBody>
      </p:sp>
      <p:sp>
        <p:nvSpPr>
          <p:cNvPr id="139317" name="Oval 53"/>
          <p:cNvSpPr>
            <a:spLocks noChangeArrowheads="1"/>
          </p:cNvSpPr>
          <p:nvPr/>
        </p:nvSpPr>
        <p:spPr bwMode="auto">
          <a:xfrm>
            <a:off x="5208588" y="3292475"/>
            <a:ext cx="1109662" cy="1109663"/>
          </a:xfrm>
          <a:prstGeom prst="ellipse">
            <a:avLst/>
          </a:prstGeom>
          <a:solidFill>
            <a:schemeClr val="bg1"/>
          </a:solidFill>
          <a:ln w="22225">
            <a:solidFill>
              <a:srgbClr val="000000"/>
            </a:solidFill>
            <a:round/>
            <a:headEnd/>
            <a:tailEnd/>
          </a:ln>
          <a:effectLst/>
        </p:spPr>
        <p:txBody>
          <a:bodyPr wrap="none" anchor="ctr"/>
          <a:lstStyle/>
          <a:p>
            <a:pPr algn="ctr"/>
            <a:r>
              <a:rPr lang="en-GB" sz="1200" b="1">
                <a:latin typeface="Arial" charset="0"/>
              </a:rPr>
              <a:t>5.</a:t>
            </a:r>
          </a:p>
          <a:p>
            <a:pPr algn="ctr"/>
            <a:r>
              <a:rPr lang="en-GB" sz="1200" b="1">
                <a:latin typeface="Arial" charset="0"/>
              </a:rPr>
              <a:t>Manage</a:t>
            </a:r>
          </a:p>
          <a:p>
            <a:pPr algn="ctr"/>
            <a:r>
              <a:rPr lang="en-GB" sz="1200" b="1">
                <a:latin typeface="Arial" charset="0"/>
              </a:rPr>
              <a:t>Adverts</a:t>
            </a:r>
          </a:p>
        </p:txBody>
      </p:sp>
      <p:grpSp>
        <p:nvGrpSpPr>
          <p:cNvPr id="4" name="Group 54"/>
          <p:cNvGrpSpPr>
            <a:grpSpLocks/>
          </p:cNvGrpSpPr>
          <p:nvPr/>
        </p:nvGrpSpPr>
        <p:grpSpPr bwMode="auto">
          <a:xfrm>
            <a:off x="3789363" y="4427538"/>
            <a:ext cx="1300162" cy="304800"/>
            <a:chOff x="3858" y="3063"/>
            <a:chExt cx="819" cy="192"/>
          </a:xfrm>
        </p:grpSpPr>
        <p:grpSp>
          <p:nvGrpSpPr>
            <p:cNvPr id="5" name="Group 55"/>
            <p:cNvGrpSpPr>
              <a:grpSpLocks/>
            </p:cNvGrpSpPr>
            <p:nvPr/>
          </p:nvGrpSpPr>
          <p:grpSpPr bwMode="auto">
            <a:xfrm>
              <a:off x="3858" y="3072"/>
              <a:ext cx="819" cy="183"/>
              <a:chOff x="1774" y="3081"/>
              <a:chExt cx="1106" cy="247"/>
            </a:xfrm>
          </p:grpSpPr>
          <p:sp>
            <p:nvSpPr>
              <p:cNvPr id="139320" name="Rectangle 56"/>
              <p:cNvSpPr>
                <a:spLocks noChangeArrowheads="1"/>
              </p:cNvSpPr>
              <p:nvPr/>
            </p:nvSpPr>
            <p:spPr bwMode="auto">
              <a:xfrm>
                <a:off x="1783" y="3081"/>
                <a:ext cx="1088" cy="247"/>
              </a:xfrm>
              <a:prstGeom prst="rect">
                <a:avLst/>
              </a:prstGeom>
              <a:solidFill>
                <a:schemeClr val="bg1"/>
              </a:solidFill>
              <a:ln w="22225">
                <a:noFill/>
                <a:miter lim="800000"/>
                <a:headEnd/>
                <a:tailEnd/>
              </a:ln>
              <a:effectLst/>
            </p:spPr>
            <p:txBody>
              <a:bodyPr wrap="none" anchor="ctr"/>
              <a:lstStyle/>
              <a:p>
                <a:endParaRPr lang="en-US"/>
              </a:p>
            </p:txBody>
          </p:sp>
          <p:sp>
            <p:nvSpPr>
              <p:cNvPr id="139321" name="Line 57"/>
              <p:cNvSpPr>
                <a:spLocks noChangeShapeType="1"/>
              </p:cNvSpPr>
              <p:nvPr/>
            </p:nvSpPr>
            <p:spPr bwMode="auto">
              <a:xfrm>
                <a:off x="1774" y="3081"/>
                <a:ext cx="1106" cy="0"/>
              </a:xfrm>
              <a:prstGeom prst="line">
                <a:avLst/>
              </a:prstGeom>
              <a:noFill/>
              <a:ln w="28575">
                <a:solidFill>
                  <a:srgbClr val="000000"/>
                </a:solidFill>
                <a:round/>
                <a:headEnd/>
                <a:tailEnd/>
              </a:ln>
              <a:effectLst/>
            </p:spPr>
            <p:txBody>
              <a:bodyPr wrap="none" anchor="ctr"/>
              <a:lstStyle/>
              <a:p>
                <a:endParaRPr lang="en-US"/>
              </a:p>
            </p:txBody>
          </p:sp>
          <p:sp>
            <p:nvSpPr>
              <p:cNvPr id="139322" name="Line 58"/>
              <p:cNvSpPr>
                <a:spLocks noChangeShapeType="1"/>
              </p:cNvSpPr>
              <p:nvPr/>
            </p:nvSpPr>
            <p:spPr bwMode="auto">
              <a:xfrm>
                <a:off x="1774" y="3328"/>
                <a:ext cx="1106" cy="0"/>
              </a:xfrm>
              <a:prstGeom prst="line">
                <a:avLst/>
              </a:prstGeom>
              <a:noFill/>
              <a:ln w="28575">
                <a:solidFill>
                  <a:srgbClr val="000000"/>
                </a:solidFill>
                <a:round/>
                <a:headEnd/>
                <a:tailEnd/>
              </a:ln>
              <a:effectLst/>
            </p:spPr>
            <p:txBody>
              <a:bodyPr wrap="none" anchor="ctr"/>
              <a:lstStyle/>
              <a:p>
                <a:endParaRPr lang="en-US"/>
              </a:p>
            </p:txBody>
          </p:sp>
        </p:grpSp>
        <p:sp>
          <p:nvSpPr>
            <p:cNvPr id="139323" name="Rectangle 59"/>
            <p:cNvSpPr>
              <a:spLocks noChangeArrowheads="1"/>
            </p:cNvSpPr>
            <p:nvPr/>
          </p:nvSpPr>
          <p:spPr bwMode="auto">
            <a:xfrm>
              <a:off x="4031" y="3063"/>
              <a:ext cx="472" cy="173"/>
            </a:xfrm>
            <a:prstGeom prst="rect">
              <a:avLst/>
            </a:prstGeom>
            <a:noFill/>
            <a:ln w="22225">
              <a:noFill/>
              <a:miter lim="800000"/>
              <a:headEnd/>
              <a:tailEnd/>
            </a:ln>
            <a:effectLst/>
          </p:spPr>
          <p:txBody>
            <a:bodyPr wrap="none">
              <a:spAutoFit/>
            </a:bodyPr>
            <a:lstStyle/>
            <a:p>
              <a:pPr algn="ctr"/>
              <a:r>
                <a:rPr lang="en-GB" sz="1200" b="1">
                  <a:latin typeface="Arial" charset="0"/>
                </a:rPr>
                <a:t>Adverts</a:t>
              </a:r>
            </a:p>
          </p:txBody>
        </p:sp>
      </p:grpSp>
      <p:sp>
        <p:nvSpPr>
          <p:cNvPr id="139324" name="Line 60"/>
          <p:cNvSpPr>
            <a:spLocks noChangeShapeType="1"/>
          </p:cNvSpPr>
          <p:nvPr/>
        </p:nvSpPr>
        <p:spPr bwMode="auto">
          <a:xfrm flipV="1">
            <a:off x="3684588" y="4727575"/>
            <a:ext cx="390525" cy="403225"/>
          </a:xfrm>
          <a:prstGeom prst="line">
            <a:avLst/>
          </a:prstGeom>
          <a:noFill/>
          <a:ln w="22225">
            <a:solidFill>
              <a:srgbClr val="000000"/>
            </a:solidFill>
            <a:round/>
            <a:headEnd type="triangle" w="med" len="med"/>
            <a:tailEnd type="triangle" w="med" len="med"/>
          </a:ln>
          <a:effectLst/>
        </p:spPr>
        <p:txBody>
          <a:bodyPr wrap="none" anchor="ctr"/>
          <a:lstStyle/>
          <a:p>
            <a:endParaRPr lang="en-US"/>
          </a:p>
        </p:txBody>
      </p:sp>
      <p:sp>
        <p:nvSpPr>
          <p:cNvPr id="139325" name="Rectangle 61"/>
          <p:cNvSpPr>
            <a:spLocks noChangeArrowheads="1"/>
          </p:cNvSpPr>
          <p:nvPr/>
        </p:nvSpPr>
        <p:spPr bwMode="auto">
          <a:xfrm>
            <a:off x="3900488" y="4868863"/>
            <a:ext cx="665162" cy="274637"/>
          </a:xfrm>
          <a:prstGeom prst="rect">
            <a:avLst/>
          </a:prstGeom>
          <a:noFill/>
          <a:ln w="22225">
            <a:noFill/>
            <a:miter lim="800000"/>
            <a:headEnd/>
            <a:tailEnd/>
          </a:ln>
          <a:effectLst/>
        </p:spPr>
        <p:txBody>
          <a:bodyPr wrap="none">
            <a:spAutoFit/>
          </a:bodyPr>
          <a:lstStyle/>
          <a:p>
            <a:pPr algn="ctr"/>
            <a:r>
              <a:rPr lang="en-GB" sz="1200" b="1">
                <a:latin typeface="Arial" charset="0"/>
              </a:rPr>
              <a:t>Advert</a:t>
            </a:r>
          </a:p>
        </p:txBody>
      </p:sp>
      <p:sp>
        <p:nvSpPr>
          <p:cNvPr id="139326" name="Rectangle 62"/>
          <p:cNvSpPr>
            <a:spLocks noChangeArrowheads="1"/>
          </p:cNvSpPr>
          <p:nvPr/>
        </p:nvSpPr>
        <p:spPr bwMode="auto">
          <a:xfrm>
            <a:off x="3736975" y="3835400"/>
            <a:ext cx="1527175" cy="457200"/>
          </a:xfrm>
          <a:prstGeom prst="rect">
            <a:avLst/>
          </a:prstGeom>
          <a:noFill/>
          <a:ln w="22225">
            <a:noFill/>
            <a:miter lim="800000"/>
            <a:headEnd/>
            <a:tailEnd/>
          </a:ln>
          <a:effectLst/>
        </p:spPr>
        <p:txBody>
          <a:bodyPr wrap="none">
            <a:spAutoFit/>
          </a:bodyPr>
          <a:lstStyle/>
          <a:p>
            <a:pPr algn="ctr"/>
            <a:r>
              <a:rPr lang="en-GB" sz="1200" b="1">
                <a:latin typeface="Arial" charset="0"/>
              </a:rPr>
              <a:t>Contact</a:t>
            </a:r>
          </a:p>
          <a:p>
            <a:pPr algn="ctr"/>
            <a:r>
              <a:rPr lang="en-GB" sz="1200" b="1">
                <a:latin typeface="Arial" charset="0"/>
              </a:rPr>
              <a:t>+ Completion Date</a:t>
            </a:r>
          </a:p>
        </p:txBody>
      </p:sp>
      <p:sp>
        <p:nvSpPr>
          <p:cNvPr id="139327" name="Line 63"/>
          <p:cNvSpPr>
            <a:spLocks noChangeShapeType="1"/>
          </p:cNvSpPr>
          <p:nvPr/>
        </p:nvSpPr>
        <p:spPr bwMode="auto">
          <a:xfrm flipH="1">
            <a:off x="4579938" y="4159250"/>
            <a:ext cx="708025" cy="280988"/>
          </a:xfrm>
          <a:prstGeom prst="line">
            <a:avLst/>
          </a:prstGeom>
          <a:noFill/>
          <a:ln w="22225">
            <a:solidFill>
              <a:srgbClr val="000000"/>
            </a:solidFill>
            <a:round/>
            <a:headEnd/>
            <a:tailEnd type="triangle" w="med" len="med"/>
          </a:ln>
          <a:effectLst/>
        </p:spPr>
        <p:txBody>
          <a:bodyPr wrap="none" anchor="ctr"/>
          <a:lstStyle/>
          <a:p>
            <a:endParaRPr lang="en-US"/>
          </a:p>
        </p:txBody>
      </p:sp>
      <p:grpSp>
        <p:nvGrpSpPr>
          <p:cNvPr id="6" name="Group 64"/>
          <p:cNvGrpSpPr>
            <a:grpSpLocks/>
          </p:cNvGrpSpPr>
          <p:nvPr/>
        </p:nvGrpSpPr>
        <p:grpSpPr bwMode="auto">
          <a:xfrm>
            <a:off x="3556000" y="1885950"/>
            <a:ext cx="1300163" cy="304800"/>
            <a:chOff x="3858" y="3063"/>
            <a:chExt cx="819" cy="192"/>
          </a:xfrm>
        </p:grpSpPr>
        <p:grpSp>
          <p:nvGrpSpPr>
            <p:cNvPr id="7" name="Group 65"/>
            <p:cNvGrpSpPr>
              <a:grpSpLocks/>
            </p:cNvGrpSpPr>
            <p:nvPr/>
          </p:nvGrpSpPr>
          <p:grpSpPr bwMode="auto">
            <a:xfrm>
              <a:off x="3858" y="3072"/>
              <a:ext cx="819" cy="183"/>
              <a:chOff x="1774" y="3081"/>
              <a:chExt cx="1106" cy="247"/>
            </a:xfrm>
          </p:grpSpPr>
          <p:sp>
            <p:nvSpPr>
              <p:cNvPr id="139330" name="Rectangle 66"/>
              <p:cNvSpPr>
                <a:spLocks noChangeArrowheads="1"/>
              </p:cNvSpPr>
              <p:nvPr/>
            </p:nvSpPr>
            <p:spPr bwMode="auto">
              <a:xfrm>
                <a:off x="1783" y="3081"/>
                <a:ext cx="1088" cy="247"/>
              </a:xfrm>
              <a:prstGeom prst="rect">
                <a:avLst/>
              </a:prstGeom>
              <a:solidFill>
                <a:schemeClr val="bg1"/>
              </a:solidFill>
              <a:ln w="22225">
                <a:noFill/>
                <a:miter lim="800000"/>
                <a:headEnd/>
                <a:tailEnd/>
              </a:ln>
              <a:effectLst/>
            </p:spPr>
            <p:txBody>
              <a:bodyPr wrap="none" anchor="ctr"/>
              <a:lstStyle/>
              <a:p>
                <a:endParaRPr lang="en-US"/>
              </a:p>
            </p:txBody>
          </p:sp>
          <p:sp>
            <p:nvSpPr>
              <p:cNvPr id="139331" name="Line 67"/>
              <p:cNvSpPr>
                <a:spLocks noChangeShapeType="1"/>
              </p:cNvSpPr>
              <p:nvPr/>
            </p:nvSpPr>
            <p:spPr bwMode="auto">
              <a:xfrm>
                <a:off x="1774" y="3081"/>
                <a:ext cx="1106" cy="0"/>
              </a:xfrm>
              <a:prstGeom prst="line">
                <a:avLst/>
              </a:prstGeom>
              <a:noFill/>
              <a:ln w="28575">
                <a:solidFill>
                  <a:srgbClr val="000000"/>
                </a:solidFill>
                <a:round/>
                <a:headEnd/>
                <a:tailEnd/>
              </a:ln>
              <a:effectLst/>
            </p:spPr>
            <p:txBody>
              <a:bodyPr wrap="none" anchor="ctr"/>
              <a:lstStyle/>
              <a:p>
                <a:endParaRPr lang="en-US"/>
              </a:p>
            </p:txBody>
          </p:sp>
          <p:sp>
            <p:nvSpPr>
              <p:cNvPr id="139332" name="Line 68"/>
              <p:cNvSpPr>
                <a:spLocks noChangeShapeType="1"/>
              </p:cNvSpPr>
              <p:nvPr/>
            </p:nvSpPr>
            <p:spPr bwMode="auto">
              <a:xfrm>
                <a:off x="1774" y="3328"/>
                <a:ext cx="1106" cy="0"/>
              </a:xfrm>
              <a:prstGeom prst="line">
                <a:avLst/>
              </a:prstGeom>
              <a:noFill/>
              <a:ln w="28575">
                <a:solidFill>
                  <a:srgbClr val="000000"/>
                </a:solidFill>
                <a:round/>
                <a:headEnd/>
                <a:tailEnd/>
              </a:ln>
              <a:effectLst/>
            </p:spPr>
            <p:txBody>
              <a:bodyPr wrap="none" anchor="ctr"/>
              <a:lstStyle/>
              <a:p>
                <a:endParaRPr lang="en-US"/>
              </a:p>
            </p:txBody>
          </p:sp>
        </p:grpSp>
        <p:sp>
          <p:nvSpPr>
            <p:cNvPr id="139333" name="Rectangle 69"/>
            <p:cNvSpPr>
              <a:spLocks noChangeArrowheads="1"/>
            </p:cNvSpPr>
            <p:nvPr/>
          </p:nvSpPr>
          <p:spPr bwMode="auto">
            <a:xfrm>
              <a:off x="4051" y="3063"/>
              <a:ext cx="436" cy="173"/>
            </a:xfrm>
            <a:prstGeom prst="rect">
              <a:avLst/>
            </a:prstGeom>
            <a:noFill/>
            <a:ln w="22225">
              <a:noFill/>
              <a:miter lim="800000"/>
              <a:headEnd/>
              <a:tailEnd/>
            </a:ln>
            <a:effectLst/>
          </p:spPr>
          <p:txBody>
            <a:bodyPr wrap="none">
              <a:spAutoFit/>
            </a:bodyPr>
            <a:lstStyle/>
            <a:p>
              <a:pPr algn="ctr"/>
              <a:r>
                <a:rPr lang="en-GB" sz="1200" b="1">
                  <a:latin typeface="Arial" charset="0"/>
                </a:rPr>
                <a:t>Clients</a:t>
              </a:r>
            </a:p>
          </p:txBody>
        </p:sp>
      </p:grpSp>
      <p:sp>
        <p:nvSpPr>
          <p:cNvPr id="139334" name="Line 70"/>
          <p:cNvSpPr>
            <a:spLocks noChangeShapeType="1"/>
          </p:cNvSpPr>
          <p:nvPr/>
        </p:nvSpPr>
        <p:spPr bwMode="auto">
          <a:xfrm flipV="1">
            <a:off x="3368675" y="2211388"/>
            <a:ext cx="452438" cy="249237"/>
          </a:xfrm>
          <a:prstGeom prst="line">
            <a:avLst/>
          </a:prstGeom>
          <a:noFill/>
          <a:ln w="22225">
            <a:solidFill>
              <a:srgbClr val="000000"/>
            </a:solidFill>
            <a:round/>
            <a:headEnd type="triangle" w="med" len="med"/>
            <a:tailEnd type="triangle" w="med" len="med"/>
          </a:ln>
          <a:effectLst/>
        </p:spPr>
        <p:txBody>
          <a:bodyPr wrap="none" anchor="ctr"/>
          <a:lstStyle/>
          <a:p>
            <a:endParaRPr lang="en-US"/>
          </a:p>
        </p:txBody>
      </p:sp>
      <p:sp>
        <p:nvSpPr>
          <p:cNvPr id="139335" name="Rectangle 71"/>
          <p:cNvSpPr>
            <a:spLocks noChangeArrowheads="1"/>
          </p:cNvSpPr>
          <p:nvPr/>
        </p:nvSpPr>
        <p:spPr bwMode="auto">
          <a:xfrm>
            <a:off x="3536950" y="2289175"/>
            <a:ext cx="608013" cy="274638"/>
          </a:xfrm>
          <a:prstGeom prst="rect">
            <a:avLst/>
          </a:prstGeom>
          <a:noFill/>
          <a:ln w="22225">
            <a:noFill/>
            <a:miter lim="800000"/>
            <a:headEnd/>
            <a:tailEnd/>
          </a:ln>
          <a:effectLst/>
        </p:spPr>
        <p:txBody>
          <a:bodyPr wrap="none">
            <a:spAutoFit/>
          </a:bodyPr>
          <a:lstStyle/>
          <a:p>
            <a:pPr algn="ctr"/>
            <a:r>
              <a:rPr lang="en-GB" sz="1200" b="1">
                <a:latin typeface="Arial" charset="0"/>
              </a:rPr>
              <a:t>Client</a:t>
            </a:r>
          </a:p>
        </p:txBody>
      </p:sp>
      <p:sp>
        <p:nvSpPr>
          <p:cNvPr id="139336" name="Oval 72"/>
          <p:cNvSpPr>
            <a:spLocks noChangeArrowheads="1"/>
          </p:cNvSpPr>
          <p:nvPr/>
        </p:nvSpPr>
        <p:spPr bwMode="auto">
          <a:xfrm>
            <a:off x="2043113" y="3233738"/>
            <a:ext cx="1109662" cy="1109662"/>
          </a:xfrm>
          <a:prstGeom prst="ellipse">
            <a:avLst/>
          </a:prstGeom>
          <a:solidFill>
            <a:schemeClr val="bg1"/>
          </a:solidFill>
          <a:ln w="22225">
            <a:solidFill>
              <a:srgbClr val="000000"/>
            </a:solidFill>
            <a:round/>
            <a:headEnd/>
            <a:tailEnd/>
          </a:ln>
          <a:effectLst/>
        </p:spPr>
        <p:txBody>
          <a:bodyPr wrap="none" anchor="ctr"/>
          <a:lstStyle/>
          <a:p>
            <a:pPr algn="ctr"/>
            <a:r>
              <a:rPr lang="en-GB" sz="1200" b="1">
                <a:latin typeface="Arial" charset="0"/>
              </a:rPr>
              <a:t>2.</a:t>
            </a:r>
          </a:p>
          <a:p>
            <a:pPr algn="ctr"/>
            <a:r>
              <a:rPr lang="en-GB" sz="1200" b="1">
                <a:latin typeface="Arial" charset="0"/>
              </a:rPr>
              <a:t>Plan and</a:t>
            </a:r>
          </a:p>
          <a:p>
            <a:pPr algn="ctr"/>
            <a:r>
              <a:rPr lang="en-GB" sz="1200" b="1">
                <a:latin typeface="Arial" charset="0"/>
              </a:rPr>
              <a:t>Manage</a:t>
            </a:r>
          </a:p>
          <a:p>
            <a:pPr algn="ctr"/>
            <a:r>
              <a:rPr lang="en-GB" sz="1200" b="1">
                <a:latin typeface="Arial" charset="0"/>
              </a:rPr>
              <a:t>Campaigns</a:t>
            </a:r>
          </a:p>
        </p:txBody>
      </p:sp>
      <p:grpSp>
        <p:nvGrpSpPr>
          <p:cNvPr id="8" name="Group 73"/>
          <p:cNvGrpSpPr>
            <a:grpSpLocks/>
          </p:cNvGrpSpPr>
          <p:nvPr/>
        </p:nvGrpSpPr>
        <p:grpSpPr bwMode="auto">
          <a:xfrm>
            <a:off x="3627438" y="2641600"/>
            <a:ext cx="1300162" cy="304800"/>
            <a:chOff x="3858" y="3063"/>
            <a:chExt cx="819" cy="192"/>
          </a:xfrm>
        </p:grpSpPr>
        <p:grpSp>
          <p:nvGrpSpPr>
            <p:cNvPr id="9" name="Group 74"/>
            <p:cNvGrpSpPr>
              <a:grpSpLocks/>
            </p:cNvGrpSpPr>
            <p:nvPr/>
          </p:nvGrpSpPr>
          <p:grpSpPr bwMode="auto">
            <a:xfrm>
              <a:off x="3858" y="3072"/>
              <a:ext cx="819" cy="183"/>
              <a:chOff x="1774" y="3081"/>
              <a:chExt cx="1106" cy="247"/>
            </a:xfrm>
          </p:grpSpPr>
          <p:sp>
            <p:nvSpPr>
              <p:cNvPr id="139339" name="Rectangle 75"/>
              <p:cNvSpPr>
                <a:spLocks noChangeArrowheads="1"/>
              </p:cNvSpPr>
              <p:nvPr/>
            </p:nvSpPr>
            <p:spPr bwMode="auto">
              <a:xfrm>
                <a:off x="1783" y="3081"/>
                <a:ext cx="1088" cy="247"/>
              </a:xfrm>
              <a:prstGeom prst="rect">
                <a:avLst/>
              </a:prstGeom>
              <a:solidFill>
                <a:schemeClr val="bg1"/>
              </a:solidFill>
              <a:ln w="22225">
                <a:noFill/>
                <a:miter lim="800000"/>
                <a:headEnd/>
                <a:tailEnd/>
              </a:ln>
              <a:effectLst/>
            </p:spPr>
            <p:txBody>
              <a:bodyPr wrap="none" anchor="ctr"/>
              <a:lstStyle/>
              <a:p>
                <a:endParaRPr lang="en-US"/>
              </a:p>
            </p:txBody>
          </p:sp>
          <p:sp>
            <p:nvSpPr>
              <p:cNvPr id="139340" name="Line 76"/>
              <p:cNvSpPr>
                <a:spLocks noChangeShapeType="1"/>
              </p:cNvSpPr>
              <p:nvPr/>
            </p:nvSpPr>
            <p:spPr bwMode="auto">
              <a:xfrm>
                <a:off x="1774" y="3081"/>
                <a:ext cx="1106" cy="0"/>
              </a:xfrm>
              <a:prstGeom prst="line">
                <a:avLst/>
              </a:prstGeom>
              <a:noFill/>
              <a:ln w="28575">
                <a:solidFill>
                  <a:srgbClr val="000000"/>
                </a:solidFill>
                <a:round/>
                <a:headEnd/>
                <a:tailEnd/>
              </a:ln>
              <a:effectLst/>
            </p:spPr>
            <p:txBody>
              <a:bodyPr wrap="none" anchor="ctr"/>
              <a:lstStyle/>
              <a:p>
                <a:endParaRPr lang="en-US"/>
              </a:p>
            </p:txBody>
          </p:sp>
          <p:sp>
            <p:nvSpPr>
              <p:cNvPr id="139341" name="Line 77"/>
              <p:cNvSpPr>
                <a:spLocks noChangeShapeType="1"/>
              </p:cNvSpPr>
              <p:nvPr/>
            </p:nvSpPr>
            <p:spPr bwMode="auto">
              <a:xfrm>
                <a:off x="1774" y="3328"/>
                <a:ext cx="1106" cy="0"/>
              </a:xfrm>
              <a:prstGeom prst="line">
                <a:avLst/>
              </a:prstGeom>
              <a:noFill/>
              <a:ln w="28575">
                <a:solidFill>
                  <a:srgbClr val="000000"/>
                </a:solidFill>
                <a:round/>
                <a:headEnd/>
                <a:tailEnd/>
              </a:ln>
              <a:effectLst/>
            </p:spPr>
            <p:txBody>
              <a:bodyPr wrap="none" anchor="ctr"/>
              <a:lstStyle/>
              <a:p>
                <a:endParaRPr lang="en-US"/>
              </a:p>
            </p:txBody>
          </p:sp>
        </p:grpSp>
        <p:sp>
          <p:nvSpPr>
            <p:cNvPr id="139342" name="Rectangle 78"/>
            <p:cNvSpPr>
              <a:spLocks noChangeArrowheads="1"/>
            </p:cNvSpPr>
            <p:nvPr/>
          </p:nvSpPr>
          <p:spPr bwMode="auto">
            <a:xfrm>
              <a:off x="3884" y="3063"/>
              <a:ext cx="776" cy="173"/>
            </a:xfrm>
            <a:prstGeom prst="rect">
              <a:avLst/>
            </a:prstGeom>
            <a:noFill/>
            <a:ln w="22225">
              <a:noFill/>
              <a:miter lim="800000"/>
              <a:headEnd/>
              <a:tailEnd/>
            </a:ln>
            <a:effectLst/>
          </p:spPr>
          <p:txBody>
            <a:bodyPr wrap="none">
              <a:spAutoFit/>
            </a:bodyPr>
            <a:lstStyle/>
            <a:p>
              <a:pPr algn="ctr"/>
              <a:r>
                <a:rPr lang="en-GB" sz="1200" b="1">
                  <a:latin typeface="Arial" charset="0"/>
                </a:rPr>
                <a:t>Staff Members</a:t>
              </a:r>
            </a:p>
          </p:txBody>
        </p:sp>
      </p:grpSp>
      <p:sp>
        <p:nvSpPr>
          <p:cNvPr id="139343" name="Rectangle 79"/>
          <p:cNvSpPr>
            <a:spLocks noChangeArrowheads="1"/>
          </p:cNvSpPr>
          <p:nvPr/>
        </p:nvSpPr>
        <p:spPr bwMode="auto">
          <a:xfrm>
            <a:off x="4211638" y="2247900"/>
            <a:ext cx="522287" cy="274638"/>
          </a:xfrm>
          <a:prstGeom prst="rect">
            <a:avLst/>
          </a:prstGeom>
          <a:noFill/>
          <a:ln w="22225">
            <a:noFill/>
            <a:miter lim="800000"/>
            <a:headEnd/>
            <a:tailEnd/>
          </a:ln>
          <a:effectLst/>
        </p:spPr>
        <p:txBody>
          <a:bodyPr wrap="none">
            <a:spAutoFit/>
          </a:bodyPr>
          <a:lstStyle/>
          <a:p>
            <a:pPr algn="ctr"/>
            <a:r>
              <a:rPr lang="en-GB" sz="1200" b="1">
                <a:latin typeface="Arial" charset="0"/>
              </a:rPr>
              <a:t>Staff</a:t>
            </a:r>
          </a:p>
        </p:txBody>
      </p:sp>
      <p:sp>
        <p:nvSpPr>
          <p:cNvPr id="139344" name="Line 80"/>
          <p:cNvSpPr>
            <a:spLocks noChangeShapeType="1"/>
          </p:cNvSpPr>
          <p:nvPr/>
        </p:nvSpPr>
        <p:spPr bwMode="auto">
          <a:xfrm flipH="1" flipV="1">
            <a:off x="1098550" y="2786063"/>
            <a:ext cx="227013" cy="609600"/>
          </a:xfrm>
          <a:prstGeom prst="line">
            <a:avLst/>
          </a:prstGeom>
          <a:noFill/>
          <a:ln w="22225">
            <a:solidFill>
              <a:srgbClr val="000000"/>
            </a:solidFill>
            <a:round/>
            <a:headEnd/>
            <a:tailEnd type="triangle" w="med" len="med"/>
          </a:ln>
          <a:effectLst/>
        </p:spPr>
        <p:txBody>
          <a:bodyPr wrap="none" anchor="ctr"/>
          <a:lstStyle/>
          <a:p>
            <a:endParaRPr lang="en-US"/>
          </a:p>
        </p:txBody>
      </p:sp>
      <p:sp>
        <p:nvSpPr>
          <p:cNvPr id="139345" name="Rectangle 81"/>
          <p:cNvSpPr>
            <a:spLocks noChangeArrowheads="1"/>
          </p:cNvSpPr>
          <p:nvPr/>
        </p:nvSpPr>
        <p:spPr bwMode="auto">
          <a:xfrm>
            <a:off x="944563" y="3362325"/>
            <a:ext cx="709612" cy="274638"/>
          </a:xfrm>
          <a:prstGeom prst="rect">
            <a:avLst/>
          </a:prstGeom>
          <a:noFill/>
          <a:ln w="22225">
            <a:noFill/>
            <a:miter lim="800000"/>
            <a:headEnd/>
            <a:tailEnd/>
          </a:ln>
          <a:effectLst/>
        </p:spPr>
        <p:txBody>
          <a:bodyPr wrap="none">
            <a:spAutoFit/>
          </a:bodyPr>
          <a:lstStyle/>
          <a:p>
            <a:pPr algn="ctr"/>
            <a:r>
              <a:rPr lang="en-GB" sz="1200" b="1">
                <a:latin typeface="Arial" charset="0"/>
              </a:rPr>
              <a:t>Budget</a:t>
            </a:r>
          </a:p>
        </p:txBody>
      </p:sp>
      <p:sp>
        <p:nvSpPr>
          <p:cNvPr id="139346" name="Line 82"/>
          <p:cNvSpPr>
            <a:spLocks noChangeShapeType="1"/>
          </p:cNvSpPr>
          <p:nvPr/>
        </p:nvSpPr>
        <p:spPr bwMode="auto">
          <a:xfrm>
            <a:off x="1325563" y="3395663"/>
            <a:ext cx="777875" cy="134937"/>
          </a:xfrm>
          <a:prstGeom prst="line">
            <a:avLst/>
          </a:prstGeom>
          <a:noFill/>
          <a:ln w="22225">
            <a:solidFill>
              <a:srgbClr val="000000"/>
            </a:solidFill>
            <a:round/>
            <a:headEnd/>
            <a:tailEnd type="triangle" w="med" len="med"/>
          </a:ln>
          <a:effectLst/>
        </p:spPr>
        <p:txBody>
          <a:bodyPr wrap="none" anchor="ctr"/>
          <a:lstStyle/>
          <a:p>
            <a:endParaRPr lang="en-US"/>
          </a:p>
        </p:txBody>
      </p:sp>
      <p:sp>
        <p:nvSpPr>
          <p:cNvPr id="139347" name="Rectangle 83"/>
          <p:cNvSpPr>
            <a:spLocks noChangeArrowheads="1"/>
          </p:cNvSpPr>
          <p:nvPr/>
        </p:nvSpPr>
        <p:spPr bwMode="auto">
          <a:xfrm>
            <a:off x="3265488" y="3970338"/>
            <a:ext cx="522287" cy="274637"/>
          </a:xfrm>
          <a:prstGeom prst="rect">
            <a:avLst/>
          </a:prstGeom>
          <a:noFill/>
          <a:ln w="22225">
            <a:noFill/>
            <a:miter lim="800000"/>
            <a:headEnd/>
            <a:tailEnd/>
          </a:ln>
          <a:effectLst/>
        </p:spPr>
        <p:txBody>
          <a:bodyPr wrap="none">
            <a:spAutoFit/>
          </a:bodyPr>
          <a:lstStyle/>
          <a:p>
            <a:pPr algn="ctr"/>
            <a:r>
              <a:rPr lang="en-GB" sz="1200" b="1">
                <a:latin typeface="Arial" charset="0"/>
              </a:rPr>
              <a:t>Cost</a:t>
            </a:r>
          </a:p>
        </p:txBody>
      </p:sp>
      <p:sp>
        <p:nvSpPr>
          <p:cNvPr id="139348" name="Rectangle 84"/>
          <p:cNvSpPr>
            <a:spLocks noChangeArrowheads="1"/>
          </p:cNvSpPr>
          <p:nvPr/>
        </p:nvSpPr>
        <p:spPr bwMode="auto">
          <a:xfrm>
            <a:off x="5146675" y="5715000"/>
            <a:ext cx="793750" cy="457200"/>
          </a:xfrm>
          <a:prstGeom prst="rect">
            <a:avLst/>
          </a:prstGeom>
          <a:noFill/>
          <a:ln w="22225">
            <a:noFill/>
            <a:miter lim="800000"/>
            <a:headEnd/>
            <a:tailEnd/>
          </a:ln>
          <a:effectLst/>
        </p:spPr>
        <p:txBody>
          <a:bodyPr wrap="none">
            <a:spAutoFit/>
          </a:bodyPr>
          <a:lstStyle/>
          <a:p>
            <a:pPr algn="ctr"/>
            <a:r>
              <a:rPr lang="en-GB" sz="1200" b="1">
                <a:latin typeface="Arial" charset="0"/>
              </a:rPr>
              <a:t>Concept</a:t>
            </a:r>
          </a:p>
          <a:p>
            <a:pPr algn="ctr"/>
            <a:r>
              <a:rPr lang="en-GB" sz="1200" b="1">
                <a:latin typeface="Arial" charset="0"/>
              </a:rPr>
              <a:t>Note</a:t>
            </a:r>
          </a:p>
        </p:txBody>
      </p:sp>
      <p:sp>
        <p:nvSpPr>
          <p:cNvPr id="139349" name="Line 85"/>
          <p:cNvSpPr>
            <a:spLocks noChangeShapeType="1"/>
          </p:cNvSpPr>
          <p:nvPr/>
        </p:nvSpPr>
        <p:spPr bwMode="auto">
          <a:xfrm flipH="1" flipV="1">
            <a:off x="3001963" y="4173538"/>
            <a:ext cx="819150" cy="249237"/>
          </a:xfrm>
          <a:prstGeom prst="line">
            <a:avLst/>
          </a:prstGeom>
          <a:noFill/>
          <a:ln w="22225">
            <a:solidFill>
              <a:srgbClr val="000000"/>
            </a:solidFill>
            <a:round/>
            <a:headEnd/>
            <a:tailEnd type="triangle" w="med" len="med"/>
          </a:ln>
          <a:effectLst/>
        </p:spPr>
        <p:txBody>
          <a:bodyPr wrap="none" anchor="ctr"/>
          <a:lstStyle/>
          <a:p>
            <a:endParaRPr lang="en-US"/>
          </a:p>
        </p:txBody>
      </p:sp>
      <p:grpSp>
        <p:nvGrpSpPr>
          <p:cNvPr id="10" name="Group 86"/>
          <p:cNvGrpSpPr>
            <a:grpSpLocks/>
          </p:cNvGrpSpPr>
          <p:nvPr/>
        </p:nvGrpSpPr>
        <p:grpSpPr bwMode="auto">
          <a:xfrm>
            <a:off x="3700463" y="3311525"/>
            <a:ext cx="1300162" cy="304800"/>
            <a:chOff x="3858" y="3063"/>
            <a:chExt cx="819" cy="192"/>
          </a:xfrm>
        </p:grpSpPr>
        <p:grpSp>
          <p:nvGrpSpPr>
            <p:cNvPr id="11" name="Group 87"/>
            <p:cNvGrpSpPr>
              <a:grpSpLocks/>
            </p:cNvGrpSpPr>
            <p:nvPr/>
          </p:nvGrpSpPr>
          <p:grpSpPr bwMode="auto">
            <a:xfrm>
              <a:off x="3858" y="3072"/>
              <a:ext cx="819" cy="183"/>
              <a:chOff x="1774" y="3081"/>
              <a:chExt cx="1106" cy="247"/>
            </a:xfrm>
          </p:grpSpPr>
          <p:sp>
            <p:nvSpPr>
              <p:cNvPr id="139352" name="Rectangle 88"/>
              <p:cNvSpPr>
                <a:spLocks noChangeArrowheads="1"/>
              </p:cNvSpPr>
              <p:nvPr/>
            </p:nvSpPr>
            <p:spPr bwMode="auto">
              <a:xfrm>
                <a:off x="1783" y="3081"/>
                <a:ext cx="1088" cy="247"/>
              </a:xfrm>
              <a:prstGeom prst="rect">
                <a:avLst/>
              </a:prstGeom>
              <a:solidFill>
                <a:schemeClr val="bg1"/>
              </a:solidFill>
              <a:ln w="22225">
                <a:noFill/>
                <a:miter lim="800000"/>
                <a:headEnd/>
                <a:tailEnd/>
              </a:ln>
              <a:effectLst/>
            </p:spPr>
            <p:txBody>
              <a:bodyPr wrap="none" anchor="ctr"/>
              <a:lstStyle/>
              <a:p>
                <a:endParaRPr lang="en-US"/>
              </a:p>
            </p:txBody>
          </p:sp>
          <p:sp>
            <p:nvSpPr>
              <p:cNvPr id="139353" name="Line 89"/>
              <p:cNvSpPr>
                <a:spLocks noChangeShapeType="1"/>
              </p:cNvSpPr>
              <p:nvPr/>
            </p:nvSpPr>
            <p:spPr bwMode="auto">
              <a:xfrm>
                <a:off x="1774" y="3081"/>
                <a:ext cx="1106" cy="0"/>
              </a:xfrm>
              <a:prstGeom prst="line">
                <a:avLst/>
              </a:prstGeom>
              <a:noFill/>
              <a:ln w="28575">
                <a:solidFill>
                  <a:srgbClr val="000000"/>
                </a:solidFill>
                <a:round/>
                <a:headEnd/>
                <a:tailEnd/>
              </a:ln>
              <a:effectLst/>
            </p:spPr>
            <p:txBody>
              <a:bodyPr wrap="none" anchor="ctr"/>
              <a:lstStyle/>
              <a:p>
                <a:endParaRPr lang="en-US"/>
              </a:p>
            </p:txBody>
          </p:sp>
          <p:sp>
            <p:nvSpPr>
              <p:cNvPr id="139354" name="Line 90"/>
              <p:cNvSpPr>
                <a:spLocks noChangeShapeType="1"/>
              </p:cNvSpPr>
              <p:nvPr/>
            </p:nvSpPr>
            <p:spPr bwMode="auto">
              <a:xfrm>
                <a:off x="1774" y="3328"/>
                <a:ext cx="1106" cy="0"/>
              </a:xfrm>
              <a:prstGeom prst="line">
                <a:avLst/>
              </a:prstGeom>
              <a:noFill/>
              <a:ln w="28575">
                <a:solidFill>
                  <a:srgbClr val="000000"/>
                </a:solidFill>
                <a:round/>
                <a:headEnd/>
                <a:tailEnd/>
              </a:ln>
              <a:effectLst/>
            </p:spPr>
            <p:txBody>
              <a:bodyPr wrap="none" anchor="ctr"/>
              <a:lstStyle/>
              <a:p>
                <a:endParaRPr lang="en-US"/>
              </a:p>
            </p:txBody>
          </p:sp>
        </p:grpSp>
        <p:sp>
          <p:nvSpPr>
            <p:cNvPr id="139355" name="Rectangle 91"/>
            <p:cNvSpPr>
              <a:spLocks noChangeArrowheads="1"/>
            </p:cNvSpPr>
            <p:nvPr/>
          </p:nvSpPr>
          <p:spPr bwMode="auto">
            <a:xfrm>
              <a:off x="3954" y="3063"/>
              <a:ext cx="633" cy="173"/>
            </a:xfrm>
            <a:prstGeom prst="rect">
              <a:avLst/>
            </a:prstGeom>
            <a:noFill/>
            <a:ln w="22225">
              <a:noFill/>
              <a:miter lim="800000"/>
              <a:headEnd/>
              <a:tailEnd/>
            </a:ln>
            <a:effectLst/>
          </p:spPr>
          <p:txBody>
            <a:bodyPr wrap="none">
              <a:spAutoFit/>
            </a:bodyPr>
            <a:lstStyle/>
            <a:p>
              <a:pPr algn="ctr"/>
              <a:r>
                <a:rPr lang="en-GB" sz="1200" b="1">
                  <a:latin typeface="Arial" charset="0"/>
                </a:rPr>
                <a:t>Campaigns</a:t>
              </a:r>
            </a:p>
          </p:txBody>
        </p:sp>
      </p:grpSp>
      <p:sp>
        <p:nvSpPr>
          <p:cNvPr id="139356" name="Line 92"/>
          <p:cNvSpPr>
            <a:spLocks noChangeShapeType="1"/>
          </p:cNvSpPr>
          <p:nvPr/>
        </p:nvSpPr>
        <p:spPr bwMode="auto">
          <a:xfrm flipV="1">
            <a:off x="3151188" y="3633788"/>
            <a:ext cx="523875" cy="161925"/>
          </a:xfrm>
          <a:prstGeom prst="line">
            <a:avLst/>
          </a:prstGeom>
          <a:noFill/>
          <a:ln w="22225">
            <a:solidFill>
              <a:srgbClr val="000000"/>
            </a:solidFill>
            <a:round/>
            <a:headEnd type="triangle" w="med" len="med"/>
            <a:tailEnd type="triangle" w="med" len="med"/>
          </a:ln>
          <a:effectLst/>
        </p:spPr>
        <p:txBody>
          <a:bodyPr wrap="none" anchor="ctr"/>
          <a:lstStyle/>
          <a:p>
            <a:endParaRPr lang="en-US"/>
          </a:p>
        </p:txBody>
      </p:sp>
      <p:sp>
        <p:nvSpPr>
          <p:cNvPr id="139357" name="Rectangle 93"/>
          <p:cNvSpPr>
            <a:spLocks noChangeArrowheads="1"/>
          </p:cNvSpPr>
          <p:nvPr/>
        </p:nvSpPr>
        <p:spPr bwMode="auto">
          <a:xfrm>
            <a:off x="3340100" y="3681413"/>
            <a:ext cx="920750" cy="274637"/>
          </a:xfrm>
          <a:prstGeom prst="rect">
            <a:avLst/>
          </a:prstGeom>
          <a:noFill/>
          <a:ln w="22225">
            <a:noFill/>
            <a:miter lim="800000"/>
            <a:headEnd/>
            <a:tailEnd/>
          </a:ln>
          <a:effectLst/>
        </p:spPr>
        <p:txBody>
          <a:bodyPr wrap="none">
            <a:spAutoFit/>
          </a:bodyPr>
          <a:lstStyle/>
          <a:p>
            <a:pPr algn="ctr"/>
            <a:r>
              <a:rPr lang="en-GB" sz="1200" b="1">
                <a:latin typeface="Arial" charset="0"/>
              </a:rPr>
              <a:t>Campaign</a:t>
            </a:r>
          </a:p>
        </p:txBody>
      </p:sp>
      <p:sp>
        <p:nvSpPr>
          <p:cNvPr id="139358" name="Line 94"/>
          <p:cNvSpPr>
            <a:spLocks noChangeShapeType="1"/>
          </p:cNvSpPr>
          <p:nvPr/>
        </p:nvSpPr>
        <p:spPr bwMode="auto">
          <a:xfrm flipH="1">
            <a:off x="2841625" y="2936875"/>
            <a:ext cx="850900" cy="334963"/>
          </a:xfrm>
          <a:prstGeom prst="line">
            <a:avLst/>
          </a:prstGeom>
          <a:noFill/>
          <a:ln w="22225">
            <a:solidFill>
              <a:srgbClr val="000000"/>
            </a:solidFill>
            <a:round/>
            <a:headEnd/>
            <a:tailEnd type="triangle" w="med" len="med"/>
          </a:ln>
          <a:effectLst/>
        </p:spPr>
        <p:txBody>
          <a:bodyPr wrap="none" anchor="ctr"/>
          <a:lstStyle/>
          <a:p>
            <a:endParaRPr lang="en-US"/>
          </a:p>
        </p:txBody>
      </p:sp>
      <p:sp>
        <p:nvSpPr>
          <p:cNvPr id="139359" name="Rectangle 95"/>
          <p:cNvSpPr>
            <a:spLocks noChangeArrowheads="1"/>
          </p:cNvSpPr>
          <p:nvPr/>
        </p:nvSpPr>
        <p:spPr bwMode="auto">
          <a:xfrm>
            <a:off x="2857500" y="2857500"/>
            <a:ext cx="522288" cy="274638"/>
          </a:xfrm>
          <a:prstGeom prst="rect">
            <a:avLst/>
          </a:prstGeom>
          <a:noFill/>
          <a:ln w="22225">
            <a:noFill/>
            <a:miter lim="800000"/>
            <a:headEnd/>
            <a:tailEnd/>
          </a:ln>
          <a:effectLst/>
        </p:spPr>
        <p:txBody>
          <a:bodyPr wrap="none">
            <a:spAutoFit/>
          </a:bodyPr>
          <a:lstStyle/>
          <a:p>
            <a:pPr algn="ctr"/>
            <a:r>
              <a:rPr lang="en-GB" sz="1200" b="1">
                <a:latin typeface="Arial" charset="0"/>
              </a:rPr>
              <a:t>Staff</a:t>
            </a:r>
          </a:p>
        </p:txBody>
      </p:sp>
      <p:sp>
        <p:nvSpPr>
          <p:cNvPr id="139361" name="Rectangle 97"/>
          <p:cNvSpPr>
            <a:spLocks noChangeArrowheads="1"/>
          </p:cNvSpPr>
          <p:nvPr/>
        </p:nvSpPr>
        <p:spPr bwMode="auto">
          <a:xfrm>
            <a:off x="5106988" y="3060700"/>
            <a:ext cx="522287" cy="274638"/>
          </a:xfrm>
          <a:prstGeom prst="rect">
            <a:avLst/>
          </a:prstGeom>
          <a:noFill/>
          <a:ln w="22225">
            <a:noFill/>
            <a:miter lim="800000"/>
            <a:headEnd/>
            <a:tailEnd/>
          </a:ln>
          <a:effectLst/>
        </p:spPr>
        <p:txBody>
          <a:bodyPr wrap="none">
            <a:spAutoFit/>
          </a:bodyPr>
          <a:lstStyle/>
          <a:p>
            <a:pPr algn="ctr"/>
            <a:r>
              <a:rPr lang="en-GB" sz="1200" b="1">
                <a:latin typeface="Arial" charset="0"/>
              </a:rPr>
              <a:t>Staff</a:t>
            </a:r>
          </a:p>
        </p:txBody>
      </p:sp>
      <p:grpSp>
        <p:nvGrpSpPr>
          <p:cNvPr id="12" name="Group 100"/>
          <p:cNvGrpSpPr>
            <a:grpSpLocks/>
          </p:cNvGrpSpPr>
          <p:nvPr/>
        </p:nvGrpSpPr>
        <p:grpSpPr bwMode="auto">
          <a:xfrm>
            <a:off x="4857750" y="3076575"/>
            <a:ext cx="247650" cy="114300"/>
            <a:chOff x="3060" y="1938"/>
            <a:chExt cx="156" cy="72"/>
          </a:xfrm>
        </p:grpSpPr>
        <p:sp>
          <p:nvSpPr>
            <p:cNvPr id="139362" name="Oval 98"/>
            <p:cNvSpPr>
              <a:spLocks noChangeArrowheads="1"/>
            </p:cNvSpPr>
            <p:nvPr/>
          </p:nvSpPr>
          <p:spPr bwMode="auto">
            <a:xfrm>
              <a:off x="3080" y="1938"/>
              <a:ext cx="93" cy="65"/>
            </a:xfrm>
            <a:prstGeom prst="ellipse">
              <a:avLst/>
            </a:prstGeom>
            <a:solidFill>
              <a:schemeClr val="bg1"/>
            </a:solidFill>
            <a:ln w="22225">
              <a:solidFill>
                <a:srgbClr val="000000"/>
              </a:solidFill>
              <a:round/>
              <a:headEnd/>
              <a:tailEnd/>
            </a:ln>
            <a:effectLst/>
          </p:spPr>
          <p:txBody>
            <a:bodyPr wrap="none" anchor="ctr"/>
            <a:lstStyle/>
            <a:p>
              <a:endParaRPr lang="en-US"/>
            </a:p>
          </p:txBody>
        </p:sp>
        <p:sp>
          <p:nvSpPr>
            <p:cNvPr id="139363" name="Line 99"/>
            <p:cNvSpPr>
              <a:spLocks noChangeShapeType="1"/>
            </p:cNvSpPr>
            <p:nvPr/>
          </p:nvSpPr>
          <p:spPr bwMode="auto">
            <a:xfrm flipV="1">
              <a:off x="3060" y="1992"/>
              <a:ext cx="156" cy="18"/>
            </a:xfrm>
            <a:prstGeom prst="line">
              <a:avLst/>
            </a:prstGeom>
            <a:noFill/>
            <a:ln w="76200">
              <a:solidFill>
                <a:schemeClr val="bg1"/>
              </a:solidFill>
              <a:round/>
              <a:headEnd/>
              <a:tailEnd/>
            </a:ln>
            <a:effectLst/>
          </p:spPr>
          <p:txBody>
            <a:bodyPr wrap="none" anchor="ctr"/>
            <a:lstStyle/>
            <a:p>
              <a:endParaRPr lang="en-US"/>
            </a:p>
          </p:txBody>
        </p:sp>
      </p:grpSp>
      <p:sp>
        <p:nvSpPr>
          <p:cNvPr id="139360" name="Line 96"/>
          <p:cNvSpPr>
            <a:spLocks noChangeShapeType="1"/>
          </p:cNvSpPr>
          <p:nvPr/>
        </p:nvSpPr>
        <p:spPr bwMode="auto">
          <a:xfrm>
            <a:off x="4738688" y="2951163"/>
            <a:ext cx="649287" cy="488950"/>
          </a:xfrm>
          <a:prstGeom prst="line">
            <a:avLst/>
          </a:prstGeom>
          <a:noFill/>
          <a:ln w="22225">
            <a:solidFill>
              <a:srgbClr val="000000"/>
            </a:solidFill>
            <a:round/>
            <a:headEnd/>
            <a:tailEnd type="triangle" w="med" len="me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kumimoji="1" lang="en-GB"/>
              <a:t>Level 1 Diagram</a:t>
            </a:r>
          </a:p>
        </p:txBody>
      </p:sp>
      <p:sp>
        <p:nvSpPr>
          <p:cNvPr id="140291" name="Rectangle 3"/>
          <p:cNvSpPr>
            <a:spLocks noChangeArrowheads="1"/>
          </p:cNvSpPr>
          <p:nvPr/>
        </p:nvSpPr>
        <p:spPr bwMode="auto">
          <a:xfrm>
            <a:off x="381000" y="1941513"/>
            <a:ext cx="8305800" cy="4383087"/>
          </a:xfrm>
          <a:prstGeom prst="rect">
            <a:avLst/>
          </a:prstGeom>
          <a:solidFill>
            <a:schemeClr val="bg1"/>
          </a:solidFill>
          <a:ln w="22225">
            <a:noFill/>
            <a:miter lim="800000"/>
            <a:headEnd/>
            <a:tailEnd/>
          </a:ln>
          <a:effectLst/>
        </p:spPr>
        <p:txBody>
          <a:bodyPr wrap="none" anchor="ctr"/>
          <a:lstStyle/>
          <a:p>
            <a:pPr algn="ctr"/>
            <a:endParaRPr lang="en-US" sz="1600" b="1">
              <a:latin typeface="Arial" charset="0"/>
            </a:endParaRPr>
          </a:p>
        </p:txBody>
      </p:sp>
      <p:sp>
        <p:nvSpPr>
          <p:cNvPr id="140320" name="Line 32"/>
          <p:cNvSpPr>
            <a:spLocks noChangeShapeType="1"/>
          </p:cNvSpPr>
          <p:nvPr/>
        </p:nvSpPr>
        <p:spPr bwMode="auto">
          <a:xfrm>
            <a:off x="1047750" y="4433888"/>
            <a:ext cx="1519238" cy="325437"/>
          </a:xfrm>
          <a:prstGeom prst="line">
            <a:avLst/>
          </a:prstGeom>
          <a:noFill/>
          <a:ln w="22225">
            <a:solidFill>
              <a:srgbClr val="000000"/>
            </a:solidFill>
            <a:round/>
            <a:headEnd/>
            <a:tailEnd type="triangle" w="med" len="med"/>
          </a:ln>
          <a:effectLst/>
        </p:spPr>
        <p:txBody>
          <a:bodyPr wrap="none" anchor="ctr"/>
          <a:lstStyle/>
          <a:p>
            <a:endParaRPr lang="en-US"/>
          </a:p>
        </p:txBody>
      </p:sp>
      <p:sp>
        <p:nvSpPr>
          <p:cNvPr id="140321" name="Rectangle 33"/>
          <p:cNvSpPr>
            <a:spLocks noChangeArrowheads="1"/>
          </p:cNvSpPr>
          <p:nvPr/>
        </p:nvSpPr>
        <p:spPr bwMode="auto">
          <a:xfrm>
            <a:off x="974725" y="4203700"/>
            <a:ext cx="1547813" cy="274638"/>
          </a:xfrm>
          <a:prstGeom prst="rect">
            <a:avLst/>
          </a:prstGeom>
          <a:noFill/>
          <a:ln w="22225">
            <a:noFill/>
            <a:miter lim="800000"/>
            <a:headEnd/>
            <a:tailEnd/>
          </a:ln>
          <a:effectLst/>
        </p:spPr>
        <p:txBody>
          <a:bodyPr wrap="none">
            <a:spAutoFit/>
          </a:bodyPr>
          <a:lstStyle/>
          <a:p>
            <a:pPr algn="ctr"/>
            <a:r>
              <a:rPr lang="en-GB" sz="1200" b="1">
                <a:latin typeface="Arial" charset="0"/>
              </a:rPr>
              <a:t>Advert Completion</a:t>
            </a:r>
          </a:p>
        </p:txBody>
      </p:sp>
      <p:sp>
        <p:nvSpPr>
          <p:cNvPr id="140322" name="Line 34"/>
          <p:cNvSpPr>
            <a:spLocks noChangeShapeType="1"/>
          </p:cNvSpPr>
          <p:nvPr/>
        </p:nvSpPr>
        <p:spPr bwMode="auto">
          <a:xfrm>
            <a:off x="1246188" y="2795588"/>
            <a:ext cx="1293812" cy="265112"/>
          </a:xfrm>
          <a:prstGeom prst="line">
            <a:avLst/>
          </a:prstGeom>
          <a:noFill/>
          <a:ln w="22225">
            <a:solidFill>
              <a:srgbClr val="000000"/>
            </a:solidFill>
            <a:round/>
            <a:headEnd/>
            <a:tailEnd type="triangle" w="med" len="med"/>
          </a:ln>
          <a:effectLst/>
        </p:spPr>
        <p:txBody>
          <a:bodyPr wrap="none" anchor="ctr"/>
          <a:lstStyle/>
          <a:p>
            <a:endParaRPr lang="en-US"/>
          </a:p>
        </p:txBody>
      </p:sp>
      <p:sp>
        <p:nvSpPr>
          <p:cNvPr id="140323" name="Rectangle 35"/>
          <p:cNvSpPr>
            <a:spLocks noChangeArrowheads="1"/>
          </p:cNvSpPr>
          <p:nvPr/>
        </p:nvSpPr>
        <p:spPr bwMode="auto">
          <a:xfrm>
            <a:off x="1241425" y="2592388"/>
            <a:ext cx="1217613" cy="274637"/>
          </a:xfrm>
          <a:prstGeom prst="rect">
            <a:avLst/>
          </a:prstGeom>
          <a:noFill/>
          <a:ln w="22225">
            <a:noFill/>
            <a:miter lim="800000"/>
            <a:headEnd/>
            <a:tailEnd/>
          </a:ln>
          <a:effectLst/>
        </p:spPr>
        <p:txBody>
          <a:bodyPr wrap="none">
            <a:spAutoFit/>
          </a:bodyPr>
          <a:lstStyle/>
          <a:p>
            <a:pPr algn="ctr"/>
            <a:r>
              <a:rPr lang="en-GB" sz="1200" b="1">
                <a:latin typeface="Arial" charset="0"/>
              </a:rPr>
              <a:t>Client Contact</a:t>
            </a:r>
          </a:p>
        </p:txBody>
      </p:sp>
      <p:sp>
        <p:nvSpPr>
          <p:cNvPr id="140337" name="Oval 49"/>
          <p:cNvSpPr>
            <a:spLocks noChangeArrowheads="1"/>
          </p:cNvSpPr>
          <p:nvPr/>
        </p:nvSpPr>
        <p:spPr bwMode="auto">
          <a:xfrm>
            <a:off x="2481263" y="2754313"/>
            <a:ext cx="1109662" cy="1109662"/>
          </a:xfrm>
          <a:prstGeom prst="ellipse">
            <a:avLst/>
          </a:prstGeom>
          <a:solidFill>
            <a:schemeClr val="bg1"/>
          </a:solidFill>
          <a:ln w="22225">
            <a:solidFill>
              <a:srgbClr val="000000"/>
            </a:solidFill>
            <a:round/>
            <a:headEnd/>
            <a:tailEnd/>
          </a:ln>
          <a:effectLst/>
        </p:spPr>
        <p:txBody>
          <a:bodyPr wrap="none" anchor="ctr"/>
          <a:lstStyle/>
          <a:p>
            <a:pPr algn="ctr"/>
            <a:r>
              <a:rPr lang="en-GB" sz="1200" b="1">
                <a:latin typeface="Arial" charset="0"/>
              </a:rPr>
              <a:t>5.1</a:t>
            </a:r>
          </a:p>
          <a:p>
            <a:pPr algn="ctr"/>
            <a:r>
              <a:rPr lang="en-GB" sz="1200" b="1">
                <a:latin typeface="Arial" charset="0"/>
              </a:rPr>
              <a:t>Set Client </a:t>
            </a:r>
          </a:p>
          <a:p>
            <a:pPr algn="ctr"/>
            <a:r>
              <a:rPr lang="en-GB" sz="1200" b="1">
                <a:latin typeface="Arial" charset="0"/>
              </a:rPr>
              <a:t>Contact</a:t>
            </a:r>
          </a:p>
        </p:txBody>
      </p:sp>
      <p:grpSp>
        <p:nvGrpSpPr>
          <p:cNvPr id="2" name="Group 50"/>
          <p:cNvGrpSpPr>
            <a:grpSpLocks/>
          </p:cNvGrpSpPr>
          <p:nvPr/>
        </p:nvGrpSpPr>
        <p:grpSpPr bwMode="auto">
          <a:xfrm>
            <a:off x="3803650" y="4064000"/>
            <a:ext cx="1300163" cy="304800"/>
            <a:chOff x="3858" y="3063"/>
            <a:chExt cx="819" cy="192"/>
          </a:xfrm>
        </p:grpSpPr>
        <p:grpSp>
          <p:nvGrpSpPr>
            <p:cNvPr id="3" name="Group 51"/>
            <p:cNvGrpSpPr>
              <a:grpSpLocks/>
            </p:cNvGrpSpPr>
            <p:nvPr/>
          </p:nvGrpSpPr>
          <p:grpSpPr bwMode="auto">
            <a:xfrm>
              <a:off x="3858" y="3072"/>
              <a:ext cx="819" cy="183"/>
              <a:chOff x="1774" y="3081"/>
              <a:chExt cx="1106" cy="247"/>
            </a:xfrm>
          </p:grpSpPr>
          <p:sp>
            <p:nvSpPr>
              <p:cNvPr id="140340" name="Rectangle 52"/>
              <p:cNvSpPr>
                <a:spLocks noChangeArrowheads="1"/>
              </p:cNvSpPr>
              <p:nvPr/>
            </p:nvSpPr>
            <p:spPr bwMode="auto">
              <a:xfrm>
                <a:off x="1783" y="3081"/>
                <a:ext cx="1088" cy="247"/>
              </a:xfrm>
              <a:prstGeom prst="rect">
                <a:avLst/>
              </a:prstGeom>
              <a:solidFill>
                <a:schemeClr val="bg1"/>
              </a:solidFill>
              <a:ln w="22225">
                <a:noFill/>
                <a:miter lim="800000"/>
                <a:headEnd/>
                <a:tailEnd/>
              </a:ln>
              <a:effectLst/>
            </p:spPr>
            <p:txBody>
              <a:bodyPr wrap="none" anchor="ctr"/>
              <a:lstStyle/>
              <a:p>
                <a:endParaRPr lang="en-US"/>
              </a:p>
            </p:txBody>
          </p:sp>
          <p:sp>
            <p:nvSpPr>
              <p:cNvPr id="140341" name="Line 53"/>
              <p:cNvSpPr>
                <a:spLocks noChangeShapeType="1"/>
              </p:cNvSpPr>
              <p:nvPr/>
            </p:nvSpPr>
            <p:spPr bwMode="auto">
              <a:xfrm>
                <a:off x="1774" y="3081"/>
                <a:ext cx="1106" cy="0"/>
              </a:xfrm>
              <a:prstGeom prst="line">
                <a:avLst/>
              </a:prstGeom>
              <a:noFill/>
              <a:ln w="28575">
                <a:solidFill>
                  <a:srgbClr val="000000"/>
                </a:solidFill>
                <a:round/>
                <a:headEnd/>
                <a:tailEnd/>
              </a:ln>
              <a:effectLst/>
            </p:spPr>
            <p:txBody>
              <a:bodyPr wrap="none" anchor="ctr"/>
              <a:lstStyle/>
              <a:p>
                <a:endParaRPr lang="en-US"/>
              </a:p>
            </p:txBody>
          </p:sp>
          <p:sp>
            <p:nvSpPr>
              <p:cNvPr id="140342" name="Line 54"/>
              <p:cNvSpPr>
                <a:spLocks noChangeShapeType="1"/>
              </p:cNvSpPr>
              <p:nvPr/>
            </p:nvSpPr>
            <p:spPr bwMode="auto">
              <a:xfrm>
                <a:off x="1774" y="3328"/>
                <a:ext cx="1106" cy="0"/>
              </a:xfrm>
              <a:prstGeom prst="line">
                <a:avLst/>
              </a:prstGeom>
              <a:noFill/>
              <a:ln w="28575">
                <a:solidFill>
                  <a:srgbClr val="000000"/>
                </a:solidFill>
                <a:round/>
                <a:headEnd/>
                <a:tailEnd/>
              </a:ln>
              <a:effectLst/>
            </p:spPr>
            <p:txBody>
              <a:bodyPr wrap="none" anchor="ctr"/>
              <a:lstStyle/>
              <a:p>
                <a:endParaRPr lang="en-US"/>
              </a:p>
            </p:txBody>
          </p:sp>
        </p:grpSp>
        <p:sp>
          <p:nvSpPr>
            <p:cNvPr id="140343" name="Rectangle 55"/>
            <p:cNvSpPr>
              <a:spLocks noChangeArrowheads="1"/>
            </p:cNvSpPr>
            <p:nvPr/>
          </p:nvSpPr>
          <p:spPr bwMode="auto">
            <a:xfrm>
              <a:off x="4031" y="3063"/>
              <a:ext cx="472" cy="173"/>
            </a:xfrm>
            <a:prstGeom prst="rect">
              <a:avLst/>
            </a:prstGeom>
            <a:noFill/>
            <a:ln w="22225">
              <a:noFill/>
              <a:miter lim="800000"/>
              <a:headEnd/>
              <a:tailEnd/>
            </a:ln>
            <a:effectLst/>
          </p:spPr>
          <p:txBody>
            <a:bodyPr wrap="none">
              <a:spAutoFit/>
            </a:bodyPr>
            <a:lstStyle/>
            <a:p>
              <a:pPr algn="ctr"/>
              <a:r>
                <a:rPr lang="en-GB" sz="1200" b="1">
                  <a:latin typeface="Arial" charset="0"/>
                </a:rPr>
                <a:t>Adverts</a:t>
              </a:r>
            </a:p>
          </p:txBody>
        </p:sp>
      </p:grpSp>
      <p:sp>
        <p:nvSpPr>
          <p:cNvPr id="140346" name="Rectangle 58"/>
          <p:cNvSpPr>
            <a:spLocks noChangeArrowheads="1"/>
          </p:cNvSpPr>
          <p:nvPr/>
        </p:nvSpPr>
        <p:spPr bwMode="auto">
          <a:xfrm>
            <a:off x="3686175" y="3530600"/>
            <a:ext cx="750888" cy="274638"/>
          </a:xfrm>
          <a:prstGeom prst="rect">
            <a:avLst/>
          </a:prstGeom>
          <a:noFill/>
          <a:ln w="22225">
            <a:noFill/>
            <a:miter lim="800000"/>
            <a:headEnd/>
            <a:tailEnd/>
          </a:ln>
          <a:effectLst/>
        </p:spPr>
        <p:txBody>
          <a:bodyPr wrap="none">
            <a:spAutoFit/>
          </a:bodyPr>
          <a:lstStyle/>
          <a:p>
            <a:pPr algn="ctr"/>
            <a:r>
              <a:rPr lang="en-GB" sz="1200" b="1">
                <a:latin typeface="Arial" charset="0"/>
              </a:rPr>
              <a:t>Contact</a:t>
            </a:r>
          </a:p>
        </p:txBody>
      </p:sp>
      <p:sp>
        <p:nvSpPr>
          <p:cNvPr id="140347" name="Line 59"/>
          <p:cNvSpPr>
            <a:spLocks noChangeShapeType="1"/>
          </p:cNvSpPr>
          <p:nvPr/>
        </p:nvSpPr>
        <p:spPr bwMode="auto">
          <a:xfrm>
            <a:off x="3516313" y="3578225"/>
            <a:ext cx="628650" cy="469900"/>
          </a:xfrm>
          <a:prstGeom prst="line">
            <a:avLst/>
          </a:prstGeom>
          <a:noFill/>
          <a:ln w="22225">
            <a:solidFill>
              <a:srgbClr val="000000"/>
            </a:solidFill>
            <a:round/>
            <a:headEnd/>
            <a:tailEnd type="triangle" w="med" len="med"/>
          </a:ln>
          <a:effectLst/>
        </p:spPr>
        <p:txBody>
          <a:bodyPr wrap="none" anchor="ctr"/>
          <a:lstStyle/>
          <a:p>
            <a:endParaRPr lang="en-US"/>
          </a:p>
        </p:txBody>
      </p:sp>
      <p:grpSp>
        <p:nvGrpSpPr>
          <p:cNvPr id="4" name="Group 92"/>
          <p:cNvGrpSpPr>
            <a:grpSpLocks/>
          </p:cNvGrpSpPr>
          <p:nvPr/>
        </p:nvGrpSpPr>
        <p:grpSpPr bwMode="auto">
          <a:xfrm>
            <a:off x="3627438" y="2192338"/>
            <a:ext cx="1300162" cy="304800"/>
            <a:chOff x="3858" y="3063"/>
            <a:chExt cx="819" cy="192"/>
          </a:xfrm>
        </p:grpSpPr>
        <p:grpSp>
          <p:nvGrpSpPr>
            <p:cNvPr id="5" name="Group 93"/>
            <p:cNvGrpSpPr>
              <a:grpSpLocks/>
            </p:cNvGrpSpPr>
            <p:nvPr/>
          </p:nvGrpSpPr>
          <p:grpSpPr bwMode="auto">
            <a:xfrm>
              <a:off x="3858" y="3072"/>
              <a:ext cx="819" cy="183"/>
              <a:chOff x="1774" y="3081"/>
              <a:chExt cx="1106" cy="247"/>
            </a:xfrm>
          </p:grpSpPr>
          <p:sp>
            <p:nvSpPr>
              <p:cNvPr id="140382" name="Rectangle 94"/>
              <p:cNvSpPr>
                <a:spLocks noChangeArrowheads="1"/>
              </p:cNvSpPr>
              <p:nvPr/>
            </p:nvSpPr>
            <p:spPr bwMode="auto">
              <a:xfrm>
                <a:off x="1783" y="3081"/>
                <a:ext cx="1088" cy="247"/>
              </a:xfrm>
              <a:prstGeom prst="rect">
                <a:avLst/>
              </a:prstGeom>
              <a:solidFill>
                <a:schemeClr val="bg1"/>
              </a:solidFill>
              <a:ln w="22225">
                <a:noFill/>
                <a:miter lim="800000"/>
                <a:headEnd/>
                <a:tailEnd/>
              </a:ln>
              <a:effectLst/>
            </p:spPr>
            <p:txBody>
              <a:bodyPr wrap="none" anchor="ctr"/>
              <a:lstStyle/>
              <a:p>
                <a:endParaRPr lang="en-US"/>
              </a:p>
            </p:txBody>
          </p:sp>
          <p:sp>
            <p:nvSpPr>
              <p:cNvPr id="140383" name="Line 95"/>
              <p:cNvSpPr>
                <a:spLocks noChangeShapeType="1"/>
              </p:cNvSpPr>
              <p:nvPr/>
            </p:nvSpPr>
            <p:spPr bwMode="auto">
              <a:xfrm>
                <a:off x="1774" y="3081"/>
                <a:ext cx="1106" cy="0"/>
              </a:xfrm>
              <a:prstGeom prst="line">
                <a:avLst/>
              </a:prstGeom>
              <a:noFill/>
              <a:ln w="28575">
                <a:solidFill>
                  <a:srgbClr val="000000"/>
                </a:solidFill>
                <a:round/>
                <a:headEnd/>
                <a:tailEnd/>
              </a:ln>
              <a:effectLst/>
            </p:spPr>
            <p:txBody>
              <a:bodyPr wrap="none" anchor="ctr"/>
              <a:lstStyle/>
              <a:p>
                <a:endParaRPr lang="en-US"/>
              </a:p>
            </p:txBody>
          </p:sp>
          <p:sp>
            <p:nvSpPr>
              <p:cNvPr id="140384" name="Line 96"/>
              <p:cNvSpPr>
                <a:spLocks noChangeShapeType="1"/>
              </p:cNvSpPr>
              <p:nvPr/>
            </p:nvSpPr>
            <p:spPr bwMode="auto">
              <a:xfrm>
                <a:off x="1774" y="3328"/>
                <a:ext cx="1106" cy="0"/>
              </a:xfrm>
              <a:prstGeom prst="line">
                <a:avLst/>
              </a:prstGeom>
              <a:noFill/>
              <a:ln w="28575">
                <a:solidFill>
                  <a:srgbClr val="000000"/>
                </a:solidFill>
                <a:round/>
                <a:headEnd/>
                <a:tailEnd/>
              </a:ln>
              <a:effectLst/>
            </p:spPr>
            <p:txBody>
              <a:bodyPr wrap="none" anchor="ctr"/>
              <a:lstStyle/>
              <a:p>
                <a:endParaRPr lang="en-US"/>
              </a:p>
            </p:txBody>
          </p:sp>
        </p:grpSp>
        <p:sp>
          <p:nvSpPr>
            <p:cNvPr id="140385" name="Rectangle 97"/>
            <p:cNvSpPr>
              <a:spLocks noChangeArrowheads="1"/>
            </p:cNvSpPr>
            <p:nvPr/>
          </p:nvSpPr>
          <p:spPr bwMode="auto">
            <a:xfrm>
              <a:off x="3884" y="3063"/>
              <a:ext cx="776" cy="173"/>
            </a:xfrm>
            <a:prstGeom prst="rect">
              <a:avLst/>
            </a:prstGeom>
            <a:noFill/>
            <a:ln w="22225">
              <a:noFill/>
              <a:miter lim="800000"/>
              <a:headEnd/>
              <a:tailEnd/>
            </a:ln>
            <a:effectLst/>
          </p:spPr>
          <p:txBody>
            <a:bodyPr wrap="none">
              <a:spAutoFit/>
            </a:bodyPr>
            <a:lstStyle/>
            <a:p>
              <a:pPr algn="ctr"/>
              <a:r>
                <a:rPr lang="en-GB" sz="1200" b="1">
                  <a:latin typeface="Arial" charset="0"/>
                </a:rPr>
                <a:t>Staff Members</a:t>
              </a:r>
            </a:p>
          </p:txBody>
        </p:sp>
      </p:grpSp>
      <p:sp>
        <p:nvSpPr>
          <p:cNvPr id="140386" name="Line 98"/>
          <p:cNvSpPr>
            <a:spLocks noChangeShapeType="1"/>
          </p:cNvSpPr>
          <p:nvPr/>
        </p:nvSpPr>
        <p:spPr bwMode="auto">
          <a:xfrm flipH="1">
            <a:off x="3481388" y="2516188"/>
            <a:ext cx="444500" cy="460375"/>
          </a:xfrm>
          <a:prstGeom prst="line">
            <a:avLst/>
          </a:prstGeom>
          <a:noFill/>
          <a:ln w="22225">
            <a:solidFill>
              <a:srgbClr val="000000"/>
            </a:solidFill>
            <a:round/>
            <a:headEnd/>
            <a:tailEnd type="triangle" w="med" len="med"/>
          </a:ln>
          <a:effectLst/>
        </p:spPr>
        <p:txBody>
          <a:bodyPr wrap="none" anchor="ctr"/>
          <a:lstStyle/>
          <a:p>
            <a:endParaRPr lang="en-US"/>
          </a:p>
        </p:txBody>
      </p:sp>
      <p:sp>
        <p:nvSpPr>
          <p:cNvPr id="140387" name="Rectangle 99"/>
          <p:cNvSpPr>
            <a:spLocks noChangeArrowheads="1"/>
          </p:cNvSpPr>
          <p:nvPr/>
        </p:nvSpPr>
        <p:spPr bwMode="auto">
          <a:xfrm>
            <a:off x="3765550" y="2684463"/>
            <a:ext cx="522288" cy="274637"/>
          </a:xfrm>
          <a:prstGeom prst="rect">
            <a:avLst/>
          </a:prstGeom>
          <a:noFill/>
          <a:ln w="22225">
            <a:noFill/>
            <a:miter lim="800000"/>
            <a:headEnd/>
            <a:tailEnd/>
          </a:ln>
          <a:effectLst/>
        </p:spPr>
        <p:txBody>
          <a:bodyPr wrap="none">
            <a:spAutoFit/>
          </a:bodyPr>
          <a:lstStyle/>
          <a:p>
            <a:pPr algn="ctr"/>
            <a:r>
              <a:rPr lang="en-GB" sz="1200" b="1">
                <a:latin typeface="Arial" charset="0"/>
              </a:rPr>
              <a:t>Staff</a:t>
            </a:r>
          </a:p>
        </p:txBody>
      </p:sp>
      <p:sp>
        <p:nvSpPr>
          <p:cNvPr id="140388" name="Rectangle 100"/>
          <p:cNvSpPr>
            <a:spLocks noChangeArrowheads="1"/>
          </p:cNvSpPr>
          <p:nvPr/>
        </p:nvSpPr>
        <p:spPr bwMode="auto">
          <a:xfrm>
            <a:off x="3824288" y="4610100"/>
            <a:ext cx="1395412" cy="274638"/>
          </a:xfrm>
          <a:prstGeom prst="rect">
            <a:avLst/>
          </a:prstGeom>
          <a:noFill/>
          <a:ln w="22225">
            <a:noFill/>
            <a:miter lim="800000"/>
            <a:headEnd/>
            <a:tailEnd/>
          </a:ln>
          <a:effectLst/>
        </p:spPr>
        <p:txBody>
          <a:bodyPr wrap="none">
            <a:spAutoFit/>
          </a:bodyPr>
          <a:lstStyle/>
          <a:p>
            <a:pPr algn="ctr"/>
            <a:r>
              <a:rPr lang="en-GB" sz="1200" b="1">
                <a:latin typeface="Arial" charset="0"/>
              </a:rPr>
              <a:t>Completion Date</a:t>
            </a:r>
          </a:p>
        </p:txBody>
      </p:sp>
      <p:sp>
        <p:nvSpPr>
          <p:cNvPr id="140389" name="Oval 101"/>
          <p:cNvSpPr>
            <a:spLocks noChangeArrowheads="1"/>
          </p:cNvSpPr>
          <p:nvPr/>
        </p:nvSpPr>
        <p:spPr bwMode="auto">
          <a:xfrm>
            <a:off x="2554288" y="4365625"/>
            <a:ext cx="1109662" cy="1109663"/>
          </a:xfrm>
          <a:prstGeom prst="ellipse">
            <a:avLst/>
          </a:prstGeom>
          <a:solidFill>
            <a:schemeClr val="bg1"/>
          </a:solidFill>
          <a:ln w="22225">
            <a:solidFill>
              <a:srgbClr val="000000"/>
            </a:solidFill>
            <a:round/>
            <a:headEnd/>
            <a:tailEnd/>
          </a:ln>
          <a:effectLst/>
        </p:spPr>
        <p:txBody>
          <a:bodyPr wrap="none" anchor="ctr"/>
          <a:lstStyle/>
          <a:p>
            <a:pPr algn="ctr"/>
            <a:r>
              <a:rPr lang="en-GB" sz="1200" b="1">
                <a:latin typeface="Arial" charset="0"/>
              </a:rPr>
              <a:t>5.2</a:t>
            </a:r>
          </a:p>
          <a:p>
            <a:pPr algn="ctr"/>
            <a:r>
              <a:rPr lang="en-GB" sz="1200" b="1">
                <a:latin typeface="Arial" charset="0"/>
              </a:rPr>
              <a:t>Set Advert</a:t>
            </a:r>
            <a:br>
              <a:rPr lang="en-GB" sz="1200" b="1">
                <a:latin typeface="Arial" charset="0"/>
              </a:rPr>
            </a:br>
            <a:r>
              <a:rPr lang="en-GB" sz="1200" b="1">
                <a:latin typeface="Arial" charset="0"/>
              </a:rPr>
              <a:t>Completed</a:t>
            </a:r>
          </a:p>
        </p:txBody>
      </p:sp>
      <p:sp>
        <p:nvSpPr>
          <p:cNvPr id="140390" name="Line 102"/>
          <p:cNvSpPr>
            <a:spLocks noChangeShapeType="1"/>
          </p:cNvSpPr>
          <p:nvPr/>
        </p:nvSpPr>
        <p:spPr bwMode="auto">
          <a:xfrm flipV="1">
            <a:off x="3646488" y="4370388"/>
            <a:ext cx="368300" cy="442912"/>
          </a:xfrm>
          <a:prstGeom prst="line">
            <a:avLst/>
          </a:prstGeom>
          <a:noFill/>
          <a:ln w="22225">
            <a:solidFill>
              <a:srgbClr val="000000"/>
            </a:solidFill>
            <a:round/>
            <a:headEnd/>
            <a:tailEnd type="triangle" w="med" len="me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Requirements</a:t>
            </a:r>
            <a:endParaRPr lang="en-US" dirty="0"/>
          </a:p>
        </p:txBody>
      </p:sp>
      <p:sp>
        <p:nvSpPr>
          <p:cNvPr id="3" name="Content Placeholder 2"/>
          <p:cNvSpPr>
            <a:spLocks noGrp="1"/>
          </p:cNvSpPr>
          <p:nvPr>
            <p:ph sz="quarter" idx="1"/>
          </p:nvPr>
        </p:nvSpPr>
        <p:spPr/>
        <p:txBody>
          <a:bodyPr/>
          <a:lstStyle/>
          <a:p>
            <a:r>
              <a:rPr lang="en-US" dirty="0" smtClean="0"/>
              <a:t>Known requirements</a:t>
            </a:r>
          </a:p>
          <a:p>
            <a:r>
              <a:rPr lang="en-US" dirty="0" smtClean="0"/>
              <a:t>Unknown requirements</a:t>
            </a:r>
          </a:p>
          <a:p>
            <a:r>
              <a:rPr lang="en-US" dirty="0" smtClean="0"/>
              <a:t>Undreamt  requirements</a:t>
            </a:r>
          </a:p>
          <a:p>
            <a:endParaRPr lang="en-US" dirty="0" smtClean="0"/>
          </a:p>
          <a:p>
            <a:endParaRPr lang="en-US" dirty="0" smtClean="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kumimoji="1" lang="en-GB"/>
              <a:t>Data Dictionaries</a:t>
            </a:r>
          </a:p>
        </p:txBody>
      </p:sp>
      <p:sp>
        <p:nvSpPr>
          <p:cNvPr id="125955" name="Rectangle 3"/>
          <p:cNvSpPr>
            <a:spLocks noGrp="1" noChangeArrowheads="1"/>
          </p:cNvSpPr>
          <p:nvPr>
            <p:ph type="body" idx="1"/>
          </p:nvPr>
        </p:nvSpPr>
        <p:spPr/>
        <p:txBody>
          <a:bodyPr/>
          <a:lstStyle/>
          <a:p>
            <a:r>
              <a:rPr kumimoji="1" lang="en-GB" sz="2800"/>
              <a:t>DFDs are supported by data dictionary entries</a:t>
            </a:r>
          </a:p>
          <a:p>
            <a:r>
              <a:rPr kumimoji="1" lang="en-GB" sz="2800"/>
              <a:t>Each element is defined in a data dictionary</a:t>
            </a:r>
          </a:p>
          <a:p>
            <a:pPr lvl="1"/>
            <a:r>
              <a:rPr kumimoji="1" lang="en-GB" sz="2400"/>
              <a:t>Data elements - name and data type</a:t>
            </a:r>
          </a:p>
          <a:p>
            <a:pPr lvl="1"/>
            <a:r>
              <a:rPr kumimoji="1" lang="en-GB" sz="2400"/>
              <a:t>Data structures - name and composition</a:t>
            </a:r>
          </a:p>
          <a:p>
            <a:pPr lvl="1"/>
            <a:r>
              <a:rPr kumimoji="1" lang="en-GB" sz="2400"/>
              <a:t>Data flows - name and content</a:t>
            </a:r>
          </a:p>
          <a:p>
            <a:pPr lvl="1"/>
            <a:r>
              <a:rPr kumimoji="1" lang="en-GB" sz="2400"/>
              <a:t>Data stores - name and data structures contained</a:t>
            </a:r>
          </a:p>
          <a:p>
            <a:pPr lvl="1"/>
            <a:r>
              <a:rPr kumimoji="1" lang="en-GB" sz="2400"/>
              <a:t>Processes - name and specification of the process, for example in Structured English</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endParaRPr lang="en-GB"/>
          </a:p>
          <a:p>
            <a:fld id="{1F98058E-A3DE-48F8-BD74-0E6E327D355F}" type="slidenum">
              <a:rPr lang="en-GB">
                <a:solidFill>
                  <a:srgbClr val="0000CC"/>
                </a:solidFill>
              </a:rPr>
              <a:pPr/>
              <a:t>71</a:t>
            </a:fld>
            <a:endParaRPr lang="en-GB">
              <a:solidFill>
                <a:srgbClr val="0000CC"/>
              </a:solidFill>
            </a:endParaRPr>
          </a:p>
        </p:txBody>
      </p:sp>
      <p:sp>
        <p:nvSpPr>
          <p:cNvPr id="5" name="Footer Placeholder 4"/>
          <p:cNvSpPr>
            <a:spLocks noGrp="1"/>
          </p:cNvSpPr>
          <p:nvPr>
            <p:ph type="ftr" sz="quarter" idx="4294967295"/>
          </p:nvPr>
        </p:nvSpPr>
        <p:spPr>
          <a:xfrm>
            <a:off x="2312988" y="6245225"/>
            <a:ext cx="4186237" cy="476250"/>
          </a:xfrm>
          <a:prstGeom prst="rect">
            <a:avLst/>
          </a:prstGeom>
        </p:spPr>
        <p:txBody>
          <a:bodyPr/>
          <a:lstStyle/>
          <a:p>
            <a:endParaRPr lang="en-GB"/>
          </a:p>
          <a:p>
            <a:r>
              <a:rPr lang="en-GB"/>
              <a:t>© 2010 Bennett, McRobb and Farmer</a:t>
            </a:r>
          </a:p>
        </p:txBody>
      </p:sp>
      <p:sp>
        <p:nvSpPr>
          <p:cNvPr id="143362" name="Rectangle 2"/>
          <p:cNvSpPr>
            <a:spLocks noGrp="1" noChangeArrowheads="1"/>
          </p:cNvSpPr>
          <p:nvPr>
            <p:ph type="title"/>
          </p:nvPr>
        </p:nvSpPr>
        <p:spPr/>
        <p:txBody>
          <a:bodyPr/>
          <a:lstStyle/>
          <a:p>
            <a:r>
              <a:rPr kumimoji="1" lang="en-GB"/>
              <a:t>Data Dictionary</a:t>
            </a:r>
          </a:p>
        </p:txBody>
      </p:sp>
      <p:sp>
        <p:nvSpPr>
          <p:cNvPr id="143363" name="Rectangle 3"/>
          <p:cNvSpPr>
            <a:spLocks noGrp="1" noChangeArrowheads="1"/>
          </p:cNvSpPr>
          <p:nvPr>
            <p:ph type="body" idx="1"/>
          </p:nvPr>
        </p:nvSpPr>
        <p:spPr/>
        <p:txBody>
          <a:bodyPr/>
          <a:lstStyle/>
          <a:p>
            <a:r>
              <a:rPr kumimoji="1" lang="en-GB"/>
              <a:t>Client Contact = Staff ID + Advert Name</a:t>
            </a:r>
          </a:p>
          <a:p>
            <a:r>
              <a:rPr kumimoji="1" lang="en-GB"/>
              <a:t>Staff = Staff ID + First Name + Last Name + Start Date + Grade + Date Of Birth</a:t>
            </a:r>
          </a:p>
          <a:p>
            <a:r>
              <a:rPr kumimoji="1" lang="en-GB"/>
              <a:t>Staff Members = {Staff}</a:t>
            </a:r>
          </a:p>
          <a:p>
            <a:r>
              <a:rPr kumimoji="1" lang="en-GB"/>
              <a:t>Contact = Staff ID</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endParaRPr lang="en-GB" dirty="0"/>
          </a:p>
          <a:p>
            <a:fld id="{02876129-0AC4-4026-881C-12F0830CB865}" type="slidenum">
              <a:rPr lang="en-GB">
                <a:solidFill>
                  <a:srgbClr val="0000CC"/>
                </a:solidFill>
              </a:rPr>
              <a:pPr/>
              <a:t>72</a:t>
            </a:fld>
            <a:endParaRPr lang="en-GB" dirty="0">
              <a:solidFill>
                <a:srgbClr val="0000CC"/>
              </a:solidFill>
            </a:endParaRPr>
          </a:p>
        </p:txBody>
      </p:sp>
      <p:sp>
        <p:nvSpPr>
          <p:cNvPr id="136194" name="Rectangle 2"/>
          <p:cNvSpPr>
            <a:spLocks noGrp="1" noChangeArrowheads="1"/>
          </p:cNvSpPr>
          <p:nvPr>
            <p:ph type="title"/>
          </p:nvPr>
        </p:nvSpPr>
        <p:spPr/>
        <p:txBody>
          <a:bodyPr/>
          <a:lstStyle/>
          <a:p>
            <a:r>
              <a:rPr kumimoji="1" lang="en-GB"/>
              <a:t>What DFDs can be used for</a:t>
            </a:r>
          </a:p>
        </p:txBody>
      </p:sp>
      <p:sp>
        <p:nvSpPr>
          <p:cNvPr id="136195" name="Rectangle 3"/>
          <p:cNvSpPr>
            <a:spLocks noGrp="1" noChangeArrowheads="1"/>
          </p:cNvSpPr>
          <p:nvPr>
            <p:ph type="body" idx="1"/>
          </p:nvPr>
        </p:nvSpPr>
        <p:spPr/>
        <p:txBody>
          <a:bodyPr/>
          <a:lstStyle/>
          <a:p>
            <a:pPr>
              <a:lnSpc>
                <a:spcPct val="90000"/>
              </a:lnSpc>
            </a:pPr>
            <a:r>
              <a:rPr kumimoji="1" lang="en-GB"/>
              <a:t>Modelling existing systems that are to be re-engineered using an object-oriented approach</a:t>
            </a:r>
          </a:p>
          <a:p>
            <a:pPr>
              <a:lnSpc>
                <a:spcPct val="90000"/>
              </a:lnSpc>
            </a:pPr>
            <a:r>
              <a:rPr kumimoji="1" lang="en-GB"/>
              <a:t>Modelling data flows in systems that do no more than transform data</a:t>
            </a:r>
          </a:p>
          <a:p>
            <a:pPr>
              <a:lnSpc>
                <a:spcPct val="90000"/>
              </a:lnSpc>
            </a:pPr>
            <a:r>
              <a:rPr kumimoji="1" lang="en-GB"/>
              <a:t>Modelling business processes in existing manual systems</a:t>
            </a:r>
          </a:p>
          <a:p>
            <a:pPr>
              <a:lnSpc>
                <a:spcPct val="90000"/>
              </a:lnSpc>
            </a:pPr>
            <a:r>
              <a:rPr kumimoji="1" lang="en-GB"/>
              <a:t>Determining the automation boundary for a system (what is to be computerized)</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kumimoji="1" lang="en-GB"/>
              <a:t>Why DFDs aren’t used in O-O</a:t>
            </a:r>
          </a:p>
        </p:txBody>
      </p:sp>
      <p:sp>
        <p:nvSpPr>
          <p:cNvPr id="137219" name="Rectangle 3"/>
          <p:cNvSpPr>
            <a:spLocks noGrp="1" noChangeArrowheads="1"/>
          </p:cNvSpPr>
          <p:nvPr>
            <p:ph type="body" idx="1"/>
          </p:nvPr>
        </p:nvSpPr>
        <p:spPr/>
        <p:txBody>
          <a:bodyPr/>
          <a:lstStyle/>
          <a:p>
            <a:pPr>
              <a:lnSpc>
                <a:spcPct val="90000"/>
              </a:lnSpc>
            </a:pPr>
            <a:r>
              <a:rPr kumimoji="1" lang="en-GB"/>
              <a:t>In DFDs a clear separation is made between processes and stored data</a:t>
            </a:r>
          </a:p>
          <a:p>
            <a:pPr>
              <a:lnSpc>
                <a:spcPct val="90000"/>
              </a:lnSpc>
            </a:pPr>
            <a:r>
              <a:rPr kumimoji="1" lang="en-GB"/>
              <a:t>It is assumed that all data is ‘visible’ to any process that needs to access it</a:t>
            </a:r>
          </a:p>
          <a:p>
            <a:pPr>
              <a:lnSpc>
                <a:spcPct val="90000"/>
              </a:lnSpc>
            </a:pPr>
            <a:r>
              <a:rPr kumimoji="1" lang="en-GB"/>
              <a:t>In an O-O system the processes that operate on data are the methods of the classes that contain the data as attributes</a:t>
            </a:r>
          </a:p>
          <a:p>
            <a:pPr>
              <a:lnSpc>
                <a:spcPct val="90000"/>
              </a:lnSpc>
            </a:pPr>
            <a:r>
              <a:rPr kumimoji="1" lang="en-GB"/>
              <a:t>Data is encapsulated within objects, and may be hidden too</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Relationship Diagram</a:t>
            </a:r>
            <a:endParaRPr lang="en-US" dirty="0"/>
          </a:p>
        </p:txBody>
      </p:sp>
      <p:sp>
        <p:nvSpPr>
          <p:cNvPr id="3" name="Content Placeholder 2"/>
          <p:cNvSpPr>
            <a:spLocks noGrp="1"/>
          </p:cNvSpPr>
          <p:nvPr>
            <p:ph sz="quarter" idx="1"/>
          </p:nvPr>
        </p:nvSpPr>
        <p:spPr/>
        <p:txBody>
          <a:bodyPr/>
          <a:lstStyle/>
          <a:p>
            <a:pPr marL="457200" indent="-457200">
              <a:buFont typeface="Arial" pitchFamily="34" charset="0"/>
              <a:buChar char="•"/>
            </a:pPr>
            <a:r>
              <a:rPr lang="en-US" dirty="0" smtClean="0"/>
              <a:t>Is a diagram used to conduct data modeling activity.</a:t>
            </a:r>
          </a:p>
          <a:p>
            <a:pPr marL="457200" indent="-457200">
              <a:buFont typeface="Arial" pitchFamily="34" charset="0"/>
              <a:buChar char="•"/>
            </a:pPr>
            <a:r>
              <a:rPr lang="en-US" dirty="0" smtClean="0"/>
              <a:t>It describes the relationship between data objects.</a:t>
            </a:r>
          </a:p>
          <a:p>
            <a:pPr marL="457200" indent="-457200">
              <a:buFont typeface="Arial" pitchFamily="34" charset="0"/>
              <a:buChar char="•"/>
            </a:pPr>
            <a:r>
              <a:rPr lang="en-US" dirty="0" smtClean="0"/>
              <a:t>DBA and System Analyst used ERD to perform data modeling, and explain the diagram to stakeholders.</a:t>
            </a:r>
          </a:p>
          <a:p>
            <a:endParaRPr lang="en-US" dirty="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Components</a:t>
            </a:r>
            <a:endParaRPr lang="en-US" dirty="0"/>
          </a:p>
        </p:txBody>
      </p:sp>
      <p:sp>
        <p:nvSpPr>
          <p:cNvPr id="3" name="Content Placeholder 2"/>
          <p:cNvSpPr>
            <a:spLocks noGrp="1"/>
          </p:cNvSpPr>
          <p:nvPr>
            <p:ph sz="quarter" idx="1"/>
          </p:nvPr>
        </p:nvSpPr>
        <p:spPr/>
        <p:txBody>
          <a:bodyPr>
            <a:normAutofit/>
          </a:bodyPr>
          <a:lstStyle/>
          <a:p>
            <a:pPr marL="457200" indent="-457200">
              <a:buFont typeface="Arial" pitchFamily="34" charset="0"/>
              <a:buChar char="•"/>
            </a:pPr>
            <a:r>
              <a:rPr lang="en-US" sz="2000" dirty="0" smtClean="0"/>
              <a:t>The primary components of ERD are:</a:t>
            </a:r>
          </a:p>
          <a:p>
            <a:pPr marL="914400" lvl="1" indent="-457200">
              <a:buFont typeface="Arial" pitchFamily="34" charset="0"/>
              <a:buChar char="•"/>
            </a:pPr>
            <a:r>
              <a:rPr lang="en-US" sz="2400" dirty="0" smtClean="0"/>
              <a:t>Data object</a:t>
            </a:r>
          </a:p>
          <a:p>
            <a:pPr marL="914400" lvl="1" indent="-457200">
              <a:buFont typeface="Arial" pitchFamily="34" charset="0"/>
              <a:buChar char="•"/>
            </a:pPr>
            <a:r>
              <a:rPr lang="en-US" sz="2400" dirty="0" smtClean="0"/>
              <a:t>Attribute</a:t>
            </a:r>
          </a:p>
          <a:p>
            <a:pPr marL="914400" lvl="1" indent="-457200">
              <a:buFont typeface="Arial" pitchFamily="34" charset="0"/>
              <a:buChar char="•"/>
            </a:pPr>
            <a:r>
              <a:rPr lang="en-US" sz="2400" dirty="0" smtClean="0"/>
              <a:t>Relationship</a:t>
            </a:r>
          </a:p>
          <a:p>
            <a:endParaRPr lang="en-US" sz="1800" dirty="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Components</a:t>
            </a:r>
            <a:endParaRPr lang="en-US" dirty="0"/>
          </a:p>
        </p:txBody>
      </p:sp>
      <p:sp>
        <p:nvSpPr>
          <p:cNvPr id="16" name="Slide Number Placeholder 5"/>
          <p:cNvSpPr>
            <a:spLocks noGrp="1"/>
          </p:cNvSpPr>
          <p:nvPr>
            <p:ph type="sldNum" sz="quarter" idx="4294967295"/>
          </p:nvPr>
        </p:nvSpPr>
        <p:spPr>
          <a:xfrm>
            <a:off x="880931" y="5231914"/>
            <a:ext cx="609600" cy="517524"/>
          </a:xfrm>
          <a:prstGeom prst="rect">
            <a:avLst/>
          </a:prstGeom>
        </p:spPr>
        <p:txBody>
          <a:bodyPr/>
          <a:lstStyle/>
          <a:p>
            <a:fld id="{B6F15528-21DE-4FAA-801E-634DDDAF4B2B}" type="slidenum">
              <a:rPr lang="en-US" sz="1800" smtClean="0"/>
              <a:pPr/>
              <a:t>76</a:t>
            </a:fld>
            <a:endParaRPr lang="en-US" sz="1800"/>
          </a:p>
        </p:txBody>
      </p:sp>
      <p:sp>
        <p:nvSpPr>
          <p:cNvPr id="17" name="Text Box 4"/>
          <p:cNvSpPr txBox="1">
            <a:spLocks noChangeArrowheads="1"/>
          </p:cNvSpPr>
          <p:nvPr/>
        </p:nvSpPr>
        <p:spPr bwMode="auto">
          <a:xfrm>
            <a:off x="228600" y="4729162"/>
            <a:ext cx="3505200" cy="1016000"/>
          </a:xfrm>
          <a:prstGeom prst="rect">
            <a:avLst/>
          </a:prstGeom>
          <a:solidFill>
            <a:schemeClr val="bg1"/>
          </a:solidFill>
          <a:ln w="9525">
            <a:solidFill>
              <a:schemeClr val="bg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buClr>
                <a:schemeClr val="hlink"/>
              </a:buClr>
              <a:buSzPct val="110000"/>
              <a:buFont typeface="Wingdings" pitchFamily="2" charset="2"/>
              <a:buNone/>
            </a:pPr>
            <a:r>
              <a:rPr lang="en-US" altLang="en-US" sz="2000"/>
              <a:t>Person, place, object, event or concept about which data is to be maintained</a:t>
            </a:r>
          </a:p>
        </p:txBody>
      </p:sp>
      <p:sp>
        <p:nvSpPr>
          <p:cNvPr id="18" name="Text Box 5"/>
          <p:cNvSpPr txBox="1">
            <a:spLocks noChangeArrowheads="1"/>
          </p:cNvSpPr>
          <p:nvPr/>
        </p:nvSpPr>
        <p:spPr bwMode="auto">
          <a:xfrm>
            <a:off x="5715000" y="4697412"/>
            <a:ext cx="2362200" cy="1016000"/>
          </a:xfrm>
          <a:prstGeom prst="rect">
            <a:avLst/>
          </a:prstGeom>
          <a:solidFill>
            <a:schemeClr val="bg1"/>
          </a:solidFill>
          <a:ln w="9525">
            <a:solidFill>
              <a:schemeClr val="bg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buClr>
                <a:schemeClr val="hlink"/>
              </a:buClr>
              <a:buSzPct val="110000"/>
              <a:buFont typeface="Wingdings" pitchFamily="2" charset="2"/>
              <a:buNone/>
            </a:pPr>
            <a:r>
              <a:rPr lang="en-US" sz="2000"/>
              <a:t>named property or characteristic of an entity </a:t>
            </a:r>
          </a:p>
        </p:txBody>
      </p:sp>
      <p:pic>
        <p:nvPicPr>
          <p:cNvPr id="19" name="Picture 6" descr="CAP1"/>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1" b="33215"/>
          <a:stretch/>
        </p:blipFill>
        <p:spPr bwMode="auto">
          <a:xfrm>
            <a:off x="1219200" y="3189287"/>
            <a:ext cx="6934200" cy="1272268"/>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Text Box 8"/>
          <p:cNvSpPr txBox="1">
            <a:spLocks noChangeArrowheads="1"/>
          </p:cNvSpPr>
          <p:nvPr/>
        </p:nvSpPr>
        <p:spPr bwMode="auto">
          <a:xfrm>
            <a:off x="3505200" y="1512887"/>
            <a:ext cx="2362200" cy="1320800"/>
          </a:xfrm>
          <a:prstGeom prst="rect">
            <a:avLst/>
          </a:prstGeom>
          <a:solidFill>
            <a:schemeClr val="bg1"/>
          </a:solidFill>
          <a:ln w="9525">
            <a:solidFill>
              <a:schemeClr val="bg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buClr>
                <a:schemeClr val="hlink"/>
              </a:buClr>
              <a:buSzPct val="110000"/>
              <a:buFont typeface="Wingdings" pitchFamily="2" charset="2"/>
              <a:buNone/>
            </a:pPr>
            <a:r>
              <a:rPr lang="en-US" sz="2000" dirty="0"/>
              <a:t>Association between the instances of one or more entity types </a:t>
            </a:r>
          </a:p>
        </p:txBody>
      </p:sp>
      <p:sp>
        <p:nvSpPr>
          <p:cNvPr id="22" name="TextBox 21"/>
          <p:cNvSpPr txBox="1"/>
          <p:nvPr/>
        </p:nvSpPr>
        <p:spPr>
          <a:xfrm>
            <a:off x="1765187" y="3640755"/>
            <a:ext cx="1326004" cy="369332"/>
          </a:xfrm>
          <a:prstGeom prst="rect">
            <a:avLst/>
          </a:prstGeom>
          <a:noFill/>
        </p:spPr>
        <p:txBody>
          <a:bodyPr wrap="none" rtlCol="0">
            <a:spAutoFit/>
          </a:bodyPr>
          <a:lstStyle/>
          <a:p>
            <a:r>
              <a:rPr lang="en-US" dirty="0" smtClean="0"/>
              <a:t>Data Object</a:t>
            </a:r>
            <a:endParaRPr lang="en-US" dirty="0"/>
          </a:p>
        </p:txBody>
      </p:sp>
      <p:sp>
        <p:nvSpPr>
          <p:cNvPr id="23" name="TextBox 22"/>
          <p:cNvSpPr txBox="1"/>
          <p:nvPr/>
        </p:nvSpPr>
        <p:spPr>
          <a:xfrm>
            <a:off x="3898787" y="3640012"/>
            <a:ext cx="1394164" cy="369332"/>
          </a:xfrm>
          <a:prstGeom prst="rect">
            <a:avLst/>
          </a:prstGeom>
          <a:noFill/>
        </p:spPr>
        <p:txBody>
          <a:bodyPr wrap="none" rtlCol="0">
            <a:spAutoFit/>
          </a:bodyPr>
          <a:lstStyle/>
          <a:p>
            <a:r>
              <a:rPr lang="en-US" dirty="0" smtClean="0"/>
              <a:t>Relationship</a:t>
            </a:r>
            <a:endParaRPr lang="en-US" dirty="0"/>
          </a:p>
        </p:txBody>
      </p:sp>
      <p:sp>
        <p:nvSpPr>
          <p:cNvPr id="24" name="TextBox 23"/>
          <p:cNvSpPr txBox="1"/>
          <p:nvPr/>
        </p:nvSpPr>
        <p:spPr>
          <a:xfrm>
            <a:off x="6337806" y="3732212"/>
            <a:ext cx="1116588" cy="369332"/>
          </a:xfrm>
          <a:prstGeom prst="rect">
            <a:avLst/>
          </a:prstGeom>
          <a:noFill/>
        </p:spPr>
        <p:txBody>
          <a:bodyPr wrap="none" rtlCol="0">
            <a:spAutoFit/>
          </a:bodyPr>
          <a:lstStyle/>
          <a:p>
            <a:r>
              <a:rPr lang="en-US" dirty="0" smtClean="0"/>
              <a:t>Attributes</a:t>
            </a:r>
            <a:endParaRPr lang="en-US" dirty="0"/>
          </a:p>
        </p:txBody>
      </p:sp>
      <p:sp>
        <p:nvSpPr>
          <p:cNvPr id="25" name="Line 7"/>
          <p:cNvSpPr>
            <a:spLocks noChangeShapeType="1"/>
          </p:cNvSpPr>
          <p:nvPr/>
        </p:nvSpPr>
        <p:spPr bwMode="auto">
          <a:xfrm>
            <a:off x="2298587" y="4205286"/>
            <a:ext cx="0" cy="523875"/>
          </a:xfrm>
          <a:prstGeom prst="line">
            <a:avLst/>
          </a:prstGeom>
          <a:noFill/>
          <a:ln w="9525">
            <a:solidFill>
              <a:schemeClr val="tx1"/>
            </a:solidFill>
            <a:round/>
            <a:headEnd/>
            <a:tailEnd type="oval"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3200" dirty="0"/>
          </a:p>
        </p:txBody>
      </p:sp>
      <p:sp>
        <p:nvSpPr>
          <p:cNvPr id="26" name="Line 7"/>
          <p:cNvSpPr>
            <a:spLocks noChangeShapeType="1"/>
          </p:cNvSpPr>
          <p:nvPr/>
        </p:nvSpPr>
        <p:spPr bwMode="auto">
          <a:xfrm flipV="1">
            <a:off x="4592240" y="2808286"/>
            <a:ext cx="0" cy="695325"/>
          </a:xfrm>
          <a:prstGeom prst="line">
            <a:avLst/>
          </a:prstGeom>
          <a:noFill/>
          <a:ln w="9525">
            <a:solidFill>
              <a:schemeClr val="tx1"/>
            </a:solidFill>
            <a:round/>
            <a:headEnd/>
            <a:tailEnd type="oval"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3200" dirty="0"/>
          </a:p>
        </p:txBody>
      </p:sp>
      <p:sp>
        <p:nvSpPr>
          <p:cNvPr id="27" name="Line 7"/>
          <p:cNvSpPr>
            <a:spLocks noChangeShapeType="1"/>
          </p:cNvSpPr>
          <p:nvPr/>
        </p:nvSpPr>
        <p:spPr bwMode="auto">
          <a:xfrm>
            <a:off x="6903357" y="4205287"/>
            <a:ext cx="0" cy="523875"/>
          </a:xfrm>
          <a:prstGeom prst="line">
            <a:avLst/>
          </a:prstGeom>
          <a:noFill/>
          <a:ln w="9525">
            <a:solidFill>
              <a:schemeClr val="tx1"/>
            </a:solidFill>
            <a:round/>
            <a:headEnd/>
            <a:tailEnd type="oval"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3200" dirty="0"/>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Cardinality</a:t>
            </a:r>
            <a:endParaRPr lang="en-US" dirty="0"/>
          </a:p>
        </p:txBody>
      </p:sp>
      <p:sp>
        <p:nvSpPr>
          <p:cNvPr id="3" name="Content Placeholder 2"/>
          <p:cNvSpPr>
            <a:spLocks noGrp="1"/>
          </p:cNvSpPr>
          <p:nvPr>
            <p:ph sz="quarter" idx="1"/>
          </p:nvPr>
        </p:nvSpPr>
        <p:spPr/>
        <p:txBody>
          <a:bodyPr/>
          <a:lstStyle/>
          <a:p>
            <a:r>
              <a:rPr lang="en-US" dirty="0" smtClean="0"/>
              <a:t>express the minimum and maximum number of occurrences of one entity for a single occurrence of the other</a:t>
            </a:r>
          </a:p>
          <a:p>
            <a:pPr lvl="1"/>
            <a:r>
              <a:rPr lang="en-US" dirty="0" smtClean="0"/>
              <a:t>One-to-One (1:1)</a:t>
            </a:r>
          </a:p>
          <a:p>
            <a:pPr lvl="1"/>
            <a:r>
              <a:rPr lang="en-US" dirty="0" smtClean="0"/>
              <a:t>One-to-many (1:N)</a:t>
            </a:r>
          </a:p>
          <a:p>
            <a:pPr lvl="1"/>
            <a:r>
              <a:rPr lang="en-US" dirty="0" smtClean="0"/>
              <a:t>Many-to-Many (M:N)</a:t>
            </a:r>
          </a:p>
          <a:p>
            <a:endParaRPr lang="en-US" dirty="0"/>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Cardinality</a:t>
            </a:r>
            <a:endParaRPr lang="en-US" dirty="0"/>
          </a:p>
        </p:txBody>
      </p:sp>
      <p:pic>
        <p:nvPicPr>
          <p:cNvPr id="2050" name="Picture 2" descr="C:\Documents and Settings\Ramchandra\Desktop\Picture1.png"/>
          <p:cNvPicPr>
            <a:picLocks noGrp="1" noChangeAspect="1" noChangeArrowheads="1"/>
          </p:cNvPicPr>
          <p:nvPr>
            <p:ph sz="quarter" idx="1"/>
          </p:nvPr>
        </p:nvPicPr>
        <p:blipFill>
          <a:blip r:embed="rId2"/>
          <a:srcRect/>
          <a:stretch>
            <a:fillRect/>
          </a:stretch>
        </p:blipFill>
        <p:spPr bwMode="auto">
          <a:xfrm>
            <a:off x="457200" y="1447800"/>
            <a:ext cx="7467600" cy="5105400"/>
          </a:xfrm>
          <a:prstGeom prst="rect">
            <a:avLst/>
          </a:prstGeom>
          <a:noFill/>
        </p:spPr>
      </p:pic>
      <p:grpSp>
        <p:nvGrpSpPr>
          <p:cNvPr id="5" name="Group 3"/>
          <p:cNvGrpSpPr/>
          <p:nvPr/>
        </p:nvGrpSpPr>
        <p:grpSpPr>
          <a:xfrm>
            <a:off x="838200" y="2057400"/>
            <a:ext cx="2808288" cy="4356099"/>
            <a:chOff x="1219200" y="1934256"/>
            <a:chExt cx="2808288" cy="4356099"/>
          </a:xfrm>
        </p:grpSpPr>
        <p:grpSp>
          <p:nvGrpSpPr>
            <p:cNvPr id="6" name="Group 7"/>
            <p:cNvGrpSpPr/>
            <p:nvPr/>
          </p:nvGrpSpPr>
          <p:grpSpPr>
            <a:xfrm>
              <a:off x="1219200" y="1934255"/>
              <a:ext cx="2808288" cy="4356098"/>
              <a:chOff x="1619250" y="1989138"/>
              <a:chExt cx="2808288" cy="4608512"/>
            </a:xfrm>
          </p:grpSpPr>
          <p:grpSp>
            <p:nvGrpSpPr>
              <p:cNvPr id="8" name="Group 8"/>
              <p:cNvGrpSpPr/>
              <p:nvPr/>
            </p:nvGrpSpPr>
            <p:grpSpPr>
              <a:xfrm>
                <a:off x="1619250" y="1989138"/>
                <a:ext cx="2736850" cy="504825"/>
                <a:chOff x="1619250" y="1989138"/>
                <a:chExt cx="2736850" cy="504825"/>
              </a:xfrm>
            </p:grpSpPr>
            <p:sp>
              <p:nvSpPr>
                <p:cNvPr id="30" name="Rectangle 26"/>
                <p:cNvSpPr>
                  <a:spLocks noChangeArrowheads="1"/>
                </p:cNvSpPr>
                <p:nvPr/>
              </p:nvSpPr>
              <p:spPr bwMode="auto">
                <a:xfrm>
                  <a:off x="3276600" y="1989138"/>
                  <a:ext cx="1079500" cy="504825"/>
                </a:xfrm>
                <a:prstGeom prst="rect">
                  <a:avLst/>
                </a:prstGeom>
                <a:solidFill>
                  <a:schemeClr val="bg1"/>
                </a:solidFill>
                <a:ln w="9525">
                  <a:solidFill>
                    <a:schemeClr val="tx1"/>
                  </a:solidFill>
                  <a:miter lim="800000"/>
                  <a:headEnd/>
                  <a:tailEnd/>
                </a:ln>
              </p:spPr>
              <p:txBody>
                <a:bodyPr wrap="none" anchor="ctr"/>
                <a:lstStyle/>
                <a:p>
                  <a:endParaRPr lang="en-IE">
                    <a:latin typeface="Calibri" pitchFamily="34" charset="0"/>
                  </a:endParaRPr>
                </a:p>
              </p:txBody>
            </p:sp>
            <p:sp>
              <p:nvSpPr>
                <p:cNvPr id="31" name="Line 31"/>
                <p:cNvSpPr>
                  <a:spLocks noChangeShapeType="1"/>
                </p:cNvSpPr>
                <p:nvPr/>
              </p:nvSpPr>
              <p:spPr bwMode="auto">
                <a:xfrm>
                  <a:off x="1619250" y="2205038"/>
                  <a:ext cx="165735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 name="Line 36"/>
                <p:cNvSpPr>
                  <a:spLocks noChangeShapeType="1"/>
                </p:cNvSpPr>
                <p:nvPr/>
              </p:nvSpPr>
              <p:spPr bwMode="auto">
                <a:xfrm>
                  <a:off x="3059113" y="2060575"/>
                  <a:ext cx="0" cy="2889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 name="Group 9"/>
              <p:cNvGrpSpPr/>
              <p:nvPr/>
            </p:nvGrpSpPr>
            <p:grpSpPr>
              <a:xfrm>
                <a:off x="1619250" y="2997200"/>
                <a:ext cx="2736850" cy="504825"/>
                <a:chOff x="1619250" y="2997200"/>
                <a:chExt cx="2736850" cy="504825"/>
              </a:xfrm>
            </p:grpSpPr>
            <p:sp>
              <p:nvSpPr>
                <p:cNvPr id="26" name="Rectangle 28"/>
                <p:cNvSpPr>
                  <a:spLocks noChangeArrowheads="1"/>
                </p:cNvSpPr>
                <p:nvPr/>
              </p:nvSpPr>
              <p:spPr bwMode="auto">
                <a:xfrm>
                  <a:off x="3276600" y="2997200"/>
                  <a:ext cx="1079500" cy="504825"/>
                </a:xfrm>
                <a:prstGeom prst="rect">
                  <a:avLst/>
                </a:prstGeom>
                <a:solidFill>
                  <a:schemeClr val="bg1"/>
                </a:solidFill>
                <a:ln w="9525">
                  <a:solidFill>
                    <a:schemeClr val="tx1"/>
                  </a:solidFill>
                  <a:miter lim="800000"/>
                  <a:headEnd/>
                  <a:tailEnd/>
                </a:ln>
              </p:spPr>
              <p:txBody>
                <a:bodyPr wrap="none" anchor="ctr"/>
                <a:lstStyle/>
                <a:p>
                  <a:endParaRPr lang="en-IE">
                    <a:latin typeface="Calibri" pitchFamily="34" charset="0"/>
                  </a:endParaRPr>
                </a:p>
              </p:txBody>
            </p:sp>
            <p:sp>
              <p:nvSpPr>
                <p:cNvPr id="27" name="Line 34"/>
                <p:cNvSpPr>
                  <a:spLocks noChangeShapeType="1"/>
                </p:cNvSpPr>
                <p:nvPr/>
              </p:nvSpPr>
              <p:spPr bwMode="auto">
                <a:xfrm>
                  <a:off x="1619250" y="3213100"/>
                  <a:ext cx="165735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 name="Oval 37"/>
                <p:cNvSpPr>
                  <a:spLocks noChangeArrowheads="1"/>
                </p:cNvSpPr>
                <p:nvPr/>
              </p:nvSpPr>
              <p:spPr bwMode="auto">
                <a:xfrm>
                  <a:off x="2987675" y="3068638"/>
                  <a:ext cx="144463" cy="288925"/>
                </a:xfrm>
                <a:prstGeom prst="ellipse">
                  <a:avLst/>
                </a:prstGeom>
                <a:solidFill>
                  <a:schemeClr val="bg1"/>
                </a:solidFill>
                <a:ln w="9525">
                  <a:solidFill>
                    <a:schemeClr val="tx1"/>
                  </a:solidFill>
                  <a:round/>
                  <a:headEnd/>
                  <a:tailEnd/>
                </a:ln>
              </p:spPr>
              <p:txBody>
                <a:bodyPr wrap="none" anchor="ctr"/>
                <a:lstStyle/>
                <a:p>
                  <a:endParaRPr lang="en-IE">
                    <a:latin typeface="Calibri" pitchFamily="34" charset="0"/>
                  </a:endParaRPr>
                </a:p>
              </p:txBody>
            </p:sp>
            <p:sp>
              <p:nvSpPr>
                <p:cNvPr id="29" name="Line 38"/>
                <p:cNvSpPr>
                  <a:spLocks noChangeShapeType="1"/>
                </p:cNvSpPr>
                <p:nvPr/>
              </p:nvSpPr>
              <p:spPr bwMode="auto">
                <a:xfrm>
                  <a:off x="3203575" y="3068638"/>
                  <a:ext cx="0" cy="2889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0" name="Group 10"/>
              <p:cNvGrpSpPr/>
              <p:nvPr/>
            </p:nvGrpSpPr>
            <p:grpSpPr>
              <a:xfrm>
                <a:off x="1619250" y="4005263"/>
                <a:ext cx="2736850" cy="504825"/>
                <a:chOff x="1619250" y="4005263"/>
                <a:chExt cx="2736850" cy="504825"/>
              </a:xfrm>
            </p:grpSpPr>
            <p:sp>
              <p:nvSpPr>
                <p:cNvPr id="21" name="Rectangle 29"/>
                <p:cNvSpPr>
                  <a:spLocks noChangeArrowheads="1"/>
                </p:cNvSpPr>
                <p:nvPr/>
              </p:nvSpPr>
              <p:spPr bwMode="auto">
                <a:xfrm>
                  <a:off x="3276600" y="4005263"/>
                  <a:ext cx="1079500" cy="504825"/>
                </a:xfrm>
                <a:prstGeom prst="rect">
                  <a:avLst/>
                </a:prstGeom>
                <a:solidFill>
                  <a:schemeClr val="bg1"/>
                </a:solidFill>
                <a:ln w="9525">
                  <a:solidFill>
                    <a:schemeClr val="tx1"/>
                  </a:solidFill>
                  <a:miter lim="800000"/>
                  <a:headEnd/>
                  <a:tailEnd/>
                </a:ln>
              </p:spPr>
              <p:txBody>
                <a:bodyPr wrap="none" anchor="ctr"/>
                <a:lstStyle/>
                <a:p>
                  <a:endParaRPr lang="en-IE">
                    <a:latin typeface="Calibri" pitchFamily="34" charset="0"/>
                  </a:endParaRPr>
                </a:p>
              </p:txBody>
            </p:sp>
            <p:sp>
              <p:nvSpPr>
                <p:cNvPr id="22" name="Line 33"/>
                <p:cNvSpPr>
                  <a:spLocks noChangeShapeType="1"/>
                </p:cNvSpPr>
                <p:nvPr/>
              </p:nvSpPr>
              <p:spPr bwMode="auto">
                <a:xfrm>
                  <a:off x="1619250" y="4292600"/>
                  <a:ext cx="165735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 name="Line 39"/>
                <p:cNvSpPr>
                  <a:spLocks noChangeShapeType="1"/>
                </p:cNvSpPr>
                <p:nvPr/>
              </p:nvSpPr>
              <p:spPr bwMode="auto">
                <a:xfrm>
                  <a:off x="2987675" y="4149725"/>
                  <a:ext cx="0" cy="28733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 name="Line 40"/>
                <p:cNvSpPr>
                  <a:spLocks noChangeShapeType="1"/>
                </p:cNvSpPr>
                <p:nvPr/>
              </p:nvSpPr>
              <p:spPr bwMode="auto">
                <a:xfrm flipV="1">
                  <a:off x="2987675" y="4149725"/>
                  <a:ext cx="288925" cy="14287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5" name="Line 41"/>
                <p:cNvSpPr>
                  <a:spLocks noChangeShapeType="1"/>
                </p:cNvSpPr>
                <p:nvPr/>
              </p:nvSpPr>
              <p:spPr bwMode="auto">
                <a:xfrm>
                  <a:off x="2987675" y="4292600"/>
                  <a:ext cx="288925" cy="2159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1" name="Group 11"/>
              <p:cNvGrpSpPr/>
              <p:nvPr/>
            </p:nvGrpSpPr>
            <p:grpSpPr>
              <a:xfrm>
                <a:off x="1692275" y="5157788"/>
                <a:ext cx="2735263" cy="504825"/>
                <a:chOff x="1692275" y="5157788"/>
                <a:chExt cx="2735263" cy="504825"/>
              </a:xfrm>
            </p:grpSpPr>
            <p:sp>
              <p:nvSpPr>
                <p:cNvPr id="17" name="Rectangle 27"/>
                <p:cNvSpPr>
                  <a:spLocks noChangeArrowheads="1"/>
                </p:cNvSpPr>
                <p:nvPr/>
              </p:nvSpPr>
              <p:spPr bwMode="auto">
                <a:xfrm>
                  <a:off x="3348038" y="5157788"/>
                  <a:ext cx="1079500" cy="504825"/>
                </a:xfrm>
                <a:prstGeom prst="rect">
                  <a:avLst/>
                </a:prstGeom>
                <a:solidFill>
                  <a:schemeClr val="bg1"/>
                </a:solidFill>
                <a:ln w="9525">
                  <a:solidFill>
                    <a:schemeClr val="tx1"/>
                  </a:solidFill>
                  <a:miter lim="800000"/>
                  <a:headEnd/>
                  <a:tailEnd/>
                </a:ln>
              </p:spPr>
              <p:txBody>
                <a:bodyPr wrap="none" anchor="ctr"/>
                <a:lstStyle/>
                <a:p>
                  <a:endParaRPr lang="en-IE">
                    <a:latin typeface="Calibri" pitchFamily="34" charset="0"/>
                  </a:endParaRPr>
                </a:p>
              </p:txBody>
            </p:sp>
            <p:sp>
              <p:nvSpPr>
                <p:cNvPr id="18" name="Line 35"/>
                <p:cNvSpPr>
                  <a:spLocks noChangeShapeType="1"/>
                </p:cNvSpPr>
                <p:nvPr/>
              </p:nvSpPr>
              <p:spPr bwMode="auto">
                <a:xfrm>
                  <a:off x="1692275" y="5373688"/>
                  <a:ext cx="165735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 name="Oval 42"/>
                <p:cNvSpPr>
                  <a:spLocks noChangeArrowheads="1"/>
                </p:cNvSpPr>
                <p:nvPr/>
              </p:nvSpPr>
              <p:spPr bwMode="auto">
                <a:xfrm>
                  <a:off x="2987675" y="5229225"/>
                  <a:ext cx="144463" cy="288925"/>
                </a:xfrm>
                <a:prstGeom prst="ellipse">
                  <a:avLst/>
                </a:prstGeom>
                <a:solidFill>
                  <a:schemeClr val="bg1"/>
                </a:solidFill>
                <a:ln w="9525">
                  <a:solidFill>
                    <a:schemeClr val="tx1"/>
                  </a:solidFill>
                  <a:round/>
                  <a:headEnd/>
                  <a:tailEnd/>
                </a:ln>
              </p:spPr>
              <p:txBody>
                <a:bodyPr wrap="none" anchor="ctr"/>
                <a:lstStyle/>
                <a:p>
                  <a:endParaRPr lang="en-IE">
                    <a:latin typeface="Calibri" pitchFamily="34" charset="0"/>
                  </a:endParaRPr>
                </a:p>
              </p:txBody>
            </p:sp>
            <p:sp>
              <p:nvSpPr>
                <p:cNvPr id="20" name="Line 43"/>
                <p:cNvSpPr>
                  <a:spLocks noChangeShapeType="1"/>
                </p:cNvSpPr>
                <p:nvPr/>
              </p:nvSpPr>
              <p:spPr bwMode="auto">
                <a:xfrm flipV="1">
                  <a:off x="3132138" y="5229225"/>
                  <a:ext cx="215900" cy="14446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2" name="Group 12"/>
              <p:cNvGrpSpPr/>
              <p:nvPr/>
            </p:nvGrpSpPr>
            <p:grpSpPr>
              <a:xfrm>
                <a:off x="1619250" y="6092825"/>
                <a:ext cx="2736850" cy="504825"/>
                <a:chOff x="1619250" y="6092825"/>
                <a:chExt cx="2736850" cy="504825"/>
              </a:xfrm>
            </p:grpSpPr>
            <p:sp>
              <p:nvSpPr>
                <p:cNvPr id="13" name="Rectangle 30"/>
                <p:cNvSpPr>
                  <a:spLocks noChangeArrowheads="1"/>
                </p:cNvSpPr>
                <p:nvPr/>
              </p:nvSpPr>
              <p:spPr bwMode="auto">
                <a:xfrm>
                  <a:off x="3276600" y="6092825"/>
                  <a:ext cx="1079500" cy="504825"/>
                </a:xfrm>
                <a:prstGeom prst="rect">
                  <a:avLst/>
                </a:prstGeom>
                <a:solidFill>
                  <a:schemeClr val="bg1"/>
                </a:solidFill>
                <a:ln w="9525">
                  <a:solidFill>
                    <a:schemeClr val="tx1"/>
                  </a:solidFill>
                  <a:miter lim="800000"/>
                  <a:headEnd/>
                  <a:tailEnd/>
                </a:ln>
              </p:spPr>
              <p:txBody>
                <a:bodyPr wrap="none" anchor="ctr"/>
                <a:lstStyle/>
                <a:p>
                  <a:endParaRPr lang="en-IE">
                    <a:latin typeface="Calibri" pitchFamily="34" charset="0"/>
                  </a:endParaRPr>
                </a:p>
              </p:txBody>
            </p:sp>
            <p:sp>
              <p:nvSpPr>
                <p:cNvPr id="14" name="Line 32"/>
                <p:cNvSpPr>
                  <a:spLocks noChangeShapeType="1"/>
                </p:cNvSpPr>
                <p:nvPr/>
              </p:nvSpPr>
              <p:spPr bwMode="auto">
                <a:xfrm>
                  <a:off x="1619250" y="6308725"/>
                  <a:ext cx="165735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 name="Line 45"/>
                <p:cNvSpPr>
                  <a:spLocks noChangeShapeType="1"/>
                </p:cNvSpPr>
                <p:nvPr/>
              </p:nvSpPr>
              <p:spPr bwMode="auto">
                <a:xfrm flipV="1">
                  <a:off x="3059113" y="6165850"/>
                  <a:ext cx="217487" cy="14287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 name="Line 46"/>
                <p:cNvSpPr>
                  <a:spLocks noChangeShapeType="1"/>
                </p:cNvSpPr>
                <p:nvPr/>
              </p:nvSpPr>
              <p:spPr bwMode="auto">
                <a:xfrm>
                  <a:off x="3059113" y="6308725"/>
                  <a:ext cx="217487" cy="2159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sp>
          <p:nvSpPr>
            <p:cNvPr id="7" name="Line 41"/>
            <p:cNvSpPr>
              <a:spLocks noChangeShapeType="1"/>
            </p:cNvSpPr>
            <p:nvPr/>
          </p:nvSpPr>
          <p:spPr bwMode="auto">
            <a:xfrm>
              <a:off x="2732087" y="5133430"/>
              <a:ext cx="215901" cy="2159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 of Relationship</a:t>
            </a:r>
            <a:endParaRPr lang="en-US" dirty="0"/>
          </a:p>
        </p:txBody>
      </p:sp>
      <p:sp>
        <p:nvSpPr>
          <p:cNvPr id="3" name="Content Placeholder 2"/>
          <p:cNvSpPr>
            <a:spLocks noGrp="1"/>
          </p:cNvSpPr>
          <p:nvPr>
            <p:ph sz="quarter" idx="1"/>
          </p:nvPr>
        </p:nvSpPr>
        <p:spPr/>
        <p:txBody>
          <a:bodyPr/>
          <a:lstStyle/>
          <a:p>
            <a:r>
              <a:rPr lang="en-US" dirty="0" smtClean="0"/>
              <a:t>Refer to the number of Entity type that participate in the relationship.</a:t>
            </a:r>
          </a:p>
          <a:p>
            <a:r>
              <a:rPr lang="en-US" dirty="0" smtClean="0"/>
              <a:t>There are three case:</a:t>
            </a:r>
          </a:p>
          <a:p>
            <a:pPr lvl="1"/>
            <a:r>
              <a:rPr lang="en-US" dirty="0" smtClean="0"/>
              <a:t>Unary: between two instances of one entity type</a:t>
            </a:r>
          </a:p>
          <a:p>
            <a:pPr lvl="1"/>
            <a:r>
              <a:rPr lang="en-US" dirty="0" smtClean="0"/>
              <a:t>Binary: between the instances of two entity types</a:t>
            </a:r>
          </a:p>
          <a:p>
            <a:pPr lvl="1"/>
            <a:r>
              <a:rPr lang="en-US" dirty="0" smtClean="0"/>
              <a:t>Ternary: among the instances of three entity types</a:t>
            </a:r>
          </a:p>
          <a:p>
            <a:endParaRPr 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Requirements</a:t>
            </a:r>
            <a:endParaRPr lang="en-US" dirty="0"/>
          </a:p>
        </p:txBody>
      </p:sp>
      <p:sp>
        <p:nvSpPr>
          <p:cNvPr id="3" name="Content Placeholder 2"/>
          <p:cNvSpPr>
            <a:spLocks noGrp="1"/>
          </p:cNvSpPr>
          <p:nvPr>
            <p:ph sz="quarter" idx="1"/>
          </p:nvPr>
        </p:nvSpPr>
        <p:spPr/>
        <p:txBody>
          <a:bodyPr/>
          <a:lstStyle/>
          <a:p>
            <a:endParaRPr lang="en-US" b="1" dirty="0" smtClean="0"/>
          </a:p>
          <a:p>
            <a:r>
              <a:rPr lang="en-US" b="1" dirty="0" smtClean="0"/>
              <a:t>Functional requirements </a:t>
            </a:r>
          </a:p>
          <a:p>
            <a:endParaRPr lang="en-US" b="1" dirty="0" smtClean="0"/>
          </a:p>
          <a:p>
            <a:r>
              <a:rPr lang="en-US" b="1" dirty="0" smtClean="0"/>
              <a:t>Nonfunctional requirements</a:t>
            </a:r>
          </a:p>
          <a:p>
            <a:endParaRPr lang="en-US" dirty="0" smtClean="0"/>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ERD</a:t>
            </a:r>
            <a:endParaRPr lang="en-US" dirty="0"/>
          </a:p>
        </p:txBody>
      </p:sp>
      <p:pic>
        <p:nvPicPr>
          <p:cNvPr id="4" name="Picture 4" descr="C:\Users\Piseth\Desktop\SE Presentation\Cardinality.jpg"/>
          <p:cNvPicPr>
            <a:picLocks noGrp="1" noChangeAspect="1" noChangeArrowheads="1"/>
          </p:cNvPicPr>
          <p:nvPr>
            <p:ph sz="quarter" idx="1"/>
          </p:nvPr>
        </p:nvPicPr>
        <p:blipFill rotWithShape="1">
          <a:blip r:embed="rId2">
            <a:extLst>
              <a:ext uri="{28A0092B-C50C-407E-A947-70E740481C1C}">
                <a14:useLocalDpi xmlns:a14="http://schemas.microsoft.com/office/drawing/2010/main" xmlns="" val="0"/>
              </a:ext>
            </a:extLst>
          </a:blip>
          <a:srcRect l="9993" t="43656" r="14279" b="7670"/>
          <a:stretch/>
        </p:blipFill>
        <p:spPr bwMode="auto">
          <a:xfrm>
            <a:off x="762000" y="1607644"/>
            <a:ext cx="6629400" cy="485873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574675" y="228600"/>
            <a:ext cx="8001000" cy="758825"/>
          </a:xfrm>
        </p:spPr>
        <p:txBody>
          <a:bodyPr/>
          <a:lstStyle/>
          <a:p>
            <a:r>
              <a:rPr lang="en-US" smtClean="0"/>
              <a:t>Software Prototype</a:t>
            </a:r>
          </a:p>
        </p:txBody>
      </p:sp>
      <p:sp>
        <p:nvSpPr>
          <p:cNvPr id="26627" name="Content Placeholder 2"/>
          <p:cNvSpPr>
            <a:spLocks noGrp="1"/>
          </p:cNvSpPr>
          <p:nvPr>
            <p:ph idx="1"/>
          </p:nvPr>
        </p:nvSpPr>
        <p:spPr>
          <a:xfrm>
            <a:off x="533400" y="914400"/>
            <a:ext cx="8001000" cy="5334000"/>
          </a:xfrm>
        </p:spPr>
        <p:txBody>
          <a:bodyPr/>
          <a:lstStyle/>
          <a:p>
            <a:r>
              <a:rPr lang="en-US" sz="2000" smtClean="0"/>
              <a:t>Prototype constructed for customer and developer assessment.</a:t>
            </a:r>
          </a:p>
          <a:p>
            <a:r>
              <a:rPr lang="en-US" sz="2000" smtClean="0"/>
              <a:t>In some circumstances construction of prototype is require in beginning of analysis. (To derive requirement effectively)</a:t>
            </a:r>
          </a:p>
          <a:p>
            <a:pPr>
              <a:buFont typeface="Wingdings" pitchFamily="2" charset="2"/>
              <a:buNone/>
            </a:pPr>
            <a:r>
              <a:rPr lang="en-US" sz="2000" smtClean="0"/>
              <a:t>Selecting Prototype Approach</a:t>
            </a:r>
          </a:p>
          <a:p>
            <a:pPr>
              <a:buFont typeface="Verdana" pitchFamily="34" charset="0"/>
              <a:buAutoNum type="arabicPeriod"/>
            </a:pPr>
            <a:r>
              <a:rPr lang="en-US" sz="2000" smtClean="0"/>
              <a:t>Close ended (Throwaway Approach)</a:t>
            </a:r>
          </a:p>
          <a:p>
            <a:pPr>
              <a:buFont typeface="Verdana" pitchFamily="34" charset="0"/>
              <a:buAutoNum type="arabicPeriod"/>
            </a:pPr>
            <a:r>
              <a:rPr lang="en-US" sz="2000" smtClean="0"/>
              <a:t>Open ended (Evolutionary Approach)</a:t>
            </a:r>
          </a:p>
          <a:p>
            <a:pPr>
              <a:buFont typeface="Wingdings" pitchFamily="2" charset="2"/>
              <a:buNone/>
            </a:pPr>
            <a:r>
              <a:rPr lang="en-US" sz="2000" b="1" smtClean="0"/>
              <a:t>Close Ended </a:t>
            </a:r>
            <a:r>
              <a:rPr lang="en-US" sz="2000" smtClean="0"/>
              <a:t>– It serves as a rough demonstration of requirement. It is then discarded, and the software engineered using a different paradigm.</a:t>
            </a:r>
          </a:p>
          <a:p>
            <a:pPr>
              <a:buFont typeface="Wingdings" pitchFamily="2" charset="2"/>
              <a:buNone/>
            </a:pPr>
            <a:r>
              <a:rPr lang="en-US" sz="2000" b="1" smtClean="0"/>
              <a:t>Open Ended </a:t>
            </a:r>
            <a:r>
              <a:rPr lang="en-US" sz="2000" smtClean="0"/>
              <a:t>-  uses the prototype as the first part of an analysis activity that will be continued into design and construction. The prototype of the software is the first evolution of the finished system.</a:t>
            </a:r>
          </a:p>
          <a:p>
            <a:pPr>
              <a:buFont typeface="Wingdings" pitchFamily="2" charset="2"/>
              <a:buNone/>
            </a:pPr>
            <a:endParaRPr lang="en-US" sz="2000" smtClean="0"/>
          </a:p>
          <a:p>
            <a:pPr>
              <a:buFont typeface="Wingdings" pitchFamily="2" charset="2"/>
              <a:buNone/>
            </a:pPr>
            <a:endParaRPr lang="en-US" sz="2000" smtClean="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GB" smtClean="0"/>
              <a:t>Approaches to prototyping</a:t>
            </a:r>
            <a:endParaRPr lang="en-US" smtClean="0"/>
          </a:p>
        </p:txBody>
      </p:sp>
      <p:pic>
        <p:nvPicPr>
          <p:cNvPr id="27651" name="Picture 4"/>
          <p:cNvPicPr>
            <a:picLocks noChangeArrowheads="1"/>
          </p:cNvPicPr>
          <p:nvPr/>
        </p:nvPicPr>
        <p:blipFill>
          <a:blip r:embed="rId2"/>
          <a:srcRect/>
          <a:stretch>
            <a:fillRect/>
          </a:stretch>
        </p:blipFill>
        <p:spPr bwMode="auto">
          <a:xfrm>
            <a:off x="298450" y="2501900"/>
            <a:ext cx="8548688" cy="2743200"/>
          </a:xfrm>
          <a:prstGeom prst="rect">
            <a:avLst/>
          </a:prstGeom>
          <a:noFill/>
          <a:ln w="12700">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smtClean="0"/>
              <a:t>Evolutionary prototyping</a:t>
            </a:r>
            <a:endParaRPr lang="en-US" smtClean="0"/>
          </a:p>
        </p:txBody>
      </p:sp>
      <p:pic>
        <p:nvPicPr>
          <p:cNvPr id="28675" name="Picture 4"/>
          <p:cNvPicPr>
            <a:picLocks noChangeArrowheads="1"/>
          </p:cNvPicPr>
          <p:nvPr/>
        </p:nvPicPr>
        <p:blipFill>
          <a:blip r:embed="rId2"/>
          <a:srcRect/>
          <a:stretch>
            <a:fillRect/>
          </a:stretch>
        </p:blipFill>
        <p:spPr bwMode="auto">
          <a:xfrm>
            <a:off x="514350" y="2184400"/>
            <a:ext cx="8161338" cy="3441700"/>
          </a:xfrm>
          <a:prstGeom prst="rect">
            <a:avLst/>
          </a:prstGeom>
          <a:noFill/>
          <a:ln w="12700">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sz="3400" smtClean="0"/>
              <a:t>Evolutionary prototyping advantages</a:t>
            </a:r>
            <a:endParaRPr lang="en-US" sz="3400" smtClean="0"/>
          </a:p>
        </p:txBody>
      </p:sp>
      <p:sp>
        <p:nvSpPr>
          <p:cNvPr id="29699" name="Rectangle 3"/>
          <p:cNvSpPr>
            <a:spLocks noGrp="1" noChangeArrowheads="1"/>
          </p:cNvSpPr>
          <p:nvPr>
            <p:ph type="body" idx="1"/>
          </p:nvPr>
        </p:nvSpPr>
        <p:spPr/>
        <p:txBody>
          <a:bodyPr/>
          <a:lstStyle/>
          <a:p>
            <a:r>
              <a:rPr lang="en-GB" smtClean="0"/>
              <a:t>Accelerated delivery of the system</a:t>
            </a:r>
          </a:p>
          <a:p>
            <a:pPr lvl="1"/>
            <a:r>
              <a:rPr lang="en-GB" smtClean="0"/>
              <a:t>Rapid delivery and deployment are sometimes more important than functionality or long-term software maintainability</a:t>
            </a:r>
          </a:p>
          <a:p>
            <a:r>
              <a:rPr lang="en-GB" smtClean="0"/>
              <a:t>User engagement with the system</a:t>
            </a:r>
          </a:p>
          <a:p>
            <a:pPr lvl="1"/>
            <a:r>
              <a:rPr lang="en-GB" smtClean="0"/>
              <a:t>Not only is the system more likely to meet user requirements, they are more likely to commit to the use of the system</a:t>
            </a:r>
          </a:p>
          <a:p>
            <a:endParaRPr lang="en-US" smtClean="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sz="3400" smtClean="0"/>
              <a:t>Evolutionary prototyping problems</a:t>
            </a:r>
            <a:endParaRPr lang="en-US" sz="3400" smtClean="0"/>
          </a:p>
        </p:txBody>
      </p:sp>
      <p:sp>
        <p:nvSpPr>
          <p:cNvPr id="30723" name="Rectangle 3"/>
          <p:cNvSpPr>
            <a:spLocks noGrp="1" noChangeArrowheads="1"/>
          </p:cNvSpPr>
          <p:nvPr>
            <p:ph type="body" idx="1"/>
          </p:nvPr>
        </p:nvSpPr>
        <p:spPr/>
        <p:txBody>
          <a:bodyPr/>
          <a:lstStyle/>
          <a:p>
            <a:r>
              <a:rPr lang="en-GB" sz="2600" smtClean="0"/>
              <a:t>Management problems</a:t>
            </a:r>
          </a:p>
          <a:p>
            <a:pPr lvl="1"/>
            <a:r>
              <a:rPr lang="en-GB" sz="2200" smtClean="0"/>
              <a:t>Existing management processes assume a waterfall model of development</a:t>
            </a:r>
          </a:p>
          <a:p>
            <a:pPr lvl="1"/>
            <a:r>
              <a:rPr lang="en-GB" sz="2200" smtClean="0"/>
              <a:t>Specialist skills are required which may not be available in all development teams</a:t>
            </a:r>
          </a:p>
          <a:p>
            <a:r>
              <a:rPr lang="en-GB" sz="2600" smtClean="0"/>
              <a:t>Maintenance problems</a:t>
            </a:r>
          </a:p>
          <a:p>
            <a:pPr lvl="1"/>
            <a:r>
              <a:rPr lang="en-GB" sz="2200" smtClean="0"/>
              <a:t>Continual change tends to corrupt system structure so long-term maintenance is expensive</a:t>
            </a:r>
          </a:p>
          <a:p>
            <a:r>
              <a:rPr lang="en-GB" sz="2600" smtClean="0"/>
              <a:t>Contractual problems</a:t>
            </a:r>
          </a:p>
          <a:p>
            <a:pPr lvl="1"/>
            <a:r>
              <a:rPr lang="en-GB" sz="2200" smtClean="0"/>
              <a:t>Due to cost or time line agreed</a:t>
            </a:r>
            <a:endParaRPr lang="en-US" sz="2200" smtClean="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smtClean="0"/>
              <a:t>Throw-away prototyping</a:t>
            </a:r>
            <a:endParaRPr lang="en-US" smtClean="0"/>
          </a:p>
        </p:txBody>
      </p:sp>
      <p:pic>
        <p:nvPicPr>
          <p:cNvPr id="32771" name="Picture 4"/>
          <p:cNvPicPr>
            <a:picLocks noChangeAspect="1" noChangeArrowheads="1"/>
          </p:cNvPicPr>
          <p:nvPr/>
        </p:nvPicPr>
        <p:blipFill>
          <a:blip r:embed="rId2"/>
          <a:srcRect/>
          <a:stretch>
            <a:fillRect/>
          </a:stretch>
        </p:blipFill>
        <p:spPr bwMode="auto">
          <a:xfrm>
            <a:off x="152400" y="2057400"/>
            <a:ext cx="8726488" cy="3359150"/>
          </a:xfrm>
          <a:prstGeom prst="rect">
            <a:avLst/>
          </a:prstGeom>
          <a:noFill/>
          <a:ln w="9525">
            <a:noFill/>
            <a:miter lim="800000"/>
            <a:headEnd/>
            <a:tailEnd/>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smtClean="0"/>
              <a:t>Throw-away prototyping</a:t>
            </a:r>
            <a:endParaRPr lang="en-US" smtClean="0"/>
          </a:p>
        </p:txBody>
      </p:sp>
      <p:sp>
        <p:nvSpPr>
          <p:cNvPr id="31747" name="Rectangle 3"/>
          <p:cNvSpPr>
            <a:spLocks noGrp="1" noChangeArrowheads="1"/>
          </p:cNvSpPr>
          <p:nvPr>
            <p:ph type="body" idx="1"/>
          </p:nvPr>
        </p:nvSpPr>
        <p:spPr/>
        <p:txBody>
          <a:bodyPr/>
          <a:lstStyle/>
          <a:p>
            <a:pPr>
              <a:lnSpc>
                <a:spcPct val="80000"/>
              </a:lnSpc>
            </a:pPr>
            <a:r>
              <a:rPr lang="en-GB" sz="2400" smtClean="0"/>
              <a:t>Used to reduce requirements risk</a:t>
            </a:r>
          </a:p>
          <a:p>
            <a:pPr>
              <a:lnSpc>
                <a:spcPct val="80000"/>
              </a:lnSpc>
            </a:pPr>
            <a:r>
              <a:rPr lang="en-GB" sz="2400" smtClean="0"/>
              <a:t>The prototype is developed from an initial specification, delivered for experiment then discarded</a:t>
            </a:r>
          </a:p>
          <a:p>
            <a:pPr>
              <a:lnSpc>
                <a:spcPct val="80000"/>
              </a:lnSpc>
            </a:pPr>
            <a:r>
              <a:rPr lang="en-GB" sz="2400" smtClean="0"/>
              <a:t>The throw-away prototype should NOT be considered as a final system</a:t>
            </a:r>
          </a:p>
          <a:p>
            <a:pPr lvl="1">
              <a:lnSpc>
                <a:spcPct val="80000"/>
              </a:lnSpc>
            </a:pPr>
            <a:r>
              <a:rPr lang="en-GB" sz="2400" smtClean="0"/>
              <a:t>Some system characteristics may have been left out</a:t>
            </a:r>
          </a:p>
          <a:p>
            <a:pPr lvl="1">
              <a:lnSpc>
                <a:spcPct val="80000"/>
              </a:lnSpc>
            </a:pPr>
            <a:r>
              <a:rPr lang="en-GB" sz="2400" smtClean="0"/>
              <a:t>There is no specification for long-term maintenance</a:t>
            </a:r>
          </a:p>
          <a:p>
            <a:pPr lvl="1">
              <a:lnSpc>
                <a:spcPct val="80000"/>
              </a:lnSpc>
            </a:pPr>
            <a:r>
              <a:rPr lang="en-GB" sz="2400" smtClean="0"/>
              <a:t>The system will be poorly structured and difficult to maintain</a:t>
            </a:r>
            <a:endParaRPr lang="en-US" sz="2400" smtClean="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Documentation</a:t>
            </a:r>
            <a:endParaRPr lang="en-US" dirty="0"/>
          </a:p>
        </p:txBody>
      </p:sp>
      <p:sp>
        <p:nvSpPr>
          <p:cNvPr id="3" name="Content Placeholder 2"/>
          <p:cNvSpPr>
            <a:spLocks noGrp="1"/>
          </p:cNvSpPr>
          <p:nvPr>
            <p:ph sz="quarter" idx="1"/>
          </p:nvPr>
        </p:nvSpPr>
        <p:spPr/>
        <p:txBody>
          <a:bodyPr/>
          <a:lstStyle/>
          <a:p>
            <a:r>
              <a:rPr lang="en-US" dirty="0" smtClean="0"/>
              <a:t>The way to represent requirements in a consistent format.</a:t>
            </a:r>
          </a:p>
          <a:p>
            <a:r>
              <a:rPr lang="en-US" dirty="0" smtClean="0"/>
              <a:t>The requirement documentation is called Software Requirement Specification.</a:t>
            </a:r>
          </a:p>
          <a:p>
            <a:endParaRPr lang="en-US" dirty="0" smtClean="0"/>
          </a:p>
          <a:p>
            <a:r>
              <a:rPr lang="en-US" dirty="0" smtClean="0"/>
              <a:t>First, the SRS could be created by customer of  a system.</a:t>
            </a:r>
          </a:p>
          <a:p>
            <a:endParaRPr lang="en-US" dirty="0" smtClean="0"/>
          </a:p>
          <a:p>
            <a:r>
              <a:rPr lang="en-US" dirty="0" smtClean="0"/>
              <a:t>Second, the SRS could be created by developer of the system.</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467600" cy="1143000"/>
          </a:xfrm>
        </p:spPr>
        <p:txBody>
          <a:bodyPr/>
          <a:lstStyle/>
          <a:p>
            <a:r>
              <a:rPr lang="en-US" dirty="0" smtClean="0"/>
              <a:t>Nature of SRS</a:t>
            </a:r>
            <a:endParaRPr lang="en-US" dirty="0"/>
          </a:p>
        </p:txBody>
      </p:sp>
      <p:sp>
        <p:nvSpPr>
          <p:cNvPr id="3" name="Content Placeholder 2"/>
          <p:cNvSpPr>
            <a:spLocks noGrp="1"/>
          </p:cNvSpPr>
          <p:nvPr>
            <p:ph sz="quarter" idx="1"/>
          </p:nvPr>
        </p:nvSpPr>
        <p:spPr/>
        <p:txBody>
          <a:bodyPr/>
          <a:lstStyle/>
          <a:p>
            <a:r>
              <a:rPr lang="en-US" dirty="0" smtClean="0"/>
              <a:t>Functionality</a:t>
            </a:r>
          </a:p>
          <a:p>
            <a:r>
              <a:rPr lang="en-US" dirty="0" smtClean="0"/>
              <a:t>External Interfaces</a:t>
            </a:r>
          </a:p>
          <a:p>
            <a:r>
              <a:rPr lang="en-US" dirty="0" smtClean="0"/>
              <a:t>Performance</a:t>
            </a:r>
          </a:p>
          <a:p>
            <a:r>
              <a:rPr lang="en-US" dirty="0" smtClean="0"/>
              <a:t>Attributes</a:t>
            </a:r>
          </a:p>
          <a:p>
            <a:r>
              <a:rPr lang="en-US" dirty="0" smtClean="0"/>
              <a:t>Design constraints imposed on an implementation.</a:t>
            </a:r>
            <a:endParaRPr 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Functional requirements and Nonfunctional requirements</a:t>
            </a:r>
            <a:endParaRPr lang="en-US" dirty="0"/>
          </a:p>
        </p:txBody>
      </p:sp>
      <p:sp>
        <p:nvSpPr>
          <p:cNvPr id="3" name="Content Placeholder 2"/>
          <p:cNvSpPr>
            <a:spLocks noGrp="1"/>
          </p:cNvSpPr>
          <p:nvPr>
            <p:ph sz="quarter" idx="1"/>
          </p:nvPr>
        </p:nvSpPr>
        <p:spPr/>
        <p:txBody>
          <a:bodyPr>
            <a:normAutofit fontScale="92500" lnSpcReduction="10000"/>
          </a:bodyPr>
          <a:lstStyle/>
          <a:p>
            <a:pPr algn="just"/>
            <a:r>
              <a:rPr lang="en-US" i="1" dirty="0" smtClean="0"/>
              <a:t>Functional requirements :</a:t>
            </a:r>
            <a:r>
              <a:rPr lang="en-US" dirty="0" smtClean="0"/>
              <a:t>These are statements of services the system should provide, how the system should react to particular inputs, and how the system should behave in particular situations.</a:t>
            </a:r>
          </a:p>
          <a:p>
            <a:pPr algn="just"/>
            <a:r>
              <a:rPr lang="en-US" dirty="0" smtClean="0"/>
              <a:t>In some cases, the functional requirements may also explicitly state what the system should not do.</a:t>
            </a:r>
          </a:p>
          <a:p>
            <a:r>
              <a:rPr lang="en-US" i="1" dirty="0" smtClean="0"/>
              <a:t>Non-functional requirements These are constraints on the services or functions </a:t>
            </a:r>
            <a:r>
              <a:rPr lang="en-US" dirty="0" smtClean="0"/>
              <a:t>offered by the system. They include timing constraints, constraints on the development process, and constraints imposed by standards. </a:t>
            </a:r>
          </a:p>
          <a:p>
            <a:r>
              <a:rPr lang="en-US" dirty="0" smtClean="0"/>
              <a:t>Non-functional requirements often apply to the system as a whole, rather than individual  system features or services.</a:t>
            </a:r>
            <a:endParaRPr lang="en-US" dirty="0"/>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SRS format</a:t>
            </a:r>
            <a:endParaRPr lang="en-US" dirty="0"/>
          </a:p>
        </p:txBody>
      </p:sp>
      <p:pic>
        <p:nvPicPr>
          <p:cNvPr id="1026" name="Picture 2" descr="C:\Documents and Settings\Ramchandra\Desktop\image15.png"/>
          <p:cNvPicPr>
            <a:picLocks noGrp="1" noChangeAspect="1" noChangeArrowheads="1"/>
          </p:cNvPicPr>
          <p:nvPr>
            <p:ph sz="quarter" idx="1"/>
          </p:nvPr>
        </p:nvPicPr>
        <p:blipFill>
          <a:blip r:embed="rId2"/>
          <a:srcRect/>
          <a:stretch>
            <a:fillRect/>
          </a:stretch>
        </p:blipFill>
        <p:spPr bwMode="auto">
          <a:xfrm>
            <a:off x="685800" y="1447800"/>
            <a:ext cx="7239000" cy="5257800"/>
          </a:xfrm>
          <a:prstGeom prst="rect">
            <a:avLst/>
          </a:prstGeom>
          <a:noFill/>
        </p:spPr>
      </p:pic>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81000" y="0"/>
            <a:ext cx="7010400" cy="70173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937250" algn="r"/>
              </a:tabLst>
            </a:pPr>
            <a:r>
              <a:rPr kumimoji="0" lang="en-US" b="1" i="0" u="none" strike="noStrike" cap="none" normalizeH="0" baseline="0" dirty="0" smtClean="0">
                <a:ln>
                  <a:noFill/>
                </a:ln>
                <a:solidFill>
                  <a:schemeClr val="tx1"/>
                </a:solidFill>
                <a:effectLst/>
                <a:latin typeface="Arial" pitchFamily="34" charset="0"/>
                <a:ea typeface="Times"/>
                <a:cs typeface="Times New Roman" pitchFamily="18" charset="0"/>
              </a:rPr>
              <a:t>Table of Contents</a:t>
            </a:r>
            <a:endParaRPr kumimoji="0" lang="en-US"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b="1" i="0" u="none" strike="noStrike" cap="none" normalizeH="0" baseline="0" dirty="0" smtClean="0">
                <a:ln>
                  <a:noFill/>
                </a:ln>
                <a:solidFill>
                  <a:schemeClr val="tx1"/>
                </a:solidFill>
                <a:effectLst/>
                <a:latin typeface="Arial" pitchFamily="34" charset="0"/>
                <a:ea typeface="Times"/>
                <a:cs typeface="Times New Roman" pitchFamily="18" charset="0"/>
              </a:rPr>
              <a:t>REVISION HISTORY	II</a:t>
            </a:r>
            <a:endParaRPr kumimoji="0" lang="en-US"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b="1" i="0" u="none" strike="noStrike" cap="none" normalizeH="0" baseline="0" dirty="0" smtClean="0">
                <a:ln>
                  <a:noFill/>
                </a:ln>
                <a:solidFill>
                  <a:schemeClr val="tx1"/>
                </a:solidFill>
                <a:effectLst/>
                <a:latin typeface="Arial" pitchFamily="34" charset="0"/>
                <a:ea typeface="Times"/>
                <a:cs typeface="Times New Roman" pitchFamily="18" charset="0"/>
              </a:rPr>
              <a:t>DOCUMENT APPROVAL	II</a:t>
            </a:r>
            <a:endParaRPr kumimoji="0" lang="en-US"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b="1" i="0" u="none" strike="noStrike" cap="none" normalizeH="0" baseline="0" dirty="0" smtClean="0">
                <a:ln>
                  <a:noFill/>
                </a:ln>
                <a:solidFill>
                  <a:schemeClr val="tx1"/>
                </a:solidFill>
                <a:effectLst/>
                <a:latin typeface="Arial" pitchFamily="34" charset="0"/>
                <a:ea typeface="Times"/>
                <a:cs typeface="Times New Roman" pitchFamily="18" charset="0"/>
              </a:rPr>
              <a:t>1. INTRODUCTION	1</a:t>
            </a:r>
            <a:endParaRPr kumimoji="0" lang="en-US"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b="0" i="0" u="none" strike="noStrike" cap="none" normalizeH="0" baseline="0" dirty="0" smtClean="0">
                <a:ln>
                  <a:noFill/>
                </a:ln>
                <a:solidFill>
                  <a:schemeClr val="tx1"/>
                </a:solidFill>
                <a:effectLst/>
                <a:latin typeface="Arial" pitchFamily="34" charset="0"/>
                <a:ea typeface="Times"/>
                <a:cs typeface="Times New Roman" pitchFamily="18" charset="0"/>
              </a:rPr>
              <a:t>1.1 Purpose	1</a:t>
            </a:r>
            <a:endParaRPr kumimoji="0" lang="en-US"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b="0" i="0" u="none" strike="noStrike" cap="none" normalizeH="0" baseline="0" dirty="0" smtClean="0">
                <a:ln>
                  <a:noFill/>
                </a:ln>
                <a:solidFill>
                  <a:schemeClr val="tx1"/>
                </a:solidFill>
                <a:effectLst/>
                <a:latin typeface="Arial" pitchFamily="34" charset="0"/>
                <a:ea typeface="Times"/>
                <a:cs typeface="Times New Roman" pitchFamily="18" charset="0"/>
              </a:rPr>
              <a:t>1.2 Scope	1</a:t>
            </a:r>
            <a:endParaRPr kumimoji="0" lang="en-US"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b="0" i="0" u="none" strike="noStrike" cap="none" normalizeH="0" baseline="0" dirty="0" smtClean="0">
                <a:ln>
                  <a:noFill/>
                </a:ln>
                <a:solidFill>
                  <a:schemeClr val="tx1"/>
                </a:solidFill>
                <a:effectLst/>
                <a:latin typeface="Arial" pitchFamily="34" charset="0"/>
                <a:ea typeface="Times"/>
                <a:cs typeface="Times New Roman" pitchFamily="18" charset="0"/>
              </a:rPr>
              <a:t>1.3 Definitions, Acronyms, and Abbreviations	1</a:t>
            </a:r>
            <a:endParaRPr kumimoji="0" lang="en-US"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b="0" i="0" u="none" strike="noStrike" cap="none" normalizeH="0" baseline="0" dirty="0" smtClean="0">
                <a:ln>
                  <a:noFill/>
                </a:ln>
                <a:solidFill>
                  <a:schemeClr val="tx1"/>
                </a:solidFill>
                <a:effectLst/>
                <a:latin typeface="Arial" pitchFamily="34" charset="0"/>
                <a:ea typeface="Times"/>
                <a:cs typeface="Times New Roman" pitchFamily="18" charset="0"/>
              </a:rPr>
              <a:t>1.4 References	1</a:t>
            </a:r>
            <a:endParaRPr kumimoji="0" lang="en-US"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b="0" i="0" u="none" strike="noStrike" cap="none" normalizeH="0" baseline="0" dirty="0" smtClean="0">
                <a:ln>
                  <a:noFill/>
                </a:ln>
                <a:solidFill>
                  <a:schemeClr val="tx1"/>
                </a:solidFill>
                <a:effectLst/>
                <a:latin typeface="Arial" pitchFamily="34" charset="0"/>
                <a:ea typeface="Times"/>
                <a:cs typeface="Times New Roman" pitchFamily="18" charset="0"/>
              </a:rPr>
              <a:t>1.5 Overview	1</a:t>
            </a:r>
            <a:endParaRPr kumimoji="0" lang="en-US"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b="1" i="0" u="none" strike="noStrike" cap="none" normalizeH="0" baseline="0" dirty="0" smtClean="0">
                <a:ln>
                  <a:noFill/>
                </a:ln>
                <a:solidFill>
                  <a:schemeClr val="tx1"/>
                </a:solidFill>
                <a:effectLst/>
                <a:latin typeface="Arial" pitchFamily="34" charset="0"/>
                <a:ea typeface="Times"/>
                <a:cs typeface="Times New Roman" pitchFamily="18" charset="0"/>
              </a:rPr>
              <a:t>2. GENERAL DESCRIPTION	2</a:t>
            </a:r>
            <a:endParaRPr kumimoji="0" lang="en-US"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b="0" i="0" u="none" strike="noStrike" cap="none" normalizeH="0" baseline="0" dirty="0" smtClean="0">
                <a:ln>
                  <a:noFill/>
                </a:ln>
                <a:solidFill>
                  <a:schemeClr val="tx1"/>
                </a:solidFill>
                <a:effectLst/>
                <a:latin typeface="Arial" pitchFamily="34" charset="0"/>
                <a:ea typeface="Times"/>
                <a:cs typeface="Times New Roman" pitchFamily="18" charset="0"/>
              </a:rPr>
              <a:t>2.1 Product Perspective	2</a:t>
            </a:r>
            <a:endParaRPr kumimoji="0" lang="en-US"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b="0" i="0" u="none" strike="noStrike" cap="none" normalizeH="0" baseline="0" dirty="0" smtClean="0">
                <a:ln>
                  <a:noFill/>
                </a:ln>
                <a:solidFill>
                  <a:schemeClr val="tx1"/>
                </a:solidFill>
                <a:effectLst/>
                <a:latin typeface="Arial" pitchFamily="34" charset="0"/>
                <a:ea typeface="Times"/>
                <a:cs typeface="Times New Roman" pitchFamily="18" charset="0"/>
              </a:rPr>
              <a:t>2.2 Product Functions	2</a:t>
            </a:r>
            <a:endParaRPr kumimoji="0" lang="en-US"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b="0" i="0" u="none" strike="noStrike" cap="none" normalizeH="0" baseline="0" dirty="0" smtClean="0">
                <a:ln>
                  <a:noFill/>
                </a:ln>
                <a:solidFill>
                  <a:schemeClr val="tx1"/>
                </a:solidFill>
                <a:effectLst/>
                <a:latin typeface="Arial" pitchFamily="34" charset="0"/>
                <a:ea typeface="Times"/>
                <a:cs typeface="Times New Roman" pitchFamily="18" charset="0"/>
              </a:rPr>
              <a:t>2.3 User Characteristics	2</a:t>
            </a:r>
            <a:endParaRPr kumimoji="0" lang="en-US"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b="0" i="0" u="none" strike="noStrike" cap="none" normalizeH="0" baseline="0" dirty="0" smtClean="0">
                <a:ln>
                  <a:noFill/>
                </a:ln>
                <a:solidFill>
                  <a:schemeClr val="tx1"/>
                </a:solidFill>
                <a:effectLst/>
                <a:latin typeface="Arial" pitchFamily="34" charset="0"/>
                <a:ea typeface="Times"/>
                <a:cs typeface="Times New Roman" pitchFamily="18" charset="0"/>
              </a:rPr>
              <a:t>2.4 General Constraints	2</a:t>
            </a:r>
            <a:endParaRPr kumimoji="0" lang="en-US"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b="0" i="0" u="none" strike="noStrike" cap="none" normalizeH="0" baseline="0" dirty="0" smtClean="0">
                <a:ln>
                  <a:noFill/>
                </a:ln>
                <a:solidFill>
                  <a:schemeClr val="tx1"/>
                </a:solidFill>
                <a:effectLst/>
                <a:latin typeface="Arial" pitchFamily="34" charset="0"/>
                <a:ea typeface="Times"/>
                <a:cs typeface="Times New Roman" pitchFamily="18" charset="0"/>
              </a:rPr>
              <a:t>2.5 Assumptions and Dependencies	2</a:t>
            </a:r>
            <a:endParaRPr kumimoji="0" lang="en-US"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b="1" i="0" u="none" strike="noStrike" cap="none" normalizeH="0" baseline="0" dirty="0" smtClean="0">
                <a:ln>
                  <a:noFill/>
                </a:ln>
                <a:solidFill>
                  <a:schemeClr val="tx1"/>
                </a:solidFill>
                <a:effectLst/>
                <a:latin typeface="Arial" pitchFamily="34" charset="0"/>
                <a:ea typeface="Times"/>
                <a:cs typeface="Times New Roman" pitchFamily="18" charset="0"/>
              </a:rPr>
              <a:t>3. SPECIFIC REQUIREMENTS	2</a:t>
            </a:r>
            <a:endParaRPr kumimoji="0" lang="en-US"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b="0" i="0" u="none" strike="noStrike" cap="none" normalizeH="0" baseline="0" dirty="0" smtClean="0">
                <a:ln>
                  <a:noFill/>
                </a:ln>
                <a:solidFill>
                  <a:schemeClr val="tx1"/>
                </a:solidFill>
                <a:effectLst/>
                <a:latin typeface="Arial" pitchFamily="34" charset="0"/>
                <a:ea typeface="Times"/>
                <a:cs typeface="Times New Roman" pitchFamily="18" charset="0"/>
              </a:rPr>
              <a:t>3.1 External Interface Requirements	3</a:t>
            </a:r>
            <a:endParaRPr kumimoji="0" lang="en-US"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b="0" i="1" u="none" strike="noStrike" cap="none" normalizeH="0" baseline="0" dirty="0" smtClean="0">
                <a:ln>
                  <a:noFill/>
                </a:ln>
                <a:solidFill>
                  <a:schemeClr val="tx1"/>
                </a:solidFill>
                <a:effectLst/>
                <a:latin typeface="Arial" pitchFamily="34" charset="0"/>
                <a:ea typeface="Times"/>
                <a:cs typeface="Times New Roman" pitchFamily="18" charset="0"/>
              </a:rPr>
              <a:t>3.1.1 User Interfaces	3</a:t>
            </a:r>
            <a:endParaRPr kumimoji="0" lang="en-US"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b="0" i="1" u="none" strike="noStrike" cap="none" normalizeH="0" baseline="0" dirty="0" smtClean="0">
                <a:ln>
                  <a:noFill/>
                </a:ln>
                <a:solidFill>
                  <a:schemeClr val="tx1"/>
                </a:solidFill>
                <a:effectLst/>
                <a:latin typeface="Arial" pitchFamily="34" charset="0"/>
                <a:ea typeface="Times"/>
                <a:cs typeface="Times New Roman" pitchFamily="18" charset="0"/>
              </a:rPr>
              <a:t>3.1.2 Hardware Interfaces	</a:t>
            </a:r>
            <a:endParaRPr kumimoji="0" lang="en-US"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b="0" i="1" u="none" strike="noStrike" cap="none" normalizeH="0" baseline="0" dirty="0" smtClean="0">
                <a:ln>
                  <a:noFill/>
                </a:ln>
                <a:solidFill>
                  <a:schemeClr val="tx1"/>
                </a:solidFill>
                <a:effectLst/>
                <a:latin typeface="Arial" pitchFamily="34" charset="0"/>
                <a:ea typeface="Times"/>
                <a:cs typeface="Times New Roman" pitchFamily="18" charset="0"/>
              </a:rPr>
              <a:t>3.1.3 Software Interfaces	3</a:t>
            </a:r>
            <a:endParaRPr kumimoji="0" lang="en-US"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b="0" i="1" u="none" strike="noStrike" cap="none" normalizeH="0" baseline="0" dirty="0" smtClean="0">
                <a:ln>
                  <a:noFill/>
                </a:ln>
                <a:solidFill>
                  <a:schemeClr val="tx1"/>
                </a:solidFill>
                <a:effectLst/>
                <a:latin typeface="Arial" pitchFamily="34" charset="0"/>
                <a:ea typeface="Times"/>
                <a:cs typeface="Times New Roman" pitchFamily="18" charset="0"/>
              </a:rPr>
              <a:t>3.1.4 Communications Interfaces	3</a:t>
            </a:r>
            <a:endParaRPr kumimoji="0" lang="en-US"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b="0" i="0" u="none" strike="noStrike" cap="none" normalizeH="0" baseline="0" dirty="0" smtClean="0">
                <a:ln>
                  <a:noFill/>
                </a:ln>
                <a:solidFill>
                  <a:schemeClr val="tx1"/>
                </a:solidFill>
                <a:effectLst/>
                <a:latin typeface="Arial" pitchFamily="34" charset="0"/>
                <a:ea typeface="Times"/>
                <a:cs typeface="Times New Roman" pitchFamily="18" charset="0"/>
              </a:rPr>
              <a:t>3.2 Functional Requirements	3</a:t>
            </a:r>
            <a:endParaRPr kumimoji="0" lang="en-US"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b="0" i="1" u="none" strike="noStrike" cap="none" normalizeH="0" baseline="0" dirty="0" smtClean="0">
                <a:ln>
                  <a:noFill/>
                </a:ln>
                <a:solidFill>
                  <a:schemeClr val="tx1"/>
                </a:solidFill>
                <a:effectLst/>
                <a:latin typeface="Arial" pitchFamily="34" charset="0"/>
                <a:ea typeface="Times"/>
                <a:cs typeface="Times New Roman" pitchFamily="18" charset="0"/>
              </a:rPr>
              <a:t>3.2.1 &lt;Functional Requirement or Feature #1&gt;	3</a:t>
            </a:r>
            <a:endParaRPr kumimoji="0" lang="en-US"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b="0" i="1" u="none" strike="noStrike" cap="none" normalizeH="0" baseline="0" dirty="0" smtClean="0">
                <a:ln>
                  <a:noFill/>
                </a:ln>
                <a:solidFill>
                  <a:schemeClr val="tx1"/>
                </a:solidFill>
                <a:effectLst/>
                <a:latin typeface="Arial" pitchFamily="34" charset="0"/>
                <a:ea typeface="Times"/>
                <a:cs typeface="Times New Roman" pitchFamily="18" charset="0"/>
              </a:rPr>
              <a:t>3.2.2 &lt;Functional Requirement or Feature #2&gt;	3</a:t>
            </a:r>
            <a:endParaRPr kumimoji="0" lang="en-US"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b="0" i="0" u="none" strike="noStrike" cap="none" normalizeH="0" baseline="0" dirty="0" smtClean="0">
                <a:ln>
                  <a:noFill/>
                </a:ln>
                <a:solidFill>
                  <a:schemeClr val="tx1"/>
                </a:solidFill>
                <a:effectLst/>
                <a:latin typeface="Arial" pitchFamily="34" charset="0"/>
                <a:ea typeface="Times"/>
                <a:cs typeface="Times New Roman" pitchFamily="18" charset="0"/>
              </a:rPr>
              <a:t>	5</a:t>
            </a:r>
            <a:endParaRPr kumimoji="0" lang="en-US" b="0" i="0" u="none" strike="noStrike" cap="none" normalizeH="0" baseline="0" dirty="0" smtClean="0">
              <a:ln>
                <a:noFill/>
              </a:ln>
              <a:solidFill>
                <a:schemeClr val="tx1"/>
              </a:solidFill>
              <a:effectLst/>
              <a:latin typeface="Arial" pitchFamily="34" charset="0"/>
            </a:endParaRP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533399"/>
            <a:ext cx="7924800" cy="6247864"/>
          </a:xfrm>
          <a:prstGeom prst="rect">
            <a:avLst/>
          </a:prstGeom>
        </p:spPr>
        <p:txBody>
          <a:bodyPr wrap="square">
            <a:spAutoFit/>
          </a:bodyPr>
          <a:lstStyle/>
          <a:p>
            <a:pPr lvl="0" eaLnBrk="0" fontAlgn="base" hangingPunct="0">
              <a:spcBef>
                <a:spcPct val="0"/>
              </a:spcBef>
              <a:spcAft>
                <a:spcPct val="0"/>
              </a:spcAft>
              <a:tabLst>
                <a:tab pos="5937250" algn="r"/>
              </a:tabLst>
            </a:pPr>
            <a:r>
              <a:rPr lang="en-US" sz="1600" dirty="0" smtClean="0">
                <a:latin typeface="Arial" pitchFamily="34" charset="0"/>
                <a:ea typeface="Times"/>
                <a:cs typeface="Times New Roman" pitchFamily="18" charset="0"/>
              </a:rPr>
              <a:t>3.3 Use Cases	3</a:t>
            </a:r>
            <a:endParaRPr lang="en-US" sz="1600" dirty="0" smtClean="0">
              <a:latin typeface="Arial" pitchFamily="34" charset="0"/>
            </a:endParaRPr>
          </a:p>
          <a:p>
            <a:pPr lvl="0" eaLnBrk="0" fontAlgn="base" hangingPunct="0">
              <a:spcBef>
                <a:spcPct val="0"/>
              </a:spcBef>
              <a:spcAft>
                <a:spcPct val="0"/>
              </a:spcAft>
              <a:tabLst>
                <a:tab pos="5937250" algn="r"/>
              </a:tabLst>
            </a:pPr>
            <a:r>
              <a:rPr lang="en-US" sz="1600" i="1" dirty="0" smtClean="0">
                <a:latin typeface="Arial" pitchFamily="34" charset="0"/>
                <a:ea typeface="Times"/>
                <a:cs typeface="Times New Roman" pitchFamily="18" charset="0"/>
              </a:rPr>
              <a:t>3.3.1 Use Case #1	3</a:t>
            </a:r>
            <a:endParaRPr lang="en-US" sz="1600" dirty="0" smtClean="0">
              <a:latin typeface="Arial" pitchFamily="34" charset="0"/>
            </a:endParaRPr>
          </a:p>
          <a:p>
            <a:pPr lvl="0" eaLnBrk="0" fontAlgn="base" hangingPunct="0">
              <a:spcBef>
                <a:spcPct val="0"/>
              </a:spcBef>
              <a:spcAft>
                <a:spcPct val="0"/>
              </a:spcAft>
              <a:tabLst>
                <a:tab pos="5937250" algn="r"/>
              </a:tabLst>
            </a:pPr>
            <a:r>
              <a:rPr lang="en-US" sz="1600" i="1" dirty="0" smtClean="0">
                <a:latin typeface="Arial" pitchFamily="34" charset="0"/>
                <a:ea typeface="Times"/>
                <a:cs typeface="Times New Roman" pitchFamily="18" charset="0"/>
              </a:rPr>
              <a:t>3.3.2 Use Case #2	3</a:t>
            </a:r>
            <a:endParaRPr lang="en-US" sz="1600" dirty="0" smtClean="0">
              <a:latin typeface="Arial" pitchFamily="34" charset="0"/>
            </a:endParaRPr>
          </a:p>
          <a:p>
            <a:pPr lvl="0" eaLnBrk="0" fontAlgn="base" hangingPunct="0">
              <a:spcBef>
                <a:spcPct val="0"/>
              </a:spcBef>
              <a:spcAft>
                <a:spcPct val="0"/>
              </a:spcAft>
              <a:tabLst>
                <a:tab pos="5937250" algn="r"/>
              </a:tabLst>
            </a:pPr>
            <a:r>
              <a:rPr lang="en-US" sz="1600" dirty="0" smtClean="0">
                <a:latin typeface="Arial" pitchFamily="34" charset="0"/>
                <a:ea typeface="Times"/>
                <a:cs typeface="Times New Roman" pitchFamily="18" charset="0"/>
              </a:rPr>
              <a:t>3.4 Classes / Objects	3</a:t>
            </a:r>
            <a:endParaRPr lang="en-US" sz="1600" dirty="0" smtClean="0">
              <a:latin typeface="Arial" pitchFamily="34" charset="0"/>
            </a:endParaRPr>
          </a:p>
          <a:p>
            <a:pPr lvl="0" eaLnBrk="0" fontAlgn="base" hangingPunct="0">
              <a:spcBef>
                <a:spcPct val="0"/>
              </a:spcBef>
              <a:spcAft>
                <a:spcPct val="0"/>
              </a:spcAft>
              <a:tabLst>
                <a:tab pos="5937250" algn="r"/>
              </a:tabLst>
            </a:pPr>
            <a:r>
              <a:rPr lang="en-US" sz="1600" i="1" dirty="0" smtClean="0">
                <a:latin typeface="Arial" pitchFamily="34" charset="0"/>
                <a:ea typeface="Times"/>
                <a:cs typeface="Times New Roman" pitchFamily="18" charset="0"/>
              </a:rPr>
              <a:t>3.4.1 &lt;Class / Object #1&gt;	3</a:t>
            </a:r>
            <a:endParaRPr lang="en-US" sz="1600" dirty="0" smtClean="0">
              <a:latin typeface="Arial" pitchFamily="34" charset="0"/>
            </a:endParaRPr>
          </a:p>
          <a:p>
            <a:pPr lvl="0" eaLnBrk="0" fontAlgn="base" hangingPunct="0">
              <a:spcBef>
                <a:spcPct val="0"/>
              </a:spcBef>
              <a:spcAft>
                <a:spcPct val="0"/>
              </a:spcAft>
              <a:tabLst>
                <a:tab pos="5937250" algn="r"/>
              </a:tabLst>
            </a:pPr>
            <a:r>
              <a:rPr lang="en-US" sz="1600" i="1" dirty="0" smtClean="0">
                <a:latin typeface="Arial" pitchFamily="34" charset="0"/>
                <a:ea typeface="Times"/>
                <a:cs typeface="Times New Roman" pitchFamily="18" charset="0"/>
              </a:rPr>
              <a:t>3.4.2 &lt;Class / Object #2&gt;	3</a:t>
            </a:r>
            <a:endParaRPr lang="en-US" sz="1600" dirty="0" smtClean="0">
              <a:latin typeface="Arial" pitchFamily="34" charset="0"/>
            </a:endParaRPr>
          </a:p>
          <a:p>
            <a:pPr lvl="0" eaLnBrk="0" fontAlgn="base" hangingPunct="0">
              <a:spcBef>
                <a:spcPct val="0"/>
              </a:spcBef>
              <a:spcAft>
                <a:spcPct val="0"/>
              </a:spcAft>
              <a:tabLst>
                <a:tab pos="5937250" algn="r"/>
              </a:tabLst>
            </a:pPr>
            <a:r>
              <a:rPr lang="en-US" sz="1600" dirty="0" smtClean="0">
                <a:latin typeface="Arial" pitchFamily="34" charset="0"/>
                <a:ea typeface="Times"/>
                <a:cs typeface="Times New Roman" pitchFamily="18" charset="0"/>
              </a:rPr>
              <a:t>3.5 Non-Functional Requirements	4</a:t>
            </a:r>
            <a:endParaRPr lang="en-US" sz="1600" dirty="0" smtClean="0">
              <a:latin typeface="Arial" pitchFamily="34" charset="0"/>
            </a:endParaRPr>
          </a:p>
          <a:p>
            <a:pPr lvl="0" eaLnBrk="0" fontAlgn="base" hangingPunct="0">
              <a:spcBef>
                <a:spcPct val="0"/>
              </a:spcBef>
              <a:spcAft>
                <a:spcPct val="0"/>
              </a:spcAft>
              <a:tabLst>
                <a:tab pos="5937250" algn="r"/>
              </a:tabLst>
            </a:pPr>
            <a:r>
              <a:rPr lang="en-US" sz="1600" i="1" dirty="0" smtClean="0">
                <a:latin typeface="Arial" pitchFamily="34" charset="0"/>
                <a:ea typeface="Times"/>
                <a:cs typeface="Times New Roman" pitchFamily="18" charset="0"/>
              </a:rPr>
              <a:t>3.5.1 Performance	4</a:t>
            </a:r>
            <a:endParaRPr lang="en-US" sz="1600" dirty="0" smtClean="0">
              <a:latin typeface="Arial" pitchFamily="34" charset="0"/>
            </a:endParaRPr>
          </a:p>
          <a:p>
            <a:pPr lvl="0" eaLnBrk="0" fontAlgn="base" hangingPunct="0">
              <a:spcBef>
                <a:spcPct val="0"/>
              </a:spcBef>
              <a:spcAft>
                <a:spcPct val="0"/>
              </a:spcAft>
              <a:tabLst>
                <a:tab pos="5937250" algn="r"/>
              </a:tabLst>
            </a:pPr>
            <a:r>
              <a:rPr lang="en-US" sz="1600" i="1" dirty="0" smtClean="0">
                <a:latin typeface="Arial" pitchFamily="34" charset="0"/>
                <a:ea typeface="Times"/>
                <a:cs typeface="Times New Roman" pitchFamily="18" charset="0"/>
              </a:rPr>
              <a:t>3.5.2 Reliability	4</a:t>
            </a:r>
            <a:endParaRPr lang="en-US" sz="1600" dirty="0" smtClean="0">
              <a:latin typeface="Arial" pitchFamily="34" charset="0"/>
            </a:endParaRPr>
          </a:p>
          <a:p>
            <a:pPr lvl="0" eaLnBrk="0" fontAlgn="base" hangingPunct="0">
              <a:spcBef>
                <a:spcPct val="0"/>
              </a:spcBef>
              <a:spcAft>
                <a:spcPct val="0"/>
              </a:spcAft>
              <a:tabLst>
                <a:tab pos="5937250" algn="r"/>
              </a:tabLst>
            </a:pPr>
            <a:r>
              <a:rPr lang="en-US" sz="1600" i="1" dirty="0" smtClean="0">
                <a:latin typeface="Arial" pitchFamily="34" charset="0"/>
                <a:ea typeface="Times"/>
                <a:cs typeface="Times New Roman" pitchFamily="18" charset="0"/>
              </a:rPr>
              <a:t>3.5.3 Availability	4</a:t>
            </a:r>
            <a:endParaRPr lang="en-US" sz="1600" dirty="0" smtClean="0">
              <a:latin typeface="Arial" pitchFamily="34" charset="0"/>
            </a:endParaRPr>
          </a:p>
          <a:p>
            <a:pPr lvl="0" eaLnBrk="0" fontAlgn="base" hangingPunct="0">
              <a:spcBef>
                <a:spcPct val="0"/>
              </a:spcBef>
              <a:spcAft>
                <a:spcPct val="0"/>
              </a:spcAft>
              <a:tabLst>
                <a:tab pos="5937250" algn="r"/>
              </a:tabLst>
            </a:pPr>
            <a:r>
              <a:rPr lang="en-US" sz="1600" i="1" dirty="0" smtClean="0">
                <a:latin typeface="Arial" pitchFamily="34" charset="0"/>
                <a:ea typeface="Times"/>
                <a:cs typeface="Times New Roman" pitchFamily="18" charset="0"/>
              </a:rPr>
              <a:t>3.5.4 Security	4</a:t>
            </a:r>
            <a:endParaRPr lang="en-US" sz="1600" dirty="0" smtClean="0">
              <a:latin typeface="Arial" pitchFamily="34" charset="0"/>
            </a:endParaRPr>
          </a:p>
          <a:p>
            <a:pPr lvl="0" eaLnBrk="0" fontAlgn="base" hangingPunct="0">
              <a:spcBef>
                <a:spcPct val="0"/>
              </a:spcBef>
              <a:spcAft>
                <a:spcPct val="0"/>
              </a:spcAft>
              <a:tabLst>
                <a:tab pos="5937250" algn="r"/>
              </a:tabLst>
            </a:pPr>
            <a:r>
              <a:rPr lang="en-US" sz="1600" i="1" dirty="0" smtClean="0">
                <a:latin typeface="Arial" pitchFamily="34" charset="0"/>
                <a:ea typeface="Times"/>
                <a:cs typeface="Times New Roman" pitchFamily="18" charset="0"/>
              </a:rPr>
              <a:t>3.5.5 Maintainability	4</a:t>
            </a:r>
            <a:endParaRPr lang="en-US" sz="1600" dirty="0" smtClean="0">
              <a:latin typeface="Arial" pitchFamily="34" charset="0"/>
            </a:endParaRPr>
          </a:p>
          <a:p>
            <a:pPr lvl="0" eaLnBrk="0" fontAlgn="base" hangingPunct="0">
              <a:spcBef>
                <a:spcPct val="0"/>
              </a:spcBef>
              <a:spcAft>
                <a:spcPct val="0"/>
              </a:spcAft>
              <a:tabLst>
                <a:tab pos="5937250" algn="r"/>
              </a:tabLst>
            </a:pPr>
            <a:r>
              <a:rPr lang="en-US" sz="1600" i="1" dirty="0" smtClean="0">
                <a:latin typeface="Arial" pitchFamily="34" charset="0"/>
                <a:ea typeface="Times"/>
                <a:cs typeface="Times New Roman" pitchFamily="18" charset="0"/>
              </a:rPr>
              <a:t>3.5.6 Portability	4</a:t>
            </a:r>
            <a:endParaRPr lang="en-US" sz="1600" dirty="0" smtClean="0">
              <a:latin typeface="Arial" pitchFamily="34" charset="0"/>
            </a:endParaRPr>
          </a:p>
          <a:p>
            <a:pPr lvl="0" eaLnBrk="0" fontAlgn="base" hangingPunct="0">
              <a:spcBef>
                <a:spcPct val="0"/>
              </a:spcBef>
              <a:spcAft>
                <a:spcPct val="0"/>
              </a:spcAft>
              <a:tabLst>
                <a:tab pos="5937250" algn="r"/>
              </a:tabLst>
            </a:pPr>
            <a:r>
              <a:rPr lang="en-US" sz="1600" dirty="0" smtClean="0">
                <a:latin typeface="Arial" pitchFamily="34" charset="0"/>
                <a:ea typeface="Times"/>
                <a:cs typeface="Times New Roman" pitchFamily="18" charset="0"/>
              </a:rPr>
              <a:t>3.6 Inverse Requirements	4</a:t>
            </a:r>
            <a:endParaRPr lang="en-US" sz="1600" dirty="0" smtClean="0">
              <a:latin typeface="Arial" pitchFamily="34" charset="0"/>
            </a:endParaRPr>
          </a:p>
          <a:p>
            <a:pPr lvl="0" eaLnBrk="0" fontAlgn="base" hangingPunct="0">
              <a:spcBef>
                <a:spcPct val="0"/>
              </a:spcBef>
              <a:spcAft>
                <a:spcPct val="0"/>
              </a:spcAft>
              <a:tabLst>
                <a:tab pos="5937250" algn="r"/>
              </a:tabLst>
            </a:pPr>
            <a:r>
              <a:rPr lang="en-US" sz="1600" dirty="0" smtClean="0">
                <a:latin typeface="Arial" pitchFamily="34" charset="0"/>
                <a:ea typeface="Times"/>
                <a:cs typeface="Times New Roman" pitchFamily="18" charset="0"/>
              </a:rPr>
              <a:t>3.7 Design Constraints	4</a:t>
            </a:r>
            <a:endParaRPr lang="en-US" sz="1600" dirty="0" smtClean="0">
              <a:latin typeface="Arial" pitchFamily="34" charset="0"/>
            </a:endParaRPr>
          </a:p>
          <a:p>
            <a:pPr lvl="0" eaLnBrk="0" fontAlgn="base" hangingPunct="0">
              <a:spcBef>
                <a:spcPct val="0"/>
              </a:spcBef>
              <a:spcAft>
                <a:spcPct val="0"/>
              </a:spcAft>
              <a:tabLst>
                <a:tab pos="5937250" algn="r"/>
              </a:tabLst>
            </a:pPr>
            <a:r>
              <a:rPr lang="en-US" sz="1600" dirty="0" smtClean="0">
                <a:latin typeface="Arial" pitchFamily="34" charset="0"/>
                <a:ea typeface="Times"/>
                <a:cs typeface="Times New Roman" pitchFamily="18" charset="0"/>
              </a:rPr>
              <a:t>3.8 Logical Database Requirements	4</a:t>
            </a:r>
            <a:endParaRPr lang="en-US" sz="1600" dirty="0" smtClean="0">
              <a:latin typeface="Arial" pitchFamily="34" charset="0"/>
            </a:endParaRPr>
          </a:p>
          <a:p>
            <a:pPr lvl="0" eaLnBrk="0" fontAlgn="base" hangingPunct="0">
              <a:spcBef>
                <a:spcPct val="0"/>
              </a:spcBef>
              <a:spcAft>
                <a:spcPct val="0"/>
              </a:spcAft>
              <a:tabLst>
                <a:tab pos="5937250" algn="r"/>
              </a:tabLst>
            </a:pPr>
            <a:r>
              <a:rPr lang="en-US" sz="1600" dirty="0" smtClean="0">
                <a:latin typeface="Arial" pitchFamily="34" charset="0"/>
                <a:ea typeface="Times"/>
                <a:cs typeface="Times New Roman" pitchFamily="18" charset="0"/>
              </a:rPr>
              <a:t>3.9 Other Requirements	4</a:t>
            </a:r>
            <a:endParaRPr lang="en-US" sz="1600" dirty="0" smtClean="0">
              <a:latin typeface="Arial" pitchFamily="34" charset="0"/>
            </a:endParaRPr>
          </a:p>
          <a:p>
            <a:pPr lvl="0" eaLnBrk="0" fontAlgn="base" hangingPunct="0">
              <a:spcBef>
                <a:spcPct val="0"/>
              </a:spcBef>
              <a:spcAft>
                <a:spcPct val="0"/>
              </a:spcAft>
              <a:tabLst>
                <a:tab pos="5937250" algn="r"/>
              </a:tabLst>
            </a:pPr>
            <a:r>
              <a:rPr lang="en-US" sz="1600" b="1" dirty="0" smtClean="0">
                <a:latin typeface="Arial" pitchFamily="34" charset="0"/>
                <a:ea typeface="Times"/>
                <a:cs typeface="Times New Roman" pitchFamily="18" charset="0"/>
              </a:rPr>
              <a:t>4. ANALYSIS MODELS	4</a:t>
            </a:r>
            <a:endParaRPr lang="en-US" sz="1600" dirty="0" smtClean="0">
              <a:latin typeface="Arial" pitchFamily="34" charset="0"/>
            </a:endParaRPr>
          </a:p>
          <a:p>
            <a:pPr lvl="0" eaLnBrk="0" fontAlgn="base" hangingPunct="0">
              <a:spcBef>
                <a:spcPct val="0"/>
              </a:spcBef>
              <a:spcAft>
                <a:spcPct val="0"/>
              </a:spcAft>
              <a:tabLst>
                <a:tab pos="5937250" algn="r"/>
              </a:tabLst>
            </a:pPr>
            <a:r>
              <a:rPr lang="en-US" sz="1600" dirty="0" smtClean="0">
                <a:latin typeface="Arial" pitchFamily="34" charset="0"/>
                <a:ea typeface="Times"/>
                <a:cs typeface="Times New Roman" pitchFamily="18" charset="0"/>
              </a:rPr>
              <a:t>4.1 Sequence Diagrams	5</a:t>
            </a:r>
            <a:endParaRPr lang="en-US" sz="1600" dirty="0" smtClean="0">
              <a:latin typeface="Arial" pitchFamily="34" charset="0"/>
            </a:endParaRPr>
          </a:p>
          <a:p>
            <a:pPr lvl="0" eaLnBrk="0" fontAlgn="base" hangingPunct="0">
              <a:spcBef>
                <a:spcPct val="0"/>
              </a:spcBef>
              <a:spcAft>
                <a:spcPct val="0"/>
              </a:spcAft>
              <a:tabLst>
                <a:tab pos="5937250" algn="r"/>
              </a:tabLst>
            </a:pPr>
            <a:r>
              <a:rPr lang="en-US" sz="1600" dirty="0" smtClean="0">
                <a:latin typeface="Arial" pitchFamily="34" charset="0"/>
                <a:ea typeface="Times"/>
                <a:cs typeface="Times New Roman" pitchFamily="18" charset="0"/>
              </a:rPr>
              <a:t>4.3 Data Flow Diagrams (DFD)	5</a:t>
            </a:r>
            <a:endParaRPr lang="en-US" sz="1600" dirty="0" smtClean="0">
              <a:latin typeface="Arial" pitchFamily="34" charset="0"/>
            </a:endParaRPr>
          </a:p>
          <a:p>
            <a:pPr lvl="0" eaLnBrk="0" fontAlgn="base" hangingPunct="0">
              <a:spcBef>
                <a:spcPct val="0"/>
              </a:spcBef>
              <a:spcAft>
                <a:spcPct val="0"/>
              </a:spcAft>
              <a:tabLst>
                <a:tab pos="5937250" algn="r"/>
              </a:tabLst>
            </a:pPr>
            <a:r>
              <a:rPr lang="en-US" sz="1600" dirty="0" smtClean="0">
                <a:latin typeface="Arial" pitchFamily="34" charset="0"/>
                <a:ea typeface="Times"/>
                <a:cs typeface="Times New Roman" pitchFamily="18" charset="0"/>
              </a:rPr>
              <a:t>4.2 State-Transition Diagrams (STD)	5</a:t>
            </a:r>
            <a:endParaRPr lang="en-US" sz="1600" dirty="0" smtClean="0">
              <a:latin typeface="Arial" pitchFamily="34" charset="0"/>
            </a:endParaRPr>
          </a:p>
          <a:p>
            <a:pPr lvl="0" eaLnBrk="0" fontAlgn="base" hangingPunct="0">
              <a:spcBef>
                <a:spcPct val="0"/>
              </a:spcBef>
              <a:spcAft>
                <a:spcPct val="0"/>
              </a:spcAft>
              <a:tabLst>
                <a:tab pos="5937250" algn="r"/>
              </a:tabLst>
            </a:pPr>
            <a:r>
              <a:rPr lang="en-US" sz="1600" b="1" dirty="0" smtClean="0">
                <a:latin typeface="Arial" pitchFamily="34" charset="0"/>
                <a:ea typeface="Times"/>
                <a:cs typeface="Times New Roman" pitchFamily="18" charset="0"/>
              </a:rPr>
              <a:t>5. CHANGE MANAGEMENT PROCESS	5</a:t>
            </a:r>
            <a:endParaRPr lang="en-US" sz="1600" dirty="0" smtClean="0">
              <a:latin typeface="Arial" pitchFamily="34" charset="0"/>
            </a:endParaRPr>
          </a:p>
          <a:p>
            <a:pPr lvl="0" eaLnBrk="0" fontAlgn="base" hangingPunct="0">
              <a:spcBef>
                <a:spcPct val="0"/>
              </a:spcBef>
              <a:spcAft>
                <a:spcPct val="0"/>
              </a:spcAft>
              <a:tabLst>
                <a:tab pos="5937250" algn="r"/>
              </a:tabLst>
            </a:pPr>
            <a:r>
              <a:rPr lang="en-US" sz="1600" b="1" dirty="0" smtClean="0">
                <a:latin typeface="Arial" pitchFamily="34" charset="0"/>
                <a:ea typeface="Times"/>
                <a:cs typeface="Times New Roman" pitchFamily="18" charset="0"/>
              </a:rPr>
              <a:t>A. APPENDICES	5</a:t>
            </a:r>
            <a:endParaRPr lang="en-US" sz="1600" dirty="0" smtClean="0">
              <a:latin typeface="Arial" pitchFamily="34" charset="0"/>
            </a:endParaRPr>
          </a:p>
          <a:p>
            <a:pPr lvl="0" eaLnBrk="0" fontAlgn="base" hangingPunct="0">
              <a:spcBef>
                <a:spcPct val="0"/>
              </a:spcBef>
              <a:spcAft>
                <a:spcPct val="0"/>
              </a:spcAft>
              <a:tabLst>
                <a:tab pos="5937250" algn="r"/>
              </a:tabLst>
            </a:pPr>
            <a:r>
              <a:rPr lang="en-US" sz="1600" dirty="0" smtClean="0">
                <a:latin typeface="Arial" pitchFamily="34" charset="0"/>
                <a:ea typeface="Times"/>
                <a:cs typeface="Times New Roman" pitchFamily="18" charset="0"/>
              </a:rPr>
              <a:t>A.1 Appendix 1	5</a:t>
            </a:r>
            <a:endParaRPr lang="en-US" sz="1600" dirty="0" smtClean="0">
              <a:latin typeface="Arial" pitchFamily="34" charset="0"/>
            </a:endParaRPr>
          </a:p>
          <a:p>
            <a:pPr lvl="0" eaLnBrk="0" fontAlgn="base" hangingPunct="0">
              <a:spcBef>
                <a:spcPct val="0"/>
              </a:spcBef>
              <a:spcAft>
                <a:spcPct val="0"/>
              </a:spcAft>
              <a:tabLst>
                <a:tab pos="5937250" algn="r"/>
              </a:tabLst>
            </a:pPr>
            <a:r>
              <a:rPr lang="en-US" sz="1600" dirty="0" smtClean="0">
                <a:latin typeface="Arial" pitchFamily="34" charset="0"/>
                <a:ea typeface="Times"/>
                <a:cs typeface="Times New Roman" pitchFamily="18" charset="0"/>
              </a:rPr>
              <a:t>A.2 Appendix 2</a:t>
            </a:r>
            <a:endParaRPr lang="en-US" sz="1600" dirty="0"/>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type="body" idx="1"/>
          </p:nvPr>
        </p:nvSpPr>
        <p:spPr>
          <a:noFill/>
          <a:ln/>
        </p:spPr>
        <p:txBody>
          <a:bodyPr lIns="90487" tIns="44450" rIns="90487" bIns="44450"/>
          <a:lstStyle/>
          <a:p>
            <a:r>
              <a:rPr lang="en-GB" sz="2400" dirty="0">
                <a:solidFill>
                  <a:srgbClr val="FF0000"/>
                </a:solidFill>
              </a:rPr>
              <a:t>Validity</a:t>
            </a:r>
            <a:r>
              <a:rPr lang="en-GB" sz="2400" dirty="0"/>
              <a:t>.</a:t>
            </a:r>
            <a:r>
              <a:rPr lang="en-GB" sz="2400" dirty="0" smtClean="0"/>
              <a:t> Does </a:t>
            </a:r>
            <a:r>
              <a:rPr lang="en-GB" sz="2400" dirty="0"/>
              <a:t>the system provide the functions which best support the customer’s needs?</a:t>
            </a:r>
          </a:p>
          <a:p>
            <a:r>
              <a:rPr lang="en-GB" sz="2400" dirty="0">
                <a:solidFill>
                  <a:srgbClr val="FF0000"/>
                </a:solidFill>
              </a:rPr>
              <a:t>Consistency</a:t>
            </a:r>
            <a:r>
              <a:rPr lang="en-GB" sz="2400" dirty="0" smtClean="0"/>
              <a:t>. </a:t>
            </a:r>
            <a:r>
              <a:rPr lang="en-GB" sz="2400" dirty="0"/>
              <a:t>Are there any requirements conflicts?</a:t>
            </a:r>
          </a:p>
          <a:p>
            <a:r>
              <a:rPr lang="en-GB" sz="2400" dirty="0" smtClean="0">
                <a:solidFill>
                  <a:srgbClr val="FF0000"/>
                </a:solidFill>
              </a:rPr>
              <a:t>Completeness</a:t>
            </a:r>
            <a:r>
              <a:rPr lang="en-GB" sz="2400" dirty="0" smtClean="0"/>
              <a:t>. Are </a:t>
            </a:r>
            <a:r>
              <a:rPr lang="en-GB" sz="2400" dirty="0"/>
              <a:t>all functions required by the customer included?</a:t>
            </a:r>
          </a:p>
          <a:p>
            <a:r>
              <a:rPr lang="en-GB" sz="2400" dirty="0" smtClean="0">
                <a:solidFill>
                  <a:srgbClr val="FF0000"/>
                </a:solidFill>
              </a:rPr>
              <a:t>Realism</a:t>
            </a:r>
            <a:r>
              <a:rPr lang="en-GB" sz="2400" dirty="0" smtClean="0"/>
              <a:t>. Can </a:t>
            </a:r>
            <a:r>
              <a:rPr lang="en-GB" sz="2400" dirty="0"/>
              <a:t>the requirements be implemented given available budget and technology</a:t>
            </a:r>
          </a:p>
          <a:p>
            <a:r>
              <a:rPr lang="en-GB" sz="2400" dirty="0">
                <a:solidFill>
                  <a:srgbClr val="FF0000"/>
                </a:solidFill>
              </a:rPr>
              <a:t>Verifiability</a:t>
            </a:r>
            <a:r>
              <a:rPr lang="en-GB" sz="2400" dirty="0"/>
              <a:t>. Can the requirements be checked?</a:t>
            </a: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type="body" idx="1"/>
          </p:nvPr>
        </p:nvSpPr>
        <p:spPr/>
        <p:txBody>
          <a:bodyPr/>
          <a:lstStyle/>
          <a:p>
            <a:pPr>
              <a:lnSpc>
                <a:spcPct val="90000"/>
              </a:lnSpc>
            </a:pPr>
            <a:r>
              <a:rPr lang="en-GB" dirty="0"/>
              <a:t>Requirements reviews</a:t>
            </a:r>
          </a:p>
          <a:p>
            <a:pPr lvl="1">
              <a:lnSpc>
                <a:spcPct val="90000"/>
              </a:lnSpc>
            </a:pPr>
            <a:r>
              <a:rPr lang="en-GB" dirty="0"/>
              <a:t>Systematic manual analysis of the requirements</a:t>
            </a:r>
            <a:r>
              <a:rPr lang="en-GB" dirty="0" smtClean="0"/>
              <a:t>.</a:t>
            </a:r>
          </a:p>
          <a:p>
            <a:pPr lvl="1">
              <a:lnSpc>
                <a:spcPct val="90000"/>
              </a:lnSpc>
            </a:pPr>
            <a:endParaRPr lang="en-GB" dirty="0"/>
          </a:p>
          <a:p>
            <a:pPr>
              <a:lnSpc>
                <a:spcPct val="90000"/>
              </a:lnSpc>
            </a:pPr>
            <a:r>
              <a:rPr lang="en-GB" dirty="0"/>
              <a:t>Prototyping</a:t>
            </a:r>
          </a:p>
          <a:p>
            <a:pPr lvl="1">
              <a:lnSpc>
                <a:spcPct val="90000"/>
              </a:lnSpc>
            </a:pPr>
            <a:r>
              <a:rPr lang="en-GB" dirty="0"/>
              <a:t>Using an executable model of the system to check requirements. </a:t>
            </a:r>
            <a:endParaRPr lang="en-GB" dirty="0" smtClean="0"/>
          </a:p>
          <a:p>
            <a:pPr lvl="1">
              <a:lnSpc>
                <a:spcPct val="90000"/>
              </a:lnSpc>
            </a:pPr>
            <a:endParaRPr lang="en-GB" dirty="0"/>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type="body" idx="1"/>
          </p:nvPr>
        </p:nvSpPr>
        <p:spPr/>
        <p:txBody>
          <a:bodyPr>
            <a:normAutofit lnSpcReduction="10000"/>
          </a:bodyPr>
          <a:lstStyle/>
          <a:p>
            <a:r>
              <a:rPr lang="en-GB" sz="2400" dirty="0"/>
              <a:t>Requirements management is the process of managing changing requirements during the requirements engineering process and system development</a:t>
            </a:r>
            <a:r>
              <a:rPr lang="en-GB" sz="2400" dirty="0" smtClean="0"/>
              <a:t>.</a:t>
            </a:r>
          </a:p>
          <a:p>
            <a:r>
              <a:rPr lang="en-GB" dirty="0" smtClean="0"/>
              <a:t>New requirements emerge as a system is being developed and after it has gone into use.</a:t>
            </a:r>
          </a:p>
          <a:p>
            <a:r>
              <a:rPr lang="en-US" dirty="0" smtClean="0"/>
              <a:t>You need to keep track of individual requirements and maintain links between dependent requirements so that you can assess the impact of requirements changes. You need to establish a formal process for making change proposals and linking these to system requirements.</a:t>
            </a:r>
            <a:endParaRPr lang="en-GB" sz="2400"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normAutofit/>
          </a:bodyPr>
          <a:lstStyle/>
          <a:p>
            <a:r>
              <a:rPr lang="en-US" dirty="0" smtClean="0"/>
              <a:t>The business and technical environment of the system always changes after installation.</a:t>
            </a:r>
          </a:p>
          <a:p>
            <a:endParaRPr lang="en-US" dirty="0" smtClean="0"/>
          </a:p>
          <a:p>
            <a:r>
              <a:rPr lang="en-US" dirty="0" smtClean="0"/>
              <a:t>The people who pay for a system and the users of that system are rarely the same people.</a:t>
            </a:r>
          </a:p>
          <a:p>
            <a:endParaRPr lang="en-US" dirty="0" smtClean="0"/>
          </a:p>
          <a:p>
            <a:r>
              <a:rPr lang="en-US" dirty="0" smtClean="0"/>
              <a:t>Large systems usually have a diverse user community, with many users having different requirements and priorities that may be conflicting or contradictory.</a:t>
            </a:r>
          </a:p>
          <a:p>
            <a:endParaRPr lang="en-US" dirty="0" smtClean="0"/>
          </a:p>
          <a:p>
            <a:endParaRPr lang="en-GB" dirty="0" smtClean="0"/>
          </a:p>
          <a:p>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smtClean="0"/>
              <a:t>Requirements evolution</a:t>
            </a:r>
          </a:p>
        </p:txBody>
      </p:sp>
      <p:pic>
        <p:nvPicPr>
          <p:cNvPr id="4" name="Picture 3" descr="4.17 ReqEvolution.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
              <a:stretch>
                <a:fillRect/>
              </a:stretch>
            </p:blipFill>
          </mc:Choice>
          <mc:Fallback>
            <p:blipFill>
              <a:blip r:embed="rId2"/>
              <a:stretch>
                <a:fillRect/>
              </a:stretch>
            </p:blipFill>
          </mc:Fallback>
        </mc:AlternateContent>
        <p:spPr>
          <a:xfrm>
            <a:off x="2133600" y="2514600"/>
            <a:ext cx="5005917" cy="2514600"/>
          </a:xfrm>
          <a:prstGeom prst="rect">
            <a:avLst/>
          </a:prstGeom>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smtClean="0"/>
              <a:t>Requirements change management</a:t>
            </a:r>
          </a:p>
        </p:txBody>
      </p:sp>
      <p:pic>
        <p:nvPicPr>
          <p:cNvPr id="4" name="Picture 3" descr="4.18 ReqChangeMan.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
              <a:stretch>
                <a:fillRect/>
              </a:stretch>
            </p:blipFill>
          </mc:Choice>
          <mc:Fallback>
            <p:blipFill>
              <a:blip r:embed="rId2"/>
              <a:stretch>
                <a:fillRect/>
              </a:stretch>
            </p:blipFill>
          </mc:Fallback>
        </mc:AlternateContent>
        <p:spPr>
          <a:xfrm>
            <a:off x="228600" y="3136900"/>
            <a:ext cx="8661952" cy="1054100"/>
          </a:xfrm>
          <a:prstGeom prst="rect">
            <a:avLst/>
          </a:prstGeom>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change management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Deciding if a requirements change should be accepted</a:t>
            </a:r>
          </a:p>
          <a:p>
            <a:pPr lvl="1"/>
            <a:r>
              <a:rPr lang="en-US" i="1" dirty="0" smtClean="0">
                <a:solidFill>
                  <a:srgbClr val="FF0000"/>
                </a:solidFill>
              </a:rPr>
              <a:t>Problem analysis and change specification</a:t>
            </a:r>
          </a:p>
          <a:p>
            <a:pPr lvl="2"/>
            <a:r>
              <a:rPr lang="en-US" dirty="0" smtClean="0"/>
              <a:t>During this stage, the problem or the change proposal is analyzed to check that it is valid. This analysis is fed back to the change requestor who may respond with a more specific requirements change proposal, or decide to withdraw the request.</a:t>
            </a:r>
            <a:endParaRPr lang="en-GB" dirty="0" smtClean="0"/>
          </a:p>
          <a:p>
            <a:pPr lvl="1"/>
            <a:r>
              <a:rPr lang="en-US" i="1" dirty="0" smtClean="0">
                <a:solidFill>
                  <a:srgbClr val="FF0000"/>
                </a:solidFill>
              </a:rPr>
              <a:t>Change analysis and costing</a:t>
            </a:r>
          </a:p>
          <a:p>
            <a:pPr lvl="2"/>
            <a:r>
              <a:rPr lang="en-US" dirty="0" smtClean="0"/>
              <a:t>The effect of the proposed change is assessed using traceability information and general knowledge of the system requirements. Once this analysis is completed, a decision is made whether or not to proceed with the requirements change.</a:t>
            </a:r>
            <a:endParaRPr lang="en-GB" dirty="0" smtClean="0"/>
          </a:p>
          <a:p>
            <a:pPr lvl="1"/>
            <a:r>
              <a:rPr lang="en-US" dirty="0" smtClean="0">
                <a:solidFill>
                  <a:srgbClr val="FF0000"/>
                </a:solidFill>
              </a:rPr>
              <a:t>Change implementation</a:t>
            </a:r>
          </a:p>
          <a:p>
            <a:pPr lvl="2"/>
            <a:r>
              <a:rPr lang="en-US" dirty="0" smtClean="0"/>
              <a:t>The requirements document and, where necessary, the system design and implementation, are modified. Ideally, the document should be organized so that changes can be easily implemented.</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1927</TotalTime>
  <Words>4441</Words>
  <Application>Microsoft Office PowerPoint</Application>
  <PresentationFormat>On-screen Show (4:3)</PresentationFormat>
  <Paragraphs>760</Paragraphs>
  <Slides>99</Slides>
  <Notes>10</Notes>
  <HiddenSlides>2</HiddenSlides>
  <MMClips>0</MMClips>
  <ScaleCrop>false</ScaleCrop>
  <HeadingPairs>
    <vt:vector size="4" baseType="variant">
      <vt:variant>
        <vt:lpstr>Theme</vt:lpstr>
      </vt:variant>
      <vt:variant>
        <vt:i4>1</vt:i4>
      </vt:variant>
      <vt:variant>
        <vt:lpstr>Slide Titles</vt:lpstr>
      </vt:variant>
      <vt:variant>
        <vt:i4>99</vt:i4>
      </vt:variant>
    </vt:vector>
  </HeadingPairs>
  <TitlesOfParts>
    <vt:vector size="100" baseType="lpstr">
      <vt:lpstr>Oriel</vt:lpstr>
      <vt:lpstr>Requirements Engineering</vt:lpstr>
      <vt:lpstr>Requirements Engineering</vt:lpstr>
      <vt:lpstr>Requirements Engineering</vt:lpstr>
      <vt:lpstr>Requirements Engineering</vt:lpstr>
      <vt:lpstr>Characteristics of Requirements</vt:lpstr>
      <vt:lpstr>Why is Getting Good Requirements Hard?</vt:lpstr>
      <vt:lpstr>Type of Requirements</vt:lpstr>
      <vt:lpstr>Type of Requirements</vt:lpstr>
      <vt:lpstr>Functional requirements and Nonfunctional requirements</vt:lpstr>
      <vt:lpstr>Functional Requirements</vt:lpstr>
      <vt:lpstr>Nonfunctional Requirements</vt:lpstr>
      <vt:lpstr>Measuring the Nonfunctional requirements</vt:lpstr>
      <vt:lpstr>Requirements Engineering</vt:lpstr>
      <vt:lpstr>Requirements Engineering</vt:lpstr>
      <vt:lpstr>Slide 15</vt:lpstr>
      <vt:lpstr>Feasibility Study</vt:lpstr>
      <vt:lpstr>Requirements Elicitation</vt:lpstr>
      <vt:lpstr>Interviewing</vt:lpstr>
      <vt:lpstr>Interviews in practice</vt:lpstr>
      <vt:lpstr>Requirements Elicitation</vt:lpstr>
      <vt:lpstr>Questionnaires</vt:lpstr>
      <vt:lpstr>Brainstorming</vt:lpstr>
      <vt:lpstr>Brainstorming – Objectives</vt:lpstr>
      <vt:lpstr>Brainstorming – Participants</vt:lpstr>
      <vt:lpstr>Brainstorming – The Storm</vt:lpstr>
      <vt:lpstr>Brainstorming – The Calm</vt:lpstr>
      <vt:lpstr>Requirements Elicitation</vt:lpstr>
      <vt:lpstr>FAST</vt:lpstr>
      <vt:lpstr>Comparison of Data-Gathering Techniques1</vt:lpstr>
      <vt:lpstr>Requirement Elicitation: Quality Function Development</vt:lpstr>
      <vt:lpstr>Use Case Approach</vt:lpstr>
      <vt:lpstr>Use Case Diagrams</vt:lpstr>
      <vt:lpstr>Use Case</vt:lpstr>
      <vt:lpstr>Specifying the Behavior of a Use Case</vt:lpstr>
      <vt:lpstr>Actors</vt:lpstr>
      <vt:lpstr>Use Cases and Actors</vt:lpstr>
      <vt:lpstr>Example of Use Case Diagram</vt:lpstr>
      <vt:lpstr>Relationships between Use Cases</vt:lpstr>
      <vt:lpstr>1. Generalization</vt:lpstr>
      <vt:lpstr>More about Generalization</vt:lpstr>
      <vt:lpstr>2. Include</vt:lpstr>
      <vt:lpstr>More about Include</vt:lpstr>
      <vt:lpstr>3. Extend</vt:lpstr>
      <vt:lpstr>More about Extend</vt:lpstr>
      <vt:lpstr>Relationships between Actors</vt:lpstr>
      <vt:lpstr>Relationships between Use Cases and Actors</vt:lpstr>
      <vt:lpstr>Example</vt:lpstr>
      <vt:lpstr>Example</vt:lpstr>
      <vt:lpstr>Example</vt:lpstr>
      <vt:lpstr>Use Case Template</vt:lpstr>
      <vt:lpstr>Use Case Template  continued...</vt:lpstr>
      <vt:lpstr>Example 1</vt:lpstr>
      <vt:lpstr>Example 2</vt:lpstr>
      <vt:lpstr>Benefits of Use Case-Based Software Development</vt:lpstr>
      <vt:lpstr>Quality Function Deployment</vt:lpstr>
      <vt:lpstr>Requirement Analysis</vt:lpstr>
      <vt:lpstr>Requirements Analysis</vt:lpstr>
      <vt:lpstr>Requirement analysis</vt:lpstr>
      <vt:lpstr>Slide 59</vt:lpstr>
      <vt:lpstr>Analysis Model - A Bridge </vt:lpstr>
      <vt:lpstr>Elements of Analysis model</vt:lpstr>
      <vt:lpstr>Elements of Analysis model</vt:lpstr>
      <vt:lpstr>Modeling the Requirements: Structural Model</vt:lpstr>
      <vt:lpstr>Slide 64</vt:lpstr>
      <vt:lpstr>DFD Elements</vt:lpstr>
      <vt:lpstr>Slide 66</vt:lpstr>
      <vt:lpstr>Context Diagram</vt:lpstr>
      <vt:lpstr>Top Level Diagram (Level 0)</vt:lpstr>
      <vt:lpstr>Level 1 Diagram</vt:lpstr>
      <vt:lpstr>Data Dictionaries</vt:lpstr>
      <vt:lpstr>Data Dictionary</vt:lpstr>
      <vt:lpstr>What DFDs can be used for</vt:lpstr>
      <vt:lpstr>Why DFDs aren’t used in O-O</vt:lpstr>
      <vt:lpstr>Entity Relationship Diagram</vt:lpstr>
      <vt:lpstr>ERD Components</vt:lpstr>
      <vt:lpstr>ERD Components</vt:lpstr>
      <vt:lpstr>Cardinality</vt:lpstr>
      <vt:lpstr>Relationship Cardinality</vt:lpstr>
      <vt:lpstr>Degree of Relationship</vt:lpstr>
      <vt:lpstr>Example of ERD</vt:lpstr>
      <vt:lpstr>Software Prototype</vt:lpstr>
      <vt:lpstr>Approaches to prototyping</vt:lpstr>
      <vt:lpstr>Evolutionary prototyping</vt:lpstr>
      <vt:lpstr>Evolutionary prototyping advantages</vt:lpstr>
      <vt:lpstr>Evolutionary prototyping problems</vt:lpstr>
      <vt:lpstr>Throw-away prototyping</vt:lpstr>
      <vt:lpstr>Throw-away prototyping</vt:lpstr>
      <vt:lpstr>Requirements Documentation</vt:lpstr>
      <vt:lpstr>Nature of SRS</vt:lpstr>
      <vt:lpstr>SRS format</vt:lpstr>
      <vt:lpstr>Slide 91</vt:lpstr>
      <vt:lpstr>Slide 92</vt:lpstr>
      <vt:lpstr>Requirements checking</vt:lpstr>
      <vt:lpstr>Requirements validation techniques</vt:lpstr>
      <vt:lpstr>Requirements management</vt:lpstr>
      <vt:lpstr>Changing requirements</vt:lpstr>
      <vt:lpstr>Requirements evolution</vt:lpstr>
      <vt:lpstr>Requirements change management</vt:lpstr>
      <vt:lpstr>Requirements change management</vt:lpstr>
    </vt:vector>
  </TitlesOfParts>
  <Company>r_corp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ramchandra</dc:creator>
  <cp:lastModifiedBy>ramchandra</cp:lastModifiedBy>
  <cp:revision>173</cp:revision>
  <dcterms:created xsi:type="dcterms:W3CDTF">2015-01-04T16:58:42Z</dcterms:created>
  <dcterms:modified xsi:type="dcterms:W3CDTF">2017-01-31T03:43:53Z</dcterms:modified>
</cp:coreProperties>
</file>