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0" r:id="rId1"/>
  </p:sldMasterIdLst>
  <p:sldIdLst>
    <p:sldId id="256" r:id="rId2"/>
    <p:sldId id="269" r:id="rId3"/>
    <p:sldId id="270" r:id="rId4"/>
    <p:sldId id="257" r:id="rId5"/>
    <p:sldId id="258" r:id="rId6"/>
    <p:sldId id="259" r:id="rId7"/>
    <p:sldId id="271" r:id="rId8"/>
    <p:sldId id="260" r:id="rId9"/>
    <p:sldId id="272" r:id="rId10"/>
    <p:sldId id="261" r:id="rId11"/>
    <p:sldId id="273" r:id="rId12"/>
    <p:sldId id="274" r:id="rId13"/>
    <p:sldId id="262" r:id="rId14"/>
    <p:sldId id="263" r:id="rId15"/>
    <p:sldId id="278" r:id="rId16"/>
    <p:sldId id="264" r:id="rId17"/>
    <p:sldId id="265" r:id="rId18"/>
    <p:sldId id="266" r:id="rId19"/>
    <p:sldId id="275" r:id="rId20"/>
    <p:sldId id="280" r:id="rId21"/>
    <p:sldId id="267" r:id="rId22"/>
    <p:sldId id="281" r:id="rId23"/>
    <p:sldId id="26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0" d="100"/>
          <a:sy n="70" d="100"/>
        </p:scale>
        <p:origin x="-1350"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C0EC951D-4390-43AD-80E4-0B2649EAE337}" type="datetimeFigureOut">
              <a:rPr lang="en-US" smtClean="0"/>
              <a:t>2/28/2017</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93C7EAD3-0DEA-4FE3-9410-170BF71CE40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0EC951D-4390-43AD-80E4-0B2649EAE337}" type="datetimeFigureOut">
              <a:rPr lang="en-US" smtClean="0"/>
              <a:t>2/28/2017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3C7EAD3-0DEA-4FE3-9410-170BF71CE40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0EC951D-4390-43AD-80E4-0B2649EAE337}" type="datetimeFigureOut">
              <a:rPr lang="en-US" smtClean="0"/>
              <a:t>2/28/2017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3C7EAD3-0DEA-4FE3-9410-170BF71CE40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0EC951D-4390-43AD-80E4-0B2649EAE337}" type="datetimeFigureOut">
              <a:rPr lang="en-US" smtClean="0"/>
              <a:t>2/28/2017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3C7EAD3-0DEA-4FE3-9410-170BF71CE406}"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0EC951D-4390-43AD-80E4-0B2649EAE337}" type="datetimeFigureOut">
              <a:rPr lang="en-US" smtClean="0"/>
              <a:t>2/28/2017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3C7EAD3-0DEA-4FE3-9410-170BF71CE406}"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0EC951D-4390-43AD-80E4-0B2649EAE337}" type="datetimeFigureOut">
              <a:rPr lang="en-US" smtClean="0"/>
              <a:t>2/28/2017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3C7EAD3-0DEA-4FE3-9410-170BF71CE406}"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0EC951D-4390-43AD-80E4-0B2649EAE337}" type="datetimeFigureOut">
              <a:rPr lang="en-US" smtClean="0"/>
              <a:t>2/28/2017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93C7EAD3-0DEA-4FE3-9410-170BF71CE40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C0EC951D-4390-43AD-80E4-0B2649EAE337}" type="datetimeFigureOut">
              <a:rPr lang="en-US" smtClean="0"/>
              <a:t>2/28/2017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93C7EAD3-0DEA-4FE3-9410-170BF71CE406}"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C0EC951D-4390-43AD-80E4-0B2649EAE337}" type="datetimeFigureOut">
              <a:rPr lang="en-US" smtClean="0"/>
              <a:t>2/28/2017</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93C7EAD3-0DEA-4FE3-9410-170BF71CE40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C0EC951D-4390-43AD-80E4-0B2649EAE337}" type="datetimeFigureOut">
              <a:rPr lang="en-US" smtClean="0"/>
              <a:t>2/28/2017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3C7EAD3-0DEA-4FE3-9410-170BF71CE40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C0EC951D-4390-43AD-80E4-0B2649EAE337}" type="datetimeFigureOut">
              <a:rPr lang="en-US" smtClean="0"/>
              <a:t>2/28/2017</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93C7EAD3-0DEA-4FE3-9410-170BF71CE406}"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C0EC951D-4390-43AD-80E4-0B2649EAE337}" type="datetimeFigureOut">
              <a:rPr lang="en-US" smtClean="0"/>
              <a:t>2/28/2017</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93C7EAD3-0DEA-4FE3-9410-170BF71CE40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4021" r:id="rId1"/>
    <p:sldLayoutId id="2147484022" r:id="rId2"/>
    <p:sldLayoutId id="2147484023" r:id="rId3"/>
    <p:sldLayoutId id="2147484024" r:id="rId4"/>
    <p:sldLayoutId id="2147484025" r:id="rId5"/>
    <p:sldLayoutId id="2147484026" r:id="rId6"/>
    <p:sldLayoutId id="2147484027" r:id="rId7"/>
    <p:sldLayoutId id="2147484028" r:id="rId8"/>
    <p:sldLayoutId id="2147484029" r:id="rId9"/>
    <p:sldLayoutId id="2147484030" r:id="rId10"/>
    <p:sldLayoutId id="214748403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905000"/>
            <a:ext cx="8077200" cy="1219200"/>
          </a:xfrm>
        </p:spPr>
        <p:txBody>
          <a:bodyPr>
            <a:normAutofit fontScale="90000"/>
          </a:bodyPr>
          <a:lstStyle/>
          <a:p>
            <a:r>
              <a:rPr lang="en-US" sz="8000" u="sng" dirty="0" smtClean="0"/>
              <a:t>Client-Server security threats</a:t>
            </a:r>
            <a:r>
              <a:rPr lang="en-US" dirty="0" smtClean="0"/>
              <a:t/>
            </a:r>
            <a:br>
              <a:rPr lang="en-US" dirty="0" smtClean="0"/>
            </a:br>
            <a:r>
              <a:rPr lang="en-US" dirty="0" smtClean="0"/>
              <a:t> </a:t>
            </a:r>
            <a:endParaRPr lang="en-US" dirty="0"/>
          </a:p>
        </p:txBody>
      </p:sp>
      <p:sp>
        <p:nvSpPr>
          <p:cNvPr id="3" name="Subtitle 2"/>
          <p:cNvSpPr>
            <a:spLocks noGrp="1"/>
          </p:cNvSpPr>
          <p:nvPr>
            <p:ph type="subTitle" idx="1"/>
          </p:nvPr>
        </p:nvSpPr>
        <p:spPr>
          <a:xfrm>
            <a:off x="5181600" y="3276600"/>
            <a:ext cx="3505200" cy="1804416"/>
          </a:xfrm>
        </p:spPr>
        <p:txBody>
          <a:bodyPr>
            <a:normAutofit fontScale="92500" lnSpcReduction="10000"/>
          </a:bodyPr>
          <a:lstStyle/>
          <a:p>
            <a:r>
              <a:rPr lang="en-US" sz="2000" dirty="0" smtClean="0">
                <a:solidFill>
                  <a:schemeClr val="bg2">
                    <a:lumMod val="25000"/>
                  </a:schemeClr>
                </a:solidFill>
              </a:rPr>
              <a:t>Bhoomika  Gajpal</a:t>
            </a:r>
          </a:p>
          <a:p>
            <a:r>
              <a:rPr lang="en-US" sz="2000" dirty="0">
                <a:solidFill>
                  <a:schemeClr val="bg2">
                    <a:lumMod val="25000"/>
                  </a:schemeClr>
                </a:solidFill>
              </a:rPr>
              <a:t>Divya </a:t>
            </a:r>
            <a:r>
              <a:rPr lang="en-US" sz="2000" dirty="0" smtClean="0">
                <a:solidFill>
                  <a:schemeClr val="bg2">
                    <a:lumMod val="25000"/>
                  </a:schemeClr>
                </a:solidFill>
              </a:rPr>
              <a:t>Tiwari</a:t>
            </a:r>
          </a:p>
          <a:p>
            <a:r>
              <a:rPr lang="en-US" sz="2000" dirty="0" smtClean="0">
                <a:solidFill>
                  <a:schemeClr val="bg2">
                    <a:lumMod val="25000"/>
                  </a:schemeClr>
                </a:solidFill>
              </a:rPr>
              <a:t>Jagriti Bajpai</a:t>
            </a:r>
          </a:p>
          <a:p>
            <a:r>
              <a:rPr lang="en-US" sz="2000" dirty="0" smtClean="0">
                <a:solidFill>
                  <a:schemeClr val="bg2">
                    <a:lumMod val="25000"/>
                  </a:schemeClr>
                </a:solidFill>
              </a:rPr>
              <a:t>Namrata Singh</a:t>
            </a:r>
          </a:p>
          <a:p>
            <a:r>
              <a:rPr lang="en-US" sz="3300" dirty="0" smtClean="0">
                <a:solidFill>
                  <a:schemeClr val="bg2">
                    <a:lumMod val="25000"/>
                  </a:schemeClr>
                </a:solidFill>
              </a:rPr>
              <a:t>6</a:t>
            </a:r>
            <a:r>
              <a:rPr lang="en-US" sz="3300" baseline="30000" dirty="0" smtClean="0">
                <a:solidFill>
                  <a:schemeClr val="bg2">
                    <a:lumMod val="25000"/>
                  </a:schemeClr>
                </a:solidFill>
              </a:rPr>
              <a:t>th</a:t>
            </a:r>
            <a:r>
              <a:rPr lang="en-US" sz="3300" dirty="0" smtClean="0">
                <a:solidFill>
                  <a:schemeClr val="bg2">
                    <a:lumMod val="25000"/>
                  </a:schemeClr>
                </a:solidFill>
              </a:rPr>
              <a:t> sem, IT</a:t>
            </a:r>
            <a:endParaRPr lang="en-US" sz="3300" dirty="0">
              <a:solidFill>
                <a:schemeClr val="bg2">
                  <a:lumMod val="25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dirty="0" smtClean="0"/>
              <a:t>It is a self-replicating program that </a:t>
            </a:r>
            <a:r>
              <a:rPr lang="en-US" dirty="0" smtClean="0"/>
              <a:t>is </a:t>
            </a:r>
            <a:r>
              <a:rPr lang="en-US" dirty="0" smtClean="0"/>
              <a:t>self </a:t>
            </a:r>
            <a:r>
              <a:rPr lang="en-US" dirty="0" smtClean="0"/>
              <a:t>continued &amp; does not need any host program to execute.</a:t>
            </a:r>
          </a:p>
          <a:p>
            <a:pPr>
              <a:buNone/>
            </a:pPr>
            <a:endParaRPr lang="en-US" dirty="0" smtClean="0"/>
          </a:p>
          <a:p>
            <a:r>
              <a:rPr lang="en-US" dirty="0" smtClean="0"/>
              <a:t>A </a:t>
            </a:r>
            <a:r>
              <a:rPr lang="en-US" dirty="0"/>
              <a:t>computer worm is a self-contained program (or set of programs) that is able to spread functional copies of itself or its segments to other computer systems. The propagation usually takes place via network connections or email attachments. Unlike viruses, worms do not need to attach themselves to host programs.</a:t>
            </a:r>
          </a:p>
        </p:txBody>
      </p:sp>
      <p:sp>
        <p:nvSpPr>
          <p:cNvPr id="2" name="Title 1"/>
          <p:cNvSpPr>
            <a:spLocks noGrp="1"/>
          </p:cNvSpPr>
          <p:nvPr>
            <p:ph type="title"/>
          </p:nvPr>
        </p:nvSpPr>
        <p:spPr>
          <a:xfrm>
            <a:off x="457200" y="155448"/>
            <a:ext cx="8229600" cy="987552"/>
          </a:xfrm>
        </p:spPr>
        <p:txBody>
          <a:bodyPr/>
          <a:lstStyle/>
          <a:p>
            <a:r>
              <a:rPr lang="en-US" u="sng" dirty="0"/>
              <a:t>W</a:t>
            </a:r>
            <a:r>
              <a:rPr lang="en-US" u="sng" dirty="0" smtClean="0"/>
              <a:t>orms</a:t>
            </a:r>
            <a:endParaRPr lang="en-US" u="sng"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Clients must scan for malicious data &amp; executable program fragment that are transferred form the server to the client.</a:t>
            </a:r>
          </a:p>
          <a:p>
            <a:r>
              <a:rPr lang="en-US" dirty="0"/>
              <a:t>Client/Server Security Agents can detect worms during Antivirus scanning. Worms cannot be cleaned because they are self-contained programs. The Trend Micro recommended action for worms is delete.</a:t>
            </a:r>
          </a:p>
        </p:txBody>
      </p:sp>
      <p:sp>
        <p:nvSpPr>
          <p:cNvPr id="3" name="Title 2"/>
          <p:cNvSpPr>
            <a:spLocks noGrp="1"/>
          </p:cNvSpPr>
          <p:nvPr>
            <p:ph type="title"/>
          </p:nvPr>
        </p:nvSpPr>
        <p:spPr/>
        <p:txBody>
          <a:bodyPr/>
          <a:lstStyle/>
          <a:p>
            <a:r>
              <a:rPr lang="en-US" dirty="0" smtClean="0"/>
              <a:t>Worms</a:t>
            </a:r>
            <a:endParaRPr lang="en-US" dirty="0"/>
          </a:p>
        </p:txBody>
      </p:sp>
    </p:spTree>
    <p:extLst>
      <p:ext uri="{BB962C8B-B14F-4D97-AF65-F5344CB8AC3E}">
        <p14:creationId xmlns:p14="http://schemas.microsoft.com/office/powerpoint/2010/main" val="11941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Malware is a program that performs unexpected or unauthorized actions. It is a general term used to refer to viruses, Trojans, and worms. Malware, depending on its type, may or may not include replicating and non replicating malicious code. </a:t>
            </a:r>
            <a:endParaRPr lang="en-US" dirty="0" smtClean="0"/>
          </a:p>
          <a:p>
            <a:r>
              <a:rPr lang="en-US" dirty="0" smtClean="0"/>
              <a:t>Client/Server </a:t>
            </a:r>
            <a:r>
              <a:rPr lang="en-US" dirty="0"/>
              <a:t>Security Agents can detect malware during Real-time scanning or Manual and Scheduled scans.</a:t>
            </a:r>
          </a:p>
        </p:txBody>
      </p:sp>
      <p:sp>
        <p:nvSpPr>
          <p:cNvPr id="3" name="Title 2"/>
          <p:cNvSpPr>
            <a:spLocks noGrp="1"/>
          </p:cNvSpPr>
          <p:nvPr>
            <p:ph type="title"/>
          </p:nvPr>
        </p:nvSpPr>
        <p:spPr/>
        <p:txBody>
          <a:bodyPr/>
          <a:lstStyle/>
          <a:p>
            <a:r>
              <a:rPr lang="en-US" dirty="0" smtClean="0"/>
              <a:t>Malware</a:t>
            </a:r>
            <a:endParaRPr lang="en-US" dirty="0"/>
          </a:p>
        </p:txBody>
      </p:sp>
    </p:spTree>
    <p:extLst>
      <p:ext uri="{BB962C8B-B14F-4D97-AF65-F5344CB8AC3E}">
        <p14:creationId xmlns:p14="http://schemas.microsoft.com/office/powerpoint/2010/main" val="697109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47800"/>
            <a:ext cx="8305800" cy="5334000"/>
          </a:xfrm>
        </p:spPr>
        <p:txBody>
          <a:bodyPr/>
          <a:lstStyle/>
          <a:p>
            <a:r>
              <a:rPr lang="en-US" b="1" dirty="0" smtClean="0"/>
              <a:t>Unauthorized eavesdropping</a:t>
            </a:r>
          </a:p>
          <a:p>
            <a:r>
              <a:rPr lang="en-US" b="1" dirty="0" smtClean="0"/>
              <a:t>Denial of services(Dos)</a:t>
            </a:r>
          </a:p>
          <a:p>
            <a:r>
              <a:rPr lang="en-US" b="1" dirty="0" smtClean="0"/>
              <a:t>Modification of incoming data packets</a:t>
            </a:r>
          </a:p>
          <a:p>
            <a:pPr lvl="0"/>
            <a:r>
              <a:rPr lang="en-US" b="1" dirty="0"/>
              <a:t>Brute Force </a:t>
            </a:r>
            <a:r>
              <a:rPr lang="en-US" b="1" dirty="0" smtClean="0"/>
              <a:t>Attack</a:t>
            </a:r>
          </a:p>
          <a:p>
            <a:r>
              <a:rPr lang="en-US" b="1" dirty="0"/>
              <a:t>Open </a:t>
            </a:r>
            <a:r>
              <a:rPr lang="en-US" b="1" dirty="0" smtClean="0"/>
              <a:t>Relay</a:t>
            </a:r>
            <a:endParaRPr lang="en-US" dirty="0"/>
          </a:p>
          <a:p>
            <a:r>
              <a:rPr lang="en-US" b="1" dirty="0"/>
              <a:t>Cross-site </a:t>
            </a:r>
            <a:r>
              <a:rPr lang="en-US" b="1" dirty="0" smtClean="0"/>
              <a:t>Scripting</a:t>
            </a:r>
            <a:endParaRPr lang="en-US" dirty="0"/>
          </a:p>
          <a:p>
            <a:r>
              <a:rPr lang="en-US" b="1" dirty="0"/>
              <a:t>SQL Injection</a:t>
            </a:r>
            <a:endParaRPr lang="en-US" dirty="0"/>
          </a:p>
          <a:p>
            <a:r>
              <a:rPr lang="en-US" b="1" dirty="0" smtClean="0"/>
              <a:t>Malware</a:t>
            </a:r>
          </a:p>
          <a:p>
            <a:pPr lvl="0"/>
            <a:r>
              <a:rPr lang="en-US" b="1" dirty="0"/>
              <a:t>Unpatched Software</a:t>
            </a:r>
            <a:endParaRPr lang="en-US" dirty="0"/>
          </a:p>
          <a:p>
            <a:pPr lvl="0"/>
            <a:r>
              <a:rPr lang="en-US" b="1" dirty="0"/>
              <a:t>Careless Users</a:t>
            </a:r>
            <a:endParaRPr lang="en-US" dirty="0"/>
          </a:p>
          <a:p>
            <a:endParaRPr lang="en-US" dirty="0"/>
          </a:p>
          <a:p>
            <a:pPr lvl="0"/>
            <a:endParaRPr lang="en-US" dirty="0"/>
          </a:p>
          <a:p>
            <a:endParaRPr lang="en-US" dirty="0" smtClean="0"/>
          </a:p>
          <a:p>
            <a:pPr>
              <a:buNone/>
            </a:pPr>
            <a:endParaRPr lang="en-US" dirty="0" smtClean="0"/>
          </a:p>
          <a:p>
            <a:pPr>
              <a:buNone/>
            </a:pPr>
            <a:endParaRPr lang="en-US" dirty="0"/>
          </a:p>
        </p:txBody>
      </p:sp>
      <p:sp>
        <p:nvSpPr>
          <p:cNvPr id="2" name="Title 1"/>
          <p:cNvSpPr>
            <a:spLocks noGrp="1"/>
          </p:cNvSpPr>
          <p:nvPr>
            <p:ph type="title"/>
          </p:nvPr>
        </p:nvSpPr>
        <p:spPr/>
        <p:txBody>
          <a:bodyPr>
            <a:normAutofit/>
          </a:bodyPr>
          <a:lstStyle/>
          <a:p>
            <a:r>
              <a:rPr lang="en-US" dirty="0" smtClean="0"/>
              <a:t>b) Threats to server</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75191"/>
            <a:ext cx="8229600" cy="3635009"/>
          </a:xfrm>
        </p:spPr>
        <p:txBody>
          <a:bodyPr>
            <a:noAutofit/>
          </a:bodyPr>
          <a:lstStyle/>
          <a:p>
            <a:r>
              <a:rPr lang="en-US" sz="2100" dirty="0" smtClean="0"/>
              <a:t>Watching data or information as it travels through the internet</a:t>
            </a:r>
            <a:r>
              <a:rPr lang="en-US" sz="2100" dirty="0" smtClean="0"/>
              <a:t>.</a:t>
            </a:r>
          </a:p>
          <a:p>
            <a:r>
              <a:rPr lang="en-US" sz="2100" dirty="0" smtClean="0"/>
              <a:t> </a:t>
            </a:r>
            <a:r>
              <a:rPr lang="en-US" sz="2100" dirty="0" smtClean="0"/>
              <a:t>During </a:t>
            </a:r>
            <a:r>
              <a:rPr lang="en-US" sz="2100" dirty="0"/>
              <a:t>eavesdropping, an intruder intercepts the packages of data transferred over HTTP (through monitoring software), modifies the data and misuses them in order to harm the network. </a:t>
            </a:r>
            <a:endParaRPr lang="en-US" sz="2100" dirty="0"/>
          </a:p>
          <a:p>
            <a:r>
              <a:rPr lang="en-US" sz="2100" dirty="0"/>
              <a:t>Hackers can use to trap username &amp; unencrypted password sent over that </a:t>
            </a:r>
            <a:r>
              <a:rPr lang="en-US" sz="2100" dirty="0" smtClean="0"/>
              <a:t>network.</a:t>
            </a:r>
          </a:p>
          <a:p>
            <a:r>
              <a:rPr lang="en-US" sz="2100" dirty="0" smtClean="0"/>
              <a:t>Apply network segmentation which will prevent eavesdropping as well as other network attacks.</a:t>
            </a:r>
          </a:p>
          <a:p>
            <a:endParaRPr lang="en-US" sz="2100" dirty="0" smtClean="0"/>
          </a:p>
          <a:p>
            <a:endParaRPr lang="en-US" sz="2100" dirty="0"/>
          </a:p>
          <a:p>
            <a:endParaRPr lang="en-US" sz="2100" dirty="0" smtClean="0"/>
          </a:p>
          <a:p>
            <a:endParaRPr lang="en-US" sz="2100" dirty="0" smtClean="0"/>
          </a:p>
          <a:p>
            <a:pPr>
              <a:buNone/>
            </a:pPr>
            <a:endParaRPr lang="en-US" sz="2100" dirty="0"/>
          </a:p>
        </p:txBody>
      </p:sp>
      <p:sp>
        <p:nvSpPr>
          <p:cNvPr id="2" name="Title 1"/>
          <p:cNvSpPr>
            <a:spLocks noGrp="1"/>
          </p:cNvSpPr>
          <p:nvPr>
            <p:ph type="title"/>
          </p:nvPr>
        </p:nvSpPr>
        <p:spPr>
          <a:xfrm>
            <a:off x="457200" y="155448"/>
            <a:ext cx="8229600" cy="1063752"/>
          </a:xfrm>
        </p:spPr>
        <p:txBody>
          <a:bodyPr>
            <a:normAutofit/>
          </a:bodyPr>
          <a:lstStyle/>
          <a:p>
            <a:r>
              <a:rPr lang="en-US" u="sng" dirty="0" smtClean="0"/>
              <a:t>Unauthorized Eavesdropping</a:t>
            </a:r>
            <a:endParaRPr lang="en-US" u="sng"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fontAlgn="base"/>
            <a:r>
              <a:rPr lang="en-US" dirty="0" smtClean="0"/>
              <a:t>SQL </a:t>
            </a:r>
            <a:r>
              <a:rPr lang="en-US" dirty="0"/>
              <a:t>injection requires a </a:t>
            </a:r>
            <a:r>
              <a:rPr lang="en-US" dirty="0" smtClean="0"/>
              <a:t>vulnerability or </a:t>
            </a:r>
            <a:r>
              <a:rPr lang="en-US" dirty="0"/>
              <a:t>susceptibility</a:t>
            </a:r>
            <a:r>
              <a:rPr lang="en-US" dirty="0" smtClean="0"/>
              <a:t> </a:t>
            </a:r>
            <a:r>
              <a:rPr lang="en-US" dirty="0"/>
              <a:t>to be present in the database associated with a web application. </a:t>
            </a:r>
            <a:endParaRPr lang="en-US" dirty="0" smtClean="0"/>
          </a:p>
          <a:p>
            <a:pPr fontAlgn="base"/>
            <a:r>
              <a:rPr lang="en-US" dirty="0" smtClean="0"/>
              <a:t>The </a:t>
            </a:r>
            <a:r>
              <a:rPr lang="en-US" dirty="0"/>
              <a:t>malicious code is inserted into strings that are later passed to the SQL server, parsed, and executed. As with other </a:t>
            </a:r>
            <a:r>
              <a:rPr lang="en-US" dirty="0"/>
              <a:t>susceptibility</a:t>
            </a:r>
            <a:r>
              <a:rPr lang="en-US" dirty="0" smtClean="0"/>
              <a:t>-dependent </a:t>
            </a:r>
            <a:r>
              <a:rPr lang="en-US" dirty="0"/>
              <a:t>attacks, you can prevent it by scanning for problem code and fixing it.</a:t>
            </a:r>
          </a:p>
          <a:p>
            <a:endParaRPr lang="en-US" dirty="0"/>
          </a:p>
        </p:txBody>
      </p:sp>
      <p:sp>
        <p:nvSpPr>
          <p:cNvPr id="3" name="Title 2"/>
          <p:cNvSpPr>
            <a:spLocks noGrp="1"/>
          </p:cNvSpPr>
          <p:nvPr>
            <p:ph type="title"/>
          </p:nvPr>
        </p:nvSpPr>
        <p:spPr/>
        <p:txBody>
          <a:bodyPr>
            <a:normAutofit fontScale="90000"/>
          </a:bodyPr>
          <a:lstStyle/>
          <a:p>
            <a:pPr lvl="0"/>
            <a:r>
              <a:rPr lang="en-US" dirty="0"/>
              <a:t>SQL Injection</a:t>
            </a:r>
            <a:br>
              <a:rPr lang="en-US" dirty="0"/>
            </a:br>
            <a:endParaRPr lang="en-US" dirty="0"/>
          </a:p>
        </p:txBody>
      </p:sp>
    </p:spTree>
    <p:extLst>
      <p:ext uri="{BB962C8B-B14F-4D97-AF65-F5344CB8AC3E}">
        <p14:creationId xmlns:p14="http://schemas.microsoft.com/office/powerpoint/2010/main" val="2613658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8229600" cy="5105399"/>
          </a:xfrm>
        </p:spPr>
        <p:txBody>
          <a:bodyPr>
            <a:normAutofit/>
          </a:bodyPr>
          <a:lstStyle/>
          <a:p>
            <a:r>
              <a:rPr lang="en-US" sz="2400" dirty="0" smtClean="0"/>
              <a:t>A denial of service attack is an effort to make one or more computer system </a:t>
            </a:r>
            <a:r>
              <a:rPr lang="en-US" sz="2400" dirty="0" smtClean="0"/>
              <a:t>unavailable.</a:t>
            </a:r>
          </a:p>
          <a:p>
            <a:r>
              <a:rPr lang="en-US" sz="2400" dirty="0" smtClean="0"/>
              <a:t>It monopolizes the system with so many requests that the system collapses &amp; denies service to every request.</a:t>
            </a:r>
            <a:endParaRPr lang="en-US" sz="2400" dirty="0" smtClean="0"/>
          </a:p>
          <a:p>
            <a:r>
              <a:rPr lang="en-US" sz="2400" dirty="0" smtClean="0"/>
              <a:t>It is typically targeted at web servers but it can also be used on mail server, name servers &amp; any other type of computer system.</a:t>
            </a:r>
          </a:p>
          <a:p>
            <a:endParaRPr lang="en-US" sz="2400" dirty="0" smtClean="0"/>
          </a:p>
          <a:p>
            <a:r>
              <a:rPr lang="en-US" sz="2400" dirty="0" smtClean="0"/>
              <a:t>The 2 most common types of these attacks are:-</a:t>
            </a:r>
          </a:p>
          <a:p>
            <a:pPr lvl="2">
              <a:buFont typeface="Wingdings" pitchFamily="2" charset="2"/>
              <a:buChar char="Ø"/>
            </a:pPr>
            <a:r>
              <a:rPr lang="en-US" sz="2200" dirty="0" smtClean="0"/>
              <a:t>service </a:t>
            </a:r>
            <a:r>
              <a:rPr lang="en-US" sz="2200" dirty="0" smtClean="0"/>
              <a:t>overloading</a:t>
            </a:r>
          </a:p>
          <a:p>
            <a:pPr lvl="2">
              <a:buFont typeface="Wingdings" pitchFamily="2" charset="2"/>
              <a:buChar char="Ø"/>
            </a:pPr>
            <a:r>
              <a:rPr lang="en-US" sz="2200" dirty="0" smtClean="0"/>
              <a:t>message overloading</a:t>
            </a:r>
          </a:p>
          <a:p>
            <a:endParaRPr lang="en-US" sz="2400" dirty="0" smtClean="0"/>
          </a:p>
          <a:p>
            <a:endParaRPr lang="en-US" sz="2400" dirty="0"/>
          </a:p>
        </p:txBody>
      </p:sp>
      <p:sp>
        <p:nvSpPr>
          <p:cNvPr id="2" name="Title 1"/>
          <p:cNvSpPr>
            <a:spLocks noGrp="1"/>
          </p:cNvSpPr>
          <p:nvPr>
            <p:ph type="title"/>
          </p:nvPr>
        </p:nvSpPr>
        <p:spPr>
          <a:xfrm>
            <a:off x="457200" y="155448"/>
            <a:ext cx="8229600" cy="1063752"/>
          </a:xfrm>
        </p:spPr>
        <p:txBody>
          <a:bodyPr/>
          <a:lstStyle/>
          <a:p>
            <a:r>
              <a:rPr lang="en-US" u="sng" dirty="0" smtClean="0"/>
              <a:t>Denial of services(Dos)</a:t>
            </a:r>
            <a:endParaRPr lang="en-US" u="sng"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066800"/>
            <a:ext cx="8229600" cy="2895600"/>
          </a:xfrm>
        </p:spPr>
        <p:txBody>
          <a:bodyPr/>
          <a:lstStyle/>
          <a:p>
            <a:r>
              <a:rPr lang="en-US" sz="2400" dirty="0" smtClean="0"/>
              <a:t>Servers are vulnerable to service overloading.</a:t>
            </a:r>
          </a:p>
          <a:p>
            <a:pPr>
              <a:buNone/>
            </a:pPr>
            <a:endParaRPr lang="en-US" dirty="0" smtClean="0"/>
          </a:p>
        </p:txBody>
      </p:sp>
      <p:sp>
        <p:nvSpPr>
          <p:cNvPr id="2" name="Title 1"/>
          <p:cNvSpPr>
            <a:spLocks noGrp="1"/>
          </p:cNvSpPr>
          <p:nvPr>
            <p:ph type="title"/>
          </p:nvPr>
        </p:nvSpPr>
        <p:spPr>
          <a:xfrm>
            <a:off x="381000" y="152400"/>
            <a:ext cx="8229600" cy="758952"/>
          </a:xfrm>
        </p:spPr>
        <p:txBody>
          <a:bodyPr>
            <a:normAutofit/>
          </a:bodyPr>
          <a:lstStyle/>
          <a:p>
            <a:r>
              <a:rPr lang="en-US" dirty="0" smtClean="0">
                <a:solidFill>
                  <a:schemeClr val="tx1"/>
                </a:solidFill>
              </a:rPr>
              <a:t>Service overloading:-</a:t>
            </a:r>
            <a:endParaRPr lang="en-US" dirty="0">
              <a:solidFill>
                <a:schemeClr val="tx1"/>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676400"/>
            <a:ext cx="9144000" cy="518160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76400"/>
            <a:ext cx="8229600" cy="4876800"/>
          </a:xfrm>
        </p:spPr>
        <p:txBody>
          <a:bodyPr/>
          <a:lstStyle/>
          <a:p>
            <a:r>
              <a:rPr lang="en-US" dirty="0" smtClean="0"/>
              <a:t>Message overloading will occur when someone sends a very large file to the message box of server at every few seconds.</a:t>
            </a:r>
          </a:p>
          <a:p>
            <a:pPr>
              <a:buNone/>
            </a:pPr>
            <a:endParaRPr lang="en-US" dirty="0" smtClean="0"/>
          </a:p>
          <a:p>
            <a:r>
              <a:rPr lang="en-US" dirty="0" smtClean="0"/>
              <a:t>The message box rapidly grows in size &amp; begins to occupy all space on the disk &amp; increase the number of receiving process on the recipient’s machine &amp; causing a disk crash. </a:t>
            </a:r>
          </a:p>
        </p:txBody>
      </p:sp>
      <p:sp>
        <p:nvSpPr>
          <p:cNvPr id="2" name="Title 1"/>
          <p:cNvSpPr>
            <a:spLocks noGrp="1"/>
          </p:cNvSpPr>
          <p:nvPr>
            <p:ph type="title"/>
          </p:nvPr>
        </p:nvSpPr>
        <p:spPr>
          <a:xfrm>
            <a:off x="457200" y="155448"/>
            <a:ext cx="8229600" cy="758952"/>
          </a:xfrm>
        </p:spPr>
        <p:txBody>
          <a:bodyPr>
            <a:normAutofit/>
          </a:bodyPr>
          <a:lstStyle/>
          <a:p>
            <a:r>
              <a:rPr lang="en-US" dirty="0">
                <a:solidFill>
                  <a:schemeClr val="tx1"/>
                </a:solidFill>
              </a:rPr>
              <a:t>M</a:t>
            </a:r>
            <a:r>
              <a:rPr lang="en-US" dirty="0" smtClean="0">
                <a:solidFill>
                  <a:schemeClr val="tx1"/>
                </a:solidFill>
              </a:rPr>
              <a:t>essage </a:t>
            </a:r>
            <a:r>
              <a:rPr lang="en-US" dirty="0" smtClean="0">
                <a:solidFill>
                  <a:schemeClr val="tx1"/>
                </a:solidFill>
              </a:rPr>
              <a:t>overloading:-</a:t>
            </a:r>
            <a:endParaRPr lang="en-US" dirty="0">
              <a:solidFill>
                <a:schemeClr val="tx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In a brute force attack, the </a:t>
            </a:r>
            <a:r>
              <a:rPr lang="en-US" dirty="0" smtClean="0"/>
              <a:t>invader </a:t>
            </a:r>
            <a:r>
              <a:rPr lang="en-US" dirty="0" smtClean="0"/>
              <a:t>attempts </a:t>
            </a:r>
            <a:r>
              <a:rPr lang="en-US" dirty="0"/>
              <a:t>to gain access to a server by guessing a user password (usually the root administrator) through </a:t>
            </a:r>
            <a:r>
              <a:rPr lang="en-US" dirty="0" smtClean="0"/>
              <a:t>the </a:t>
            </a:r>
            <a:r>
              <a:rPr lang="en-US" dirty="0"/>
              <a:t>Mail server, or other service running on your system. </a:t>
            </a:r>
            <a:r>
              <a:rPr lang="en-US" dirty="0" smtClean="0"/>
              <a:t>The attacker will normally use software that will check every possible combination to find the one that works. Brute </a:t>
            </a:r>
            <a:r>
              <a:rPr lang="en-US" dirty="0"/>
              <a:t>force detection software will alert you when multiple failed attempts to gain access are in progress and disable access from the offending IP address.</a:t>
            </a:r>
          </a:p>
          <a:p>
            <a:endParaRPr lang="en-US" dirty="0"/>
          </a:p>
        </p:txBody>
      </p:sp>
      <p:sp>
        <p:nvSpPr>
          <p:cNvPr id="3" name="Title 2"/>
          <p:cNvSpPr>
            <a:spLocks noGrp="1"/>
          </p:cNvSpPr>
          <p:nvPr>
            <p:ph type="title"/>
          </p:nvPr>
        </p:nvSpPr>
        <p:spPr/>
        <p:txBody>
          <a:bodyPr/>
          <a:lstStyle/>
          <a:p>
            <a:r>
              <a:rPr lang="en-US" dirty="0"/>
              <a:t>B</a:t>
            </a:r>
            <a:r>
              <a:rPr lang="en-US" dirty="0" smtClean="0"/>
              <a:t>rute </a:t>
            </a:r>
            <a:r>
              <a:rPr lang="en-US" dirty="0"/>
              <a:t>force attack</a:t>
            </a:r>
          </a:p>
        </p:txBody>
      </p:sp>
    </p:spTree>
    <p:extLst>
      <p:ext uri="{BB962C8B-B14F-4D97-AF65-F5344CB8AC3E}">
        <p14:creationId xmlns:p14="http://schemas.microsoft.com/office/powerpoint/2010/main" val="2105160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Threats are potentials for vulnerabilities to turn into attacks on computer systems, networks, and more. They can put individuals’ computer systems and business computers at risk, so vulnerabilities have to be fixed so that attackers cannot infiltrate the system and cause damage.</a:t>
            </a:r>
          </a:p>
          <a:p>
            <a:endParaRPr lang="en-US" dirty="0"/>
          </a:p>
        </p:txBody>
      </p:sp>
      <p:sp>
        <p:nvSpPr>
          <p:cNvPr id="3" name="Title 2"/>
          <p:cNvSpPr>
            <a:spLocks noGrp="1"/>
          </p:cNvSpPr>
          <p:nvPr>
            <p:ph type="title"/>
          </p:nvPr>
        </p:nvSpPr>
        <p:spPr/>
        <p:txBody>
          <a:bodyPr/>
          <a:lstStyle/>
          <a:p>
            <a:r>
              <a:rPr lang="en-US" dirty="0" smtClean="0"/>
              <a:t>Threats</a:t>
            </a:r>
            <a:endParaRPr lang="en-US" dirty="0"/>
          </a:p>
        </p:txBody>
      </p:sp>
    </p:spTree>
    <p:extLst>
      <p:ext uri="{BB962C8B-B14F-4D97-AF65-F5344CB8AC3E}">
        <p14:creationId xmlns:p14="http://schemas.microsoft.com/office/powerpoint/2010/main" val="15958329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fontAlgn="base"/>
            <a:r>
              <a:rPr lang="en-US" dirty="0" smtClean="0"/>
              <a:t>Most </a:t>
            </a:r>
            <a:r>
              <a:rPr lang="en-US" dirty="0"/>
              <a:t>threats to a server can be prevented simply by having up-to-date, properly-patched software. All server operating system vendors and distributions publish security updates. By installing them on your system in a timely manner, you prevent attackers from using your server’s own </a:t>
            </a:r>
            <a:r>
              <a:rPr lang="en-US" dirty="0" smtClean="0"/>
              <a:t>exposure </a:t>
            </a:r>
            <a:r>
              <a:rPr lang="en-US" dirty="0" smtClean="0"/>
              <a:t>against </a:t>
            </a:r>
            <a:r>
              <a:rPr lang="en-US" dirty="0"/>
              <a:t>it.</a:t>
            </a:r>
          </a:p>
          <a:p>
            <a:endParaRPr lang="en-US" dirty="0"/>
          </a:p>
        </p:txBody>
      </p:sp>
      <p:sp>
        <p:nvSpPr>
          <p:cNvPr id="3" name="Title 2"/>
          <p:cNvSpPr>
            <a:spLocks noGrp="1"/>
          </p:cNvSpPr>
          <p:nvPr>
            <p:ph type="title"/>
          </p:nvPr>
        </p:nvSpPr>
        <p:spPr/>
        <p:txBody>
          <a:bodyPr>
            <a:normAutofit fontScale="90000"/>
          </a:bodyPr>
          <a:lstStyle/>
          <a:p>
            <a:pPr lvl="0"/>
            <a:r>
              <a:rPr lang="en-US" dirty="0"/>
              <a:t>Unpatched Software</a:t>
            </a:r>
            <a:br>
              <a:rPr lang="en-US" dirty="0"/>
            </a:br>
            <a:endParaRPr lang="en-US" dirty="0"/>
          </a:p>
        </p:txBody>
      </p:sp>
    </p:spTree>
    <p:extLst>
      <p:ext uri="{BB962C8B-B14F-4D97-AF65-F5344CB8AC3E}">
        <p14:creationId xmlns:p14="http://schemas.microsoft.com/office/powerpoint/2010/main" val="33559095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dirty="0" smtClean="0"/>
              <a:t>It is an integrity </a:t>
            </a:r>
            <a:r>
              <a:rPr lang="en-US" dirty="0" smtClean="0"/>
              <a:t>threat </a:t>
            </a:r>
            <a:r>
              <a:rPr lang="en-US" dirty="0" smtClean="0"/>
              <a:t>that involve modifying a message packet or destroyed the message packet.</a:t>
            </a:r>
          </a:p>
          <a:p>
            <a:r>
              <a:rPr lang="en-US" dirty="0"/>
              <a:t> An attacker can modify the data in the packet without the knowledge of the sender or receiver. Even if you do not require confidentiality for all communications, you do not want any of your messages to be modified in transit</a:t>
            </a:r>
            <a:r>
              <a:rPr lang="en-US" dirty="0" smtClean="0"/>
              <a:t>.</a:t>
            </a:r>
          </a:p>
          <a:p>
            <a:r>
              <a:rPr lang="en-US" dirty="0" smtClean="0"/>
              <a:t> </a:t>
            </a:r>
            <a:r>
              <a:rPr lang="en-US" dirty="0"/>
              <a:t>For example, if you are exchanging purchase requisitions, you do not want the items, amounts, or billing information to be modified.</a:t>
            </a:r>
            <a:endParaRPr lang="en-US" dirty="0"/>
          </a:p>
        </p:txBody>
      </p:sp>
      <p:sp>
        <p:nvSpPr>
          <p:cNvPr id="2" name="Title 1"/>
          <p:cNvSpPr>
            <a:spLocks noGrp="1"/>
          </p:cNvSpPr>
          <p:nvPr>
            <p:ph type="title"/>
          </p:nvPr>
        </p:nvSpPr>
        <p:spPr>
          <a:xfrm>
            <a:off x="457200" y="155448"/>
            <a:ext cx="8229600" cy="1063752"/>
          </a:xfrm>
        </p:spPr>
        <p:txBody>
          <a:bodyPr/>
          <a:lstStyle/>
          <a:p>
            <a:r>
              <a:rPr lang="en-US" dirty="0" smtClean="0"/>
              <a:t>Packet modification</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fontAlgn="base"/>
            <a:r>
              <a:rPr lang="en-US" dirty="0" smtClean="0"/>
              <a:t>Most prevalent </a:t>
            </a:r>
            <a:r>
              <a:rPr lang="en-US" dirty="0"/>
              <a:t>threat to a server’s security is user carelessness. If you or your users have passwords that are easy to guess, poorly written code, unpatched software, or a lack of security measures like anti-virus software, you are just asking for trouble. By enforcing strong security practices and secure authentication, you can lessen or even eliminate most threats.</a:t>
            </a:r>
          </a:p>
          <a:p>
            <a:endParaRPr lang="en-US" dirty="0"/>
          </a:p>
        </p:txBody>
      </p:sp>
      <p:sp>
        <p:nvSpPr>
          <p:cNvPr id="3" name="Title 2"/>
          <p:cNvSpPr>
            <a:spLocks noGrp="1"/>
          </p:cNvSpPr>
          <p:nvPr>
            <p:ph type="title"/>
          </p:nvPr>
        </p:nvSpPr>
        <p:spPr/>
        <p:txBody>
          <a:bodyPr>
            <a:normAutofit fontScale="90000"/>
          </a:bodyPr>
          <a:lstStyle/>
          <a:p>
            <a:pPr lvl="0"/>
            <a:r>
              <a:rPr lang="en-US" dirty="0"/>
              <a:t>Careless Users</a:t>
            </a:r>
            <a:br>
              <a:rPr lang="en-US" dirty="0"/>
            </a:br>
            <a:endParaRPr lang="en-US" dirty="0"/>
          </a:p>
        </p:txBody>
      </p:sp>
    </p:spTree>
    <p:extLst>
      <p:ext uri="{BB962C8B-B14F-4D97-AF65-F5344CB8AC3E}">
        <p14:creationId xmlns:p14="http://schemas.microsoft.com/office/powerpoint/2010/main" val="40989072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3124200"/>
            <a:ext cx="7010400" cy="1600200"/>
          </a:xfrm>
        </p:spPr>
        <p:txBody>
          <a:bodyPr>
            <a:noAutofit/>
          </a:bodyPr>
          <a:lstStyle/>
          <a:p>
            <a:pPr algn="ctr"/>
            <a:r>
              <a:rPr lang="en-US" sz="9600" dirty="0" smtClean="0"/>
              <a:t>Thank you</a:t>
            </a:r>
            <a:endParaRPr lang="en-US" sz="96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Threats can include everything from viruses, </a:t>
            </a:r>
            <a:r>
              <a:rPr lang="en-US" dirty="0" err="1" smtClean="0"/>
              <a:t>trojan</a:t>
            </a:r>
            <a:r>
              <a:rPr lang="en-US" dirty="0" smtClean="0"/>
              <a:t>, </a:t>
            </a:r>
            <a:r>
              <a:rPr lang="en-US" dirty="0"/>
              <a:t>back doors to outright attacks from </a:t>
            </a:r>
            <a:r>
              <a:rPr lang="en-US" dirty="0" smtClean="0"/>
              <a:t>hackers. </a:t>
            </a:r>
            <a:r>
              <a:rPr lang="en-US" dirty="0"/>
              <a:t>For example, a hacker might use a phishing attack to gain information about a network and break into a network.</a:t>
            </a:r>
          </a:p>
        </p:txBody>
      </p:sp>
      <p:sp>
        <p:nvSpPr>
          <p:cNvPr id="3" name="Title 2"/>
          <p:cNvSpPr>
            <a:spLocks noGrp="1"/>
          </p:cNvSpPr>
          <p:nvPr>
            <p:ph type="title"/>
          </p:nvPr>
        </p:nvSpPr>
        <p:spPr/>
        <p:txBody>
          <a:bodyPr/>
          <a:lstStyle/>
          <a:p>
            <a:r>
              <a:rPr lang="en-US" dirty="0" smtClean="0"/>
              <a:t>Threats (Cont.)</a:t>
            </a:r>
            <a:endParaRPr lang="en-US" dirty="0"/>
          </a:p>
        </p:txBody>
      </p:sp>
    </p:spTree>
    <p:extLst>
      <p:ext uri="{BB962C8B-B14F-4D97-AF65-F5344CB8AC3E}">
        <p14:creationId xmlns:p14="http://schemas.microsoft.com/office/powerpoint/2010/main" val="915352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Client-server security threats can be divided into 2 major categories:-</a:t>
            </a:r>
          </a:p>
          <a:p>
            <a:endParaRPr lang="en-US" dirty="0" smtClean="0"/>
          </a:p>
          <a:p>
            <a:pPr lvl="1"/>
            <a:r>
              <a:rPr lang="en-US" dirty="0" smtClean="0"/>
              <a:t>Threats to client</a:t>
            </a:r>
          </a:p>
          <a:p>
            <a:pPr lvl="1"/>
            <a:endParaRPr lang="en-US" dirty="0" smtClean="0"/>
          </a:p>
          <a:p>
            <a:pPr lvl="1"/>
            <a:r>
              <a:rPr lang="en-US" dirty="0" smtClean="0"/>
              <a:t>Threats to server</a:t>
            </a:r>
            <a:endParaRPr lang="en-US" dirty="0"/>
          </a:p>
        </p:txBody>
      </p:sp>
      <p:sp>
        <p:nvSpPr>
          <p:cNvPr id="2" name="Title 1"/>
          <p:cNvSpPr>
            <a:spLocks noGrp="1"/>
          </p:cNvSpPr>
          <p:nvPr>
            <p:ph type="title"/>
          </p:nvPr>
        </p:nvSpPr>
        <p:spPr/>
        <p:txBody>
          <a:bodyPr>
            <a:normAutofit/>
          </a:bodyPr>
          <a:lstStyle/>
          <a:p>
            <a:r>
              <a:rPr lang="en-US" dirty="0" smtClean="0"/>
              <a:t>Client-Server </a:t>
            </a:r>
            <a:r>
              <a:rPr lang="en-US" dirty="0" smtClean="0"/>
              <a:t>security threats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438400"/>
            <a:ext cx="8229600" cy="2187209"/>
          </a:xfrm>
        </p:spPr>
        <p:txBody>
          <a:bodyPr/>
          <a:lstStyle/>
          <a:p>
            <a:r>
              <a:rPr lang="en-US" dirty="0" smtClean="0"/>
              <a:t>Client threats mostly arise from malicious data or code, malicious code refers to viruses, worms, Trojan horses &amp; deviant.</a:t>
            </a:r>
          </a:p>
          <a:p>
            <a:pPr>
              <a:buNone/>
            </a:pPr>
            <a:endParaRPr lang="en-US" dirty="0" smtClean="0"/>
          </a:p>
          <a:p>
            <a:pPr>
              <a:buNone/>
            </a:pPr>
            <a:endParaRPr lang="en-US" dirty="0"/>
          </a:p>
        </p:txBody>
      </p:sp>
      <p:sp>
        <p:nvSpPr>
          <p:cNvPr id="2" name="Title 1"/>
          <p:cNvSpPr>
            <a:spLocks noGrp="1"/>
          </p:cNvSpPr>
          <p:nvPr>
            <p:ph type="title"/>
          </p:nvPr>
        </p:nvSpPr>
        <p:spPr/>
        <p:txBody>
          <a:bodyPr>
            <a:normAutofit/>
          </a:bodyPr>
          <a:lstStyle/>
          <a:p>
            <a:r>
              <a:rPr lang="en-US" dirty="0" smtClean="0"/>
              <a:t>a) Threats to client</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A computer virus is a program – a piece of executable code – that has the unique ability to </a:t>
            </a:r>
            <a:r>
              <a:rPr lang="en-US" dirty="0" smtClean="0"/>
              <a:t>replicate</a:t>
            </a:r>
            <a:r>
              <a:rPr lang="en-US" dirty="0"/>
              <a:t> </a:t>
            </a:r>
            <a:r>
              <a:rPr lang="en-US" dirty="0" smtClean="0"/>
              <a:t>and that </a:t>
            </a:r>
            <a:r>
              <a:rPr lang="en-US" dirty="0" smtClean="0"/>
              <a:t>is loaded onto your computer without your knowledge &amp; runs against your wishes</a:t>
            </a:r>
            <a:r>
              <a:rPr lang="en-US" dirty="0" smtClean="0"/>
              <a:t>.</a:t>
            </a:r>
          </a:p>
          <a:p>
            <a:endParaRPr lang="en-US" dirty="0" smtClean="0"/>
          </a:p>
          <a:p>
            <a:r>
              <a:rPr lang="en-US" dirty="0"/>
              <a:t>Viruses can attach themselves to just about any type of executable file and are spread as files that are copied and sent from individual to individual.</a:t>
            </a:r>
          </a:p>
          <a:p>
            <a:endParaRPr lang="en-US" dirty="0" smtClean="0"/>
          </a:p>
          <a:p>
            <a:pPr>
              <a:buNone/>
            </a:pPr>
            <a:endParaRPr lang="en-US" dirty="0" smtClean="0"/>
          </a:p>
        </p:txBody>
      </p:sp>
      <p:sp>
        <p:nvSpPr>
          <p:cNvPr id="2" name="Title 1"/>
          <p:cNvSpPr>
            <a:spLocks noGrp="1"/>
          </p:cNvSpPr>
          <p:nvPr>
            <p:ph type="title"/>
          </p:nvPr>
        </p:nvSpPr>
        <p:spPr>
          <a:xfrm>
            <a:off x="457200" y="155448"/>
            <a:ext cx="8229600" cy="835152"/>
          </a:xfrm>
        </p:spPr>
        <p:txBody>
          <a:bodyPr/>
          <a:lstStyle/>
          <a:p>
            <a:r>
              <a:rPr lang="en-US" u="sng" dirty="0" smtClean="0"/>
              <a:t>virus</a:t>
            </a:r>
            <a:endParaRPr lang="en-US" u="sng"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r>
              <a:rPr lang="en-US" dirty="0" smtClean="0"/>
              <a:t>Client/Server </a:t>
            </a:r>
            <a:r>
              <a:rPr lang="en-US" dirty="0"/>
              <a:t>Security Agents can detect viruses during Antivirus scanning. The Trend Micro recommended action for viruses is clean.</a:t>
            </a:r>
          </a:p>
        </p:txBody>
      </p:sp>
      <p:sp>
        <p:nvSpPr>
          <p:cNvPr id="3" name="Title 2"/>
          <p:cNvSpPr>
            <a:spLocks noGrp="1"/>
          </p:cNvSpPr>
          <p:nvPr>
            <p:ph type="title"/>
          </p:nvPr>
        </p:nvSpPr>
        <p:spPr/>
        <p:txBody>
          <a:bodyPr/>
          <a:lstStyle/>
          <a:p>
            <a:r>
              <a:rPr lang="en-US" dirty="0" smtClean="0"/>
              <a:t>virus</a:t>
            </a:r>
            <a:endParaRPr lang="en-US" dirty="0"/>
          </a:p>
        </p:txBody>
      </p:sp>
    </p:spTree>
    <p:extLst>
      <p:ext uri="{BB962C8B-B14F-4D97-AF65-F5344CB8AC3E}">
        <p14:creationId xmlns:p14="http://schemas.microsoft.com/office/powerpoint/2010/main" val="3442876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8229600" cy="5105400"/>
          </a:xfrm>
        </p:spPr>
        <p:txBody>
          <a:bodyPr>
            <a:normAutofit/>
          </a:bodyPr>
          <a:lstStyle/>
          <a:p>
            <a:r>
              <a:rPr lang="en-US" dirty="0"/>
              <a:t>A Trojan is a malicious program that masquerades as a harmless application. Unlike viruses, Trojans do not replicate but can be just as destructive. An application that claims to rid your computer of viruses when it actually introduces viruses onto your computer is an example of a Trojan</a:t>
            </a:r>
            <a:r>
              <a:rPr lang="en-US" dirty="0" smtClean="0"/>
              <a:t>.</a:t>
            </a:r>
          </a:p>
          <a:p>
            <a:r>
              <a:rPr lang="en-US" dirty="0" smtClean="0"/>
              <a:t>A program that performs a desired task but also performs unexpected function.</a:t>
            </a:r>
            <a:endParaRPr lang="en-US" dirty="0"/>
          </a:p>
        </p:txBody>
      </p:sp>
      <p:sp>
        <p:nvSpPr>
          <p:cNvPr id="2" name="Title 1"/>
          <p:cNvSpPr>
            <a:spLocks noGrp="1"/>
          </p:cNvSpPr>
          <p:nvPr>
            <p:ph type="title"/>
          </p:nvPr>
        </p:nvSpPr>
        <p:spPr>
          <a:xfrm>
            <a:off x="457200" y="155448"/>
            <a:ext cx="8229600" cy="987552"/>
          </a:xfrm>
        </p:spPr>
        <p:txBody>
          <a:bodyPr/>
          <a:lstStyle/>
          <a:p>
            <a:r>
              <a:rPr lang="en-US" u="sng" dirty="0" smtClean="0"/>
              <a:t>Trojan horse</a:t>
            </a:r>
            <a:endParaRPr lang="en-US" u="sng"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Client/Server Security Agents can detect Trojans during Antivirus scanning. Trojans do not infect files, thus cleaning is not necessary. The Trend Micro recommended action for Trojans is delete. To remove a Trojan, run Cleanup.</a:t>
            </a:r>
          </a:p>
        </p:txBody>
      </p:sp>
      <p:sp>
        <p:nvSpPr>
          <p:cNvPr id="3" name="Title 2"/>
          <p:cNvSpPr>
            <a:spLocks noGrp="1"/>
          </p:cNvSpPr>
          <p:nvPr>
            <p:ph type="title"/>
          </p:nvPr>
        </p:nvSpPr>
        <p:spPr/>
        <p:txBody>
          <a:bodyPr/>
          <a:lstStyle/>
          <a:p>
            <a:r>
              <a:rPr lang="en-US" dirty="0" smtClean="0"/>
              <a:t>Trojan Horse</a:t>
            </a:r>
            <a:endParaRPr lang="en-US" dirty="0"/>
          </a:p>
        </p:txBody>
      </p:sp>
    </p:spTree>
    <p:extLst>
      <p:ext uri="{BB962C8B-B14F-4D97-AF65-F5344CB8AC3E}">
        <p14:creationId xmlns:p14="http://schemas.microsoft.com/office/powerpoint/2010/main" val="20457930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237</TotalTime>
  <Words>1051</Words>
  <Application>Microsoft Office PowerPoint</Application>
  <PresentationFormat>On-screen Show (4:3)</PresentationFormat>
  <Paragraphs>90</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Concourse</vt:lpstr>
      <vt:lpstr>Client-Server security threats  </vt:lpstr>
      <vt:lpstr>Threats</vt:lpstr>
      <vt:lpstr>Threats (Cont.)</vt:lpstr>
      <vt:lpstr>Client-Server security threats</vt:lpstr>
      <vt:lpstr>a) Threats to client</vt:lpstr>
      <vt:lpstr>virus</vt:lpstr>
      <vt:lpstr>virus</vt:lpstr>
      <vt:lpstr>Trojan horse</vt:lpstr>
      <vt:lpstr>Trojan Horse</vt:lpstr>
      <vt:lpstr>Worms</vt:lpstr>
      <vt:lpstr>Worms</vt:lpstr>
      <vt:lpstr>Malware</vt:lpstr>
      <vt:lpstr>b) Threats to server</vt:lpstr>
      <vt:lpstr>Unauthorized Eavesdropping</vt:lpstr>
      <vt:lpstr>SQL Injection </vt:lpstr>
      <vt:lpstr>Denial of services(Dos)</vt:lpstr>
      <vt:lpstr>Service overloading:-</vt:lpstr>
      <vt:lpstr>Message overloading:-</vt:lpstr>
      <vt:lpstr>Brute force attack</vt:lpstr>
      <vt:lpstr>Unpatched Software </vt:lpstr>
      <vt:lpstr>Packet modification</vt:lpstr>
      <vt:lpstr>Careless Users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Client-Server security threats</dc:title>
  <dc:creator>rahul</dc:creator>
  <cp:lastModifiedBy>acs</cp:lastModifiedBy>
  <cp:revision>22</cp:revision>
  <dcterms:created xsi:type="dcterms:W3CDTF">2014-05-14T19:33:02Z</dcterms:created>
  <dcterms:modified xsi:type="dcterms:W3CDTF">2017-02-27T22:47:48Z</dcterms:modified>
</cp:coreProperties>
</file>