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0D6F374-A322-4672-864E-BB46A5E3C79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ShimCache" id="{90709566-653F-45F7-9B8F-E43D6BE38004}">
          <p14:sldIdLst>
            <p14:sldId id="264"/>
            <p14:sldId id="265"/>
            <p14:sldId id="266"/>
            <p14:sldId id="267"/>
          </p14:sldIdLst>
        </p14:section>
        <p14:section name="AmCache" id="{C10E2401-A7CA-4644-B07B-986102285946}">
          <p14:sldIdLst>
            <p14:sldId id="268"/>
            <p14:sldId id="269"/>
          </p14:sldIdLst>
        </p14:section>
        <p14:section name="RecentFileCache" id="{201DF170-F910-4681-990F-9586E728D4EF}">
          <p14:sldIdLst>
            <p14:sldId id="270"/>
            <p14:sldId id="271"/>
          </p14:sldIdLst>
        </p14:section>
        <p14:section name="Sticky Key (backdoors)" id="{E014FBE4-8D0A-42C5-9AA0-26D3443C5937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WMI Persistence" id="{81D717AD-A139-40A5-ADBF-1E94396B62E9}">
          <p14:sldIdLst>
            <p14:sldId id="278"/>
            <p14:sldId id="279"/>
            <p14:sldId id="280"/>
          </p14:sldIdLst>
        </p14:section>
        <p14:section name="WDigest (downgrade)" id="{5944EA98-6E7C-4236-9F3F-56D2C12B898E}">
          <p14:sldIdLst>
            <p14:sldId id="281"/>
            <p14:sldId id="282"/>
            <p14:sldId id="283"/>
          </p14:sldIdLst>
        </p14:section>
        <p14:section name="Scheduled Tasks" id="{BA77CD34-EABE-4DF9-8671-B78EF4E0DFD8}">
          <p14:sldIdLst>
            <p14:sldId id="284"/>
            <p14:sldId id="285"/>
          </p14:sldIdLst>
        </p14:section>
        <p14:section name="Rogue Services" id="{11748B67-928E-4FEE-9EF4-118B052A0DF8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952999"/>
            <a:ext cx="12189460" cy="1905000"/>
          </a:xfrm>
          <a:custGeom>
            <a:avLst/>
            <a:gdLst/>
            <a:ahLst/>
            <a:cxnLst/>
            <a:rect l="l" t="t" r="r" b="b"/>
            <a:pathLst>
              <a:path w="12189460" h="1905000">
                <a:moveTo>
                  <a:pt x="0" y="1905000"/>
                </a:moveTo>
                <a:lnTo>
                  <a:pt x="12188952" y="1905000"/>
                </a:lnTo>
                <a:lnTo>
                  <a:pt x="12188952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B7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914900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ln w="15240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412991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B7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365" y="696467"/>
            <a:ext cx="11685269" cy="77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000" y="1471040"/>
            <a:ext cx="11059160" cy="469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67721" y="6552072"/>
            <a:ext cx="24892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naryforay.blogspot.com/2015/07/amcacheparser-reducing-noise-finding.html" TargetMode="External"/><Relationship Id="rId2" Type="http://schemas.openxmlformats.org/officeDocument/2006/relationships/hyperlink" Target="http://www.swiftforensics.com/2013/12/amcachehve-in-windows-8-goldmine-for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eyintoir.blogspot.in/2013/12/revealing-recentfilecachebcf-file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zachgrace.com/2015/03/23/hunting-sticky-keys-backdoors.html" TargetMode="External"/><Relationship Id="rId2" Type="http://schemas.openxmlformats.org/officeDocument/2006/relationships/hyperlink" Target="http://carnal0wnage.attackresearch.com/2012/04/privilege-escalation-via-sticky-key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rowdstrike.com/blog/registry-analysis-with-crowdrespons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hat.com/docs/us-15/materials/us-15-Graeber-Abusing-Windows-Management-Instrumentation-WMI-To-" TargetMode="External"/><Relationship Id="rId2" Type="http://schemas.openxmlformats.org/officeDocument/2006/relationships/hyperlink" Target="http://la.trendmicro.com/media/misc/understanding-wmi-malware-research-paper-en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ecureworks.com/blog/wmi-persisten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stedsec.com/april-2015/dumping-wdigest-creds-with-meterpreter-mimikatzkiwi-in-windows-8-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ackhat.com/docs/webcast/09172015-leveraging-proactive-defense-rsa.pdf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thunting/APT-Hun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anware.co.uk/forensics/shimcacheparser.html" TargetMode="External"/><Relationship Id="rId2" Type="http://schemas.openxmlformats.org/officeDocument/2006/relationships/hyperlink" Target="http://binaryforay.blogspot.com/2015/05/introducing-appcompatcacheparser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1507236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6412991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B7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7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ln w="15240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6019" y="2383154"/>
            <a:ext cx="5039995" cy="117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5"/>
              </a:lnSpc>
            </a:pPr>
            <a:r>
              <a:rPr sz="8000" u="none" spc="5" dirty="0">
                <a:solidFill>
                  <a:srgbClr val="252525"/>
                </a:solidFill>
              </a:rPr>
              <a:t>APT</a:t>
            </a:r>
            <a:r>
              <a:rPr sz="8000" u="none" spc="-85" dirty="0">
                <a:solidFill>
                  <a:srgbClr val="252525"/>
                </a:solidFill>
              </a:rPr>
              <a:t> </a:t>
            </a:r>
            <a:r>
              <a:rPr sz="8000" u="none" spc="-5" dirty="0">
                <a:solidFill>
                  <a:srgbClr val="252525"/>
                </a:solidFill>
              </a:rPr>
              <a:t>Hunter:</a:t>
            </a:r>
            <a:endParaRPr sz="8000"/>
          </a:p>
        </p:txBody>
      </p:sp>
      <p:sp>
        <p:nvSpPr>
          <p:cNvPr id="8" name="object 8"/>
          <p:cNvSpPr txBox="1"/>
          <p:nvPr/>
        </p:nvSpPr>
        <p:spPr>
          <a:xfrm>
            <a:off x="1176019" y="3558794"/>
            <a:ext cx="934021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415"/>
              </a:lnSpc>
            </a:pPr>
            <a:r>
              <a:rPr sz="4800" dirty="0">
                <a:solidFill>
                  <a:srgbClr val="252525"/>
                </a:solidFill>
                <a:latin typeface="Calibri"/>
                <a:cs typeface="Calibri"/>
              </a:rPr>
              <a:t>“Enabling the </a:t>
            </a:r>
            <a:r>
              <a:rPr sz="4800" spc="-5" dirty="0">
                <a:solidFill>
                  <a:srgbClr val="252525"/>
                </a:solidFill>
                <a:latin typeface="Calibri"/>
                <a:cs typeface="Calibri"/>
              </a:rPr>
              <a:t>hunt for </a:t>
            </a:r>
            <a:r>
              <a:rPr sz="4800" dirty="0">
                <a:solidFill>
                  <a:srgbClr val="252525"/>
                </a:solidFill>
                <a:latin typeface="Calibri"/>
                <a:cs typeface="Calibri"/>
              </a:rPr>
              <a:t>abnormalities”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45677" y="4445761"/>
            <a:ext cx="2235200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734060">
              <a:lnSpc>
                <a:spcPct val="100000"/>
              </a:lnSpc>
            </a:pP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HAO</a:t>
            </a:r>
            <a:r>
              <a:rPr sz="24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WANG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JOSHUA</a:t>
            </a:r>
            <a:r>
              <a:rPr sz="2400" spc="-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THEIMER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696467"/>
            <a:ext cx="1168336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0030" algn="l"/>
              </a:tabLst>
            </a:pPr>
            <a:r>
              <a:rPr spc="-370" dirty="0"/>
              <a:t> </a:t>
            </a:r>
            <a:r>
              <a:rPr spc="-5" dirty="0"/>
              <a:t>ShimCache</a:t>
            </a:r>
            <a:r>
              <a:rPr spc="-25" dirty="0"/>
              <a:t> </a:t>
            </a:r>
            <a:r>
              <a:rPr spc="-10" dirty="0"/>
              <a:t>(cont.)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529460"/>
            <a:ext cx="11259820" cy="104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ShimCache Example #1: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After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script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run, look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for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evidence</a:t>
            </a:r>
            <a:r>
              <a:rPr sz="3600" spc="-1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PsExec (“PSEXESVC.EXE”)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execution in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tool</a:t>
            </a:r>
            <a:r>
              <a:rPr sz="3600" spc="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output: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295" y="2764535"/>
            <a:ext cx="11265408" cy="3602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2734055"/>
            <a:ext cx="11256264" cy="36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000" y="696467"/>
            <a:ext cx="1168336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0030" algn="l"/>
              </a:tabLst>
            </a:pPr>
            <a:r>
              <a:rPr spc="-370" dirty="0"/>
              <a:t> </a:t>
            </a:r>
            <a:r>
              <a:rPr spc="-5" dirty="0"/>
              <a:t>ShimCache</a:t>
            </a:r>
            <a:r>
              <a:rPr spc="-25" dirty="0"/>
              <a:t> </a:t>
            </a:r>
            <a:r>
              <a:rPr spc="-10" dirty="0"/>
              <a:t>(cont.)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000" y="1529460"/>
            <a:ext cx="11259820" cy="104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ShimCache Example #1: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After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script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run, look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for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evidence</a:t>
            </a:r>
            <a:r>
              <a:rPr sz="3600" spc="-1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PsExec (“PSEXESVC.EXE”)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execution in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tool</a:t>
            </a:r>
            <a:r>
              <a:rPr sz="3600" spc="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output: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48271" y="3084576"/>
            <a:ext cx="4832985" cy="1089660"/>
          </a:xfrm>
          <a:custGeom>
            <a:avLst/>
            <a:gdLst/>
            <a:ahLst/>
            <a:cxnLst/>
            <a:rect l="l" t="t" r="r" b="b"/>
            <a:pathLst>
              <a:path w="4832984" h="1089660">
                <a:moveTo>
                  <a:pt x="0" y="1089660"/>
                </a:moveTo>
                <a:lnTo>
                  <a:pt x="4832604" y="1089660"/>
                </a:lnTo>
                <a:lnTo>
                  <a:pt x="4832604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48271" y="3084576"/>
            <a:ext cx="4832985" cy="1089660"/>
          </a:xfrm>
          <a:prstGeom prst="rect">
            <a:avLst/>
          </a:prstGeom>
          <a:solidFill>
            <a:srgbClr val="FFFFFF"/>
          </a:solidFill>
          <a:ln w="9143">
            <a:solidFill>
              <a:srgbClr val="FF2E92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6995" marR="328295">
              <a:lnSpc>
                <a:spcPts val="2590"/>
              </a:lnSpc>
              <a:spcBef>
                <a:spcPts val="254"/>
              </a:spcBef>
            </a:pPr>
            <a:r>
              <a:rPr sz="2400" spc="-10" dirty="0">
                <a:solidFill>
                  <a:srgbClr val="FF2E92"/>
                </a:solidFill>
                <a:latin typeface="Calibri"/>
                <a:cs typeface="Calibri"/>
              </a:rPr>
              <a:t>Look </a:t>
            </a:r>
            <a:r>
              <a:rPr sz="2400" dirty="0">
                <a:solidFill>
                  <a:srgbClr val="FF2E92"/>
                </a:solidFill>
                <a:latin typeface="Calibri"/>
                <a:cs typeface="Calibri"/>
              </a:rPr>
              <a:t>at adjacent </a:t>
            </a:r>
            <a:r>
              <a:rPr sz="2400" spc="-5" dirty="0">
                <a:solidFill>
                  <a:srgbClr val="FF2E92"/>
                </a:solidFill>
                <a:latin typeface="Calibri"/>
                <a:cs typeface="Calibri"/>
              </a:rPr>
              <a:t>ShimCache </a:t>
            </a:r>
            <a:r>
              <a:rPr sz="2400" dirty="0">
                <a:solidFill>
                  <a:srgbClr val="FF2E92"/>
                </a:solidFill>
                <a:latin typeface="Calibri"/>
                <a:cs typeface="Calibri"/>
              </a:rPr>
              <a:t>entries  </a:t>
            </a:r>
            <a:r>
              <a:rPr sz="2400" spc="-5" dirty="0">
                <a:solidFill>
                  <a:srgbClr val="FF2E92"/>
                </a:solidFill>
                <a:latin typeface="Calibri"/>
                <a:cs typeface="Calibri"/>
              </a:rPr>
              <a:t>for other suspicious files. Does  </a:t>
            </a:r>
            <a:r>
              <a:rPr sz="2400" dirty="0">
                <a:solidFill>
                  <a:srgbClr val="FF2E92"/>
                </a:solidFill>
                <a:latin typeface="Calibri"/>
                <a:cs typeface="Calibri"/>
              </a:rPr>
              <a:t>anything </a:t>
            </a:r>
            <a:r>
              <a:rPr sz="2400" spc="-5" dirty="0">
                <a:solidFill>
                  <a:srgbClr val="FF2E92"/>
                </a:solidFill>
                <a:latin typeface="Calibri"/>
                <a:cs typeface="Calibri"/>
              </a:rPr>
              <a:t>look</a:t>
            </a:r>
            <a:r>
              <a:rPr sz="2400" spc="-65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2E92"/>
                </a:solidFill>
                <a:latin typeface="Calibri"/>
                <a:cs typeface="Calibri"/>
              </a:rPr>
              <a:t>suspicious?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72578" y="4167504"/>
            <a:ext cx="1499870" cy="1278255"/>
          </a:xfrm>
          <a:custGeom>
            <a:avLst/>
            <a:gdLst/>
            <a:ahLst/>
            <a:cxnLst/>
            <a:rect l="l" t="t" r="r" b="b"/>
            <a:pathLst>
              <a:path w="1499870" h="1278254">
                <a:moveTo>
                  <a:pt x="55625" y="1147318"/>
                </a:moveTo>
                <a:lnTo>
                  <a:pt x="0" y="1278001"/>
                </a:lnTo>
                <a:lnTo>
                  <a:pt x="137922" y="1244092"/>
                </a:lnTo>
                <a:lnTo>
                  <a:pt x="110166" y="1211453"/>
                </a:lnTo>
                <a:lnTo>
                  <a:pt x="93472" y="1211453"/>
                </a:lnTo>
                <a:lnTo>
                  <a:pt x="80645" y="1196340"/>
                </a:lnTo>
                <a:lnTo>
                  <a:pt x="90316" y="1188111"/>
                </a:lnTo>
                <a:lnTo>
                  <a:pt x="55625" y="1147318"/>
                </a:lnTo>
                <a:close/>
              </a:path>
              <a:path w="1499870" h="1278254">
                <a:moveTo>
                  <a:pt x="90316" y="1188111"/>
                </a:moveTo>
                <a:lnTo>
                  <a:pt x="80645" y="1196340"/>
                </a:lnTo>
                <a:lnTo>
                  <a:pt x="93472" y="1211453"/>
                </a:lnTo>
                <a:lnTo>
                  <a:pt x="103157" y="1203211"/>
                </a:lnTo>
                <a:lnTo>
                  <a:pt x="90316" y="1188111"/>
                </a:lnTo>
                <a:close/>
              </a:path>
              <a:path w="1499870" h="1278254">
                <a:moveTo>
                  <a:pt x="103157" y="1203211"/>
                </a:moveTo>
                <a:lnTo>
                  <a:pt x="93472" y="1211453"/>
                </a:lnTo>
                <a:lnTo>
                  <a:pt x="110166" y="1211453"/>
                </a:lnTo>
                <a:lnTo>
                  <a:pt x="103157" y="1203211"/>
                </a:lnTo>
                <a:close/>
              </a:path>
              <a:path w="1499870" h="1278254">
                <a:moveTo>
                  <a:pt x="1486662" y="0"/>
                </a:moveTo>
                <a:lnTo>
                  <a:pt x="90316" y="1188111"/>
                </a:lnTo>
                <a:lnTo>
                  <a:pt x="103157" y="1203211"/>
                </a:lnTo>
                <a:lnTo>
                  <a:pt x="1499489" y="14986"/>
                </a:lnTo>
                <a:lnTo>
                  <a:pt x="1486662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00" y="1529460"/>
            <a:ext cx="10316210" cy="104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ShimCache Example #2: Look for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evidence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36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suspicious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05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entries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by filename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file size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in tool</a:t>
            </a:r>
            <a:r>
              <a:rPr sz="3600" spc="-1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output: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00" y="2836164"/>
            <a:ext cx="622858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000" y="696467"/>
            <a:ext cx="1168336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0030" algn="l"/>
              </a:tabLst>
            </a:pPr>
            <a:r>
              <a:rPr spc="-370" dirty="0"/>
              <a:t> </a:t>
            </a:r>
            <a:r>
              <a:rPr spc="-5" dirty="0"/>
              <a:t>ShimCache</a:t>
            </a:r>
            <a:r>
              <a:rPr spc="-25" dirty="0"/>
              <a:t> </a:t>
            </a:r>
            <a:r>
              <a:rPr spc="-10" dirty="0"/>
              <a:t>(cont.)	</a:t>
            </a:r>
          </a:p>
        </p:txBody>
      </p:sp>
      <p:sp>
        <p:nvSpPr>
          <p:cNvPr id="5" name="object 5"/>
          <p:cNvSpPr/>
          <p:nvPr/>
        </p:nvSpPr>
        <p:spPr>
          <a:xfrm>
            <a:off x="4365497" y="3927728"/>
            <a:ext cx="831850" cy="1417955"/>
          </a:xfrm>
          <a:custGeom>
            <a:avLst/>
            <a:gdLst/>
            <a:ahLst/>
            <a:cxnLst/>
            <a:rect l="l" t="t" r="r" b="b"/>
            <a:pathLst>
              <a:path w="831850" h="1417954">
                <a:moveTo>
                  <a:pt x="9016" y="1276223"/>
                </a:moveTo>
                <a:lnTo>
                  <a:pt x="0" y="1417955"/>
                </a:lnTo>
                <a:lnTo>
                  <a:pt x="118744" y="1340231"/>
                </a:lnTo>
                <a:lnTo>
                  <a:pt x="91312" y="1324229"/>
                </a:lnTo>
                <a:lnTo>
                  <a:pt x="66039" y="1324229"/>
                </a:lnTo>
                <a:lnTo>
                  <a:pt x="49022" y="1314196"/>
                </a:lnTo>
                <a:lnTo>
                  <a:pt x="55385" y="1303271"/>
                </a:lnTo>
                <a:lnTo>
                  <a:pt x="9016" y="1276223"/>
                </a:lnTo>
                <a:close/>
              </a:path>
              <a:path w="831850" h="1417954">
                <a:moveTo>
                  <a:pt x="55385" y="1303271"/>
                </a:moveTo>
                <a:lnTo>
                  <a:pt x="49022" y="1314196"/>
                </a:lnTo>
                <a:lnTo>
                  <a:pt x="66039" y="1324229"/>
                </a:lnTo>
                <a:lnTo>
                  <a:pt x="72450" y="1313225"/>
                </a:lnTo>
                <a:lnTo>
                  <a:pt x="55385" y="1303271"/>
                </a:lnTo>
                <a:close/>
              </a:path>
              <a:path w="831850" h="1417954">
                <a:moveTo>
                  <a:pt x="72450" y="1313225"/>
                </a:moveTo>
                <a:lnTo>
                  <a:pt x="66039" y="1324229"/>
                </a:lnTo>
                <a:lnTo>
                  <a:pt x="91312" y="1324229"/>
                </a:lnTo>
                <a:lnTo>
                  <a:pt x="72450" y="1313225"/>
                </a:lnTo>
                <a:close/>
              </a:path>
              <a:path w="831850" h="1417954">
                <a:moveTo>
                  <a:pt x="814577" y="0"/>
                </a:moveTo>
                <a:lnTo>
                  <a:pt x="55385" y="1303271"/>
                </a:lnTo>
                <a:lnTo>
                  <a:pt x="72450" y="1313225"/>
                </a:lnTo>
                <a:lnTo>
                  <a:pt x="831723" y="9906"/>
                </a:lnTo>
                <a:lnTo>
                  <a:pt x="814577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8734" y="3923665"/>
            <a:ext cx="843915" cy="389255"/>
          </a:xfrm>
          <a:custGeom>
            <a:avLst/>
            <a:gdLst/>
            <a:ahLst/>
            <a:cxnLst/>
            <a:rect l="l" t="t" r="r" b="b"/>
            <a:pathLst>
              <a:path w="843914" h="389254">
                <a:moveTo>
                  <a:pt x="90169" y="273177"/>
                </a:moveTo>
                <a:lnTo>
                  <a:pt x="0" y="382778"/>
                </a:lnTo>
                <a:lnTo>
                  <a:pt x="141858" y="389128"/>
                </a:lnTo>
                <a:lnTo>
                  <a:pt x="122383" y="345440"/>
                </a:lnTo>
                <a:lnTo>
                  <a:pt x="108457" y="345440"/>
                </a:lnTo>
                <a:lnTo>
                  <a:pt x="100329" y="327279"/>
                </a:lnTo>
                <a:lnTo>
                  <a:pt x="111976" y="322095"/>
                </a:lnTo>
                <a:lnTo>
                  <a:pt x="90169" y="273177"/>
                </a:lnTo>
                <a:close/>
              </a:path>
              <a:path w="843914" h="389254">
                <a:moveTo>
                  <a:pt x="111976" y="322095"/>
                </a:moveTo>
                <a:lnTo>
                  <a:pt x="100329" y="327279"/>
                </a:lnTo>
                <a:lnTo>
                  <a:pt x="108457" y="345440"/>
                </a:lnTo>
                <a:lnTo>
                  <a:pt x="120077" y="340266"/>
                </a:lnTo>
                <a:lnTo>
                  <a:pt x="111976" y="322095"/>
                </a:lnTo>
                <a:close/>
              </a:path>
              <a:path w="843914" h="389254">
                <a:moveTo>
                  <a:pt x="120077" y="340266"/>
                </a:moveTo>
                <a:lnTo>
                  <a:pt x="108457" y="345440"/>
                </a:lnTo>
                <a:lnTo>
                  <a:pt x="122383" y="345440"/>
                </a:lnTo>
                <a:lnTo>
                  <a:pt x="120077" y="340266"/>
                </a:lnTo>
                <a:close/>
              </a:path>
              <a:path w="843914" h="389254">
                <a:moveTo>
                  <a:pt x="835660" y="0"/>
                </a:moveTo>
                <a:lnTo>
                  <a:pt x="111976" y="322095"/>
                </a:lnTo>
                <a:lnTo>
                  <a:pt x="120077" y="340266"/>
                </a:lnTo>
                <a:lnTo>
                  <a:pt x="843788" y="18034"/>
                </a:lnTo>
                <a:lnTo>
                  <a:pt x="835660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988" y="2927604"/>
            <a:ext cx="5163311" cy="325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59708" y="2836164"/>
            <a:ext cx="2856230" cy="1096010"/>
          </a:xfrm>
          <a:custGeom>
            <a:avLst/>
            <a:gdLst/>
            <a:ahLst/>
            <a:cxnLst/>
            <a:rect l="l" t="t" r="r" b="b"/>
            <a:pathLst>
              <a:path w="2856229" h="1096010">
                <a:moveTo>
                  <a:pt x="0" y="1095756"/>
                </a:moveTo>
                <a:lnTo>
                  <a:pt x="2855976" y="1095756"/>
                </a:lnTo>
                <a:lnTo>
                  <a:pt x="2855976" y="0"/>
                </a:lnTo>
                <a:lnTo>
                  <a:pt x="0" y="0"/>
                </a:lnTo>
                <a:lnTo>
                  <a:pt x="0" y="1095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9708" y="2836164"/>
            <a:ext cx="2856230" cy="1096010"/>
          </a:xfrm>
          <a:prstGeom prst="rect">
            <a:avLst/>
          </a:prstGeom>
          <a:ln w="9144">
            <a:solidFill>
              <a:srgbClr val="FF2E92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6995" marR="183515">
              <a:lnSpc>
                <a:spcPts val="2590"/>
              </a:lnSpc>
              <a:spcBef>
                <a:spcPts val="280"/>
              </a:spcBef>
            </a:pPr>
            <a:r>
              <a:rPr sz="2400" dirty="0">
                <a:solidFill>
                  <a:srgbClr val="FF2E92"/>
                </a:solidFill>
                <a:latin typeface="Calibri"/>
                <a:cs typeface="Calibri"/>
              </a:rPr>
              <a:t>Multiple </a:t>
            </a:r>
            <a:r>
              <a:rPr sz="2400" spc="-5" dirty="0">
                <a:solidFill>
                  <a:srgbClr val="FF2E92"/>
                </a:solidFill>
                <a:latin typeface="Calibri"/>
                <a:cs typeface="Calibri"/>
              </a:rPr>
              <a:t>filenames  sharing </a:t>
            </a:r>
            <a:r>
              <a:rPr sz="2400" dirty="0">
                <a:solidFill>
                  <a:srgbClr val="FF2E92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2E92"/>
                </a:solidFill>
                <a:latin typeface="Calibri"/>
                <a:cs typeface="Calibri"/>
              </a:rPr>
              <a:t>same file  size.</a:t>
            </a:r>
            <a:r>
              <a:rPr sz="2400" spc="-9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2E92"/>
                </a:solidFill>
                <a:latin typeface="Calibri"/>
                <a:cs typeface="Calibri"/>
              </a:rPr>
              <a:t>Suspicious?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4951221"/>
            <a:ext cx="115316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FF2E92"/>
                </a:solidFill>
                <a:latin typeface="Calibri"/>
                <a:cs typeface="Calibri"/>
              </a:rPr>
              <a:t>References: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4000" y="5235702"/>
            <a:ext cx="775906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buSzPct val="96969"/>
              <a:buChar char="◦"/>
              <a:tabLst>
                <a:tab pos="206375" algn="l"/>
              </a:tabLst>
            </a:pPr>
            <a:r>
              <a:rPr sz="1650" spc="5" dirty="0">
                <a:solidFill>
                  <a:srgbClr val="FF2E92"/>
                </a:solidFill>
                <a:latin typeface="Calibri"/>
                <a:cs typeface="Calibri"/>
                <a:hlinkClick r:id="rId2"/>
              </a:rPr>
              <a:t>http://www.swiftforensics.com/2013/12/amcachehve-in-windows-8-goldmine-for.html</a:t>
            </a:r>
            <a:endParaRPr sz="165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10"/>
              </a:spcBef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https://github.com/williballenthin/python-registry/blob/master/samples/amcache.py</a:t>
            </a:r>
            <a:endParaRPr sz="165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25"/>
              </a:spcBef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  <a:hlinkClick r:id="rId3"/>
              </a:rPr>
              <a:t>http://binaryforay.blogspot.com/2015/07/amcacheparser-reducing-noise-finding.html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" y="76689"/>
            <a:ext cx="635000" cy="23672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800" dirty="0">
                <a:solidFill>
                  <a:srgbClr val="3E3E3E"/>
                </a:solidFill>
                <a:latin typeface="Calibri"/>
                <a:cs typeface="Calibri"/>
              </a:rPr>
              <a:t>AmCache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3246" y="260629"/>
          <a:ext cx="10858733" cy="3788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8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8226">
                <a:tc>
                  <a:txBody>
                    <a:bodyPr/>
                    <a:lstStyle/>
                    <a:p>
                      <a:pPr marL="127000">
                        <a:lnSpc>
                          <a:spcPts val="228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b="1" spc="-7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AmCache?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 indent="-238760">
                        <a:lnSpc>
                          <a:spcPts val="2050"/>
                        </a:lnSpc>
                        <a:buChar char="◦"/>
                        <a:tabLst>
                          <a:tab pos="508000" algn="l"/>
                          <a:tab pos="508634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On Windows 7+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and Server</a:t>
                      </a:r>
                      <a:r>
                        <a:rPr sz="2400" spc="-7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2008+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8000" indent="-238760">
                        <a:lnSpc>
                          <a:spcPts val="2420"/>
                        </a:lnSpc>
                        <a:buChar char="◦"/>
                        <a:tabLst>
                          <a:tab pos="508000" algn="l"/>
                          <a:tab pos="508634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Shim</a:t>
                      </a:r>
                      <a:r>
                        <a:rPr sz="2400" spc="-9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8000" indent="-238760">
                        <a:lnSpc>
                          <a:spcPts val="2650"/>
                        </a:lnSpc>
                        <a:buChar char="◦"/>
                        <a:tabLst>
                          <a:tab pos="508000" algn="l"/>
                          <a:tab pos="508634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Store data for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recent run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400" spc="-10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applications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8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127000" marR="342900">
                        <a:lnSpc>
                          <a:spcPct val="7000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2400" b="1" spc="-8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information 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can we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get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from 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AmCache?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508000" indent="-231140">
                        <a:lnSpc>
                          <a:spcPts val="2645"/>
                        </a:lnSpc>
                        <a:spcBef>
                          <a:spcPts val="5"/>
                        </a:spcBef>
                        <a:buChar char="◦"/>
                        <a:tabLst>
                          <a:tab pos="508634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Useful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 identifying recent run</a:t>
                      </a:r>
                      <a:r>
                        <a:rPr sz="2400" spc="-114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8000" marR="119380" indent="-231140">
                        <a:lnSpc>
                          <a:spcPct val="70000"/>
                        </a:lnSpc>
                        <a:spcBef>
                          <a:spcPts val="630"/>
                        </a:spcBef>
                        <a:buChar char="◦"/>
                        <a:tabLst>
                          <a:tab pos="508634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Detailed executable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information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(i.e. file name, full file path,  sha1, file timestamps,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-8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information)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607">
                <a:tc>
                  <a:txBody>
                    <a:bodyPr/>
                    <a:lstStyle/>
                    <a:p>
                      <a:pPr marL="127000" marR="1217295">
                        <a:lnSpc>
                          <a:spcPct val="70000"/>
                        </a:lnSpc>
                        <a:spcBef>
                          <a:spcPts val="2085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  <a:r>
                        <a:rPr sz="2400" b="1" spc="-9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  AmCache?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 indent="-238760">
                        <a:lnSpc>
                          <a:spcPct val="100000"/>
                        </a:lnSpc>
                        <a:spcBef>
                          <a:spcPts val="1225"/>
                        </a:spcBef>
                        <a:buChar char="◦"/>
                        <a:tabLst>
                          <a:tab pos="508000" algn="l"/>
                          <a:tab pos="508634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C:\Windows\AppCompat\Programs\Amcache.hve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  <a:tabLst>
                <a:tab pos="11671935" algn="l"/>
              </a:tabLst>
            </a:pPr>
            <a:r>
              <a:rPr spc="-370" dirty="0"/>
              <a:t> </a:t>
            </a:r>
            <a:r>
              <a:rPr dirty="0"/>
              <a:t>AmCache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529460"/>
            <a:ext cx="11553190" cy="104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AmCache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Example #1: Look for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evidence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 suspicious</a:t>
            </a:r>
            <a:r>
              <a:rPr sz="36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05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creation in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tool</a:t>
            </a:r>
            <a:r>
              <a:rPr sz="3600" spc="-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output: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351" y="3267455"/>
            <a:ext cx="11131296" cy="309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4951221"/>
            <a:ext cx="115316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FF2E92"/>
                </a:solidFill>
                <a:latin typeface="Calibri"/>
                <a:cs typeface="Calibri"/>
              </a:rPr>
              <a:t>References: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4000" y="5235702"/>
            <a:ext cx="705802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  <a:hlinkClick r:id="rId2"/>
              </a:rPr>
              <a:t>http://journeyintoir.blogspot.in/2013/12/revealing-recentfilecachebcf-file.html</a:t>
            </a:r>
            <a:endParaRPr sz="165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10"/>
              </a:spcBef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https://github.com/sysforensics/RecentFileCacheParser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" y="79756"/>
            <a:ext cx="635000" cy="4107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800" dirty="0">
                <a:solidFill>
                  <a:srgbClr val="3E3E3E"/>
                </a:solidFill>
                <a:latin typeface="Calibri"/>
                <a:cs typeface="Calibri"/>
              </a:rPr>
              <a:t>RecentFileCache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3246" y="260629"/>
          <a:ext cx="10758047" cy="3839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6242">
                <a:tc>
                  <a:txBody>
                    <a:bodyPr/>
                    <a:lstStyle/>
                    <a:p>
                      <a:pPr marL="127000">
                        <a:lnSpc>
                          <a:spcPts val="185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2400" b="1" spc="-9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is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27000">
                        <a:lnSpc>
                          <a:spcPts val="2450"/>
                        </a:lnSpc>
                      </a:pP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RecentFileCache?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275" indent="-239395">
                        <a:lnSpc>
                          <a:spcPts val="2050"/>
                        </a:lnSpc>
                        <a:buChar char="◦"/>
                        <a:tabLst>
                          <a:tab pos="548640" algn="l"/>
                          <a:tab pos="549910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Windows</a:t>
                      </a:r>
                      <a:r>
                        <a:rPr sz="2400" spc="-8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49275" indent="-231775">
                        <a:lnSpc>
                          <a:spcPts val="2420"/>
                        </a:lnSpc>
                        <a:buChar char="◦"/>
                        <a:tabLst>
                          <a:tab pos="549910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Shim</a:t>
                      </a:r>
                      <a:r>
                        <a:rPr sz="2400" spc="-9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49275" marR="795655" indent="-231775">
                        <a:lnSpc>
                          <a:spcPct val="70000"/>
                        </a:lnSpc>
                        <a:spcBef>
                          <a:spcPts val="635"/>
                        </a:spcBef>
                        <a:buChar char="◦"/>
                        <a:tabLst>
                          <a:tab pos="549910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Used by ProgramDataUpdater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store data for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recent 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400" spc="-8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creation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00" marR="302260">
                        <a:lnSpc>
                          <a:spcPct val="7000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2400" b="1" spc="-8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information 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can we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get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from 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RecentFileCache?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49275" indent="-231775">
                        <a:lnSpc>
                          <a:spcPts val="2645"/>
                        </a:lnSpc>
                        <a:buChar char="◦"/>
                        <a:tabLst>
                          <a:tab pos="549910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Useful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 identifying recent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400" spc="-1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creation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49275" indent="-231775">
                        <a:lnSpc>
                          <a:spcPts val="2645"/>
                        </a:lnSpc>
                        <a:buChar char="◦"/>
                        <a:tabLst>
                          <a:tab pos="549910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Limited executable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information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(i.e. file name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2400" spc="-8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path)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27000" marR="366395">
                        <a:lnSpc>
                          <a:spcPct val="7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Location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  R</a:t>
                      </a:r>
                      <a:r>
                        <a:rPr sz="2400" b="1" spc="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FileC</a:t>
                      </a:r>
                      <a:r>
                        <a:rPr sz="2400" b="1" spc="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che?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275" indent="-239395">
                        <a:lnSpc>
                          <a:spcPts val="2645"/>
                        </a:lnSpc>
                        <a:spcBef>
                          <a:spcPts val="1420"/>
                        </a:spcBef>
                        <a:buChar char="◦"/>
                        <a:tabLst>
                          <a:tab pos="548640" algn="l"/>
                          <a:tab pos="549910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C:\Windows\AppCompat\Programs\RecentFileCache.bcf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49275" indent="-239395">
                        <a:lnSpc>
                          <a:spcPts val="2645"/>
                        </a:lnSpc>
                        <a:buChar char="◦"/>
                        <a:tabLst>
                          <a:tab pos="548640" algn="l"/>
                          <a:tab pos="549910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Replaced by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AmCache in Windows</a:t>
                      </a:r>
                      <a:r>
                        <a:rPr sz="2400" spc="-114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8+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  <a:tabLst>
                <a:tab pos="11671935" algn="l"/>
              </a:tabLst>
            </a:pPr>
            <a:r>
              <a:rPr spc="-370" dirty="0"/>
              <a:t> </a:t>
            </a:r>
            <a:r>
              <a:rPr dirty="0"/>
              <a:t>RecentFileCache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529460"/>
            <a:ext cx="11334115" cy="104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RecentFileCache Example #1: Look for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evidence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36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suspicious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process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creation in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tool</a:t>
            </a:r>
            <a:r>
              <a:rPr sz="36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output: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3164" y="2732532"/>
            <a:ext cx="8805672" cy="363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4951221"/>
            <a:ext cx="115316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FF2E92"/>
                </a:solidFill>
                <a:latin typeface="Calibri"/>
                <a:cs typeface="Calibri"/>
              </a:rPr>
              <a:t>References: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4000" y="5235702"/>
            <a:ext cx="808164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buSzPct val="96969"/>
              <a:buChar char="◦"/>
              <a:tabLst>
                <a:tab pos="206375" algn="l"/>
              </a:tabLst>
            </a:pPr>
            <a:r>
              <a:rPr sz="1650" spc="5" dirty="0">
                <a:solidFill>
                  <a:srgbClr val="FF2E92"/>
                </a:solidFill>
                <a:latin typeface="Calibri"/>
                <a:cs typeface="Calibri"/>
                <a:hlinkClick r:id="rId2"/>
              </a:rPr>
              <a:t>http://carnal0wnage.attackresearch.com/2012/04/privilege-escalation-via-sticky-keys.html</a:t>
            </a:r>
            <a:endParaRPr sz="165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10"/>
              </a:spcBef>
              <a:buSzPct val="96969"/>
              <a:buChar char="◦"/>
              <a:tabLst>
                <a:tab pos="206375" algn="l"/>
              </a:tabLst>
            </a:pPr>
            <a:r>
              <a:rPr sz="1650" spc="5" dirty="0">
                <a:solidFill>
                  <a:srgbClr val="FF2E92"/>
                </a:solidFill>
                <a:latin typeface="Calibri"/>
                <a:cs typeface="Calibri"/>
                <a:hlinkClick r:id="rId3"/>
              </a:rPr>
              <a:t>http://zachgrace.com/2015/03/23/hunting-sticky-keys-backdoors.html</a:t>
            </a:r>
            <a:endParaRPr sz="165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25"/>
              </a:spcBef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  <a:hlinkClick r:id="rId4"/>
              </a:rPr>
              <a:t>http://www.crowdstrike.com/blog/registry-analysis-with-crowdresponse/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" y="79475"/>
            <a:ext cx="635000" cy="44678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800" spc="-5" dirty="0">
                <a:solidFill>
                  <a:srgbClr val="3E3E3E"/>
                </a:solidFill>
                <a:latin typeface="Calibri"/>
                <a:cs typeface="Calibri"/>
              </a:rPr>
              <a:t>Stick</a:t>
            </a:r>
            <a:r>
              <a:rPr sz="4800" dirty="0">
                <a:solidFill>
                  <a:srgbClr val="3E3E3E"/>
                </a:solidFill>
                <a:latin typeface="Calibri"/>
                <a:cs typeface="Calibri"/>
              </a:rPr>
              <a:t>y</a:t>
            </a:r>
            <a:r>
              <a:rPr sz="4800" spc="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3E3E3E"/>
                </a:solidFill>
                <a:latin typeface="Calibri"/>
                <a:cs typeface="Calibri"/>
              </a:rPr>
              <a:t>Key</a:t>
            </a:r>
            <a:r>
              <a:rPr sz="48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3E3E3E"/>
                </a:solidFill>
                <a:latin typeface="Calibri"/>
                <a:cs typeface="Calibri"/>
              </a:rPr>
              <a:t>(ba</a:t>
            </a:r>
            <a:r>
              <a:rPr sz="3000" spc="5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3E3E3E"/>
                </a:solidFill>
                <a:latin typeface="Calibri"/>
                <a:cs typeface="Calibri"/>
              </a:rPr>
              <a:t>kdoors)</a:t>
            </a:r>
            <a:endParaRPr sz="30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3246" y="260629"/>
          <a:ext cx="10690570" cy="3788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1220">
                <a:tc>
                  <a:txBody>
                    <a:bodyPr/>
                    <a:lstStyle/>
                    <a:p>
                      <a:pPr marL="127000">
                        <a:lnSpc>
                          <a:spcPts val="185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Sticky</a:t>
                      </a:r>
                      <a:r>
                        <a:rPr sz="2400" b="1" spc="-7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27000">
                        <a:lnSpc>
                          <a:spcPts val="2450"/>
                        </a:lnSpc>
                      </a:pP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backdoors?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990" marR="239395" indent="-239395">
                        <a:lnSpc>
                          <a:spcPct val="70000"/>
                        </a:lnSpc>
                        <a:spcBef>
                          <a:spcPts val="265"/>
                        </a:spcBef>
                        <a:buChar char="◦"/>
                        <a:tabLst>
                          <a:tab pos="427990" algn="l"/>
                          <a:tab pos="42862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Sticky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Keys are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designed </a:t>
                      </a:r>
                      <a:r>
                        <a:rPr sz="24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people who have difficulty  holding down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two </a:t>
                      </a:r>
                      <a:r>
                        <a:rPr sz="24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more keys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simultaneously.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Attackers  can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replace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accessibility programs (through file 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replacement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registry modification with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that 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provide SYSTEM-level shell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access.(Network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Level  Authentication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will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not stop Sticky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2400" spc="-7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backdoors.)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064">
                <a:tc>
                  <a:txBody>
                    <a:bodyPr/>
                    <a:lstStyle/>
                    <a:p>
                      <a:pPr marL="127000" marR="245745">
                        <a:lnSpc>
                          <a:spcPct val="70000"/>
                        </a:lnSpc>
                        <a:spcBef>
                          <a:spcPts val="1490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the  meaning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 a</a:t>
                      </a:r>
                      <a:r>
                        <a:rPr sz="2400" b="1" spc="-9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Sticky  Key</a:t>
                      </a:r>
                      <a:r>
                        <a:rPr sz="2400" b="1" spc="-10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backdoor?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990" indent="-231775">
                        <a:lnSpc>
                          <a:spcPts val="2645"/>
                        </a:lnSpc>
                        <a:spcBef>
                          <a:spcPts val="625"/>
                        </a:spcBef>
                        <a:buChar char="◦"/>
                        <a:tabLst>
                          <a:tab pos="42862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Useful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look </a:t>
                      </a:r>
                      <a:r>
                        <a:rPr sz="24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identifying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(legacy)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compromised</a:t>
                      </a:r>
                      <a:r>
                        <a:rPr sz="2400" spc="-10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hosts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27990" marR="120014" indent="-231775">
                        <a:lnSpc>
                          <a:spcPct val="70000"/>
                        </a:lnSpc>
                        <a:spcBef>
                          <a:spcPts val="630"/>
                        </a:spcBef>
                        <a:buChar char="◦"/>
                        <a:tabLst>
                          <a:tab pos="42862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Often used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as a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backup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tactic to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persist on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select number  of</a:t>
                      </a:r>
                      <a:r>
                        <a:rPr sz="2400" spc="-1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hosts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607">
                <a:tc>
                  <a:txBody>
                    <a:bodyPr/>
                    <a:lstStyle/>
                    <a:p>
                      <a:pPr marL="127000" marR="484505">
                        <a:lnSpc>
                          <a:spcPct val="70000"/>
                        </a:lnSpc>
                        <a:spcBef>
                          <a:spcPts val="2085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Location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b="1" spc="-9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Sticky  Key</a:t>
                      </a:r>
                      <a:r>
                        <a:rPr sz="2400" b="1" spc="-10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backdoors?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990" indent="-239395">
                        <a:lnSpc>
                          <a:spcPct val="100000"/>
                        </a:lnSpc>
                        <a:spcBef>
                          <a:spcPts val="1225"/>
                        </a:spcBef>
                        <a:buChar char="◦"/>
                        <a:tabLst>
                          <a:tab pos="427990" algn="l"/>
                          <a:tab pos="42862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Various locations (Please see following</a:t>
                      </a:r>
                      <a:r>
                        <a:rPr sz="2400" spc="-3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slides.)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1633092"/>
            <a:ext cx="4760595" cy="113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50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1.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File</a:t>
            </a:r>
            <a:r>
              <a:rPr sz="3600" spc="-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replacement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200"/>
              </a:spcBef>
            </a:pP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File sethc.exe or utilman.exe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replaced with  another 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file,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typically cmd.exe 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explorer.exe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2990215"/>
            <a:ext cx="4177029" cy="270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765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Copy C:\Windows\system32\cmd.exe  C:\Windows\system32\sethc.exe </a:t>
            </a:r>
            <a:r>
              <a:rPr sz="1600" b="1" dirty="0">
                <a:latin typeface="Courier New"/>
                <a:cs typeface="Courier New"/>
              </a:rPr>
              <a:t>/y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Copy C:\Windows\system32\cmd.exe  C:\Windows\system32\utilman.exe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/y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Copy C:\Windows\explorer.exe  C:\Windows\system32\utilman.exe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/y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4828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Copy C:\Windows\explorer.exe  C:\Windows\system32\sethc.exe </a:t>
            </a:r>
            <a:r>
              <a:rPr sz="1600" b="1" dirty="0">
                <a:latin typeface="Courier New"/>
                <a:cs typeface="Courier New"/>
              </a:rPr>
              <a:t>/y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2348" y="2999359"/>
            <a:ext cx="5153025" cy="288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>
              <a:lnSpc>
                <a:spcPts val="1730"/>
              </a:lnSpc>
            </a:pP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REG ADD "HKLM\SOFTWARE\Microsoft\Windows  NT\CurrentVersion\Image File Execution  Options\ </a:t>
            </a:r>
            <a:r>
              <a:rPr sz="1600" b="1" spc="-5" dirty="0">
                <a:solidFill>
                  <a:srgbClr val="FF2E92"/>
                </a:solidFill>
                <a:latin typeface="Courier New"/>
                <a:cs typeface="Courier New"/>
              </a:rPr>
              <a:t>$FILES 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" </a:t>
            </a:r>
            <a:r>
              <a:rPr sz="1600" b="1" dirty="0">
                <a:solidFill>
                  <a:srgbClr val="3E3E3E"/>
                </a:solidFill>
                <a:latin typeface="Courier New"/>
                <a:cs typeface="Courier New"/>
              </a:rPr>
              <a:t>/v 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Debugger </a:t>
            </a:r>
            <a:r>
              <a:rPr sz="1600" b="1" dirty="0">
                <a:solidFill>
                  <a:srgbClr val="3E3E3E"/>
                </a:solidFill>
                <a:latin typeface="Courier New"/>
                <a:cs typeface="Courier New"/>
              </a:rPr>
              <a:t>/t 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REG_SZ </a:t>
            </a:r>
            <a:r>
              <a:rPr sz="1600" b="1" spc="-10" dirty="0">
                <a:solidFill>
                  <a:srgbClr val="3E3E3E"/>
                </a:solidFill>
                <a:latin typeface="Courier New"/>
                <a:cs typeface="Courier New"/>
              </a:rPr>
              <a:t>/d  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"C:\windows\system32\</a:t>
            </a:r>
            <a:r>
              <a:rPr sz="1600" b="1" spc="-5" dirty="0">
                <a:latin typeface="Courier New"/>
                <a:cs typeface="Courier New"/>
              </a:rPr>
              <a:t>cmd.exe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“</a:t>
            </a:r>
            <a:endParaRPr sz="1600">
              <a:latin typeface="Courier New"/>
              <a:cs typeface="Courier New"/>
            </a:endParaRPr>
          </a:p>
          <a:p>
            <a:pPr marL="12700" marR="5715">
              <a:lnSpc>
                <a:spcPct val="90000"/>
              </a:lnSpc>
              <a:spcBef>
                <a:spcPts val="570"/>
              </a:spcBef>
            </a:pP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REG ADD "HKLM\SOFTWARE\Microsoft\Windows  NT\CurrentVersion\Image File Execution  Options\ </a:t>
            </a:r>
            <a:r>
              <a:rPr sz="1600" b="1" spc="-5" dirty="0">
                <a:solidFill>
                  <a:srgbClr val="FF2E92"/>
                </a:solidFill>
                <a:latin typeface="Courier New"/>
                <a:cs typeface="Courier New"/>
              </a:rPr>
              <a:t>$FILES 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" </a:t>
            </a:r>
            <a:r>
              <a:rPr sz="1600" b="1" dirty="0">
                <a:solidFill>
                  <a:srgbClr val="3E3E3E"/>
                </a:solidFill>
                <a:latin typeface="Courier New"/>
                <a:cs typeface="Courier New"/>
              </a:rPr>
              <a:t>/v 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Debugger </a:t>
            </a:r>
            <a:r>
              <a:rPr sz="1600" b="1" dirty="0">
                <a:solidFill>
                  <a:srgbClr val="3E3E3E"/>
                </a:solidFill>
                <a:latin typeface="Courier New"/>
                <a:cs typeface="Courier New"/>
              </a:rPr>
              <a:t>/t 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REG_SZ </a:t>
            </a:r>
            <a:r>
              <a:rPr sz="1600" b="1" spc="-10" dirty="0">
                <a:solidFill>
                  <a:srgbClr val="3E3E3E"/>
                </a:solidFill>
                <a:latin typeface="Courier New"/>
                <a:cs typeface="Courier New"/>
              </a:rPr>
              <a:t>/d  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"C:\windows\system32\</a:t>
            </a:r>
            <a:r>
              <a:rPr sz="1600" b="1" spc="-5" dirty="0">
                <a:latin typeface="Courier New"/>
                <a:cs typeface="Courier New"/>
              </a:rPr>
              <a:t>explorer.exe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1110"/>
              </a:spcBef>
            </a:pPr>
            <a:r>
              <a:rPr sz="1600" b="1" spc="-5" dirty="0">
                <a:solidFill>
                  <a:srgbClr val="FF2E92"/>
                </a:solidFill>
                <a:latin typeface="Courier New"/>
                <a:cs typeface="Courier New"/>
              </a:rPr>
              <a:t>$FILES 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= (sethc.exe ,utilman.exe, osk.exe,  narrator.exe, magnify.exe,  displayswitch.exe</a:t>
            </a:r>
            <a:r>
              <a:rPr sz="1600" b="1" spc="-7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E3E3E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  <a:tabLst>
                <a:tab pos="11671935" algn="l"/>
              </a:tabLst>
            </a:pPr>
            <a:r>
              <a:rPr spc="-370" dirty="0"/>
              <a:t> </a:t>
            </a:r>
            <a:r>
              <a:rPr spc="-5" dirty="0"/>
              <a:t>Sticky Key backdoor</a:t>
            </a:r>
            <a:r>
              <a:rPr spc="5" dirty="0"/>
              <a:t> </a:t>
            </a:r>
            <a:r>
              <a:rPr dirty="0"/>
              <a:t>locations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32829" y="1632839"/>
            <a:ext cx="5233670" cy="113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50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2.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Registry</a:t>
            </a:r>
            <a:r>
              <a:rPr sz="36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Modification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200"/>
              </a:spcBef>
            </a:pP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Make a 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registry modification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to launch a debugger  anytime 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one of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following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$FILES is</a:t>
            </a:r>
            <a:r>
              <a:rPr sz="20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executed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1943100"/>
            <a:ext cx="11658600" cy="404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000" y="696467"/>
            <a:ext cx="11684000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0665" algn="l"/>
              </a:tabLst>
            </a:pPr>
            <a:r>
              <a:rPr spc="-370" dirty="0"/>
              <a:t> </a:t>
            </a:r>
            <a:r>
              <a:rPr spc="-5" dirty="0"/>
              <a:t>Sticky key</a:t>
            </a:r>
            <a:r>
              <a:rPr spc="-45" dirty="0"/>
              <a:t> </a:t>
            </a:r>
            <a:r>
              <a:rPr spc="-5" dirty="0"/>
              <a:t>backdoors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696467"/>
            <a:ext cx="1168400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0665" algn="l"/>
              </a:tabLst>
            </a:pPr>
            <a:r>
              <a:rPr spc="-370" dirty="0"/>
              <a:t> </a:t>
            </a:r>
            <a:r>
              <a:rPr spc="-5" dirty="0"/>
              <a:t>Introduction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4000" y="1519809"/>
            <a:ext cx="10805795" cy="396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3E3E3E"/>
                </a:solidFill>
                <a:latin typeface="Calibri"/>
                <a:cs typeface="Calibri"/>
              </a:rPr>
              <a:t>Hao</a:t>
            </a:r>
            <a:r>
              <a:rPr sz="40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Calibri"/>
                <a:cs typeface="Calibri"/>
              </a:rPr>
              <a:t>Wang:</a:t>
            </a:r>
            <a:endParaRPr sz="4000">
              <a:latin typeface="Calibri"/>
              <a:cs typeface="Calibri"/>
            </a:endParaRPr>
          </a:p>
          <a:p>
            <a:pPr marL="396240" indent="-193040">
              <a:lnSpc>
                <a:spcPct val="100000"/>
              </a:lnSpc>
              <a:spcBef>
                <a:spcPts val="220"/>
              </a:spcBef>
              <a:buClr>
                <a:srgbClr val="4F81BC"/>
              </a:buClr>
              <a:buChar char="◦"/>
              <a:tabLst>
                <a:tab pos="39687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Senior in the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EY’s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cybersecurity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advisory</a:t>
            </a:r>
            <a:r>
              <a:rPr sz="24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practice.</a:t>
            </a:r>
            <a:endParaRPr sz="2400">
              <a:latin typeface="Calibri"/>
              <a:cs typeface="Calibri"/>
            </a:endParaRPr>
          </a:p>
          <a:p>
            <a:pPr marL="396240" indent="-193040">
              <a:lnSpc>
                <a:spcPct val="100000"/>
              </a:lnSpc>
              <a:spcBef>
                <a:spcPts val="310"/>
              </a:spcBef>
              <a:buClr>
                <a:srgbClr val="4F81BC"/>
              </a:buClr>
              <a:buChar char="◦"/>
              <a:tabLst>
                <a:tab pos="39687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5 years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experience in Attack &amp;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Penetration (A&amp;P)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and Incident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Response</a:t>
            </a:r>
            <a:r>
              <a:rPr sz="2400" spc="-1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(IR)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4000" spc="-5" dirty="0">
                <a:solidFill>
                  <a:srgbClr val="3E3E3E"/>
                </a:solidFill>
                <a:latin typeface="Calibri"/>
                <a:cs typeface="Calibri"/>
              </a:rPr>
              <a:t>Joshua</a:t>
            </a:r>
            <a:r>
              <a:rPr sz="40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Calibri"/>
                <a:cs typeface="Calibri"/>
              </a:rPr>
              <a:t>Theimer:</a:t>
            </a:r>
            <a:endParaRPr sz="4000">
              <a:latin typeface="Calibri"/>
              <a:cs typeface="Calibri"/>
            </a:endParaRPr>
          </a:p>
          <a:p>
            <a:pPr marL="396240" marR="219075" indent="-193040">
              <a:lnSpc>
                <a:spcPts val="2590"/>
              </a:lnSpc>
              <a:spcBef>
                <a:spcPts val="550"/>
              </a:spcBef>
              <a:buClr>
                <a:srgbClr val="4F81BC"/>
              </a:buClr>
              <a:buChar char="◦"/>
              <a:tabLst>
                <a:tab pos="39687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Manager in the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EY’s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cybersecurity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advisory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practice; primarily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focused on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Attack</a:t>
            </a:r>
            <a:r>
              <a:rPr sz="2400" spc="-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&amp; 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Penetration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(A&amp;P)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and Incident Response</a:t>
            </a:r>
            <a:r>
              <a:rPr sz="2400" spc="-1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(IR)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DISCLAIMER: None of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the ideas,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content, or opinions expressed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presentation</a:t>
            </a:r>
            <a:r>
              <a:rPr sz="24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shared, supported, or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endorsed in any manner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by our</a:t>
            </a:r>
            <a:r>
              <a:rPr sz="24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employer.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74676"/>
            <a:ext cx="11684635" cy="135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5330"/>
              </a:lnSpc>
            </a:pPr>
            <a:r>
              <a:rPr u="none" spc="-5" dirty="0"/>
              <a:t>Detection of </a:t>
            </a:r>
            <a:r>
              <a:rPr u="none" dirty="0"/>
              <a:t>Sticky key </a:t>
            </a:r>
            <a:r>
              <a:rPr u="none" spc="-5" dirty="0"/>
              <a:t>backdoor </a:t>
            </a:r>
            <a:r>
              <a:rPr u="none" dirty="0"/>
              <a:t>via</a:t>
            </a:r>
          </a:p>
          <a:p>
            <a:pPr marL="12700">
              <a:lnSpc>
                <a:spcPts val="5330"/>
              </a:lnSpc>
              <a:tabLst>
                <a:tab pos="11671300" algn="l"/>
              </a:tabLst>
            </a:pPr>
            <a:r>
              <a:rPr spc="-370" dirty="0"/>
              <a:t> </a:t>
            </a:r>
            <a:r>
              <a:rPr dirty="0"/>
              <a:t>1. </a:t>
            </a:r>
            <a:r>
              <a:rPr spc="-5" dirty="0"/>
              <a:t>File</a:t>
            </a:r>
            <a:r>
              <a:rPr spc="-65" dirty="0"/>
              <a:t> </a:t>
            </a:r>
            <a:r>
              <a:rPr spc="-5" dirty="0"/>
              <a:t>Replacement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529460"/>
            <a:ext cx="11102975" cy="104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Look for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evidence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 file description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mispatch.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Do</a:t>
            </a:r>
            <a:r>
              <a:rPr sz="3600" spc="-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sethc.exe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or utilman.exe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have the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legitimate file</a:t>
            </a:r>
            <a:r>
              <a:rPr sz="3600" spc="-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descriptions?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4296" y="3209544"/>
            <a:ext cx="4181855" cy="295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0180" y="3054095"/>
            <a:ext cx="2865120" cy="3267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6694" y="3727830"/>
            <a:ext cx="2618105" cy="442595"/>
          </a:xfrm>
          <a:custGeom>
            <a:avLst/>
            <a:gdLst/>
            <a:ahLst/>
            <a:cxnLst/>
            <a:rect l="l" t="t" r="r" b="b"/>
            <a:pathLst>
              <a:path w="2618104" h="442595">
                <a:moveTo>
                  <a:pt x="116331" y="316611"/>
                </a:moveTo>
                <a:lnTo>
                  <a:pt x="0" y="398018"/>
                </a:lnTo>
                <a:lnTo>
                  <a:pt x="134873" y="442214"/>
                </a:lnTo>
                <a:lnTo>
                  <a:pt x="127543" y="392557"/>
                </a:lnTo>
                <a:lnTo>
                  <a:pt x="114680" y="392557"/>
                </a:lnTo>
                <a:lnTo>
                  <a:pt x="111378" y="369951"/>
                </a:lnTo>
                <a:lnTo>
                  <a:pt x="123932" y="368095"/>
                </a:lnTo>
                <a:lnTo>
                  <a:pt x="116331" y="316611"/>
                </a:lnTo>
                <a:close/>
              </a:path>
              <a:path w="2618104" h="442595">
                <a:moveTo>
                  <a:pt x="123932" y="368095"/>
                </a:moveTo>
                <a:lnTo>
                  <a:pt x="111378" y="369951"/>
                </a:lnTo>
                <a:lnTo>
                  <a:pt x="114680" y="392557"/>
                </a:lnTo>
                <a:lnTo>
                  <a:pt x="127268" y="390696"/>
                </a:lnTo>
                <a:lnTo>
                  <a:pt x="123932" y="368095"/>
                </a:lnTo>
                <a:close/>
              </a:path>
              <a:path w="2618104" h="442595">
                <a:moveTo>
                  <a:pt x="127268" y="390696"/>
                </a:moveTo>
                <a:lnTo>
                  <a:pt x="114680" y="392557"/>
                </a:lnTo>
                <a:lnTo>
                  <a:pt x="127543" y="392557"/>
                </a:lnTo>
                <a:lnTo>
                  <a:pt x="127268" y="390696"/>
                </a:lnTo>
                <a:close/>
              </a:path>
              <a:path w="2618104" h="442595">
                <a:moveTo>
                  <a:pt x="2614294" y="0"/>
                </a:moveTo>
                <a:lnTo>
                  <a:pt x="123932" y="368095"/>
                </a:lnTo>
                <a:lnTo>
                  <a:pt x="127268" y="390696"/>
                </a:lnTo>
                <a:lnTo>
                  <a:pt x="2617723" y="22606"/>
                </a:lnTo>
                <a:lnTo>
                  <a:pt x="2614294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7317" y="3727830"/>
            <a:ext cx="1737995" cy="280035"/>
          </a:xfrm>
          <a:custGeom>
            <a:avLst/>
            <a:gdLst/>
            <a:ahLst/>
            <a:cxnLst/>
            <a:rect l="l" t="t" r="r" b="b"/>
            <a:pathLst>
              <a:path w="1737995" h="280035">
                <a:moveTo>
                  <a:pt x="1610367" y="228265"/>
                </a:moveTo>
                <a:lnTo>
                  <a:pt x="1603755" y="279908"/>
                </a:lnTo>
                <a:lnTo>
                  <a:pt x="1737740" y="233045"/>
                </a:lnTo>
                <a:lnTo>
                  <a:pt x="1733011" y="229870"/>
                </a:lnTo>
                <a:lnTo>
                  <a:pt x="1622932" y="229870"/>
                </a:lnTo>
                <a:lnTo>
                  <a:pt x="1610367" y="228265"/>
                </a:lnTo>
                <a:close/>
              </a:path>
              <a:path w="1737995" h="280035">
                <a:moveTo>
                  <a:pt x="1613277" y="205532"/>
                </a:moveTo>
                <a:lnTo>
                  <a:pt x="1610367" y="228265"/>
                </a:lnTo>
                <a:lnTo>
                  <a:pt x="1622932" y="229870"/>
                </a:lnTo>
                <a:lnTo>
                  <a:pt x="1625853" y="207137"/>
                </a:lnTo>
                <a:lnTo>
                  <a:pt x="1613277" y="205532"/>
                </a:lnTo>
                <a:close/>
              </a:path>
              <a:path w="1737995" h="280035">
                <a:moveTo>
                  <a:pt x="1619884" y="153924"/>
                </a:moveTo>
                <a:lnTo>
                  <a:pt x="1613277" y="205532"/>
                </a:lnTo>
                <a:lnTo>
                  <a:pt x="1625853" y="207137"/>
                </a:lnTo>
                <a:lnTo>
                  <a:pt x="1622932" y="229870"/>
                </a:lnTo>
                <a:lnTo>
                  <a:pt x="1733011" y="229870"/>
                </a:lnTo>
                <a:lnTo>
                  <a:pt x="1619884" y="153924"/>
                </a:lnTo>
                <a:close/>
              </a:path>
              <a:path w="1737995" h="280035">
                <a:moveTo>
                  <a:pt x="2793" y="0"/>
                </a:moveTo>
                <a:lnTo>
                  <a:pt x="0" y="22606"/>
                </a:lnTo>
                <a:lnTo>
                  <a:pt x="1610367" y="228265"/>
                </a:lnTo>
                <a:lnTo>
                  <a:pt x="1613277" y="205532"/>
                </a:lnTo>
                <a:lnTo>
                  <a:pt x="2793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82640" y="3415284"/>
            <a:ext cx="2115820" cy="646430"/>
          </a:xfrm>
          <a:prstGeom prst="rect">
            <a:avLst/>
          </a:prstGeom>
          <a:ln w="9144">
            <a:solidFill>
              <a:srgbClr val="FF2E92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6995" marR="541655">
              <a:lnSpc>
                <a:spcPct val="100000"/>
              </a:lnSpc>
              <a:spcBef>
                <a:spcPts val="204"/>
              </a:spcBef>
            </a:pP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File </a:t>
            </a: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Description  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Mismatch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74676"/>
            <a:ext cx="11684635" cy="135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5330"/>
              </a:lnSpc>
            </a:pPr>
            <a:r>
              <a:rPr u="none" spc="-5" dirty="0"/>
              <a:t>Detection of </a:t>
            </a:r>
            <a:r>
              <a:rPr u="none" dirty="0"/>
              <a:t>Sticky key </a:t>
            </a:r>
            <a:r>
              <a:rPr u="none" spc="-5" dirty="0"/>
              <a:t>backdoor </a:t>
            </a:r>
            <a:r>
              <a:rPr u="none" dirty="0"/>
              <a:t>via</a:t>
            </a:r>
          </a:p>
          <a:p>
            <a:pPr marL="12700">
              <a:lnSpc>
                <a:spcPts val="5330"/>
              </a:lnSpc>
              <a:tabLst>
                <a:tab pos="11671300" algn="l"/>
              </a:tabLst>
            </a:pPr>
            <a:r>
              <a:rPr spc="-370" dirty="0"/>
              <a:t> </a:t>
            </a:r>
            <a:r>
              <a:rPr dirty="0"/>
              <a:t>2. </a:t>
            </a:r>
            <a:r>
              <a:rPr spc="-5" dirty="0"/>
              <a:t>Registry</a:t>
            </a:r>
            <a:r>
              <a:rPr spc="-35" dirty="0"/>
              <a:t> </a:t>
            </a:r>
            <a:r>
              <a:rPr dirty="0"/>
              <a:t>Modification	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529460"/>
            <a:ext cx="11040110" cy="104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Check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if the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debugger has been </a:t>
            </a:r>
            <a:r>
              <a:rPr sz="3600" spc="-10" dirty="0">
                <a:solidFill>
                  <a:srgbClr val="3E3E3E"/>
                </a:solidFill>
                <a:latin typeface="Calibri"/>
                <a:cs typeface="Calibri"/>
              </a:rPr>
              <a:t>set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up with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certain</a:t>
            </a:r>
            <a:r>
              <a:rPr sz="36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binaries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for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the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following</a:t>
            </a:r>
            <a:r>
              <a:rPr sz="36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registries: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2419" y="3098038"/>
            <a:ext cx="316547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ourier New"/>
                <a:cs typeface="Courier New"/>
              </a:rPr>
              <a:t>NT\CurrentVersion\Image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7520" y="3098038"/>
            <a:ext cx="5727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0119" y="3098038"/>
            <a:ext cx="12534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cu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ti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3E3E3E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2419" y="3592067"/>
            <a:ext cx="316547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ourier New"/>
                <a:cs typeface="Courier New"/>
              </a:rPr>
              <a:t>NT\CurrentVersion\Image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7520" y="3592067"/>
            <a:ext cx="5727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0119" y="3592067"/>
            <a:ext cx="12534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cu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ti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3E3E3E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2419" y="4085844"/>
            <a:ext cx="316547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ourier New"/>
                <a:cs typeface="Courier New"/>
              </a:rPr>
              <a:t>NT\CurrentVersion\Image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7520" y="4085844"/>
            <a:ext cx="5727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0119" y="4085844"/>
            <a:ext cx="12534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cu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ti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3E3E3E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2419" y="4579620"/>
            <a:ext cx="316547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ourier New"/>
                <a:cs typeface="Courier New"/>
              </a:rPr>
              <a:t>NT\CurrentVersion\Image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7520" y="4579620"/>
            <a:ext cx="5727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80119" y="4579620"/>
            <a:ext cx="12534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cu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ti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3E3E3E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22419" y="5073650"/>
            <a:ext cx="316547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ourier New"/>
                <a:cs typeface="Courier New"/>
              </a:rPr>
              <a:t>NT\CurrentVersion\Image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97520" y="5073650"/>
            <a:ext cx="5727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80119" y="5073650"/>
            <a:ext cx="12534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cu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ti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3E3E3E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2419" y="5567476"/>
            <a:ext cx="316547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ourier New"/>
                <a:cs typeface="Courier New"/>
              </a:rPr>
              <a:t>NT\CurrentVersion\Image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97520" y="5567476"/>
            <a:ext cx="57277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F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80119" y="5567476"/>
            <a:ext cx="12534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cu</a:t>
            </a:r>
            <a:r>
              <a:rPr sz="1800" b="1" spc="-5" dirty="0">
                <a:solidFill>
                  <a:srgbClr val="3E3E3E"/>
                </a:solidFill>
                <a:latin typeface="Courier New"/>
                <a:cs typeface="Courier New"/>
              </a:rPr>
              <a:t>ti</a:t>
            </a:r>
            <a:r>
              <a:rPr sz="1800" b="1" spc="-1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3E3E3E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000" y="3125470"/>
            <a:ext cx="4258310" cy="299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1800" b="1" spc="-10" dirty="0">
                <a:solidFill>
                  <a:srgbClr val="3E3E3E"/>
                </a:solidFill>
                <a:latin typeface="Courier New"/>
                <a:cs typeface="Courier New"/>
              </a:rPr>
              <a:t>HKLM\SOFTWARE\Microsoft\Windows  Options\setch.exe  HKLM\SOFTWARE\Microsoft\Windows  Options\utilman.exe  HKLM\SOFTWARE\Microsoft\Windows  Options\osk.exe  HKLM\SOFTWARE\Microsoft\Windows  Options\narrator.exe  HKLM\SOFTWARE\Microsoft\Windows  Options\magnify.exe  HKLM\SOFTWARE\Microsoft\Windows  Options\displayswitch.exe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696467"/>
            <a:ext cx="1168400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0665" algn="l"/>
              </a:tabLst>
            </a:pPr>
            <a:r>
              <a:rPr spc="-370" dirty="0"/>
              <a:t> </a:t>
            </a:r>
            <a:r>
              <a:rPr spc="-5" dirty="0"/>
              <a:t>Sticky Key</a:t>
            </a:r>
            <a:r>
              <a:rPr spc="-45" dirty="0"/>
              <a:t> </a:t>
            </a:r>
            <a:r>
              <a:rPr spc="-5" dirty="0"/>
              <a:t>backdoors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529460"/>
            <a:ext cx="11280140" cy="104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Sticky Key Example #1: Look for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evidence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 found Sticky</a:t>
            </a:r>
            <a:r>
              <a:rPr sz="36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Key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05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replacements in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tool</a:t>
            </a:r>
            <a:r>
              <a:rPr sz="3600" spc="-1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output: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9744" y="4543044"/>
            <a:ext cx="10925556" cy="1824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" y="2665476"/>
            <a:ext cx="10216896" cy="2013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4951221"/>
            <a:ext cx="115316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FF2E92"/>
                </a:solidFill>
                <a:latin typeface="Calibri"/>
                <a:cs typeface="Calibri"/>
              </a:rPr>
              <a:t>References: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" y="5235702"/>
            <a:ext cx="1093216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  <a:hlinkClick r:id="rId2"/>
              </a:rPr>
              <a:t>http://la.trendmicro.com/media/misc/understanding-wmi-malware-research-paper-en.pdf</a:t>
            </a:r>
            <a:endParaRPr sz="1650">
              <a:latin typeface="Calibri"/>
              <a:cs typeface="Calibri"/>
            </a:endParaRPr>
          </a:p>
          <a:p>
            <a:pPr marL="205740" marR="5080" indent="-193040">
              <a:lnSpc>
                <a:spcPct val="70900"/>
              </a:lnSpc>
              <a:spcBef>
                <a:spcPts val="585"/>
              </a:spcBef>
              <a:buSzPct val="96969"/>
              <a:buChar char="◦"/>
              <a:tabLst>
                <a:tab pos="206375" algn="l"/>
              </a:tabLst>
            </a:pPr>
            <a:r>
              <a:rPr sz="1650" spc="5" dirty="0">
                <a:solidFill>
                  <a:srgbClr val="FF2E92"/>
                </a:solidFill>
                <a:latin typeface="Calibri"/>
                <a:cs typeface="Calibri"/>
              </a:rPr>
              <a:t>https://</a:t>
            </a:r>
            <a:r>
              <a:rPr sz="1650" spc="5" dirty="0">
                <a:solidFill>
                  <a:srgbClr val="FF2E92"/>
                </a:solidFill>
                <a:latin typeface="Calibri"/>
                <a:cs typeface="Calibri"/>
                <a:hlinkClick r:id="rId3"/>
              </a:rPr>
              <a:t>www.blackhat.com/docs/us-15/materials/us-15-Graeber-Abusing-Windows-Management-Instrumentation-WMI-To- </a:t>
            </a:r>
            <a:r>
              <a:rPr sz="1650" spc="5" dirty="0">
                <a:solidFill>
                  <a:srgbClr val="FF2E92"/>
                </a:solidFill>
                <a:latin typeface="Calibri"/>
                <a:cs typeface="Calibri"/>
              </a:rPr>
              <a:t> Build-A-Persistent%20Asynchronous-And-Fileless-Backdoor-wp.pdf</a:t>
            </a:r>
            <a:endParaRPr sz="165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20"/>
              </a:spcBef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https://dl.mandiant.com/EE/library/MIRcon2014/MIRcon_2014_IR_Track_There%27s_Something_About_WMI.pdf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00" y="6174485"/>
            <a:ext cx="962723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buSzPct val="96969"/>
              <a:buChar char="◦"/>
              <a:tabLst>
                <a:tab pos="206375" algn="l"/>
                <a:tab pos="5308600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https://github.com/PowerShellEmpire/Empire	https://github.com/PowerShellMafia/PowerSploit</a:t>
            </a:r>
            <a:endParaRPr sz="165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25"/>
              </a:spcBef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https://</a:t>
            </a:r>
            <a:r>
              <a:rPr sz="1650" dirty="0">
                <a:solidFill>
                  <a:srgbClr val="FF2E92"/>
                </a:solidFill>
                <a:latin typeface="Calibri"/>
                <a:cs typeface="Calibri"/>
                <a:hlinkClick r:id="rId4"/>
              </a:rPr>
              <a:t>www.secureworks.com/blog/wmi-persistence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0421" y="6531457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" y="74667"/>
            <a:ext cx="635000" cy="4222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800" dirty="0">
                <a:solidFill>
                  <a:srgbClr val="3E3E3E"/>
                </a:solidFill>
                <a:latin typeface="Calibri"/>
                <a:cs typeface="Calibri"/>
              </a:rPr>
              <a:t>WMI</a:t>
            </a:r>
            <a:r>
              <a:rPr sz="48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3E3E3E"/>
                </a:solidFill>
                <a:latin typeface="Calibri"/>
                <a:cs typeface="Calibri"/>
              </a:rPr>
              <a:t>Persistence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33246" y="137185"/>
          <a:ext cx="10763358" cy="4434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432">
                <a:tc>
                  <a:txBody>
                    <a:bodyPr/>
                    <a:lstStyle/>
                    <a:p>
                      <a:pPr marL="127000">
                        <a:lnSpc>
                          <a:spcPts val="185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b="1" spc="-7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WMI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27000">
                        <a:lnSpc>
                          <a:spcPts val="245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Persistence?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 marR="130810" indent="-231140">
                        <a:lnSpc>
                          <a:spcPct val="80000"/>
                        </a:lnSpc>
                        <a:spcBef>
                          <a:spcPts val="190"/>
                        </a:spcBef>
                        <a:buChar char="◦"/>
                        <a:tabLst>
                          <a:tab pos="427990" algn="l"/>
                          <a:tab pos="668591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Using Windows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Management Instrumentation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(WMI)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 create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persistence for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malicious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payloads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through the  cr</a:t>
                      </a:r>
                      <a:r>
                        <a:rPr sz="2400" spc="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ation</a:t>
                      </a:r>
                      <a:r>
                        <a:rPr sz="2400" spc="-2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per</a:t>
                      </a:r>
                      <a:r>
                        <a:rPr sz="2400" spc="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1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WMI</a:t>
                      </a:r>
                      <a:r>
                        <a:rPr sz="24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event</a:t>
                      </a:r>
                      <a:r>
                        <a:rPr sz="24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subscription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	Payloads  can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run with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SYSTEM privileges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sneaky</a:t>
                      </a:r>
                      <a:r>
                        <a:rPr sz="2400" spc="-7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ways.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281">
                <a:tc>
                  <a:txBody>
                    <a:bodyPr/>
                    <a:lstStyle/>
                    <a:p>
                      <a:pPr marL="127000" marR="188595">
                        <a:lnSpc>
                          <a:spcPct val="70000"/>
                        </a:lnSpc>
                        <a:spcBef>
                          <a:spcPts val="1585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Significance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b="1" spc="-7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WMI 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backdoors?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 marR="941705" indent="-231140">
                        <a:lnSpc>
                          <a:spcPct val="70000"/>
                        </a:lnSpc>
                        <a:spcBef>
                          <a:spcPts val="1585"/>
                        </a:spcBef>
                        <a:buChar char="◦"/>
                        <a:tabLst>
                          <a:tab pos="427990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Useful for finding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compromised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hosts missed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prior 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investigation and</a:t>
                      </a:r>
                      <a:r>
                        <a:rPr sz="2400" spc="-14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eradication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27355" indent="-231140">
                        <a:lnSpc>
                          <a:spcPts val="1980"/>
                        </a:lnSpc>
                        <a:buChar char="◦"/>
                        <a:tabLst>
                          <a:tab pos="427990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WMI persistence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is relatively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hard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detect,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there</a:t>
                      </a:r>
                      <a:r>
                        <a:rPr sz="2400" spc="-6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27355">
                        <a:lnSpc>
                          <a:spcPts val="2450"/>
                        </a:lnSpc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minimal artifacts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which to trigger</a:t>
                      </a:r>
                      <a:r>
                        <a:rPr sz="2400" spc="-18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alerts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1973">
                <a:tc>
                  <a:txBody>
                    <a:bodyPr/>
                    <a:lstStyle/>
                    <a:p>
                      <a:pPr marL="127000" marR="414020">
                        <a:lnSpc>
                          <a:spcPct val="70000"/>
                        </a:lnSpc>
                        <a:spcBef>
                          <a:spcPts val="1860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Ways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2400" b="1" spc="-9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WMI  persistence?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 indent="-231140">
                        <a:lnSpc>
                          <a:spcPts val="2590"/>
                        </a:lnSpc>
                        <a:spcBef>
                          <a:spcPts val="1215"/>
                        </a:spcBef>
                        <a:buClr>
                          <a:srgbClr val="4F81BC"/>
                        </a:buClr>
                        <a:buChar char="◦"/>
                        <a:tabLst>
                          <a:tab pos="427990" algn="l"/>
                        </a:tabLst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Registry key created from “Win32_LocalTime” using</a:t>
                      </a:r>
                      <a:r>
                        <a:rPr sz="2400" spc="-17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WMI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27355">
                        <a:lnSpc>
                          <a:spcPts val="2305"/>
                        </a:lnSpc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EventFilter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27355" indent="-231140">
                        <a:lnSpc>
                          <a:spcPts val="2510"/>
                        </a:lnSpc>
                        <a:buClr>
                          <a:srgbClr val="4F81BC"/>
                        </a:buClr>
                        <a:buChar char="◦"/>
                        <a:tabLst>
                          <a:tab pos="427990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Enumerate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/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Stacking instances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WMI</a:t>
                      </a:r>
                      <a:r>
                        <a:rPr sz="2400" spc="-5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classes: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58215" marR="119380">
                        <a:lnSpc>
                          <a:spcPct val="7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EventFilter (Payload triggering </a:t>
                      </a:r>
                      <a:r>
                        <a:rPr sz="18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condition),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EventConsumer (Actual  payload), FilterToConsumerBinding </a:t>
                      </a:r>
                      <a:r>
                        <a:rPr sz="18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(Link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8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condition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21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payload)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  <a:tabLst>
                <a:tab pos="11671935" algn="l"/>
              </a:tabLst>
            </a:pPr>
            <a:r>
              <a:rPr spc="-370" dirty="0"/>
              <a:t> </a:t>
            </a:r>
            <a:r>
              <a:rPr dirty="0"/>
              <a:t>WMI</a:t>
            </a:r>
            <a:r>
              <a:rPr spc="-55" dirty="0"/>
              <a:t> </a:t>
            </a:r>
            <a:r>
              <a:rPr spc="-5" dirty="0"/>
              <a:t>Persistence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547240"/>
            <a:ext cx="1108710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E3E3E"/>
                </a:solidFill>
                <a:latin typeface="Calibri"/>
                <a:cs typeface="Calibri"/>
              </a:rPr>
              <a:t>WMI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Persistence </a:t>
            </a:r>
            <a:r>
              <a:rPr sz="2800" spc="-5" dirty="0">
                <a:solidFill>
                  <a:srgbClr val="3E3E3E"/>
                </a:solidFill>
                <a:latin typeface="Calibri"/>
                <a:cs typeface="Calibri"/>
              </a:rPr>
              <a:t>Example #1: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Look </a:t>
            </a:r>
            <a:r>
              <a:rPr sz="2800" spc="-5" dirty="0">
                <a:solidFill>
                  <a:srgbClr val="3E3E3E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suspicious instances from</a:t>
            </a:r>
            <a:r>
              <a:rPr sz="2800" spc="3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EventFilter,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00" y="1931289"/>
            <a:ext cx="686562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EventConsumer, </a:t>
            </a:r>
            <a:r>
              <a:rPr sz="2800" spc="-5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800" spc="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libri"/>
                <a:cs typeface="Calibri"/>
              </a:rPr>
              <a:t>FilterToConsumerBinding: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352" y="2976372"/>
            <a:ext cx="6079236" cy="3115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5328" y="3617976"/>
            <a:ext cx="5376671" cy="1176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3983" y="5672239"/>
            <a:ext cx="951230" cy="414655"/>
          </a:xfrm>
          <a:custGeom>
            <a:avLst/>
            <a:gdLst/>
            <a:ahLst/>
            <a:cxnLst/>
            <a:rect l="l" t="t" r="r" b="b"/>
            <a:pathLst>
              <a:path w="951229" h="414654">
                <a:moveTo>
                  <a:pt x="831422" y="52679"/>
                </a:moveTo>
                <a:lnTo>
                  <a:pt x="0" y="402818"/>
                </a:lnTo>
                <a:lnTo>
                  <a:pt x="4825" y="414528"/>
                </a:lnTo>
                <a:lnTo>
                  <a:pt x="836336" y="64351"/>
                </a:lnTo>
                <a:lnTo>
                  <a:pt x="831422" y="52679"/>
                </a:lnTo>
                <a:close/>
              </a:path>
              <a:path w="951229" h="414654">
                <a:moveTo>
                  <a:pt x="917872" y="47739"/>
                </a:moveTo>
                <a:lnTo>
                  <a:pt x="843152" y="47739"/>
                </a:lnTo>
                <a:lnTo>
                  <a:pt x="847978" y="59448"/>
                </a:lnTo>
                <a:lnTo>
                  <a:pt x="836336" y="64351"/>
                </a:lnTo>
                <a:lnTo>
                  <a:pt x="858519" y="117043"/>
                </a:lnTo>
                <a:lnTo>
                  <a:pt x="917872" y="47739"/>
                </a:lnTo>
                <a:close/>
              </a:path>
              <a:path w="951229" h="414654">
                <a:moveTo>
                  <a:pt x="843152" y="47739"/>
                </a:moveTo>
                <a:lnTo>
                  <a:pt x="831422" y="52679"/>
                </a:lnTo>
                <a:lnTo>
                  <a:pt x="836336" y="64351"/>
                </a:lnTo>
                <a:lnTo>
                  <a:pt x="847978" y="59448"/>
                </a:lnTo>
                <a:lnTo>
                  <a:pt x="843152" y="47739"/>
                </a:lnTo>
                <a:close/>
              </a:path>
              <a:path w="951229" h="414654">
                <a:moveTo>
                  <a:pt x="809243" y="0"/>
                </a:moveTo>
                <a:lnTo>
                  <a:pt x="831422" y="52679"/>
                </a:lnTo>
                <a:lnTo>
                  <a:pt x="843152" y="47739"/>
                </a:lnTo>
                <a:lnTo>
                  <a:pt x="917872" y="47739"/>
                </a:lnTo>
                <a:lnTo>
                  <a:pt x="950848" y="9232"/>
                </a:lnTo>
                <a:lnTo>
                  <a:pt x="809243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3097" y="2573147"/>
            <a:ext cx="1600200" cy="635635"/>
          </a:xfrm>
          <a:custGeom>
            <a:avLst/>
            <a:gdLst/>
            <a:ahLst/>
            <a:cxnLst/>
            <a:rect l="l" t="t" r="r" b="b"/>
            <a:pathLst>
              <a:path w="1600200" h="635635">
                <a:moveTo>
                  <a:pt x="1476971" y="48605"/>
                </a:moveTo>
                <a:lnTo>
                  <a:pt x="0" y="614044"/>
                </a:lnTo>
                <a:lnTo>
                  <a:pt x="8127" y="635507"/>
                </a:lnTo>
                <a:lnTo>
                  <a:pt x="1485159" y="69967"/>
                </a:lnTo>
                <a:lnTo>
                  <a:pt x="1476971" y="48605"/>
                </a:lnTo>
                <a:close/>
              </a:path>
              <a:path w="1600200" h="635635">
                <a:moveTo>
                  <a:pt x="1572030" y="44068"/>
                </a:moveTo>
                <a:lnTo>
                  <a:pt x="1488821" y="44068"/>
                </a:lnTo>
                <a:lnTo>
                  <a:pt x="1497076" y="65404"/>
                </a:lnTo>
                <a:lnTo>
                  <a:pt x="1485159" y="69967"/>
                </a:lnTo>
                <a:lnTo>
                  <a:pt x="1503806" y="118617"/>
                </a:lnTo>
                <a:lnTo>
                  <a:pt x="1572030" y="44068"/>
                </a:lnTo>
                <a:close/>
              </a:path>
              <a:path w="1600200" h="635635">
                <a:moveTo>
                  <a:pt x="1488821" y="44068"/>
                </a:moveTo>
                <a:lnTo>
                  <a:pt x="1476971" y="48605"/>
                </a:lnTo>
                <a:lnTo>
                  <a:pt x="1485159" y="69967"/>
                </a:lnTo>
                <a:lnTo>
                  <a:pt x="1497076" y="65404"/>
                </a:lnTo>
                <a:lnTo>
                  <a:pt x="1488821" y="44068"/>
                </a:lnTo>
                <a:close/>
              </a:path>
              <a:path w="1600200" h="635635">
                <a:moveTo>
                  <a:pt x="1458341" y="0"/>
                </a:moveTo>
                <a:lnTo>
                  <a:pt x="1476971" y="48605"/>
                </a:lnTo>
                <a:lnTo>
                  <a:pt x="1488821" y="44068"/>
                </a:lnTo>
                <a:lnTo>
                  <a:pt x="1572030" y="44068"/>
                </a:lnTo>
                <a:lnTo>
                  <a:pt x="1599692" y="13842"/>
                </a:lnTo>
                <a:lnTo>
                  <a:pt x="1458341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82028" y="2263139"/>
            <a:ext cx="2115820" cy="646430"/>
          </a:xfrm>
          <a:prstGeom prst="rect">
            <a:avLst/>
          </a:prstGeom>
          <a:ln w="9144">
            <a:solidFill>
              <a:srgbClr val="FF2E92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7630" marR="104139">
              <a:lnSpc>
                <a:spcPct val="100000"/>
              </a:lnSpc>
              <a:spcBef>
                <a:spcPts val="204"/>
              </a:spcBef>
            </a:pP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EventConsumer 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–  “malicious</a:t>
            </a:r>
            <a:r>
              <a:rPr sz="1800" b="1" spc="-135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payload”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4323" y="5079491"/>
            <a:ext cx="2115820" cy="1202690"/>
          </a:xfrm>
          <a:prstGeom prst="rect">
            <a:avLst/>
          </a:prstGeom>
          <a:ln w="9144">
            <a:solidFill>
              <a:srgbClr val="FF2E92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7630" marR="125095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EventFilter –  </a:t>
            </a: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Payload 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triggering  </a:t>
            </a: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condition via  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“Win32</a:t>
            </a:r>
            <a:r>
              <a:rPr sz="1800" b="1" spc="5" dirty="0">
                <a:solidFill>
                  <a:srgbClr val="FF2E92"/>
                </a:solidFill>
                <a:latin typeface="Calibri"/>
                <a:cs typeface="Calibri"/>
              </a:rPr>
              <a:t>_</a:t>
            </a:r>
            <a:r>
              <a:rPr sz="1800" b="1" spc="-10" dirty="0">
                <a:solidFill>
                  <a:srgbClr val="FF2E92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2E92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alTime”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8988" y="1994916"/>
            <a:ext cx="2715895" cy="1118870"/>
          </a:xfrm>
          <a:prstGeom prst="rect">
            <a:avLst/>
          </a:prstGeom>
          <a:ln w="9144">
            <a:solidFill>
              <a:srgbClr val="FF2E92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04"/>
              </a:spcBef>
            </a:pP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FilterToConsumerBinding</a:t>
            </a:r>
            <a:endParaRPr sz="1800">
              <a:latin typeface="Calibri"/>
              <a:cs typeface="Calibri"/>
            </a:endParaRPr>
          </a:p>
          <a:p>
            <a:pPr marL="87630" marR="511809">
              <a:lnSpc>
                <a:spcPct val="100000"/>
              </a:lnSpc>
            </a:pP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– </a:t>
            </a: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Link for 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payload and  </a:t>
            </a: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57004" y="3114929"/>
            <a:ext cx="281940" cy="491490"/>
          </a:xfrm>
          <a:custGeom>
            <a:avLst/>
            <a:gdLst/>
            <a:ahLst/>
            <a:cxnLst/>
            <a:rect l="l" t="t" r="r" b="b"/>
            <a:pathLst>
              <a:path w="281940" h="491489">
                <a:moveTo>
                  <a:pt x="7239" y="349250"/>
                </a:moveTo>
                <a:lnTo>
                  <a:pt x="0" y="490982"/>
                </a:lnTo>
                <a:lnTo>
                  <a:pt x="117728" y="411734"/>
                </a:lnTo>
                <a:lnTo>
                  <a:pt x="87411" y="394588"/>
                </a:lnTo>
                <a:lnTo>
                  <a:pt x="61849" y="394588"/>
                </a:lnTo>
                <a:lnTo>
                  <a:pt x="50673" y="388366"/>
                </a:lnTo>
                <a:lnTo>
                  <a:pt x="56910" y="377340"/>
                </a:lnTo>
                <a:lnTo>
                  <a:pt x="7239" y="349250"/>
                </a:lnTo>
                <a:close/>
              </a:path>
              <a:path w="281940" h="491489">
                <a:moveTo>
                  <a:pt x="56910" y="377340"/>
                </a:moveTo>
                <a:lnTo>
                  <a:pt x="50673" y="388366"/>
                </a:lnTo>
                <a:lnTo>
                  <a:pt x="61849" y="394588"/>
                </a:lnTo>
                <a:lnTo>
                  <a:pt x="68043" y="383636"/>
                </a:lnTo>
                <a:lnTo>
                  <a:pt x="56910" y="377340"/>
                </a:lnTo>
                <a:close/>
              </a:path>
              <a:path w="281940" h="491489">
                <a:moveTo>
                  <a:pt x="68043" y="383636"/>
                </a:moveTo>
                <a:lnTo>
                  <a:pt x="61849" y="394588"/>
                </a:lnTo>
                <a:lnTo>
                  <a:pt x="87411" y="394588"/>
                </a:lnTo>
                <a:lnTo>
                  <a:pt x="68043" y="383636"/>
                </a:lnTo>
                <a:close/>
              </a:path>
              <a:path w="281940" h="491489">
                <a:moveTo>
                  <a:pt x="270382" y="0"/>
                </a:moveTo>
                <a:lnTo>
                  <a:pt x="56910" y="377340"/>
                </a:lnTo>
                <a:lnTo>
                  <a:pt x="68043" y="383636"/>
                </a:lnTo>
                <a:lnTo>
                  <a:pt x="281431" y="6350"/>
                </a:lnTo>
                <a:lnTo>
                  <a:pt x="270382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  <a:tabLst>
                <a:tab pos="11671935" algn="l"/>
              </a:tabLst>
            </a:pPr>
            <a:r>
              <a:rPr spc="-370" dirty="0"/>
              <a:t> </a:t>
            </a:r>
            <a:r>
              <a:rPr dirty="0"/>
              <a:t>WMI</a:t>
            </a:r>
            <a:r>
              <a:rPr spc="-55" dirty="0"/>
              <a:t> </a:t>
            </a:r>
            <a:r>
              <a:rPr spc="-5" dirty="0"/>
              <a:t>Persistence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547240"/>
            <a:ext cx="978281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5" dirty="0">
                <a:solidFill>
                  <a:srgbClr val="3E3E3E"/>
                </a:solidFill>
                <a:latin typeface="Calibri"/>
                <a:cs typeface="Calibri"/>
              </a:rPr>
              <a:t>WMI Persistence Example #2: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Look </a:t>
            </a:r>
            <a:r>
              <a:rPr sz="2800" spc="-5" dirty="0">
                <a:solidFill>
                  <a:srgbClr val="3E3E3E"/>
                </a:solidFill>
                <a:latin typeface="Calibri"/>
                <a:cs typeface="Calibri"/>
              </a:rPr>
              <a:t>for registry key created by</a:t>
            </a:r>
            <a:r>
              <a:rPr sz="28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using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sz="2800" spc="-5" dirty="0">
                <a:solidFill>
                  <a:srgbClr val="3E3E3E"/>
                </a:solidFill>
                <a:latin typeface="Calibri"/>
                <a:cs typeface="Calibri"/>
              </a:rPr>
              <a:t>“Win32_LocalTime” from WMI</a:t>
            </a:r>
            <a:r>
              <a:rPr sz="2800" spc="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EventFilter: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772" y="4290059"/>
            <a:ext cx="4602480" cy="1108075"/>
          </a:xfrm>
          <a:prstGeom prst="rect">
            <a:avLst/>
          </a:prstGeom>
          <a:ln w="9144">
            <a:solidFill>
              <a:srgbClr val="FF2E92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70"/>
              </a:spcBef>
            </a:pPr>
            <a:r>
              <a:rPr sz="1800" b="1" spc="-10" dirty="0">
                <a:latin typeface="Courier New"/>
                <a:cs typeface="Courier New"/>
              </a:rPr>
              <a:t>HKEY_LOCAL_MACHINE\SOFTWARE\Micr</a:t>
            </a:r>
            <a:endParaRPr sz="18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osoft\WBEM\ESS\//./root/CIMV2\Wi</a:t>
            </a:r>
            <a:endParaRPr sz="18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n32ClockProvider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2854" y="4837048"/>
            <a:ext cx="2967990" cy="700405"/>
          </a:xfrm>
          <a:custGeom>
            <a:avLst/>
            <a:gdLst/>
            <a:ahLst/>
            <a:cxnLst/>
            <a:rect l="l" t="t" r="r" b="b"/>
            <a:pathLst>
              <a:path w="2967990" h="700404">
                <a:moveTo>
                  <a:pt x="2842481" y="644445"/>
                </a:moveTo>
                <a:lnTo>
                  <a:pt x="2830068" y="700278"/>
                </a:lnTo>
                <a:lnTo>
                  <a:pt x="2967736" y="665860"/>
                </a:lnTo>
                <a:lnTo>
                  <a:pt x="2944777" y="647191"/>
                </a:lnTo>
                <a:lnTo>
                  <a:pt x="2854833" y="647191"/>
                </a:lnTo>
                <a:lnTo>
                  <a:pt x="2842481" y="644445"/>
                </a:lnTo>
                <a:close/>
              </a:path>
              <a:path w="2967990" h="700404">
                <a:moveTo>
                  <a:pt x="2845223" y="632114"/>
                </a:moveTo>
                <a:lnTo>
                  <a:pt x="2842481" y="644445"/>
                </a:lnTo>
                <a:lnTo>
                  <a:pt x="2854833" y="647191"/>
                </a:lnTo>
                <a:lnTo>
                  <a:pt x="2857627" y="634872"/>
                </a:lnTo>
                <a:lnTo>
                  <a:pt x="2845223" y="632114"/>
                </a:lnTo>
                <a:close/>
              </a:path>
              <a:path w="2967990" h="700404">
                <a:moveTo>
                  <a:pt x="2857627" y="576326"/>
                </a:moveTo>
                <a:lnTo>
                  <a:pt x="2845223" y="632114"/>
                </a:lnTo>
                <a:lnTo>
                  <a:pt x="2857627" y="634872"/>
                </a:lnTo>
                <a:lnTo>
                  <a:pt x="2854833" y="647191"/>
                </a:lnTo>
                <a:lnTo>
                  <a:pt x="2944777" y="647191"/>
                </a:lnTo>
                <a:lnTo>
                  <a:pt x="2857627" y="576326"/>
                </a:lnTo>
                <a:close/>
              </a:path>
              <a:path w="2967990" h="700404">
                <a:moveTo>
                  <a:pt x="2794" y="0"/>
                </a:moveTo>
                <a:lnTo>
                  <a:pt x="0" y="12445"/>
                </a:lnTo>
                <a:lnTo>
                  <a:pt x="2842481" y="644445"/>
                </a:lnTo>
                <a:lnTo>
                  <a:pt x="2845223" y="632114"/>
                </a:lnTo>
                <a:lnTo>
                  <a:pt x="2794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380" y="1976627"/>
            <a:ext cx="3584448" cy="3782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284" y="2747772"/>
            <a:ext cx="7554468" cy="501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3011" y="3304794"/>
            <a:ext cx="1471295" cy="985519"/>
          </a:xfrm>
          <a:custGeom>
            <a:avLst/>
            <a:gdLst/>
            <a:ahLst/>
            <a:cxnLst/>
            <a:rect l="l" t="t" r="r" b="b"/>
            <a:pathLst>
              <a:path w="1471295" h="985520">
                <a:moveTo>
                  <a:pt x="70357" y="861948"/>
                </a:moveTo>
                <a:lnTo>
                  <a:pt x="0" y="985392"/>
                </a:lnTo>
                <a:lnTo>
                  <a:pt x="140843" y="967612"/>
                </a:lnTo>
                <a:lnTo>
                  <a:pt x="113818" y="927099"/>
                </a:lnTo>
                <a:lnTo>
                  <a:pt x="98551" y="927099"/>
                </a:lnTo>
                <a:lnTo>
                  <a:pt x="91567" y="916558"/>
                </a:lnTo>
                <a:lnTo>
                  <a:pt x="102096" y="909527"/>
                </a:lnTo>
                <a:lnTo>
                  <a:pt x="70357" y="861948"/>
                </a:lnTo>
                <a:close/>
              </a:path>
              <a:path w="1471295" h="985520">
                <a:moveTo>
                  <a:pt x="102096" y="909527"/>
                </a:moveTo>
                <a:lnTo>
                  <a:pt x="91567" y="916558"/>
                </a:lnTo>
                <a:lnTo>
                  <a:pt x="98551" y="927099"/>
                </a:lnTo>
                <a:lnTo>
                  <a:pt x="109114" y="920048"/>
                </a:lnTo>
                <a:lnTo>
                  <a:pt x="102096" y="909527"/>
                </a:lnTo>
                <a:close/>
              </a:path>
              <a:path w="1471295" h="985520">
                <a:moveTo>
                  <a:pt x="109114" y="920048"/>
                </a:moveTo>
                <a:lnTo>
                  <a:pt x="98551" y="927099"/>
                </a:lnTo>
                <a:lnTo>
                  <a:pt x="113818" y="927099"/>
                </a:lnTo>
                <a:lnTo>
                  <a:pt x="109114" y="920048"/>
                </a:lnTo>
                <a:close/>
              </a:path>
              <a:path w="1471295" h="985520">
                <a:moveTo>
                  <a:pt x="1464055" y="0"/>
                </a:moveTo>
                <a:lnTo>
                  <a:pt x="102096" y="909527"/>
                </a:lnTo>
                <a:lnTo>
                  <a:pt x="109114" y="920048"/>
                </a:lnTo>
                <a:lnTo>
                  <a:pt x="1471167" y="10667"/>
                </a:lnTo>
                <a:lnTo>
                  <a:pt x="1464055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8747" y="3051048"/>
            <a:ext cx="1163320" cy="243840"/>
          </a:xfrm>
          <a:custGeom>
            <a:avLst/>
            <a:gdLst/>
            <a:ahLst/>
            <a:cxnLst/>
            <a:rect l="l" t="t" r="r" b="b"/>
            <a:pathLst>
              <a:path w="1163320" h="243839">
                <a:moveTo>
                  <a:pt x="0" y="243839"/>
                </a:moveTo>
                <a:lnTo>
                  <a:pt x="1162812" y="243839"/>
                </a:lnTo>
                <a:lnTo>
                  <a:pt x="1162812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9144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4951221"/>
            <a:ext cx="115316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FF2E92"/>
                </a:solidFill>
                <a:latin typeface="Calibri"/>
                <a:cs typeface="Calibri"/>
              </a:rPr>
              <a:t>References: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4000" y="5310385"/>
            <a:ext cx="9853295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marR="5080" indent="-193040">
              <a:lnSpc>
                <a:spcPct val="70300"/>
              </a:lnSpc>
              <a:buSzPct val="96969"/>
              <a:buChar char="◦"/>
              <a:tabLst>
                <a:tab pos="206375" algn="l"/>
              </a:tabLst>
            </a:pPr>
            <a:r>
              <a:rPr sz="1650" spc="5" dirty="0">
                <a:solidFill>
                  <a:srgbClr val="FF2E92"/>
                </a:solidFill>
                <a:latin typeface="Calibri"/>
                <a:cs typeface="Calibri"/>
              </a:rPr>
              <a:t>https://</a:t>
            </a:r>
            <a:r>
              <a:rPr sz="1650" spc="5" dirty="0">
                <a:solidFill>
                  <a:srgbClr val="FF2E92"/>
                </a:solidFill>
                <a:latin typeface="Calibri"/>
                <a:cs typeface="Calibri"/>
                <a:hlinkClick r:id="rId2"/>
              </a:rPr>
              <a:t>www.trustedsec.com/april-2015/dumping-wdigest-creds-with-meterpreter-mimikatzkiwi-in-windows-8- </a:t>
            </a:r>
            <a:r>
              <a:rPr sz="1650" spc="5" dirty="0">
                <a:solidFill>
                  <a:srgbClr val="FF2E92"/>
                </a:solidFill>
                <a:latin typeface="Calibri"/>
                <a:cs typeface="Calibri"/>
              </a:rPr>
              <a:t> 1</a:t>
            </a:r>
            <a:endParaRPr sz="165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25"/>
              </a:spcBef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https://adsecurity.org/?p=559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" y="80929"/>
            <a:ext cx="635000" cy="42437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800" dirty="0">
                <a:solidFill>
                  <a:srgbClr val="3E3E3E"/>
                </a:solidFill>
                <a:latin typeface="Calibri"/>
                <a:cs typeface="Calibri"/>
              </a:rPr>
              <a:t>WDigest</a:t>
            </a:r>
            <a:r>
              <a:rPr sz="48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3E3E3E"/>
                </a:solidFill>
                <a:latin typeface="Calibri"/>
                <a:cs typeface="Calibri"/>
              </a:rPr>
              <a:t>(downgrade)</a:t>
            </a:r>
            <a:endParaRPr sz="30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3246" y="321563"/>
          <a:ext cx="10883882" cy="442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3438">
                <a:tc>
                  <a:txBody>
                    <a:bodyPr/>
                    <a:lstStyle/>
                    <a:p>
                      <a:pPr marL="127000" marR="1137285">
                        <a:lnSpc>
                          <a:spcPct val="70000"/>
                        </a:lnSpc>
                        <a:spcBef>
                          <a:spcPts val="265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the  WDigest 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downgrade?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 marR="200025" indent="-231775">
                        <a:lnSpc>
                          <a:spcPct val="80000"/>
                        </a:lnSpc>
                        <a:spcBef>
                          <a:spcPts val="190"/>
                        </a:spcBef>
                        <a:buChar char="◦"/>
                        <a:tabLst>
                          <a:tab pos="414655" algn="l"/>
                        </a:tabLst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Windows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8.1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and Windows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2012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R2 introduced a registry 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setting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that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disables storage of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clear-text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for credentials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the  WDigest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provider. KB2871997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“back-ports” the registry 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setting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Windows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7, 8,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Server 2008R2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9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2012.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27000" marR="1113790">
                        <a:lnSpc>
                          <a:spcPct val="7000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Meaning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  downgraded 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WDigest?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14020" marR="514350" indent="-231775">
                        <a:lnSpc>
                          <a:spcPts val="2300"/>
                        </a:lnSpc>
                        <a:spcBef>
                          <a:spcPts val="5"/>
                        </a:spcBef>
                        <a:buChar char="◦"/>
                        <a:tabLst>
                          <a:tab pos="41465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Good indicator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detect potential execution of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clear-text 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credentials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extraction like</a:t>
                      </a:r>
                      <a:r>
                        <a:rPr sz="2400" spc="-1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Mimikatz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3578">
                <a:tc>
                  <a:txBody>
                    <a:bodyPr/>
                    <a:lstStyle/>
                    <a:p>
                      <a:pPr marL="127000">
                        <a:lnSpc>
                          <a:spcPts val="2450"/>
                        </a:lnSpc>
                        <a:spcBef>
                          <a:spcPts val="1420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Location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b="1" spc="-9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WDigest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27000">
                        <a:lnSpc>
                          <a:spcPts val="245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indicators?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 indent="-231775">
                        <a:lnSpc>
                          <a:spcPts val="2590"/>
                        </a:lnSpc>
                        <a:spcBef>
                          <a:spcPts val="1640"/>
                        </a:spcBef>
                        <a:buClr>
                          <a:srgbClr val="4F81BC"/>
                        </a:buClr>
                        <a:buChar char="◦"/>
                        <a:tabLst>
                          <a:tab pos="41465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HKEY_LOCAL_MACHINE\SYSTEM\CurrentControlSet\Control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14020">
                        <a:lnSpc>
                          <a:spcPts val="2395"/>
                        </a:lnSpc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\SecurityProviders\WDigest\UseLogonCredential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14020" marR="333375" indent="-231775">
                        <a:lnSpc>
                          <a:spcPct val="70000"/>
                        </a:lnSpc>
                        <a:spcBef>
                          <a:spcPts val="665"/>
                        </a:spcBef>
                        <a:buChar char="◦"/>
                        <a:tabLst>
                          <a:tab pos="414655" algn="l"/>
                        </a:tabLst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If the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UseLogonCredential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value is set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“1” [opposed to 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“0”], WDigest will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store credentials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 cleartext in</a:t>
                      </a:r>
                      <a:r>
                        <a:rPr sz="2400" spc="-114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memory.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1507236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6412991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B7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440" y="696467"/>
            <a:ext cx="5203825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9345" algn="l"/>
              </a:tabLst>
            </a:pPr>
            <a:r>
              <a:rPr u="none" dirty="0"/>
              <a:t>WDige</a:t>
            </a:r>
            <a:r>
              <a:rPr u="none" spc="-25" dirty="0"/>
              <a:t>s</a:t>
            </a:r>
            <a:r>
              <a:rPr u="none" dirty="0"/>
              <a:t>t	</a:t>
            </a:r>
            <a:r>
              <a:rPr u="none" spc="-5" dirty="0"/>
              <a:t>downg</a:t>
            </a:r>
            <a:r>
              <a:rPr u="none" spc="-20" dirty="0"/>
              <a:t>r</a:t>
            </a:r>
            <a:r>
              <a:rPr u="none" dirty="0"/>
              <a:t>ade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4000" y="1529460"/>
            <a:ext cx="11133455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If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UseLogonCredential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value is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set </a:t>
            </a:r>
            <a:r>
              <a:rPr sz="3600" spc="-10" dirty="0">
                <a:solidFill>
                  <a:srgbClr val="3E3E3E"/>
                </a:solidFill>
                <a:latin typeface="Calibri"/>
                <a:cs typeface="Calibri"/>
              </a:rPr>
              <a:t>to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1 in your</a:t>
            </a:r>
            <a:r>
              <a:rPr sz="36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environment,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something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may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be</a:t>
            </a:r>
            <a:r>
              <a:rPr sz="36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wrong!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36108" y="2686812"/>
            <a:ext cx="6489191" cy="3680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1772" y="4290059"/>
            <a:ext cx="4602480" cy="1765300"/>
          </a:xfrm>
          <a:prstGeom prst="rect">
            <a:avLst/>
          </a:prstGeom>
          <a:ln w="9144">
            <a:solidFill>
              <a:srgbClr val="FF2E92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86995" marR="128270">
              <a:lnSpc>
                <a:spcPct val="100000"/>
              </a:lnSpc>
              <a:spcBef>
                <a:spcPts val="470"/>
              </a:spcBef>
            </a:pPr>
            <a:r>
              <a:rPr sz="1800" b="1" spc="-5" dirty="0">
                <a:latin typeface="Courier New"/>
                <a:cs typeface="Courier New"/>
              </a:rPr>
              <a:t>reg </a:t>
            </a:r>
            <a:r>
              <a:rPr sz="1800" b="1" spc="-10" dirty="0">
                <a:latin typeface="Courier New"/>
                <a:cs typeface="Courier New"/>
              </a:rPr>
              <a:t>add  HKLM\SYSTEM\CurrentControlSet\Co  ntrol\SecurityProviders\WDigest</a:t>
            </a:r>
            <a:endParaRPr sz="1800">
              <a:latin typeface="Courier New"/>
              <a:cs typeface="Courier New"/>
            </a:endParaRPr>
          </a:p>
          <a:p>
            <a:pPr marL="86995" marR="12223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/v </a:t>
            </a:r>
            <a:r>
              <a:rPr sz="1800" b="1" spc="-10" dirty="0">
                <a:latin typeface="Courier New"/>
                <a:cs typeface="Courier New"/>
              </a:rPr>
              <a:t>UseLogonCredential </a:t>
            </a:r>
            <a:r>
              <a:rPr sz="1800" b="1" spc="-5" dirty="0">
                <a:latin typeface="Courier New"/>
                <a:cs typeface="Courier New"/>
              </a:rPr>
              <a:t>/t  </a:t>
            </a:r>
            <a:r>
              <a:rPr sz="1800" b="1" spc="-10" dirty="0">
                <a:latin typeface="Courier New"/>
                <a:cs typeface="Courier New"/>
              </a:rPr>
              <a:t>REG_DWORD /d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3997" y="5166105"/>
            <a:ext cx="3679825" cy="205740"/>
          </a:xfrm>
          <a:custGeom>
            <a:avLst/>
            <a:gdLst/>
            <a:ahLst/>
            <a:cxnLst/>
            <a:rect l="l" t="t" r="r" b="b"/>
            <a:pathLst>
              <a:path w="3679825" h="205739">
                <a:moveTo>
                  <a:pt x="3554983" y="78486"/>
                </a:moveTo>
                <a:lnTo>
                  <a:pt x="3552814" y="135532"/>
                </a:lnTo>
                <a:lnTo>
                  <a:pt x="3565525" y="136017"/>
                </a:lnTo>
                <a:lnTo>
                  <a:pt x="3565017" y="148717"/>
                </a:lnTo>
                <a:lnTo>
                  <a:pt x="3552312" y="148717"/>
                </a:lnTo>
                <a:lnTo>
                  <a:pt x="3550157" y="205359"/>
                </a:lnTo>
                <a:lnTo>
                  <a:pt x="3675237" y="148717"/>
                </a:lnTo>
                <a:lnTo>
                  <a:pt x="3565017" y="148717"/>
                </a:lnTo>
                <a:lnTo>
                  <a:pt x="3552330" y="148232"/>
                </a:lnTo>
                <a:lnTo>
                  <a:pt x="3676306" y="148232"/>
                </a:lnTo>
                <a:lnTo>
                  <a:pt x="3679444" y="146812"/>
                </a:lnTo>
                <a:lnTo>
                  <a:pt x="3554983" y="78486"/>
                </a:lnTo>
                <a:close/>
              </a:path>
              <a:path w="3679825" h="205739">
                <a:moveTo>
                  <a:pt x="3552814" y="135532"/>
                </a:moveTo>
                <a:lnTo>
                  <a:pt x="3552330" y="148232"/>
                </a:lnTo>
                <a:lnTo>
                  <a:pt x="3565017" y="148717"/>
                </a:lnTo>
                <a:lnTo>
                  <a:pt x="3565525" y="136017"/>
                </a:lnTo>
                <a:lnTo>
                  <a:pt x="3552814" y="135532"/>
                </a:lnTo>
                <a:close/>
              </a:path>
              <a:path w="3679825" h="205739">
                <a:moveTo>
                  <a:pt x="507" y="0"/>
                </a:moveTo>
                <a:lnTo>
                  <a:pt x="0" y="12700"/>
                </a:lnTo>
                <a:lnTo>
                  <a:pt x="3552330" y="148232"/>
                </a:lnTo>
                <a:lnTo>
                  <a:pt x="3552814" y="135532"/>
                </a:lnTo>
                <a:lnTo>
                  <a:pt x="507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696467"/>
            <a:ext cx="1168400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0665" algn="l"/>
              </a:tabLst>
            </a:pPr>
            <a:r>
              <a:rPr spc="-370" dirty="0"/>
              <a:t> </a:t>
            </a:r>
            <a:r>
              <a:rPr spc="-5" dirty="0"/>
              <a:t>WDigest</a:t>
            </a:r>
            <a:r>
              <a:rPr spc="-65" dirty="0"/>
              <a:t> </a:t>
            </a:r>
            <a:r>
              <a:rPr spc="-5" dirty="0"/>
              <a:t>downgrade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529460"/>
            <a:ext cx="10810240" cy="104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WDigest Example #1: Look for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evidence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 found</a:t>
            </a:r>
            <a:r>
              <a:rPr sz="36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modified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05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WDigest values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“1” in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tool</a:t>
            </a:r>
            <a:r>
              <a:rPr sz="36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output: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1883" y="2886455"/>
            <a:ext cx="6192012" cy="348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4951221"/>
            <a:ext cx="115316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FF2E92"/>
                </a:solidFill>
                <a:latin typeface="Calibri"/>
                <a:cs typeface="Calibri"/>
              </a:rPr>
              <a:t>References: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4000" y="5235702"/>
            <a:ext cx="799465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https://</a:t>
            </a:r>
            <a:r>
              <a:rPr sz="1650" dirty="0">
                <a:solidFill>
                  <a:srgbClr val="FF2E92"/>
                </a:solidFill>
                <a:latin typeface="Calibri"/>
                <a:cs typeface="Calibri"/>
                <a:hlinkClick r:id="rId2"/>
              </a:rPr>
              <a:t>www.blackhat.com/docs/webcast/09172015-leveraging-proactive-defense-rsa.pdf</a:t>
            </a:r>
            <a:endParaRPr sz="165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10"/>
              </a:spcBef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https://github.com/sans-dfir/sift-files/blob/master/scripts/jobparse.pl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" y="81675"/>
            <a:ext cx="635000" cy="4070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800" spc="-5" dirty="0">
                <a:solidFill>
                  <a:srgbClr val="3E3E3E"/>
                </a:solidFill>
                <a:latin typeface="Calibri"/>
                <a:cs typeface="Calibri"/>
              </a:rPr>
              <a:t>Schedule</a:t>
            </a:r>
            <a:r>
              <a:rPr sz="480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4800" spc="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3E3E3E"/>
                </a:solidFill>
                <a:latin typeface="Calibri"/>
                <a:cs typeface="Calibri"/>
              </a:rPr>
              <a:t>Tasks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8151" y="285241"/>
          <a:ext cx="11605923" cy="3666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0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1874">
                <a:tc>
                  <a:txBody>
                    <a:bodyPr/>
                    <a:lstStyle/>
                    <a:p>
                      <a:pPr marL="127000">
                        <a:lnSpc>
                          <a:spcPts val="228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2400" b="1" spc="-8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SchTasks?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4659" marR="519430" indent="-231775">
                        <a:lnSpc>
                          <a:spcPts val="2300"/>
                        </a:lnSpc>
                        <a:spcBef>
                          <a:spcPts val="175"/>
                        </a:spcBef>
                        <a:buChar char="◦"/>
                        <a:tabLst>
                          <a:tab pos="455295" algn="l"/>
                        </a:tabLst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 windows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feature used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schedule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launch of programs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scripts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at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pre-defined</a:t>
                      </a:r>
                      <a:r>
                        <a:rPr sz="2400" spc="-8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times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54659" marR="813435" indent="-231775">
                        <a:lnSpc>
                          <a:spcPct val="80000"/>
                        </a:lnSpc>
                        <a:spcBef>
                          <a:spcPts val="20"/>
                        </a:spcBef>
                        <a:buChar char="◦"/>
                        <a:tabLst>
                          <a:tab pos="45529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Tasks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can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be scheduled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via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Task Scheduler UI, schtasks.exe, 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at.exe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119">
                <a:tc>
                  <a:txBody>
                    <a:bodyPr/>
                    <a:lstStyle/>
                    <a:p>
                      <a:pPr marL="127000" marR="215265">
                        <a:lnSpc>
                          <a:spcPct val="70000"/>
                        </a:lnSpc>
                        <a:spcBef>
                          <a:spcPts val="830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Information found</a:t>
                      </a:r>
                      <a:r>
                        <a:rPr sz="2400" b="1" spc="-7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  SchTasks?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4659" marR="119380" indent="-231775">
                        <a:lnSpc>
                          <a:spcPts val="2300"/>
                        </a:lnSpc>
                        <a:spcBef>
                          <a:spcPts val="740"/>
                        </a:spcBef>
                        <a:buChar char="◦"/>
                        <a:tabLst>
                          <a:tab pos="455295" algn="l"/>
                        </a:tabLst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Jobs can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often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contain activities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indicating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lateral movement</a:t>
                      </a:r>
                      <a:r>
                        <a:rPr sz="2400" spc="-13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and 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persistence</a:t>
                      </a:r>
                      <a:r>
                        <a:rPr sz="2400" spc="-7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750">
                <a:tc>
                  <a:txBody>
                    <a:bodyPr/>
                    <a:lstStyle/>
                    <a:p>
                      <a:pPr marL="127000">
                        <a:lnSpc>
                          <a:spcPts val="2450"/>
                        </a:lnSpc>
                        <a:spcBef>
                          <a:spcPts val="409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Location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b="1" spc="-8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SchTasks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27000">
                        <a:lnSpc>
                          <a:spcPts val="245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indicators?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4659" marR="699770" indent="-231775">
                        <a:lnSpc>
                          <a:spcPct val="70000"/>
                        </a:lnSpc>
                        <a:spcBef>
                          <a:spcPts val="1275"/>
                        </a:spcBef>
                        <a:buChar char="◦"/>
                        <a:tabLst>
                          <a:tab pos="455295" algn="l"/>
                        </a:tabLst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Primarily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look for “at” *.job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creation activities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and *.job</a:t>
                      </a:r>
                      <a:r>
                        <a:rPr sz="2400" spc="-8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files  created using the “AT” command in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C:\Windows\Tasks\ 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locations: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84885">
                        <a:lnSpc>
                          <a:spcPts val="2185"/>
                        </a:lnSpc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C:\Windows\Tasks\At*.job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84885">
                        <a:lnSpc>
                          <a:spcPts val="2650"/>
                        </a:lnSpc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C:\Windows\Tasks\Schedlgu.txt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219" y="1829053"/>
            <a:ext cx="4714240" cy="723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“Know Abnormal…Find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Evil”</a:t>
            </a:r>
            <a:endParaRPr sz="2400">
              <a:latin typeface="Calibri"/>
              <a:cs typeface="Calibri"/>
            </a:endParaRPr>
          </a:p>
          <a:p>
            <a:pPr marL="2333625">
              <a:lnSpc>
                <a:spcPts val="2735"/>
              </a:lnSpc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-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SANS poster</a:t>
            </a:r>
            <a:r>
              <a:rPr sz="24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2014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2348" y="1870709"/>
            <a:ext cx="436626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90"/>
              </a:lnSpc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Quickly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find “abnormal”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during</a:t>
            </a:r>
            <a:r>
              <a:rPr sz="24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our  standard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A&amp;P</a:t>
            </a:r>
            <a:r>
              <a:rPr sz="2400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testing?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9628" y="2721864"/>
            <a:ext cx="3806952" cy="3592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  <a:tabLst>
                <a:tab pos="11671935" algn="l"/>
              </a:tabLst>
            </a:pPr>
            <a:r>
              <a:rPr spc="-370" dirty="0"/>
              <a:t> </a:t>
            </a:r>
            <a:r>
              <a:rPr dirty="0"/>
              <a:t>Motivation	</a:t>
            </a:r>
          </a:p>
        </p:txBody>
      </p:sp>
      <p:sp>
        <p:nvSpPr>
          <p:cNvPr id="6" name="object 6"/>
          <p:cNvSpPr/>
          <p:nvPr/>
        </p:nvSpPr>
        <p:spPr>
          <a:xfrm>
            <a:off x="3057144" y="3009900"/>
            <a:ext cx="2535935" cy="3304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483" y="2714243"/>
            <a:ext cx="2535935" cy="3304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696467"/>
            <a:ext cx="1168400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0665" algn="l"/>
              </a:tabLst>
            </a:pPr>
            <a:r>
              <a:rPr spc="-370" dirty="0"/>
              <a:t> </a:t>
            </a:r>
            <a:r>
              <a:rPr spc="-5" dirty="0"/>
              <a:t>Scheduled</a:t>
            </a:r>
            <a:r>
              <a:rPr spc="-45" dirty="0"/>
              <a:t> </a:t>
            </a:r>
            <a:r>
              <a:rPr spc="-5" dirty="0"/>
              <a:t>Tasks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529460"/>
            <a:ext cx="11162030" cy="104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Scheduled Tasks Example #1: Look for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evidence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36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malicious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05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“AT” job files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their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associated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content in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tool</a:t>
            </a:r>
            <a:r>
              <a:rPr sz="36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output: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6216" y="3537203"/>
            <a:ext cx="10140696" cy="2830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62294" y="3112389"/>
            <a:ext cx="3340100" cy="857885"/>
          </a:xfrm>
          <a:custGeom>
            <a:avLst/>
            <a:gdLst/>
            <a:ahLst/>
            <a:cxnLst/>
            <a:rect l="l" t="t" r="r" b="b"/>
            <a:pathLst>
              <a:path w="3340100" h="857885">
                <a:moveTo>
                  <a:pt x="108330" y="734313"/>
                </a:moveTo>
                <a:lnTo>
                  <a:pt x="0" y="826135"/>
                </a:lnTo>
                <a:lnTo>
                  <a:pt x="138429" y="857758"/>
                </a:lnTo>
                <a:lnTo>
                  <a:pt x="126817" y="810133"/>
                </a:lnTo>
                <a:lnTo>
                  <a:pt x="113791" y="810133"/>
                </a:lnTo>
                <a:lnTo>
                  <a:pt x="108330" y="787908"/>
                </a:lnTo>
                <a:lnTo>
                  <a:pt x="120664" y="784895"/>
                </a:lnTo>
                <a:lnTo>
                  <a:pt x="108330" y="734313"/>
                </a:lnTo>
                <a:close/>
              </a:path>
              <a:path w="3340100" h="857885">
                <a:moveTo>
                  <a:pt x="120664" y="784895"/>
                </a:moveTo>
                <a:lnTo>
                  <a:pt x="108330" y="787908"/>
                </a:lnTo>
                <a:lnTo>
                  <a:pt x="113791" y="810133"/>
                </a:lnTo>
                <a:lnTo>
                  <a:pt x="126085" y="807130"/>
                </a:lnTo>
                <a:lnTo>
                  <a:pt x="120664" y="784895"/>
                </a:lnTo>
                <a:close/>
              </a:path>
              <a:path w="3340100" h="857885">
                <a:moveTo>
                  <a:pt x="126085" y="807130"/>
                </a:moveTo>
                <a:lnTo>
                  <a:pt x="113791" y="810133"/>
                </a:lnTo>
                <a:lnTo>
                  <a:pt x="126817" y="810133"/>
                </a:lnTo>
                <a:lnTo>
                  <a:pt x="126085" y="807130"/>
                </a:lnTo>
                <a:close/>
              </a:path>
              <a:path w="3340100" h="857885">
                <a:moveTo>
                  <a:pt x="3334511" y="0"/>
                </a:moveTo>
                <a:lnTo>
                  <a:pt x="120664" y="784895"/>
                </a:lnTo>
                <a:lnTo>
                  <a:pt x="126085" y="807130"/>
                </a:lnTo>
                <a:lnTo>
                  <a:pt x="3339973" y="22098"/>
                </a:lnTo>
                <a:lnTo>
                  <a:pt x="3334511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99092" y="2799588"/>
            <a:ext cx="2115820" cy="646430"/>
          </a:xfrm>
          <a:prstGeom prst="rect">
            <a:avLst/>
          </a:prstGeom>
          <a:ln w="9144">
            <a:solidFill>
              <a:srgbClr val="FF2E92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09"/>
              </a:spcBef>
            </a:pP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Suspicious “at”</a:t>
            </a:r>
            <a:r>
              <a:rPr sz="1800" b="1" spc="-6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job</a:t>
            </a:r>
            <a:endParaRPr sz="180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</a:pP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activities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5225541"/>
            <a:ext cx="115316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FF2E92"/>
                </a:solidFill>
                <a:latin typeface="Calibri"/>
                <a:cs typeface="Calibri"/>
              </a:rPr>
              <a:t>References: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4000" y="5508497"/>
            <a:ext cx="599440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https://digital-forensics.sans.org/media/poster_2014_find_evil.pdf</a:t>
            </a:r>
            <a:endParaRPr sz="165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25"/>
              </a:spcBef>
              <a:buSzPct val="96969"/>
              <a:buChar char="◦"/>
              <a:tabLst>
                <a:tab pos="206375" algn="l"/>
              </a:tabLst>
            </a:pP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Intrusion </a:t>
            </a:r>
            <a:r>
              <a:rPr sz="1650" spc="5" dirty="0">
                <a:solidFill>
                  <a:srgbClr val="FF2E92"/>
                </a:solidFill>
                <a:latin typeface="Calibri"/>
                <a:cs typeface="Calibri"/>
              </a:rPr>
              <a:t>Hunting </a:t>
            </a: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for </a:t>
            </a:r>
            <a:r>
              <a:rPr sz="1650" spc="5" dirty="0">
                <a:solidFill>
                  <a:srgbClr val="FF2E92"/>
                </a:solidFill>
                <a:latin typeface="Calibri"/>
                <a:cs typeface="Calibri"/>
              </a:rPr>
              <a:t>the Masses by David</a:t>
            </a:r>
            <a:r>
              <a:rPr sz="1650" spc="-5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FF2E92"/>
                </a:solidFill>
                <a:latin typeface="Calibri"/>
                <a:cs typeface="Calibri"/>
              </a:rPr>
              <a:t>Sharpe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" y="82920"/>
            <a:ext cx="635000" cy="3736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800" dirty="0">
                <a:solidFill>
                  <a:srgbClr val="3E3E3E"/>
                </a:solidFill>
                <a:latin typeface="Calibri"/>
                <a:cs typeface="Calibri"/>
              </a:rPr>
              <a:t>Rogue</a:t>
            </a:r>
            <a:r>
              <a:rPr sz="4800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3E3E3E"/>
                </a:solidFill>
                <a:latin typeface="Calibri"/>
                <a:cs typeface="Calibri"/>
              </a:rPr>
              <a:t>Services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4516" y="277368"/>
          <a:ext cx="10650697" cy="4309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6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1938">
                <a:tc>
                  <a:txBody>
                    <a:bodyPr/>
                    <a:lstStyle/>
                    <a:p>
                      <a:pPr marL="127000" marR="817880">
                        <a:lnSpc>
                          <a:spcPct val="70000"/>
                        </a:lnSpc>
                        <a:spcBef>
                          <a:spcPts val="260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2400" b="1" spc="-7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Rogue  Services?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830" marR="970915" indent="-193040">
                        <a:lnSpc>
                          <a:spcPts val="2300"/>
                        </a:lnSpc>
                        <a:spcBef>
                          <a:spcPts val="175"/>
                        </a:spcBef>
                        <a:buChar char="◦"/>
                        <a:tabLst>
                          <a:tab pos="418465" algn="l"/>
                        </a:tabLst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Windows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services designed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run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programs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 the 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background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17830" indent="-193040">
                        <a:lnSpc>
                          <a:spcPts val="2035"/>
                        </a:lnSpc>
                        <a:buChar char="◦"/>
                        <a:tabLst>
                          <a:tab pos="41846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Services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can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be started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as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executables or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loaded as</a:t>
                      </a:r>
                      <a:r>
                        <a:rPr sz="2400" spc="-6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DLLs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17830">
                        <a:lnSpc>
                          <a:spcPts val="2595"/>
                        </a:lnSpc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without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2400" spc="-1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interaction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390">
                <a:tc>
                  <a:txBody>
                    <a:bodyPr/>
                    <a:lstStyle/>
                    <a:p>
                      <a:pPr marL="127000" marR="217170">
                        <a:lnSpc>
                          <a:spcPct val="70000"/>
                        </a:lnSpc>
                        <a:spcBef>
                          <a:spcPts val="825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Information found</a:t>
                      </a:r>
                      <a:r>
                        <a:rPr sz="2400" b="1" spc="-7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 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Rogue</a:t>
                      </a:r>
                      <a:r>
                        <a:rPr sz="2400" b="1" spc="-5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Services?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830" marR="300355" indent="-193040">
                        <a:lnSpc>
                          <a:spcPts val="2300"/>
                        </a:lnSpc>
                        <a:spcBef>
                          <a:spcPts val="740"/>
                        </a:spcBef>
                        <a:buChar char="◦"/>
                        <a:tabLst>
                          <a:tab pos="418465" algn="l"/>
                        </a:tabLst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Uncommon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services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can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often be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created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attacker</a:t>
                      </a:r>
                      <a:r>
                        <a:rPr sz="2400" spc="-13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 establish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persistence</a:t>
                      </a:r>
                      <a:r>
                        <a:rPr sz="2400" spc="-8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mechanisms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9670">
                <a:tc>
                  <a:txBody>
                    <a:bodyPr/>
                    <a:lstStyle/>
                    <a:p>
                      <a:pPr marL="127000" marR="508000">
                        <a:lnSpc>
                          <a:spcPct val="70000"/>
                        </a:lnSpc>
                        <a:spcBef>
                          <a:spcPts val="1380"/>
                        </a:spcBef>
                      </a:pP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How to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2400" b="1" spc="-1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Rogue  Services?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830" marR="355600" indent="-193040">
                        <a:lnSpc>
                          <a:spcPts val="1939"/>
                        </a:lnSpc>
                        <a:spcBef>
                          <a:spcPts val="1315"/>
                        </a:spcBef>
                        <a:buClr>
                          <a:srgbClr val="4F81BC"/>
                        </a:buClr>
                        <a:buChar char="◦"/>
                        <a:tabLst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Start Type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(auto-start)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Service automatically started by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SCM during  system startup. Services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started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even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 user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does not log</a:t>
                      </a:r>
                      <a:r>
                        <a:rPr sz="1800" spc="3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on.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17830" indent="-193040">
                        <a:lnSpc>
                          <a:spcPct val="100000"/>
                        </a:lnSpc>
                        <a:spcBef>
                          <a:spcPts val="1160"/>
                        </a:spcBef>
                        <a:buClr>
                          <a:srgbClr val="4F81BC"/>
                        </a:buClr>
                        <a:buChar char="◦"/>
                        <a:tabLst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Error Control Set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0- User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is not notified if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service fails during</a:t>
                      </a:r>
                      <a:r>
                        <a:rPr sz="1800" spc="13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startup.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17830" indent="-193040">
                        <a:lnSpc>
                          <a:spcPct val="100000"/>
                        </a:lnSpc>
                        <a:spcBef>
                          <a:spcPts val="1190"/>
                        </a:spcBef>
                        <a:buClr>
                          <a:srgbClr val="4F81BC"/>
                        </a:buClr>
                        <a:buChar char="◦"/>
                        <a:tabLst>
                          <a:tab pos="418465" algn="l"/>
                        </a:tabLst>
                      </a:pP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Random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name -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name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does not look like dictionary</a:t>
                      </a:r>
                      <a:r>
                        <a:rPr sz="1800" spc="7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word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17830" marR="119380" indent="-193040">
                        <a:lnSpc>
                          <a:spcPts val="1939"/>
                        </a:lnSpc>
                        <a:spcBef>
                          <a:spcPts val="1425"/>
                        </a:spcBef>
                        <a:buClr>
                          <a:srgbClr val="4F81BC"/>
                        </a:buClr>
                        <a:buChar char="◦"/>
                        <a:tabLst>
                          <a:tab pos="418465" algn="l"/>
                        </a:tabLst>
                      </a:pP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Abnormal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“ServicePathName”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DLLs loaded by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svchost.exe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or binaries being 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run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from unusual</a:t>
                      </a:r>
                      <a:r>
                        <a:rPr sz="1800" spc="-5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locations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696467"/>
            <a:ext cx="1168527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1935" algn="l"/>
              </a:tabLst>
            </a:pPr>
            <a:r>
              <a:rPr spc="-370" dirty="0"/>
              <a:t> </a:t>
            </a:r>
            <a:r>
              <a:rPr dirty="0"/>
              <a:t>Rogue</a:t>
            </a:r>
            <a:r>
              <a:rPr spc="-70" dirty="0"/>
              <a:t> </a:t>
            </a:r>
            <a:r>
              <a:rPr spc="-5" dirty="0"/>
              <a:t>Services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529460"/>
            <a:ext cx="1128649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Rogue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Services Example #1: Look for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evidence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36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uncommon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00" y="2023617"/>
            <a:ext cx="42862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services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in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tool</a:t>
            </a:r>
            <a:r>
              <a:rPr sz="36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output: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872" y="2801112"/>
            <a:ext cx="10895076" cy="3412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8054" y="2919095"/>
            <a:ext cx="3037205" cy="1126490"/>
          </a:xfrm>
          <a:custGeom>
            <a:avLst/>
            <a:gdLst/>
            <a:ahLst/>
            <a:cxnLst/>
            <a:rect l="l" t="t" r="r" b="b"/>
            <a:pathLst>
              <a:path w="3037204" h="1126489">
                <a:moveTo>
                  <a:pt x="97789" y="1006728"/>
                </a:moveTo>
                <a:lnTo>
                  <a:pt x="0" y="1109725"/>
                </a:lnTo>
                <a:lnTo>
                  <a:pt x="141096" y="1126108"/>
                </a:lnTo>
                <a:lnTo>
                  <a:pt x="124925" y="1081531"/>
                </a:lnTo>
                <a:lnTo>
                  <a:pt x="111378" y="1081531"/>
                </a:lnTo>
                <a:lnTo>
                  <a:pt x="103504" y="1060068"/>
                </a:lnTo>
                <a:lnTo>
                  <a:pt x="115556" y="1055702"/>
                </a:lnTo>
                <a:lnTo>
                  <a:pt x="97789" y="1006728"/>
                </a:lnTo>
                <a:close/>
              </a:path>
              <a:path w="3037204" h="1126489">
                <a:moveTo>
                  <a:pt x="115556" y="1055702"/>
                </a:moveTo>
                <a:lnTo>
                  <a:pt x="103504" y="1060068"/>
                </a:lnTo>
                <a:lnTo>
                  <a:pt x="111378" y="1081531"/>
                </a:lnTo>
                <a:lnTo>
                  <a:pt x="123352" y="1077194"/>
                </a:lnTo>
                <a:lnTo>
                  <a:pt x="115556" y="1055702"/>
                </a:lnTo>
                <a:close/>
              </a:path>
              <a:path w="3037204" h="1126489">
                <a:moveTo>
                  <a:pt x="123352" y="1077194"/>
                </a:moveTo>
                <a:lnTo>
                  <a:pt x="111378" y="1081531"/>
                </a:lnTo>
                <a:lnTo>
                  <a:pt x="124925" y="1081531"/>
                </a:lnTo>
                <a:lnTo>
                  <a:pt x="123352" y="1077194"/>
                </a:lnTo>
                <a:close/>
              </a:path>
              <a:path w="3037204" h="1126489">
                <a:moveTo>
                  <a:pt x="3029458" y="0"/>
                </a:moveTo>
                <a:lnTo>
                  <a:pt x="115556" y="1055702"/>
                </a:lnTo>
                <a:lnTo>
                  <a:pt x="123352" y="1077194"/>
                </a:lnTo>
                <a:lnTo>
                  <a:pt x="3037205" y="21589"/>
                </a:lnTo>
                <a:lnTo>
                  <a:pt x="3029458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2319" y="2287523"/>
            <a:ext cx="2022475" cy="637540"/>
          </a:xfrm>
          <a:custGeom>
            <a:avLst/>
            <a:gdLst/>
            <a:ahLst/>
            <a:cxnLst/>
            <a:rect l="l" t="t" r="r" b="b"/>
            <a:pathLst>
              <a:path w="2022475" h="637539">
                <a:moveTo>
                  <a:pt x="0" y="637031"/>
                </a:moveTo>
                <a:lnTo>
                  <a:pt x="2022348" y="637031"/>
                </a:lnTo>
                <a:lnTo>
                  <a:pt x="2022348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32319" y="2287523"/>
            <a:ext cx="2022475" cy="637540"/>
          </a:xfrm>
          <a:prstGeom prst="rect">
            <a:avLst/>
          </a:prstGeom>
          <a:ln w="9143">
            <a:solidFill>
              <a:srgbClr val="FF2E92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7630" marR="198755">
              <a:lnSpc>
                <a:spcPct val="100000"/>
              </a:lnSpc>
              <a:spcBef>
                <a:spcPts val="204"/>
              </a:spcBef>
            </a:pP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Auto-start &amp;</a:t>
            </a:r>
            <a:r>
              <a:rPr sz="1800" b="1" spc="-11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Error  </a:t>
            </a: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Control 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set to</a:t>
            </a:r>
            <a:r>
              <a:rPr sz="1800" b="1" spc="-125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15168" y="2926333"/>
            <a:ext cx="420370" cy="1192530"/>
          </a:xfrm>
          <a:custGeom>
            <a:avLst/>
            <a:gdLst/>
            <a:ahLst/>
            <a:cxnLst/>
            <a:rect l="l" t="t" r="r" b="b"/>
            <a:pathLst>
              <a:path w="420370" h="1192529">
                <a:moveTo>
                  <a:pt x="348876" y="1074966"/>
                </a:moveTo>
                <a:lnTo>
                  <a:pt x="299338" y="1091183"/>
                </a:lnTo>
                <a:lnTo>
                  <a:pt x="399160" y="1192148"/>
                </a:lnTo>
                <a:lnTo>
                  <a:pt x="414753" y="1086992"/>
                </a:lnTo>
                <a:lnTo>
                  <a:pt x="352805" y="1086992"/>
                </a:lnTo>
                <a:lnTo>
                  <a:pt x="348876" y="1074966"/>
                </a:lnTo>
                <a:close/>
              </a:path>
              <a:path w="420370" h="1192529">
                <a:moveTo>
                  <a:pt x="370558" y="1067868"/>
                </a:moveTo>
                <a:lnTo>
                  <a:pt x="348876" y="1074966"/>
                </a:lnTo>
                <a:lnTo>
                  <a:pt x="352805" y="1086992"/>
                </a:lnTo>
                <a:lnTo>
                  <a:pt x="374523" y="1080008"/>
                </a:lnTo>
                <a:lnTo>
                  <a:pt x="370558" y="1067868"/>
                </a:lnTo>
                <a:close/>
              </a:path>
              <a:path w="420370" h="1192529">
                <a:moveTo>
                  <a:pt x="419988" y="1051686"/>
                </a:moveTo>
                <a:lnTo>
                  <a:pt x="370558" y="1067868"/>
                </a:lnTo>
                <a:lnTo>
                  <a:pt x="374523" y="1080008"/>
                </a:lnTo>
                <a:lnTo>
                  <a:pt x="352805" y="1086992"/>
                </a:lnTo>
                <a:lnTo>
                  <a:pt x="414753" y="1086992"/>
                </a:lnTo>
                <a:lnTo>
                  <a:pt x="419988" y="1051686"/>
                </a:lnTo>
                <a:close/>
              </a:path>
              <a:path w="420370" h="1192529">
                <a:moveTo>
                  <a:pt x="21843" y="0"/>
                </a:moveTo>
                <a:lnTo>
                  <a:pt x="0" y="7112"/>
                </a:lnTo>
                <a:lnTo>
                  <a:pt x="348876" y="1074966"/>
                </a:lnTo>
                <a:lnTo>
                  <a:pt x="370558" y="1067868"/>
                </a:lnTo>
                <a:lnTo>
                  <a:pt x="21843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3831" y="2282951"/>
            <a:ext cx="2601595" cy="646430"/>
          </a:xfrm>
          <a:custGeom>
            <a:avLst/>
            <a:gdLst/>
            <a:ahLst/>
            <a:cxnLst/>
            <a:rect l="l" t="t" r="r" b="b"/>
            <a:pathLst>
              <a:path w="2601595" h="646430">
                <a:moveTo>
                  <a:pt x="0" y="646176"/>
                </a:moveTo>
                <a:lnTo>
                  <a:pt x="2601468" y="646176"/>
                </a:lnTo>
                <a:lnTo>
                  <a:pt x="260146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23831" y="2282951"/>
            <a:ext cx="2601595" cy="646430"/>
          </a:xfrm>
          <a:prstGeom prst="rect">
            <a:avLst/>
          </a:prstGeom>
          <a:ln w="9143">
            <a:solidFill>
              <a:srgbClr val="FF2E92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7630" marR="90805">
              <a:lnSpc>
                <a:spcPct val="100000"/>
              </a:lnSpc>
              <a:spcBef>
                <a:spcPts val="204"/>
              </a:spcBef>
            </a:pP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Uncommon </a:t>
            </a: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service</a:t>
            </a:r>
            <a:r>
              <a:rPr sz="1800" b="1" spc="-14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2E92"/>
                </a:solidFill>
                <a:latin typeface="Calibri"/>
                <a:cs typeface="Calibri"/>
              </a:rPr>
              <a:t>name  loaded by</a:t>
            </a:r>
            <a:r>
              <a:rPr sz="1800" b="1" spc="-114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svchost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46014" y="2914650"/>
            <a:ext cx="2702560" cy="1097280"/>
          </a:xfrm>
          <a:custGeom>
            <a:avLst/>
            <a:gdLst/>
            <a:ahLst/>
            <a:cxnLst/>
            <a:rect l="l" t="t" r="r" b="b"/>
            <a:pathLst>
              <a:path w="2702559" h="1097279">
                <a:moveTo>
                  <a:pt x="94487" y="979297"/>
                </a:moveTo>
                <a:lnTo>
                  <a:pt x="0" y="1085214"/>
                </a:lnTo>
                <a:lnTo>
                  <a:pt x="141477" y="1097280"/>
                </a:lnTo>
                <a:lnTo>
                  <a:pt x="124078" y="1053592"/>
                </a:lnTo>
                <a:lnTo>
                  <a:pt x="110362" y="1053592"/>
                </a:lnTo>
                <a:lnTo>
                  <a:pt x="101981" y="1032382"/>
                </a:lnTo>
                <a:lnTo>
                  <a:pt x="113761" y="1027690"/>
                </a:lnTo>
                <a:lnTo>
                  <a:pt x="94487" y="979297"/>
                </a:lnTo>
                <a:close/>
              </a:path>
              <a:path w="2702559" h="1097279">
                <a:moveTo>
                  <a:pt x="113761" y="1027690"/>
                </a:moveTo>
                <a:lnTo>
                  <a:pt x="101981" y="1032382"/>
                </a:lnTo>
                <a:lnTo>
                  <a:pt x="110362" y="1053592"/>
                </a:lnTo>
                <a:lnTo>
                  <a:pt x="122200" y="1048877"/>
                </a:lnTo>
                <a:lnTo>
                  <a:pt x="113761" y="1027690"/>
                </a:lnTo>
                <a:close/>
              </a:path>
              <a:path w="2702559" h="1097279">
                <a:moveTo>
                  <a:pt x="122200" y="1048877"/>
                </a:moveTo>
                <a:lnTo>
                  <a:pt x="110362" y="1053592"/>
                </a:lnTo>
                <a:lnTo>
                  <a:pt x="124078" y="1053592"/>
                </a:lnTo>
                <a:lnTo>
                  <a:pt x="122200" y="1048877"/>
                </a:lnTo>
                <a:close/>
              </a:path>
              <a:path w="2702559" h="1097279">
                <a:moveTo>
                  <a:pt x="2693669" y="0"/>
                </a:moveTo>
                <a:lnTo>
                  <a:pt x="113761" y="1027690"/>
                </a:lnTo>
                <a:lnTo>
                  <a:pt x="122200" y="1048877"/>
                </a:lnTo>
                <a:lnTo>
                  <a:pt x="2702179" y="21336"/>
                </a:lnTo>
                <a:lnTo>
                  <a:pt x="2693669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3920" y="2282951"/>
            <a:ext cx="2113915" cy="646430"/>
          </a:xfrm>
          <a:custGeom>
            <a:avLst/>
            <a:gdLst/>
            <a:ahLst/>
            <a:cxnLst/>
            <a:rect l="l" t="t" r="r" b="b"/>
            <a:pathLst>
              <a:path w="2113915" h="646430">
                <a:moveTo>
                  <a:pt x="0" y="646176"/>
                </a:moveTo>
                <a:lnTo>
                  <a:pt x="2113787" y="646176"/>
                </a:lnTo>
                <a:lnTo>
                  <a:pt x="2113787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93920" y="2282951"/>
            <a:ext cx="2113915" cy="646430"/>
          </a:xfrm>
          <a:prstGeom prst="rect">
            <a:avLst/>
          </a:prstGeom>
          <a:ln w="9144">
            <a:solidFill>
              <a:srgbClr val="FF2E92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6995" marR="593725">
              <a:lnSpc>
                <a:spcPct val="100000"/>
              </a:lnSpc>
              <a:spcBef>
                <a:spcPts val="204"/>
              </a:spcBef>
            </a:pPr>
            <a:r>
              <a:rPr sz="1800" b="1" spc="-5" dirty="0">
                <a:solidFill>
                  <a:srgbClr val="FF2E92"/>
                </a:solidFill>
                <a:latin typeface="Calibri"/>
                <a:cs typeface="Calibri"/>
              </a:rPr>
              <a:t>Uncommon  ServiceCaption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90993" y="2917698"/>
            <a:ext cx="962660" cy="1082675"/>
          </a:xfrm>
          <a:custGeom>
            <a:avLst/>
            <a:gdLst/>
            <a:ahLst/>
            <a:cxnLst/>
            <a:rect l="l" t="t" r="r" b="b"/>
            <a:pathLst>
              <a:path w="962659" h="1082675">
                <a:moveTo>
                  <a:pt x="36829" y="945133"/>
                </a:moveTo>
                <a:lnTo>
                  <a:pt x="0" y="1082166"/>
                </a:lnTo>
                <a:lnTo>
                  <a:pt x="131825" y="1029334"/>
                </a:lnTo>
                <a:lnTo>
                  <a:pt x="103599" y="1004315"/>
                </a:lnTo>
                <a:lnTo>
                  <a:pt x="84454" y="1004315"/>
                </a:lnTo>
                <a:lnTo>
                  <a:pt x="67309" y="989202"/>
                </a:lnTo>
                <a:lnTo>
                  <a:pt x="75780" y="979658"/>
                </a:lnTo>
                <a:lnTo>
                  <a:pt x="36829" y="945133"/>
                </a:lnTo>
                <a:close/>
              </a:path>
              <a:path w="962659" h="1082675">
                <a:moveTo>
                  <a:pt x="75780" y="979658"/>
                </a:moveTo>
                <a:lnTo>
                  <a:pt x="67309" y="989202"/>
                </a:lnTo>
                <a:lnTo>
                  <a:pt x="84454" y="1004315"/>
                </a:lnTo>
                <a:lnTo>
                  <a:pt x="92884" y="994818"/>
                </a:lnTo>
                <a:lnTo>
                  <a:pt x="75780" y="979658"/>
                </a:lnTo>
                <a:close/>
              </a:path>
              <a:path w="962659" h="1082675">
                <a:moveTo>
                  <a:pt x="92884" y="994818"/>
                </a:moveTo>
                <a:lnTo>
                  <a:pt x="84454" y="1004315"/>
                </a:lnTo>
                <a:lnTo>
                  <a:pt x="103599" y="1004315"/>
                </a:lnTo>
                <a:lnTo>
                  <a:pt x="92884" y="994818"/>
                </a:lnTo>
                <a:close/>
              </a:path>
              <a:path w="962659" h="1082675">
                <a:moveTo>
                  <a:pt x="945133" y="0"/>
                </a:moveTo>
                <a:lnTo>
                  <a:pt x="75780" y="979658"/>
                </a:lnTo>
                <a:lnTo>
                  <a:pt x="92884" y="994818"/>
                </a:lnTo>
                <a:lnTo>
                  <a:pt x="962278" y="15239"/>
                </a:lnTo>
                <a:lnTo>
                  <a:pt x="945133" y="0"/>
                </a:lnTo>
                <a:close/>
              </a:path>
            </a:pathLst>
          </a:custGeom>
          <a:solidFill>
            <a:srgbClr val="FF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1507236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6412991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B7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440" y="650747"/>
            <a:ext cx="5813425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dirty="0"/>
              <a:t>Maximizing </a:t>
            </a:r>
            <a:r>
              <a:rPr u="none" spc="-10" dirty="0"/>
              <a:t>tool</a:t>
            </a:r>
            <a:r>
              <a:rPr u="none" spc="-40" dirty="0"/>
              <a:t> </a:t>
            </a:r>
            <a:r>
              <a:rPr u="none" spc="-5" dirty="0"/>
              <a:t>output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21640" y="1530984"/>
            <a:ext cx="11412220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ts val="3890"/>
              </a:lnSpc>
              <a:buChar char="◦"/>
              <a:tabLst>
                <a:tab pos="320675" algn="l"/>
              </a:tabLst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If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possible, use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golden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image </a:t>
            </a:r>
            <a:r>
              <a:rPr sz="3600" spc="-10" dirty="0">
                <a:solidFill>
                  <a:srgbClr val="3E3E3E"/>
                </a:solidFill>
                <a:latin typeface="Calibri"/>
                <a:cs typeface="Calibri"/>
              </a:rPr>
              <a:t>to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whitelist</a:t>
            </a:r>
            <a:r>
              <a:rPr sz="36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data.</a:t>
            </a:r>
            <a:endParaRPr sz="3600">
              <a:latin typeface="Calibri"/>
              <a:cs typeface="Calibri"/>
            </a:endParaRPr>
          </a:p>
          <a:p>
            <a:pPr marL="320040" marR="647700" indent="-307340">
              <a:lnSpc>
                <a:spcPct val="80000"/>
              </a:lnSpc>
              <a:spcBef>
                <a:spcPts val="430"/>
              </a:spcBef>
              <a:buChar char="◦"/>
              <a:tabLst>
                <a:tab pos="320675" algn="l"/>
              </a:tabLst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Use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 tiered approach to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normalize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activity: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Scan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and  analyze the tiers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of hosts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most likely to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be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the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same.</a:t>
            </a:r>
            <a:r>
              <a:rPr sz="3600" spc="-1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For 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example,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separate </a:t>
            </a:r>
            <a:r>
              <a:rPr sz="3600" spc="-10" dirty="0">
                <a:solidFill>
                  <a:srgbClr val="3E3E3E"/>
                </a:solidFill>
                <a:latin typeface="Calibri"/>
                <a:cs typeface="Calibri"/>
              </a:rPr>
              <a:t>the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server tier from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end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user  workstations.</a:t>
            </a:r>
            <a:endParaRPr sz="3600">
              <a:latin typeface="Calibri"/>
              <a:cs typeface="Calibri"/>
            </a:endParaRPr>
          </a:p>
          <a:p>
            <a:pPr marL="320040" marR="5080" indent="-307340">
              <a:lnSpc>
                <a:spcPct val="80000"/>
              </a:lnSpc>
              <a:buClr>
                <a:srgbClr val="4F81BC"/>
              </a:buClr>
              <a:buChar char="◦"/>
              <a:tabLst>
                <a:tab pos="320675" algn="l"/>
              </a:tabLst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Start with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small population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to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understand how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everything 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works.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If you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have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access, we recommend checking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out  Domain</a:t>
            </a:r>
            <a:r>
              <a:rPr sz="36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Controllers.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1507236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6412991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B7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440" y="650747"/>
            <a:ext cx="5813425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dirty="0"/>
              <a:t>Maximizing </a:t>
            </a:r>
            <a:r>
              <a:rPr u="none" spc="-10" dirty="0"/>
              <a:t>tool</a:t>
            </a:r>
            <a:r>
              <a:rPr u="none" spc="-40" dirty="0"/>
              <a:t> </a:t>
            </a:r>
            <a:r>
              <a:rPr u="none" spc="-5" dirty="0"/>
              <a:t>output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440" y="1530984"/>
            <a:ext cx="10083165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7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Efficiencies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can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be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gained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with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SIEM</a:t>
            </a:r>
            <a:r>
              <a:rPr sz="36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ingestion</a:t>
            </a:r>
            <a:endParaRPr sz="3600">
              <a:latin typeface="Calibri"/>
              <a:cs typeface="Calibri"/>
            </a:endParaRPr>
          </a:p>
          <a:p>
            <a:pPr marL="396240" indent="-269240">
              <a:lnSpc>
                <a:spcPts val="2895"/>
              </a:lnSpc>
              <a:buChar char="◦"/>
              <a:tabLst>
                <a:tab pos="396240" algn="l"/>
                <a:tab pos="396875" algn="l"/>
              </a:tabLst>
            </a:pPr>
            <a:r>
              <a:rPr sz="3000" dirty="0">
                <a:solidFill>
                  <a:srgbClr val="3E3E3E"/>
                </a:solidFill>
                <a:latin typeface="Calibri"/>
                <a:cs typeface="Calibri"/>
              </a:rPr>
              <a:t>Automate a </a:t>
            </a:r>
            <a:r>
              <a:rPr sz="3000" spc="-5" dirty="0">
                <a:solidFill>
                  <a:srgbClr val="3E3E3E"/>
                </a:solidFill>
                <a:latin typeface="Calibri"/>
                <a:cs typeface="Calibri"/>
              </a:rPr>
              <a:t>portion of </a:t>
            </a:r>
            <a:r>
              <a:rPr sz="3000" dirty="0">
                <a:solidFill>
                  <a:srgbClr val="3E3E3E"/>
                </a:solidFill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3E3E3E"/>
                </a:solidFill>
                <a:latin typeface="Calibri"/>
                <a:cs typeface="Calibri"/>
              </a:rPr>
              <a:t>analysis, use pre-existing </a:t>
            </a:r>
            <a:r>
              <a:rPr sz="3000" spc="-10" dirty="0">
                <a:solidFill>
                  <a:srgbClr val="3E3E3E"/>
                </a:solidFill>
                <a:latin typeface="Calibri"/>
                <a:cs typeface="Calibri"/>
              </a:rPr>
              <a:t>rules,</a:t>
            </a:r>
            <a:r>
              <a:rPr sz="30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3E3E3E"/>
                </a:solidFill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  <a:p>
            <a:pPr marL="396240" indent="-269240">
              <a:lnSpc>
                <a:spcPts val="3240"/>
              </a:lnSpc>
              <a:buChar char="◦"/>
              <a:tabLst>
                <a:tab pos="396240" algn="l"/>
                <a:tab pos="396875" algn="l"/>
              </a:tabLst>
            </a:pPr>
            <a:r>
              <a:rPr sz="3000" spc="-5" dirty="0">
                <a:solidFill>
                  <a:srgbClr val="3E3E3E"/>
                </a:solidFill>
                <a:latin typeface="Calibri"/>
                <a:cs typeface="Calibri"/>
              </a:rPr>
              <a:t>Create tailored rules </a:t>
            </a:r>
            <a:r>
              <a:rPr sz="3000" spc="-10" dirty="0">
                <a:solidFill>
                  <a:srgbClr val="3E3E3E"/>
                </a:solidFill>
                <a:latin typeface="Calibri"/>
                <a:cs typeface="Calibri"/>
              </a:rPr>
              <a:t>designed </a:t>
            </a:r>
            <a:r>
              <a:rPr sz="3000" spc="-5" dirty="0">
                <a:solidFill>
                  <a:srgbClr val="3E3E3E"/>
                </a:solidFill>
                <a:latin typeface="Calibri"/>
                <a:cs typeface="Calibri"/>
              </a:rPr>
              <a:t>for </a:t>
            </a:r>
            <a:r>
              <a:rPr sz="3000" dirty="0">
                <a:solidFill>
                  <a:srgbClr val="3E3E3E"/>
                </a:solidFill>
                <a:latin typeface="Calibri"/>
                <a:cs typeface="Calibri"/>
              </a:rPr>
              <a:t>your corporate</a:t>
            </a:r>
            <a:r>
              <a:rPr sz="30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3E3E3E"/>
                </a:solidFill>
                <a:latin typeface="Calibri"/>
                <a:cs typeface="Calibri"/>
              </a:rPr>
              <a:t>environment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72611"/>
            <a:ext cx="12192000" cy="2517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65" y="6050178"/>
            <a:ext cx="118764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Example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rule: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exclude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all the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internal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destination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IP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addresses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and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search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for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external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destination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IP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addresses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against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known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malicious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IP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addresses.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696467"/>
            <a:ext cx="11684000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0665" algn="l"/>
              </a:tabLst>
            </a:pPr>
            <a:r>
              <a:rPr spc="-370" dirty="0"/>
              <a:t> </a:t>
            </a:r>
            <a:r>
              <a:rPr spc="-5" dirty="0"/>
              <a:t>DEMO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1507236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6412991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B7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440" y="650747"/>
            <a:ext cx="3617595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dirty="0"/>
              <a:t>Project</a:t>
            </a:r>
            <a:r>
              <a:rPr u="none" spc="-110" dirty="0"/>
              <a:t> </a:t>
            </a:r>
            <a:r>
              <a:rPr u="none" spc="-5" dirty="0"/>
              <a:t>Details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71931" y="1575180"/>
            <a:ext cx="9211945" cy="318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0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Download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 copy, contribute,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or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add</a:t>
            </a:r>
            <a:r>
              <a:rPr sz="3600" spc="-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suggestions: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200"/>
              </a:lnSpc>
            </a:pPr>
            <a:r>
              <a:rPr sz="3600" u="heavy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https://github.com/apthunting/APT-Hunter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Hao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Wang:</a:t>
            </a:r>
            <a:r>
              <a:rPr sz="36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@MrRed_Panda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Joshua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Theimer:</a:t>
            </a:r>
            <a:r>
              <a:rPr sz="3600" spc="-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@6zq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696467"/>
            <a:ext cx="1168527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71935" algn="l"/>
              </a:tabLst>
            </a:pPr>
            <a:r>
              <a:rPr spc="-370" dirty="0"/>
              <a:t> </a:t>
            </a:r>
            <a:r>
              <a:rPr dirty="0"/>
              <a:t>Project</a:t>
            </a:r>
            <a:r>
              <a:rPr spc="-85" dirty="0"/>
              <a:t> </a:t>
            </a:r>
            <a:r>
              <a:rPr spc="-5" dirty="0"/>
              <a:t>Objectives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519809"/>
            <a:ext cx="11492230" cy="433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4000" spc="-5" dirty="0">
                <a:solidFill>
                  <a:srgbClr val="3E3E3E"/>
                </a:solidFill>
                <a:latin typeface="Calibri"/>
                <a:cs typeface="Calibri"/>
              </a:rPr>
              <a:t>Goals:</a:t>
            </a:r>
            <a:endParaRPr sz="4000">
              <a:latin typeface="Calibri"/>
              <a:cs typeface="Calibri"/>
            </a:endParaRPr>
          </a:p>
          <a:p>
            <a:pPr marL="205740" marR="64769" indent="-193040" algn="just">
              <a:lnSpc>
                <a:spcPts val="2590"/>
              </a:lnSpc>
              <a:spcBef>
                <a:spcPts val="550"/>
              </a:spcBef>
              <a:buClr>
                <a:srgbClr val="4F81BC"/>
              </a:buClr>
              <a:buChar char="◦"/>
              <a:tabLst>
                <a:tab pos="20637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Independent -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Obtain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critical information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system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memory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to uncover “abnormal 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activities” within a Windows environment </a:t>
            </a:r>
            <a:r>
              <a:rPr sz="2400" b="1" i="1" spc="-10" dirty="0">
                <a:solidFill>
                  <a:srgbClr val="3E3E3E"/>
                </a:solidFill>
                <a:latin typeface="Calibri"/>
                <a:cs typeface="Calibri"/>
              </a:rPr>
              <a:t>without </a:t>
            </a:r>
            <a:r>
              <a:rPr sz="2400" b="1" i="1" spc="-5" dirty="0">
                <a:solidFill>
                  <a:srgbClr val="3E3E3E"/>
                </a:solidFill>
                <a:latin typeface="Calibri"/>
                <a:cs typeface="Calibri"/>
              </a:rPr>
              <a:t>reliance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commercial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tools </a:t>
            </a:r>
            <a:r>
              <a:rPr sz="2400" spc="-10" dirty="0">
                <a:solidFill>
                  <a:srgbClr val="3E3E3E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agents; 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no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agent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or installation</a:t>
            </a:r>
            <a:r>
              <a:rPr sz="2400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needed</a:t>
            </a:r>
            <a:endParaRPr sz="24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275"/>
              </a:spcBef>
              <a:buClr>
                <a:srgbClr val="4F81BC"/>
              </a:buClr>
              <a:buChar char="◦"/>
              <a:tabLst>
                <a:tab pos="20637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Scalable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- able to </a:t>
            </a:r>
            <a:r>
              <a:rPr sz="2400" b="1" i="1" spc="-5" dirty="0">
                <a:solidFill>
                  <a:srgbClr val="3E3E3E"/>
                </a:solidFill>
                <a:latin typeface="Calibri"/>
                <a:cs typeface="Calibri"/>
              </a:rPr>
              <a:t>quickly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tackle large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enterprise-scale</a:t>
            </a:r>
            <a:r>
              <a:rPr sz="24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hunts</a:t>
            </a:r>
            <a:endParaRPr sz="24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315"/>
              </a:spcBef>
              <a:buClr>
                <a:srgbClr val="4F81BC"/>
              </a:buClr>
              <a:buChar char="◦"/>
              <a:tabLst>
                <a:tab pos="20637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Lightweight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-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Pose </a:t>
            </a:r>
            <a:r>
              <a:rPr sz="2400" b="1" i="1" spc="-5" dirty="0">
                <a:solidFill>
                  <a:srgbClr val="3E3E3E"/>
                </a:solidFill>
                <a:latin typeface="Calibri"/>
                <a:cs typeface="Calibri"/>
              </a:rPr>
              <a:t>minimal </a:t>
            </a:r>
            <a:r>
              <a:rPr sz="2400" b="1" i="1" dirty="0">
                <a:solidFill>
                  <a:srgbClr val="3E3E3E"/>
                </a:solidFill>
                <a:latin typeface="Calibri"/>
                <a:cs typeface="Calibri"/>
              </a:rPr>
              <a:t>impact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to analyzed</a:t>
            </a:r>
            <a:r>
              <a:rPr sz="2400" spc="-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015"/>
              </a:spcBef>
            </a:pPr>
            <a:r>
              <a:rPr sz="4000" spc="-5" dirty="0">
                <a:solidFill>
                  <a:srgbClr val="3E3E3E"/>
                </a:solidFill>
                <a:latin typeface="Calibri"/>
                <a:cs typeface="Calibri"/>
              </a:rPr>
              <a:t>Analysis</a:t>
            </a:r>
            <a:r>
              <a:rPr sz="40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Calibri"/>
                <a:cs typeface="Calibri"/>
              </a:rPr>
              <a:t>Requirements:</a:t>
            </a:r>
            <a:endParaRPr sz="4000">
              <a:latin typeface="Calibri"/>
              <a:cs typeface="Calibri"/>
            </a:endParaRPr>
          </a:p>
          <a:p>
            <a:pPr marL="205740" indent="-193040">
              <a:lnSpc>
                <a:spcPts val="2735"/>
              </a:lnSpc>
              <a:spcBef>
                <a:spcPts val="204"/>
              </a:spcBef>
              <a:buClr>
                <a:srgbClr val="4F81BC"/>
              </a:buClr>
              <a:buChar char="◦"/>
              <a:tabLst>
                <a:tab pos="20637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Basic IR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knowledge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required to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understand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and analyze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some of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output via searching</a:t>
            </a:r>
            <a:r>
              <a:rPr sz="24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&amp;</a:t>
            </a:r>
            <a:endParaRPr sz="2400">
              <a:latin typeface="Calibri"/>
              <a:cs typeface="Calibri"/>
            </a:endParaRPr>
          </a:p>
          <a:p>
            <a:pPr marR="10063480" algn="ctr">
              <a:lnSpc>
                <a:spcPts val="2735"/>
              </a:lnSpc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stacking</a:t>
            </a:r>
            <a:endParaRPr sz="2400">
              <a:latin typeface="Calibri"/>
              <a:cs typeface="Calibri"/>
            </a:endParaRPr>
          </a:p>
          <a:p>
            <a:pPr marL="205740" indent="-193040">
              <a:lnSpc>
                <a:spcPct val="100000"/>
              </a:lnSpc>
              <a:spcBef>
                <a:spcPts val="310"/>
              </a:spcBef>
              <a:buClr>
                <a:srgbClr val="4F81BC"/>
              </a:buClr>
              <a:buChar char="◦"/>
              <a:tabLst>
                <a:tab pos="20637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Effectiveness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increases when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parsing fed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into an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analysis</a:t>
            </a:r>
            <a:r>
              <a:rPr sz="24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platform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  <a:tabLst>
                <a:tab pos="11671935" algn="l"/>
              </a:tabLst>
            </a:pPr>
            <a:r>
              <a:rPr spc="-370" dirty="0"/>
              <a:t> </a:t>
            </a:r>
            <a:r>
              <a:rPr spc="-5" dirty="0"/>
              <a:t>So, how does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work?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556892"/>
            <a:ext cx="6306820" cy="723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5"/>
              </a:lnSpc>
              <a:tabLst>
                <a:tab pos="527685" algn="l"/>
              </a:tabLst>
            </a:pPr>
            <a:r>
              <a:rPr sz="2400" spc="-5" dirty="0">
                <a:solidFill>
                  <a:srgbClr val="4F81BC"/>
                </a:solidFill>
                <a:latin typeface="Calibri"/>
                <a:cs typeface="Calibri"/>
              </a:rPr>
              <a:t>1.	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Establish privileged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Windows</a:t>
            </a:r>
            <a:r>
              <a:rPr sz="24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  <a:p>
            <a:pPr marL="527685">
              <a:lnSpc>
                <a:spcPts val="2735"/>
              </a:lnSpc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Instrumentation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(WMI)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connections to</a:t>
            </a:r>
            <a:r>
              <a:rPr sz="2400" spc="-1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remote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00" y="2257297"/>
            <a:ext cx="7014845" cy="359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marR="5080">
              <a:lnSpc>
                <a:spcPts val="2590"/>
              </a:lnSpc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Windows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systems. Use VBScript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and WMI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queries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to  extract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host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level</a:t>
            </a:r>
            <a:r>
              <a:rPr sz="2400" spc="-1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information:</a:t>
            </a:r>
            <a:endParaRPr sz="2400">
              <a:latin typeface="Calibri"/>
              <a:cs typeface="Calibri"/>
            </a:endParaRPr>
          </a:p>
          <a:p>
            <a:pPr marL="762000" indent="-190500">
              <a:lnSpc>
                <a:spcPct val="100000"/>
              </a:lnSpc>
              <a:spcBef>
                <a:spcPts val="80"/>
              </a:spcBef>
              <a:buClr>
                <a:srgbClr val="4F81BC"/>
              </a:buClr>
              <a:buChar char="◦"/>
              <a:tabLst>
                <a:tab pos="76263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File</a:t>
            </a:r>
            <a:r>
              <a:rPr sz="2400" spc="-8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762000" indent="-190500">
              <a:lnSpc>
                <a:spcPct val="100000"/>
              </a:lnSpc>
              <a:spcBef>
                <a:spcPts val="310"/>
              </a:spcBef>
              <a:buClr>
                <a:srgbClr val="4F81BC"/>
              </a:buClr>
              <a:buChar char="◦"/>
              <a:tabLst>
                <a:tab pos="76263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762000" indent="-190500">
              <a:lnSpc>
                <a:spcPct val="100000"/>
              </a:lnSpc>
              <a:spcBef>
                <a:spcPts val="315"/>
              </a:spcBef>
              <a:buClr>
                <a:srgbClr val="4F81BC"/>
              </a:buClr>
              <a:buChar char="◦"/>
              <a:tabLst>
                <a:tab pos="76263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Network</a:t>
            </a:r>
            <a:r>
              <a:rPr sz="2400" spc="-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connections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1305"/>
              </a:spcBef>
              <a:buClr>
                <a:srgbClr val="4F81BC"/>
              </a:buClr>
              <a:buAutoNum type="arabicPeriod" startAt="2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Look for “</a:t>
            </a:r>
            <a:r>
              <a:rPr sz="2400" b="1" spc="-5" dirty="0">
                <a:solidFill>
                  <a:srgbClr val="3E3E3E"/>
                </a:solidFill>
                <a:latin typeface="Calibri"/>
                <a:cs typeface="Calibri"/>
              </a:rPr>
              <a:t>abnormalities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”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attack/breach:</a:t>
            </a:r>
            <a:endParaRPr sz="2400">
              <a:latin typeface="Calibri"/>
              <a:cs typeface="Calibri"/>
            </a:endParaRPr>
          </a:p>
          <a:p>
            <a:pPr marL="579120" lvl="1" indent="-18542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Char char="◦"/>
              <a:tabLst>
                <a:tab pos="57975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Enumeration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and lateral</a:t>
            </a:r>
            <a:r>
              <a:rPr sz="24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movement</a:t>
            </a:r>
            <a:endParaRPr sz="2400">
              <a:latin typeface="Calibri"/>
              <a:cs typeface="Calibri"/>
            </a:endParaRPr>
          </a:p>
          <a:p>
            <a:pPr marL="579120" lvl="1" indent="-185420">
              <a:lnSpc>
                <a:spcPct val="100000"/>
              </a:lnSpc>
              <a:spcBef>
                <a:spcPts val="315"/>
              </a:spcBef>
              <a:buClr>
                <a:srgbClr val="4F81BC"/>
              </a:buClr>
              <a:buChar char="◦"/>
              <a:tabLst>
                <a:tab pos="57975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Privilege</a:t>
            </a:r>
            <a:r>
              <a:rPr sz="24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escalation</a:t>
            </a:r>
            <a:endParaRPr sz="2400">
              <a:latin typeface="Calibri"/>
              <a:cs typeface="Calibri"/>
            </a:endParaRPr>
          </a:p>
          <a:p>
            <a:pPr marL="579120" lvl="1" indent="-185420">
              <a:lnSpc>
                <a:spcPct val="100000"/>
              </a:lnSpc>
              <a:spcBef>
                <a:spcPts val="310"/>
              </a:spcBef>
              <a:buClr>
                <a:srgbClr val="4F81BC"/>
              </a:buClr>
              <a:buChar char="◦"/>
              <a:tabLst>
                <a:tab pos="57975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Persistence</a:t>
            </a:r>
            <a:r>
              <a:rPr sz="24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mechanisms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2047" y="1720595"/>
            <a:ext cx="576580" cy="4581525"/>
          </a:xfrm>
          <a:custGeom>
            <a:avLst/>
            <a:gdLst/>
            <a:ahLst/>
            <a:cxnLst/>
            <a:rect l="l" t="t" r="r" b="b"/>
            <a:pathLst>
              <a:path w="576579" h="4581525">
                <a:moveTo>
                  <a:pt x="0" y="0"/>
                </a:moveTo>
                <a:lnTo>
                  <a:pt x="76589" y="1712"/>
                </a:lnTo>
                <a:lnTo>
                  <a:pt x="145400" y="6547"/>
                </a:lnTo>
                <a:lnTo>
                  <a:pt x="203692" y="14049"/>
                </a:lnTo>
                <a:lnTo>
                  <a:pt x="248722" y="23763"/>
                </a:lnTo>
                <a:lnTo>
                  <a:pt x="288035" y="48005"/>
                </a:lnTo>
                <a:lnTo>
                  <a:pt x="288035" y="2242566"/>
                </a:lnTo>
                <a:lnTo>
                  <a:pt x="298321" y="2255338"/>
                </a:lnTo>
                <a:lnTo>
                  <a:pt x="372379" y="2276522"/>
                </a:lnTo>
                <a:lnTo>
                  <a:pt x="430671" y="2284024"/>
                </a:lnTo>
                <a:lnTo>
                  <a:pt x="499482" y="2288859"/>
                </a:lnTo>
                <a:lnTo>
                  <a:pt x="576072" y="2290572"/>
                </a:lnTo>
                <a:lnTo>
                  <a:pt x="499482" y="2292284"/>
                </a:lnTo>
                <a:lnTo>
                  <a:pt x="430671" y="2297119"/>
                </a:lnTo>
                <a:lnTo>
                  <a:pt x="372379" y="2304621"/>
                </a:lnTo>
                <a:lnTo>
                  <a:pt x="327349" y="2314335"/>
                </a:lnTo>
                <a:lnTo>
                  <a:pt x="288035" y="2338578"/>
                </a:lnTo>
                <a:lnTo>
                  <a:pt x="288035" y="4533138"/>
                </a:lnTo>
                <a:lnTo>
                  <a:pt x="277750" y="4545901"/>
                </a:lnTo>
                <a:lnTo>
                  <a:pt x="248722" y="4557369"/>
                </a:lnTo>
                <a:lnTo>
                  <a:pt x="203692" y="4567085"/>
                </a:lnTo>
                <a:lnTo>
                  <a:pt x="145400" y="4574590"/>
                </a:lnTo>
                <a:lnTo>
                  <a:pt x="76589" y="4579429"/>
                </a:lnTo>
                <a:lnTo>
                  <a:pt x="0" y="4581144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12989" y="1646173"/>
            <a:ext cx="3757295" cy="429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00405">
              <a:lnSpc>
                <a:spcPts val="4320"/>
              </a:lnSpc>
            </a:pPr>
            <a:r>
              <a:rPr sz="4000" spc="-10" dirty="0">
                <a:solidFill>
                  <a:srgbClr val="3E3E3E"/>
                </a:solidFill>
                <a:latin typeface="Calibri"/>
                <a:cs typeface="Calibri"/>
              </a:rPr>
              <a:t>Technical  </a:t>
            </a:r>
            <a:r>
              <a:rPr sz="4000" spc="-5" dirty="0">
                <a:solidFill>
                  <a:srgbClr val="3E3E3E"/>
                </a:solidFill>
                <a:latin typeface="Calibri"/>
                <a:cs typeface="Calibri"/>
              </a:rPr>
              <a:t>Requirements:</a:t>
            </a:r>
            <a:endParaRPr sz="4000">
              <a:latin typeface="Calibri"/>
              <a:cs typeface="Calibri"/>
            </a:endParaRPr>
          </a:p>
          <a:p>
            <a:pPr marL="469900" marR="5080" indent="-381000">
              <a:lnSpc>
                <a:spcPct val="90000"/>
              </a:lnSpc>
              <a:spcBef>
                <a:spcPts val="14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Privileged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Active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Directory  account (administrator  permissions needed on  hosts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where it will</a:t>
            </a:r>
            <a:r>
              <a:rPr sz="2400" spc="-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run)</a:t>
            </a:r>
            <a:endParaRPr sz="2400">
              <a:latin typeface="Calibri"/>
              <a:cs typeface="Calibri"/>
            </a:endParaRPr>
          </a:p>
          <a:p>
            <a:pPr marL="469900" marR="398145" indent="-381000">
              <a:lnSpc>
                <a:spcPts val="2590"/>
              </a:lnSpc>
              <a:spcBef>
                <a:spcPts val="14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VBScript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–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Windows 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Management 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Instrumentation</a:t>
            </a:r>
            <a:r>
              <a:rPr sz="24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(WMI)</a:t>
            </a:r>
            <a:endParaRPr sz="2400">
              <a:latin typeface="Calibri"/>
              <a:cs typeface="Calibri"/>
            </a:endParaRPr>
          </a:p>
          <a:p>
            <a:pPr marL="469900" indent="-38100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.NET Framework</a:t>
            </a:r>
            <a:r>
              <a:rPr sz="24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4.6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1507236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6412991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B7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ct val="100000"/>
              </a:lnSpc>
            </a:pPr>
            <a:r>
              <a:rPr u="none" spc="-5" dirty="0"/>
              <a:t>Current </a:t>
            </a:r>
            <a:r>
              <a:rPr u="none" dirty="0"/>
              <a:t>tool</a:t>
            </a:r>
            <a:r>
              <a:rPr u="none" spc="-55" dirty="0"/>
              <a:t> </a:t>
            </a:r>
            <a:r>
              <a:rPr u="none" dirty="0"/>
              <a:t>capabilities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7569" y="1459991"/>
            <a:ext cx="3147060" cy="321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7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Persistence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3545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mechanisms</a:t>
            </a:r>
            <a:endParaRPr sz="3600">
              <a:latin typeface="Calibri"/>
              <a:cs typeface="Calibri"/>
            </a:endParaRPr>
          </a:p>
          <a:p>
            <a:pPr marL="388620" indent="-249554">
              <a:lnSpc>
                <a:spcPts val="2620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Sticky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key</a:t>
            </a:r>
            <a:r>
              <a:rPr sz="24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backdoors</a:t>
            </a:r>
            <a:endParaRPr sz="2400">
              <a:latin typeface="Calibri"/>
              <a:cs typeface="Calibri"/>
            </a:endParaRPr>
          </a:p>
          <a:p>
            <a:pPr marL="388620" marR="638175" indent="-249554">
              <a:lnSpc>
                <a:spcPct val="70000"/>
              </a:lnSpc>
              <a:spcBef>
                <a:spcPts val="730"/>
              </a:spcBef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Rogue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services</a:t>
            </a:r>
            <a:r>
              <a:rPr sz="2400" spc="-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&amp; 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processes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485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Autoruns</a:t>
            </a:r>
            <a:r>
              <a:rPr sz="2400" spc="-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info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615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Scheduled</a:t>
            </a:r>
            <a:r>
              <a:rPr sz="24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615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“psexesvc.exe”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750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Uncommon RDP</a:t>
            </a:r>
            <a:r>
              <a:rPr sz="2400" spc="-1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ports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1444116"/>
            <a:ext cx="3594735" cy="313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7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Enumeration</a:t>
            </a:r>
            <a:r>
              <a:rPr sz="3600" spc="-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endParaRPr sz="3600">
              <a:latin typeface="Calibri"/>
              <a:cs typeface="Calibri"/>
            </a:endParaRPr>
          </a:p>
          <a:p>
            <a:pPr marL="22860">
              <a:lnSpc>
                <a:spcPts val="3550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lateral</a:t>
            </a:r>
            <a:r>
              <a:rPr sz="3600" spc="-1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movement</a:t>
            </a:r>
            <a:endParaRPr sz="3600">
              <a:latin typeface="Calibri"/>
              <a:cs typeface="Calibri"/>
            </a:endParaRPr>
          </a:p>
          <a:p>
            <a:pPr marL="388620" indent="-249554">
              <a:lnSpc>
                <a:spcPts val="2620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Network</a:t>
            </a:r>
            <a:r>
              <a:rPr sz="2400" spc="-1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connections</a:t>
            </a:r>
            <a:endParaRPr sz="2400">
              <a:latin typeface="Calibri"/>
              <a:cs typeface="Calibri"/>
            </a:endParaRPr>
          </a:p>
          <a:p>
            <a:pPr marL="388620" marR="513080" indent="-249554">
              <a:lnSpc>
                <a:spcPct val="70000"/>
              </a:lnSpc>
              <a:spcBef>
                <a:spcPts val="730"/>
              </a:spcBef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System root</a:t>
            </a:r>
            <a:r>
              <a:rPr sz="24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directory 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listing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485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Local host</a:t>
            </a:r>
            <a:r>
              <a:rPr sz="24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DNS</a:t>
            </a:r>
            <a:endParaRPr sz="2400">
              <a:latin typeface="Calibri"/>
              <a:cs typeface="Calibri"/>
            </a:endParaRPr>
          </a:p>
          <a:p>
            <a:pPr marL="388620" marR="5080" indent="-249554">
              <a:lnSpc>
                <a:spcPct val="70000"/>
              </a:lnSpc>
              <a:spcBef>
                <a:spcPts val="730"/>
              </a:spcBef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Local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administrator</a:t>
            </a:r>
            <a:r>
              <a:rPr sz="2400" spc="-1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group 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membership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615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System</a:t>
            </a:r>
            <a:r>
              <a:rPr sz="2400" spc="-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6396" y="1444116"/>
            <a:ext cx="2920365" cy="270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75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Privilege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3850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escalation</a:t>
            </a:r>
            <a:endParaRPr sz="3600">
              <a:latin typeface="Calibri"/>
              <a:cs typeface="Calibri"/>
            </a:endParaRPr>
          </a:p>
          <a:p>
            <a:pPr marL="388620" indent="-249554">
              <a:lnSpc>
                <a:spcPts val="2620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ShimCache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615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AmCache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615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WDigest</a:t>
            </a:r>
            <a:r>
              <a:rPr sz="2400" spc="-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libri"/>
                <a:cs typeface="Calibri"/>
              </a:rPr>
              <a:t>downgrade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615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RecentFileCache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750"/>
              </a:lnSpc>
              <a:buClr>
                <a:srgbClr val="4F81BC"/>
              </a:buClr>
              <a:buChar char="◦"/>
              <a:tabLst>
                <a:tab pos="388620" algn="l"/>
                <a:tab pos="389255" algn="l"/>
              </a:tabLst>
            </a:pPr>
            <a:r>
              <a:rPr sz="2400" dirty="0">
                <a:solidFill>
                  <a:srgbClr val="3E3E3E"/>
                </a:solidFill>
                <a:latin typeface="Calibri"/>
                <a:cs typeface="Calibri"/>
              </a:rPr>
              <a:t>Prefetch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8411" y="1822704"/>
            <a:ext cx="710565" cy="4322445"/>
          </a:xfrm>
          <a:custGeom>
            <a:avLst/>
            <a:gdLst/>
            <a:ahLst/>
            <a:cxnLst/>
            <a:rect l="l" t="t" r="r" b="b"/>
            <a:pathLst>
              <a:path w="710564" h="4322445">
                <a:moveTo>
                  <a:pt x="114553" y="0"/>
                </a:moveTo>
                <a:lnTo>
                  <a:pt x="0" y="0"/>
                </a:lnTo>
                <a:lnTo>
                  <a:pt x="595629" y="2161032"/>
                </a:lnTo>
                <a:lnTo>
                  <a:pt x="0" y="4322064"/>
                </a:lnTo>
                <a:lnTo>
                  <a:pt x="114553" y="4322064"/>
                </a:lnTo>
                <a:lnTo>
                  <a:pt x="710184" y="2161032"/>
                </a:lnTo>
                <a:lnTo>
                  <a:pt x="114553" y="0"/>
                </a:lnTo>
                <a:close/>
              </a:path>
            </a:pathLst>
          </a:custGeom>
          <a:solidFill>
            <a:srgbClr val="B7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8411" y="1822704"/>
            <a:ext cx="710565" cy="4322445"/>
          </a:xfrm>
          <a:custGeom>
            <a:avLst/>
            <a:gdLst/>
            <a:ahLst/>
            <a:cxnLst/>
            <a:rect l="l" t="t" r="r" b="b"/>
            <a:pathLst>
              <a:path w="710564" h="4322445">
                <a:moveTo>
                  <a:pt x="0" y="0"/>
                </a:moveTo>
                <a:lnTo>
                  <a:pt x="114553" y="0"/>
                </a:lnTo>
                <a:lnTo>
                  <a:pt x="710184" y="2161032"/>
                </a:lnTo>
                <a:lnTo>
                  <a:pt x="114553" y="4322064"/>
                </a:lnTo>
                <a:lnTo>
                  <a:pt x="0" y="4322064"/>
                </a:lnTo>
                <a:lnTo>
                  <a:pt x="595629" y="21610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9331" y="1822704"/>
            <a:ext cx="710565" cy="4322445"/>
          </a:xfrm>
          <a:custGeom>
            <a:avLst/>
            <a:gdLst/>
            <a:ahLst/>
            <a:cxnLst/>
            <a:rect l="l" t="t" r="r" b="b"/>
            <a:pathLst>
              <a:path w="710565" h="4322445">
                <a:moveTo>
                  <a:pt x="114553" y="0"/>
                </a:moveTo>
                <a:lnTo>
                  <a:pt x="0" y="0"/>
                </a:lnTo>
                <a:lnTo>
                  <a:pt x="595629" y="2161032"/>
                </a:lnTo>
                <a:lnTo>
                  <a:pt x="0" y="4322064"/>
                </a:lnTo>
                <a:lnTo>
                  <a:pt x="114553" y="4322064"/>
                </a:lnTo>
                <a:lnTo>
                  <a:pt x="710184" y="2161032"/>
                </a:lnTo>
                <a:lnTo>
                  <a:pt x="114553" y="0"/>
                </a:lnTo>
                <a:close/>
              </a:path>
            </a:pathLst>
          </a:custGeom>
          <a:solidFill>
            <a:srgbClr val="B7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9331" y="1822704"/>
            <a:ext cx="710565" cy="4322445"/>
          </a:xfrm>
          <a:custGeom>
            <a:avLst/>
            <a:gdLst/>
            <a:ahLst/>
            <a:cxnLst/>
            <a:rect l="l" t="t" r="r" b="b"/>
            <a:pathLst>
              <a:path w="710565" h="4322445">
                <a:moveTo>
                  <a:pt x="0" y="0"/>
                </a:moveTo>
                <a:lnTo>
                  <a:pt x="114553" y="0"/>
                </a:lnTo>
                <a:lnTo>
                  <a:pt x="710184" y="2161032"/>
                </a:lnTo>
                <a:lnTo>
                  <a:pt x="114553" y="4322064"/>
                </a:lnTo>
                <a:lnTo>
                  <a:pt x="0" y="4322064"/>
                </a:lnTo>
                <a:lnTo>
                  <a:pt x="595629" y="21610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755896" y="6693890"/>
            <a:ext cx="774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`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1507236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6412991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B7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ct val="100000"/>
              </a:lnSpc>
            </a:pPr>
            <a:r>
              <a:rPr u="none" spc="-5" dirty="0"/>
              <a:t>Subset of </a:t>
            </a:r>
            <a:r>
              <a:rPr u="none" dirty="0"/>
              <a:t>capabilities </a:t>
            </a:r>
            <a:r>
              <a:rPr u="none" spc="-5" dirty="0"/>
              <a:t>discussed</a:t>
            </a:r>
            <a:r>
              <a:rPr u="none" spc="-50" dirty="0"/>
              <a:t> </a:t>
            </a:r>
            <a:r>
              <a:rPr u="none" dirty="0"/>
              <a:t>today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7569" y="1459991"/>
            <a:ext cx="3147695" cy="3544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7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Persistence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3545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mechanisms</a:t>
            </a:r>
            <a:endParaRPr sz="3600">
              <a:latin typeface="Calibri"/>
              <a:cs typeface="Calibri"/>
            </a:endParaRPr>
          </a:p>
          <a:p>
            <a:pPr marL="388620" indent="-249554">
              <a:lnSpc>
                <a:spcPts val="2620"/>
              </a:lnSpc>
              <a:buFont typeface="Calibri"/>
              <a:buChar char="◦"/>
              <a:tabLst>
                <a:tab pos="388620" algn="l"/>
                <a:tab pos="389255" algn="l"/>
              </a:tabLst>
            </a:pPr>
            <a:r>
              <a:rPr sz="2400" b="1" dirty="0">
                <a:solidFill>
                  <a:srgbClr val="FF2E92"/>
                </a:solidFill>
                <a:latin typeface="Calibri"/>
                <a:cs typeface="Calibri"/>
              </a:rPr>
              <a:t>Sticky key</a:t>
            </a:r>
            <a:r>
              <a:rPr sz="2400" b="1" spc="-9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backdoors</a:t>
            </a:r>
            <a:endParaRPr sz="2400">
              <a:latin typeface="Calibri"/>
              <a:cs typeface="Calibri"/>
            </a:endParaRPr>
          </a:p>
          <a:p>
            <a:pPr marL="388620" marR="596265" indent="-249554">
              <a:lnSpc>
                <a:spcPct val="70000"/>
              </a:lnSpc>
              <a:spcBef>
                <a:spcPts val="730"/>
              </a:spcBef>
              <a:buFont typeface="Calibri"/>
              <a:buChar char="◦"/>
              <a:tabLst>
                <a:tab pos="388620" algn="l"/>
                <a:tab pos="389255" algn="l"/>
              </a:tabLst>
            </a:pP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Rogue services</a:t>
            </a:r>
            <a:r>
              <a:rPr sz="2400" b="1" spc="-7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2E92"/>
                </a:solidFill>
                <a:latin typeface="Calibri"/>
                <a:cs typeface="Calibri"/>
              </a:rPr>
              <a:t>&amp;  processes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485"/>
              </a:lnSpc>
              <a:buFont typeface="Calibri"/>
              <a:buChar char="◦"/>
              <a:tabLst>
                <a:tab pos="388620" algn="l"/>
                <a:tab pos="389255" algn="l"/>
              </a:tabLst>
            </a:pP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Autoruns</a:t>
            </a:r>
            <a:r>
              <a:rPr sz="2400" b="1" spc="-7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info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615"/>
              </a:lnSpc>
              <a:buFont typeface="Calibri"/>
              <a:buChar char="◦"/>
              <a:tabLst>
                <a:tab pos="388620" algn="l"/>
                <a:tab pos="389255" algn="l"/>
              </a:tabLst>
            </a:pP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Scheduled</a:t>
            </a:r>
            <a:r>
              <a:rPr sz="2400" b="1" spc="-6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615"/>
              </a:lnSpc>
              <a:buFont typeface="Calibri"/>
              <a:buChar char="◦"/>
              <a:tabLst>
                <a:tab pos="388620" algn="l"/>
                <a:tab pos="389255" algn="l"/>
              </a:tabLst>
            </a:pP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WMI</a:t>
            </a:r>
            <a:r>
              <a:rPr sz="2400" b="1" spc="-10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Persistence</a:t>
            </a:r>
            <a:endParaRPr sz="2400">
              <a:latin typeface="Calibri"/>
              <a:cs typeface="Calibri"/>
            </a:endParaRPr>
          </a:p>
          <a:p>
            <a:pPr marL="137795">
              <a:lnSpc>
                <a:spcPts val="2615"/>
              </a:lnSpc>
              <a:tabLst>
                <a:tab pos="388620" algn="l"/>
              </a:tabLst>
            </a:pPr>
            <a:r>
              <a:rPr sz="2400" strike="sngStrike" spc="-595" dirty="0">
                <a:solidFill>
                  <a:srgbClr val="B7B7B7"/>
                </a:solidFill>
                <a:latin typeface="Times New Roman"/>
                <a:cs typeface="Times New Roman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◦	“psexesvc.exe”</a:t>
            </a:r>
            <a:endParaRPr sz="2400">
              <a:latin typeface="Calibri"/>
              <a:cs typeface="Calibri"/>
            </a:endParaRPr>
          </a:p>
          <a:p>
            <a:pPr marL="137795">
              <a:lnSpc>
                <a:spcPts val="2750"/>
              </a:lnSpc>
              <a:tabLst>
                <a:tab pos="388620" algn="l"/>
              </a:tabLst>
            </a:pPr>
            <a:r>
              <a:rPr sz="2400" strike="sngStrike" spc="-595" dirty="0">
                <a:solidFill>
                  <a:srgbClr val="B7B7B7"/>
                </a:solidFill>
                <a:latin typeface="Times New Roman"/>
                <a:cs typeface="Times New Roman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◦	</a:t>
            </a:r>
            <a:r>
              <a:rPr sz="2400" strike="sngStrike" spc="-5" dirty="0">
                <a:solidFill>
                  <a:srgbClr val="B7B7B7"/>
                </a:solidFill>
                <a:latin typeface="Calibri"/>
                <a:cs typeface="Calibri"/>
              </a:rPr>
              <a:t>Uncommon RDP</a:t>
            </a:r>
            <a:r>
              <a:rPr sz="2400" strike="sngStrike" spc="-75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2400" strike="sngStrike" spc="-5" dirty="0">
                <a:solidFill>
                  <a:srgbClr val="B7B7B7"/>
                </a:solidFill>
                <a:latin typeface="Calibri"/>
                <a:cs typeface="Calibri"/>
              </a:rPr>
              <a:t>ports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2379" y="3598164"/>
            <a:ext cx="13944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1125" algn="l"/>
              </a:tabLst>
            </a:pPr>
            <a:r>
              <a:rPr sz="2400" u="heavy" dirty="0">
                <a:solidFill>
                  <a:srgbClr val="B7B7B7"/>
                </a:solid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1444116"/>
            <a:ext cx="3594735" cy="313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7345" algn="ctr">
              <a:lnSpc>
                <a:spcPts val="3675"/>
              </a:lnSpc>
            </a:pPr>
            <a:r>
              <a:rPr sz="3600" spc="-5" dirty="0">
                <a:solidFill>
                  <a:srgbClr val="3E3E3E"/>
                </a:solidFill>
                <a:latin typeface="Calibri"/>
                <a:cs typeface="Calibri"/>
              </a:rPr>
              <a:t>Enumeration</a:t>
            </a:r>
            <a:r>
              <a:rPr sz="3600" spc="-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endParaRPr sz="3600">
              <a:latin typeface="Calibri"/>
              <a:cs typeface="Calibri"/>
            </a:endParaRPr>
          </a:p>
          <a:p>
            <a:pPr marL="22860">
              <a:lnSpc>
                <a:spcPts val="3550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lateral</a:t>
            </a:r>
            <a:r>
              <a:rPr sz="3600" spc="-1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movement</a:t>
            </a:r>
            <a:endParaRPr sz="3600">
              <a:latin typeface="Calibri"/>
              <a:cs typeface="Calibri"/>
            </a:endParaRPr>
          </a:p>
          <a:p>
            <a:pPr marL="139065">
              <a:lnSpc>
                <a:spcPts val="2620"/>
              </a:lnSpc>
              <a:tabLst>
                <a:tab pos="388620" algn="l"/>
              </a:tabLst>
            </a:pPr>
            <a:r>
              <a:rPr sz="2400" strike="sngStrike" spc="-600" dirty="0">
                <a:solidFill>
                  <a:srgbClr val="B7B7B7"/>
                </a:solidFill>
                <a:latin typeface="Times New Roman"/>
                <a:cs typeface="Times New Roman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◦	Network</a:t>
            </a:r>
            <a:r>
              <a:rPr sz="2400" strike="sngStrike" spc="-12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connections</a:t>
            </a:r>
            <a:endParaRPr sz="2400">
              <a:latin typeface="Calibri"/>
              <a:cs typeface="Calibri"/>
            </a:endParaRPr>
          </a:p>
          <a:p>
            <a:pPr marL="388620" marR="513080" indent="-250190">
              <a:lnSpc>
                <a:spcPct val="70000"/>
              </a:lnSpc>
              <a:spcBef>
                <a:spcPts val="730"/>
              </a:spcBef>
              <a:tabLst>
                <a:tab pos="388620" algn="l"/>
              </a:tabLst>
            </a:pPr>
            <a:r>
              <a:rPr sz="2400" strike="sngStrike" spc="-600" dirty="0">
                <a:solidFill>
                  <a:srgbClr val="B7B7B7"/>
                </a:solidFill>
                <a:latin typeface="Times New Roman"/>
                <a:cs typeface="Times New Roman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◦	</a:t>
            </a:r>
            <a:r>
              <a:rPr sz="2400" strike="sngStrike" spc="-5" dirty="0">
                <a:solidFill>
                  <a:srgbClr val="B7B7B7"/>
                </a:solidFill>
                <a:latin typeface="Calibri"/>
                <a:cs typeface="Calibri"/>
              </a:rPr>
              <a:t>System</a:t>
            </a:r>
            <a:r>
              <a:rPr sz="2400" strike="sngStrike" spc="-4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2400" strike="sngStrike" spc="-5" dirty="0">
                <a:solidFill>
                  <a:srgbClr val="B7B7B7"/>
                </a:solidFill>
                <a:latin typeface="Calibri"/>
                <a:cs typeface="Calibri"/>
              </a:rPr>
              <a:t>root</a:t>
            </a:r>
            <a:r>
              <a:rPr sz="2400" strike="sngStrike" spc="-2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2400" strike="sngStrike" spc="-5" dirty="0">
                <a:solidFill>
                  <a:srgbClr val="B7B7B7"/>
                </a:solidFill>
                <a:latin typeface="Calibri"/>
                <a:cs typeface="Calibri"/>
              </a:rPr>
              <a:t>directory </a:t>
            </a:r>
            <a:r>
              <a:rPr sz="2400" strike="noStrike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listing</a:t>
            </a:r>
            <a:endParaRPr sz="2400">
              <a:latin typeface="Calibri"/>
              <a:cs typeface="Calibri"/>
            </a:endParaRPr>
          </a:p>
          <a:p>
            <a:pPr marL="139065">
              <a:lnSpc>
                <a:spcPts val="2485"/>
              </a:lnSpc>
              <a:tabLst>
                <a:tab pos="388620" algn="l"/>
              </a:tabLst>
            </a:pPr>
            <a:r>
              <a:rPr sz="2400" strike="sngStrike" spc="-605" dirty="0">
                <a:solidFill>
                  <a:srgbClr val="B7B7B7"/>
                </a:solidFill>
                <a:latin typeface="Times New Roman"/>
                <a:cs typeface="Times New Roman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◦	</a:t>
            </a:r>
            <a:r>
              <a:rPr sz="2400" strike="sngStrike" spc="-5" dirty="0">
                <a:solidFill>
                  <a:srgbClr val="B7B7B7"/>
                </a:solidFill>
                <a:latin typeface="Calibri"/>
                <a:cs typeface="Calibri"/>
              </a:rPr>
              <a:t>Local host</a:t>
            </a:r>
            <a:r>
              <a:rPr sz="2400" strike="sngStrike" spc="-9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2400" strike="sngStrike" spc="-5" dirty="0">
                <a:solidFill>
                  <a:srgbClr val="B7B7B7"/>
                </a:solidFill>
                <a:latin typeface="Calibri"/>
                <a:cs typeface="Calibri"/>
              </a:rPr>
              <a:t>DNS</a:t>
            </a:r>
            <a:endParaRPr sz="2400">
              <a:latin typeface="Calibri"/>
              <a:cs typeface="Calibri"/>
            </a:endParaRPr>
          </a:p>
          <a:p>
            <a:pPr marL="388620" marR="5080" indent="-250190">
              <a:lnSpc>
                <a:spcPct val="70000"/>
              </a:lnSpc>
              <a:spcBef>
                <a:spcPts val="730"/>
              </a:spcBef>
              <a:tabLst>
                <a:tab pos="388620" algn="l"/>
              </a:tabLst>
            </a:pPr>
            <a:r>
              <a:rPr sz="2400" strike="sngStrike" spc="-600" dirty="0">
                <a:solidFill>
                  <a:srgbClr val="B7B7B7"/>
                </a:solidFill>
                <a:latin typeface="Times New Roman"/>
                <a:cs typeface="Times New Roman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◦	</a:t>
            </a:r>
            <a:r>
              <a:rPr sz="2400" strike="sngStrike" spc="-5" dirty="0">
                <a:solidFill>
                  <a:srgbClr val="B7B7B7"/>
                </a:solidFill>
                <a:latin typeface="Calibri"/>
                <a:cs typeface="Calibri"/>
              </a:rPr>
              <a:t>Local</a:t>
            </a:r>
            <a:r>
              <a:rPr sz="2400" strike="sngStrike" spc="-55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administrator</a:t>
            </a:r>
            <a:r>
              <a:rPr sz="2400" strike="sngStrike" spc="-6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group </a:t>
            </a:r>
            <a:r>
              <a:rPr sz="2400" strike="noStrike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2400" strike="sngStrike" spc="-5" dirty="0">
                <a:solidFill>
                  <a:srgbClr val="B7B7B7"/>
                </a:solidFill>
                <a:latin typeface="Calibri"/>
                <a:cs typeface="Calibri"/>
              </a:rPr>
              <a:t>membership</a:t>
            </a:r>
            <a:endParaRPr sz="2400">
              <a:latin typeface="Calibri"/>
              <a:cs typeface="Calibri"/>
            </a:endParaRPr>
          </a:p>
          <a:p>
            <a:pPr marL="139065">
              <a:lnSpc>
                <a:spcPts val="2615"/>
              </a:lnSpc>
              <a:tabLst>
                <a:tab pos="388620" algn="l"/>
              </a:tabLst>
            </a:pPr>
            <a:r>
              <a:rPr sz="2400" strike="sngStrike" spc="-600" dirty="0">
                <a:solidFill>
                  <a:srgbClr val="B7B7B7"/>
                </a:solidFill>
                <a:latin typeface="Times New Roman"/>
                <a:cs typeface="Times New Roman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◦	</a:t>
            </a:r>
            <a:r>
              <a:rPr sz="2400" strike="sngStrike" spc="-5" dirty="0">
                <a:solidFill>
                  <a:srgbClr val="B7B7B7"/>
                </a:solidFill>
                <a:latin typeface="Calibri"/>
                <a:cs typeface="Calibri"/>
              </a:rPr>
              <a:t>System</a:t>
            </a:r>
            <a:r>
              <a:rPr sz="2400" strike="sngStrike" spc="-10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2400" strike="sngStrike" dirty="0">
                <a:solidFill>
                  <a:srgbClr val="B7B7B7"/>
                </a:solidFill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6396" y="1444116"/>
            <a:ext cx="2980055" cy="203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75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Privilege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3850"/>
              </a:lnSpc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escalation</a:t>
            </a:r>
            <a:endParaRPr sz="3600">
              <a:latin typeface="Calibri"/>
              <a:cs typeface="Calibri"/>
            </a:endParaRPr>
          </a:p>
          <a:p>
            <a:pPr marL="388620" indent="-249554">
              <a:lnSpc>
                <a:spcPts val="2620"/>
              </a:lnSpc>
              <a:buFont typeface="Calibri"/>
              <a:buChar char="◦"/>
              <a:tabLst>
                <a:tab pos="388620" algn="l"/>
                <a:tab pos="389255" algn="l"/>
              </a:tabLst>
            </a:pP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ShimCache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615"/>
              </a:lnSpc>
              <a:buFont typeface="Calibri"/>
              <a:buChar char="◦"/>
              <a:tabLst>
                <a:tab pos="388620" algn="l"/>
                <a:tab pos="389255" algn="l"/>
              </a:tabLst>
            </a:pP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AmCache</a:t>
            </a:r>
            <a:endParaRPr sz="2400">
              <a:latin typeface="Calibri"/>
              <a:cs typeface="Calibri"/>
            </a:endParaRPr>
          </a:p>
          <a:p>
            <a:pPr marL="388620" indent="-249554">
              <a:lnSpc>
                <a:spcPts val="2750"/>
              </a:lnSpc>
              <a:buFont typeface="Calibri"/>
              <a:buChar char="◦"/>
              <a:tabLst>
                <a:tab pos="388620" algn="l"/>
                <a:tab pos="389255" algn="l"/>
              </a:tabLst>
            </a:pP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WDigest</a:t>
            </a:r>
            <a:r>
              <a:rPr sz="2400" b="1" spc="-8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2E92"/>
                </a:solidFill>
                <a:latin typeface="Calibri"/>
                <a:cs typeface="Calibri"/>
              </a:rPr>
              <a:t>downgrade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2888" y="3418332"/>
            <a:ext cx="23539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indent="-249554">
              <a:lnSpc>
                <a:spcPct val="100000"/>
              </a:lnSpc>
              <a:buClr>
                <a:srgbClr val="4F81BC"/>
              </a:buClr>
              <a:buFont typeface="Calibri"/>
              <a:buChar char="◦"/>
              <a:tabLst>
                <a:tab pos="262255" algn="l"/>
                <a:tab pos="262890" algn="l"/>
              </a:tabLst>
            </a:pPr>
            <a:r>
              <a:rPr sz="2400" b="1" spc="-5" dirty="0">
                <a:solidFill>
                  <a:srgbClr val="FF2E92"/>
                </a:solidFill>
                <a:latin typeface="Calibri"/>
                <a:cs typeface="Calibri"/>
              </a:rPr>
              <a:t>RecentFileCache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2888" y="3750564"/>
            <a:ext cx="132842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indent="-249554">
              <a:lnSpc>
                <a:spcPct val="100000"/>
              </a:lnSpc>
              <a:buChar char="◦"/>
              <a:tabLst>
                <a:tab pos="262255" algn="l"/>
                <a:tab pos="262890" algn="l"/>
              </a:tabLst>
            </a:pPr>
            <a:r>
              <a:rPr sz="2400" dirty="0">
                <a:solidFill>
                  <a:srgbClr val="B7B7B7"/>
                </a:solidFill>
                <a:latin typeface="Calibri"/>
                <a:cs typeface="Calibri"/>
              </a:rPr>
              <a:t>Pr</a:t>
            </a:r>
            <a:r>
              <a:rPr sz="2400" spc="5" dirty="0">
                <a:solidFill>
                  <a:srgbClr val="B7B7B7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B7B7B7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B7B7B7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B7B7B7"/>
                </a:solidFill>
                <a:latin typeface="Calibri"/>
                <a:cs typeface="Calibri"/>
              </a:rPr>
              <a:t>tch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8411" y="1822704"/>
            <a:ext cx="710565" cy="4322445"/>
          </a:xfrm>
          <a:custGeom>
            <a:avLst/>
            <a:gdLst/>
            <a:ahLst/>
            <a:cxnLst/>
            <a:rect l="l" t="t" r="r" b="b"/>
            <a:pathLst>
              <a:path w="710564" h="4322445">
                <a:moveTo>
                  <a:pt x="114553" y="0"/>
                </a:moveTo>
                <a:lnTo>
                  <a:pt x="0" y="0"/>
                </a:lnTo>
                <a:lnTo>
                  <a:pt x="595629" y="2161032"/>
                </a:lnTo>
                <a:lnTo>
                  <a:pt x="0" y="4322064"/>
                </a:lnTo>
                <a:lnTo>
                  <a:pt x="114553" y="4322064"/>
                </a:lnTo>
                <a:lnTo>
                  <a:pt x="710184" y="2161032"/>
                </a:lnTo>
                <a:lnTo>
                  <a:pt x="114553" y="0"/>
                </a:lnTo>
                <a:close/>
              </a:path>
            </a:pathLst>
          </a:custGeom>
          <a:solidFill>
            <a:srgbClr val="B7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8411" y="1822704"/>
            <a:ext cx="710565" cy="4322445"/>
          </a:xfrm>
          <a:custGeom>
            <a:avLst/>
            <a:gdLst/>
            <a:ahLst/>
            <a:cxnLst/>
            <a:rect l="l" t="t" r="r" b="b"/>
            <a:pathLst>
              <a:path w="710564" h="4322445">
                <a:moveTo>
                  <a:pt x="0" y="0"/>
                </a:moveTo>
                <a:lnTo>
                  <a:pt x="114553" y="0"/>
                </a:lnTo>
                <a:lnTo>
                  <a:pt x="710184" y="2161032"/>
                </a:lnTo>
                <a:lnTo>
                  <a:pt x="114553" y="4322064"/>
                </a:lnTo>
                <a:lnTo>
                  <a:pt x="0" y="4322064"/>
                </a:lnTo>
                <a:lnTo>
                  <a:pt x="595629" y="21610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9331" y="1822704"/>
            <a:ext cx="710565" cy="4322445"/>
          </a:xfrm>
          <a:custGeom>
            <a:avLst/>
            <a:gdLst/>
            <a:ahLst/>
            <a:cxnLst/>
            <a:rect l="l" t="t" r="r" b="b"/>
            <a:pathLst>
              <a:path w="710565" h="4322445">
                <a:moveTo>
                  <a:pt x="114553" y="0"/>
                </a:moveTo>
                <a:lnTo>
                  <a:pt x="0" y="0"/>
                </a:lnTo>
                <a:lnTo>
                  <a:pt x="595629" y="2161032"/>
                </a:lnTo>
                <a:lnTo>
                  <a:pt x="0" y="4322064"/>
                </a:lnTo>
                <a:lnTo>
                  <a:pt x="114553" y="4322064"/>
                </a:lnTo>
                <a:lnTo>
                  <a:pt x="710184" y="2161032"/>
                </a:lnTo>
                <a:lnTo>
                  <a:pt x="114553" y="0"/>
                </a:lnTo>
                <a:close/>
              </a:path>
            </a:pathLst>
          </a:custGeom>
          <a:solidFill>
            <a:srgbClr val="B7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9331" y="1822704"/>
            <a:ext cx="710565" cy="4322445"/>
          </a:xfrm>
          <a:custGeom>
            <a:avLst/>
            <a:gdLst/>
            <a:ahLst/>
            <a:cxnLst/>
            <a:rect l="l" t="t" r="r" b="b"/>
            <a:pathLst>
              <a:path w="710565" h="4322445">
                <a:moveTo>
                  <a:pt x="0" y="0"/>
                </a:moveTo>
                <a:lnTo>
                  <a:pt x="114553" y="0"/>
                </a:lnTo>
                <a:lnTo>
                  <a:pt x="710184" y="2161032"/>
                </a:lnTo>
                <a:lnTo>
                  <a:pt x="114553" y="4322064"/>
                </a:lnTo>
                <a:lnTo>
                  <a:pt x="0" y="4322064"/>
                </a:lnTo>
                <a:lnTo>
                  <a:pt x="595629" y="21610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4755896" y="6693890"/>
            <a:ext cx="774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`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1507236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FF2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6412991"/>
            <a:ext cx="11658600" cy="0"/>
          </a:xfrm>
          <a:custGeom>
            <a:avLst/>
            <a:gdLst/>
            <a:ahLst/>
            <a:cxnLst/>
            <a:rect l="l" t="t" r="r" b="b"/>
            <a:pathLst>
              <a:path w="11658600">
                <a:moveTo>
                  <a:pt x="0" y="0"/>
                </a:moveTo>
                <a:lnTo>
                  <a:pt x="11658600" y="0"/>
                </a:lnTo>
              </a:path>
            </a:pathLst>
          </a:custGeom>
          <a:ln w="12192">
            <a:solidFill>
              <a:srgbClr val="B7C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ct val="100000"/>
              </a:lnSpc>
            </a:pPr>
            <a:r>
              <a:rPr u="none" spc="-5" dirty="0"/>
              <a:t>Abnormal File</a:t>
            </a:r>
            <a:r>
              <a:rPr u="none" spc="-35" dirty="0"/>
              <a:t> </a:t>
            </a:r>
            <a:r>
              <a:rPr u="none" spc="-5" dirty="0"/>
              <a:t>Execution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ShimCache, AmCache, RecentFileCache</a:t>
            </a:r>
          </a:p>
          <a:p>
            <a:pPr marL="396240" indent="-257175">
              <a:lnSpc>
                <a:spcPts val="3420"/>
              </a:lnSpc>
              <a:spcBef>
                <a:spcPts val="5"/>
              </a:spcBef>
              <a:buClr>
                <a:srgbClr val="4F81BC"/>
              </a:buClr>
              <a:buChar char="◦"/>
              <a:tabLst>
                <a:tab pos="396875" algn="l"/>
              </a:tabLst>
            </a:pPr>
            <a:r>
              <a:rPr sz="3000" spc="-5" dirty="0"/>
              <a:t>Identification of suspicious file names (i.e. *dump*,</a:t>
            </a:r>
            <a:r>
              <a:rPr sz="3000" dirty="0"/>
              <a:t> </a:t>
            </a:r>
            <a:r>
              <a:rPr sz="3000" spc="-5" dirty="0"/>
              <a:t>*hash*,</a:t>
            </a:r>
            <a:endParaRPr sz="3000"/>
          </a:p>
          <a:p>
            <a:pPr marL="396240">
              <a:lnSpc>
                <a:spcPts val="3420"/>
              </a:lnSpc>
            </a:pPr>
            <a:r>
              <a:rPr sz="3000" spc="-5" dirty="0"/>
              <a:t>*password*, single</a:t>
            </a:r>
            <a:r>
              <a:rPr sz="3000" spc="-45" dirty="0"/>
              <a:t> </a:t>
            </a:r>
            <a:r>
              <a:rPr sz="3000" dirty="0"/>
              <a:t>character)</a:t>
            </a:r>
            <a:endParaRPr sz="3000"/>
          </a:p>
          <a:p>
            <a:pPr marL="396240" marR="5080" indent="-257175">
              <a:lnSpc>
                <a:spcPts val="3240"/>
              </a:lnSpc>
              <a:spcBef>
                <a:spcPts val="645"/>
              </a:spcBef>
              <a:buClr>
                <a:srgbClr val="4F81BC"/>
              </a:buClr>
              <a:buChar char="◦"/>
              <a:tabLst>
                <a:tab pos="396875" algn="l"/>
              </a:tabLst>
            </a:pPr>
            <a:r>
              <a:rPr sz="3000" spc="-5" dirty="0"/>
              <a:t>Identify </a:t>
            </a:r>
            <a:r>
              <a:rPr sz="3000" dirty="0"/>
              <a:t>the </a:t>
            </a:r>
            <a:r>
              <a:rPr sz="3000" spc="-5" dirty="0"/>
              <a:t>use of utilities </a:t>
            </a:r>
            <a:r>
              <a:rPr sz="3000" spc="-10" dirty="0"/>
              <a:t>preferred </a:t>
            </a:r>
            <a:r>
              <a:rPr sz="3000" spc="-5" dirty="0"/>
              <a:t>by </a:t>
            </a:r>
            <a:r>
              <a:rPr sz="3000" dirty="0"/>
              <a:t>attackers </a:t>
            </a:r>
            <a:r>
              <a:rPr sz="3000" spc="-5" dirty="0"/>
              <a:t>(i.e. at.exe, rar.exe,  psexec.exe, psexesvc.exe, wmic.exe, </a:t>
            </a:r>
            <a:r>
              <a:rPr sz="3000" spc="-10" dirty="0"/>
              <a:t>powershell.exe, </a:t>
            </a:r>
            <a:r>
              <a:rPr sz="3000" spc="-5" dirty="0"/>
              <a:t>cscript.exe,  wscript.exe, mofcomp.exe, scrcons.exe, </a:t>
            </a:r>
            <a:r>
              <a:rPr sz="3000" dirty="0"/>
              <a:t>csc.exe w/</a:t>
            </a:r>
            <a:r>
              <a:rPr sz="3000" spc="5" dirty="0"/>
              <a:t> </a:t>
            </a:r>
            <a:r>
              <a:rPr sz="3000" spc="-10" dirty="0"/>
              <a:t>installutil.exe)</a:t>
            </a:r>
            <a:endParaRPr sz="3000"/>
          </a:p>
          <a:p>
            <a:pPr marL="396240" indent="-257175">
              <a:lnSpc>
                <a:spcPts val="3420"/>
              </a:lnSpc>
              <a:spcBef>
                <a:spcPts val="190"/>
              </a:spcBef>
              <a:buClr>
                <a:srgbClr val="4F81BC"/>
              </a:buClr>
              <a:buChar char="◦"/>
              <a:tabLst>
                <a:tab pos="396875" algn="l"/>
              </a:tabLst>
            </a:pPr>
            <a:r>
              <a:rPr sz="3000" spc="-5" dirty="0"/>
              <a:t>Identify </a:t>
            </a:r>
            <a:r>
              <a:rPr sz="3000" spc="-10" dirty="0"/>
              <a:t>binaries </a:t>
            </a:r>
            <a:r>
              <a:rPr sz="3000" dirty="0"/>
              <a:t>run </a:t>
            </a:r>
            <a:r>
              <a:rPr sz="3000" spc="-5" dirty="0"/>
              <a:t>from suspicious paths (i.e. </a:t>
            </a:r>
            <a:r>
              <a:rPr sz="3000" dirty="0"/>
              <a:t>c:\temp,</a:t>
            </a:r>
            <a:r>
              <a:rPr sz="3000" spc="20" dirty="0"/>
              <a:t> </a:t>
            </a:r>
            <a:r>
              <a:rPr sz="3000" dirty="0"/>
              <a:t>c:\wmpub,</a:t>
            </a:r>
            <a:endParaRPr sz="3000"/>
          </a:p>
          <a:p>
            <a:pPr marL="396240">
              <a:lnSpc>
                <a:spcPts val="3420"/>
              </a:lnSpc>
            </a:pPr>
            <a:r>
              <a:rPr sz="3000" spc="-5" dirty="0"/>
              <a:t>c:\Windows\addins, C:\users,</a:t>
            </a:r>
            <a:r>
              <a:rPr sz="3000" spc="15" dirty="0"/>
              <a:t> </a:t>
            </a:r>
            <a:r>
              <a:rPr sz="3000" spc="-5" dirty="0"/>
              <a:t>C:\PerfLogs)</a:t>
            </a:r>
            <a:endParaRPr sz="3000"/>
          </a:p>
          <a:p>
            <a:pPr marL="396240" indent="-257175">
              <a:lnSpc>
                <a:spcPct val="100000"/>
              </a:lnSpc>
              <a:spcBef>
                <a:spcPts val="240"/>
              </a:spcBef>
              <a:buClr>
                <a:srgbClr val="4F81BC"/>
              </a:buClr>
              <a:buChar char="◦"/>
              <a:tabLst>
                <a:tab pos="396875" algn="l"/>
              </a:tabLst>
            </a:pPr>
            <a:r>
              <a:rPr sz="3000" spc="-5" dirty="0"/>
              <a:t>Identify </a:t>
            </a:r>
            <a:r>
              <a:rPr sz="3000" dirty="0"/>
              <a:t>known malware </a:t>
            </a:r>
            <a:r>
              <a:rPr sz="3000" spc="-5" dirty="0"/>
              <a:t>based on </a:t>
            </a:r>
            <a:r>
              <a:rPr sz="3000" spc="-10" dirty="0"/>
              <a:t>filename </a:t>
            </a:r>
            <a:r>
              <a:rPr sz="3000" dirty="0"/>
              <a:t>and </a:t>
            </a:r>
            <a:r>
              <a:rPr sz="3000" spc="-5" dirty="0"/>
              <a:t>file</a:t>
            </a:r>
            <a:r>
              <a:rPr sz="3000" spc="-45" dirty="0"/>
              <a:t> </a:t>
            </a:r>
            <a:r>
              <a:rPr sz="3000" spc="-5" dirty="0"/>
              <a:t>size</a:t>
            </a:r>
            <a:endParaRPr sz="3000"/>
          </a:p>
          <a:p>
            <a:pPr marL="396240" indent="-257175">
              <a:lnSpc>
                <a:spcPct val="100000"/>
              </a:lnSpc>
              <a:spcBef>
                <a:spcPts val="240"/>
              </a:spcBef>
              <a:buClr>
                <a:srgbClr val="4F81BC"/>
              </a:buClr>
              <a:buChar char="◦"/>
              <a:tabLst>
                <a:tab pos="396875" algn="l"/>
              </a:tabLst>
            </a:pPr>
            <a:r>
              <a:rPr sz="3000" spc="-5" dirty="0"/>
              <a:t>Very powerful for large-scale search </a:t>
            </a:r>
            <a:r>
              <a:rPr sz="3000" dirty="0"/>
              <a:t>&amp; </a:t>
            </a:r>
            <a:r>
              <a:rPr sz="3000" spc="-5" dirty="0"/>
              <a:t>stacking</a:t>
            </a:r>
            <a:r>
              <a:rPr sz="3000" spc="-10" dirty="0"/>
              <a:t> </a:t>
            </a:r>
            <a:r>
              <a:rPr sz="3000" spc="-5" dirty="0"/>
              <a:t>analysis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4951221"/>
            <a:ext cx="117411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spc="-5" dirty="0">
                <a:solidFill>
                  <a:srgbClr val="FF2E92"/>
                </a:solidFill>
                <a:latin typeface="Calibri"/>
                <a:cs typeface="Calibri"/>
              </a:rPr>
              <a:t>References: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4479" y="5230367"/>
            <a:ext cx="5380990" cy="1020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 indent="-162560">
              <a:lnSpc>
                <a:spcPct val="100000"/>
              </a:lnSpc>
              <a:buChar char="◦"/>
              <a:tabLst>
                <a:tab pos="175895" algn="l"/>
              </a:tabLst>
            </a:pPr>
            <a:r>
              <a:rPr sz="1200" spc="-5" dirty="0">
                <a:solidFill>
                  <a:srgbClr val="FF2E92"/>
                </a:solidFill>
                <a:latin typeface="Calibri"/>
                <a:cs typeface="Calibri"/>
              </a:rPr>
              <a:t>https://dl.mandiant.com/EE/library/Whitepaper_ShimCacheParser.pdf</a:t>
            </a:r>
            <a:endParaRPr sz="1200">
              <a:latin typeface="Calibri"/>
              <a:cs typeface="Calibri"/>
            </a:endParaRPr>
          </a:p>
          <a:p>
            <a:pPr marL="175260" indent="-162560">
              <a:lnSpc>
                <a:spcPct val="100000"/>
              </a:lnSpc>
              <a:spcBef>
                <a:spcPts val="165"/>
              </a:spcBef>
              <a:buChar char="◦"/>
              <a:tabLst>
                <a:tab pos="175895" algn="l"/>
              </a:tabLst>
            </a:pPr>
            <a:r>
              <a:rPr sz="1200" spc="-5" dirty="0">
                <a:solidFill>
                  <a:srgbClr val="FF2E92"/>
                </a:solidFill>
                <a:latin typeface="Calibri"/>
                <a:cs typeface="Calibri"/>
              </a:rPr>
              <a:t>https://github.com/mandiant/ShimCacheParser</a:t>
            </a:r>
            <a:endParaRPr sz="1200">
              <a:latin typeface="Calibri"/>
              <a:cs typeface="Calibri"/>
            </a:endParaRPr>
          </a:p>
          <a:p>
            <a:pPr marL="175260" indent="-162560">
              <a:lnSpc>
                <a:spcPct val="100000"/>
              </a:lnSpc>
              <a:spcBef>
                <a:spcPts val="165"/>
              </a:spcBef>
              <a:buChar char="◦"/>
              <a:tabLst>
                <a:tab pos="175895" algn="l"/>
              </a:tabLst>
            </a:pPr>
            <a:r>
              <a:rPr sz="1200" spc="-5" dirty="0">
                <a:solidFill>
                  <a:srgbClr val="FF2E92"/>
                </a:solidFill>
                <a:latin typeface="Calibri"/>
                <a:cs typeface="Calibri"/>
                <a:hlinkClick r:id="rId2"/>
              </a:rPr>
              <a:t>http://binaryforay.blogspot.com/2015/05/introducing-appcompatcacheparser.html</a:t>
            </a:r>
            <a:endParaRPr sz="1200">
              <a:latin typeface="Calibri"/>
              <a:cs typeface="Calibri"/>
            </a:endParaRPr>
          </a:p>
          <a:p>
            <a:pPr marL="175260" indent="-162560">
              <a:lnSpc>
                <a:spcPct val="100000"/>
              </a:lnSpc>
              <a:spcBef>
                <a:spcPts val="165"/>
              </a:spcBef>
              <a:buChar char="◦"/>
              <a:tabLst>
                <a:tab pos="175895" algn="l"/>
              </a:tabLst>
            </a:pPr>
            <a:r>
              <a:rPr sz="1200" spc="-5" dirty="0">
                <a:solidFill>
                  <a:srgbClr val="FF2E92"/>
                </a:solidFill>
                <a:latin typeface="Calibri"/>
                <a:cs typeface="Calibri"/>
                <a:hlinkClick r:id="rId3"/>
              </a:rPr>
              <a:t>www.woanware.co.uk/forensics/shimcacheparser.html</a:t>
            </a:r>
            <a:endParaRPr sz="1200">
              <a:latin typeface="Calibri"/>
              <a:cs typeface="Calibri"/>
            </a:endParaRPr>
          </a:p>
          <a:p>
            <a:pPr marL="175260" indent="-162560">
              <a:lnSpc>
                <a:spcPct val="100000"/>
              </a:lnSpc>
              <a:spcBef>
                <a:spcPts val="165"/>
              </a:spcBef>
              <a:buChar char="◦"/>
              <a:tabLst>
                <a:tab pos="175895" algn="l"/>
              </a:tabLst>
            </a:pPr>
            <a:r>
              <a:rPr sz="1200" spc="-5" dirty="0">
                <a:solidFill>
                  <a:srgbClr val="FF2E92"/>
                </a:solidFill>
                <a:latin typeface="Calibri"/>
                <a:cs typeface="Calibri"/>
              </a:rPr>
              <a:t>Hunting </a:t>
            </a:r>
            <a:r>
              <a:rPr sz="1200" dirty="0">
                <a:solidFill>
                  <a:srgbClr val="FF2E92"/>
                </a:solidFill>
                <a:latin typeface="Calibri"/>
                <a:cs typeface="Calibri"/>
              </a:rPr>
              <a:t>in the Dark </a:t>
            </a:r>
            <a:r>
              <a:rPr sz="1200" spc="-5" dirty="0">
                <a:solidFill>
                  <a:srgbClr val="FF2E92"/>
                </a:solidFill>
                <a:latin typeface="Calibri"/>
                <a:cs typeface="Calibri"/>
              </a:rPr>
              <a:t>HTCIA </a:t>
            </a:r>
            <a:r>
              <a:rPr sz="1200" dirty="0">
                <a:solidFill>
                  <a:srgbClr val="FF2E92"/>
                </a:solidFill>
                <a:latin typeface="Calibri"/>
                <a:cs typeface="Calibri"/>
              </a:rPr>
              <a:t>2015 by </a:t>
            </a:r>
            <a:r>
              <a:rPr sz="1200" spc="-5" dirty="0">
                <a:solidFill>
                  <a:srgbClr val="FF2E92"/>
                </a:solidFill>
                <a:latin typeface="Calibri"/>
                <a:cs typeface="Calibri"/>
              </a:rPr>
              <a:t>Ryan</a:t>
            </a:r>
            <a:r>
              <a:rPr sz="1200" spc="-100" dirty="0">
                <a:solidFill>
                  <a:srgbClr val="FF2E9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2E92"/>
                </a:solidFill>
                <a:latin typeface="Calibri"/>
                <a:cs typeface="Calibri"/>
              </a:rPr>
              <a:t>Kazanciyan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" y="85994"/>
            <a:ext cx="635000" cy="27463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800" spc="-5" dirty="0">
                <a:solidFill>
                  <a:srgbClr val="3E3E3E"/>
                </a:solidFill>
                <a:latin typeface="Calibri"/>
                <a:cs typeface="Calibri"/>
              </a:rPr>
              <a:t>ShimCache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3246" y="260629"/>
          <a:ext cx="10598483" cy="3788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8350">
                <a:tc>
                  <a:txBody>
                    <a:bodyPr/>
                    <a:lstStyle/>
                    <a:p>
                      <a:pPr marL="127000">
                        <a:lnSpc>
                          <a:spcPts val="228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b="1" spc="-8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ShimCache?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940" indent="-238760">
                        <a:lnSpc>
                          <a:spcPts val="1850"/>
                        </a:lnSpc>
                        <a:buChar char="◦"/>
                        <a:tabLst>
                          <a:tab pos="408940" algn="l"/>
                          <a:tab pos="40957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Windows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registry keys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storing file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metadata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6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executed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08940">
                        <a:lnSpc>
                          <a:spcPts val="2215"/>
                        </a:lnSpc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08940" marR="119380" indent="-238760">
                        <a:lnSpc>
                          <a:spcPct val="70000"/>
                        </a:lnSpc>
                        <a:spcBef>
                          <a:spcPts val="630"/>
                        </a:spcBef>
                        <a:buChar char="◦"/>
                        <a:tabLst>
                          <a:tab pos="408940" algn="l"/>
                          <a:tab pos="40957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Used by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Microsoft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for lookups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identify application  compatibility issues;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used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determine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if modules</a:t>
                      </a:r>
                      <a:r>
                        <a:rPr sz="2400" spc="-14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require  shimming for</a:t>
                      </a:r>
                      <a:r>
                        <a:rPr sz="2400" spc="-1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compatibility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00" marR="441959">
                        <a:lnSpc>
                          <a:spcPct val="70000"/>
                        </a:lnSpc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2400" b="1" spc="-8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information 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can we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get 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from  ShimCache?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940" indent="-238760">
                        <a:lnSpc>
                          <a:spcPts val="2450"/>
                        </a:lnSpc>
                        <a:spcBef>
                          <a:spcPts val="1435"/>
                        </a:spcBef>
                        <a:buChar char="◦"/>
                        <a:tabLst>
                          <a:tab pos="408940" algn="l"/>
                          <a:tab pos="40957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file path, size,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last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modified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time, and last execution</a:t>
                      </a:r>
                      <a:r>
                        <a:rPr sz="2400" spc="-9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08940">
                        <a:lnSpc>
                          <a:spcPts val="2315"/>
                        </a:lnSpc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(depending on</a:t>
                      </a:r>
                      <a:r>
                        <a:rPr sz="2400" spc="-7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OS)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08940" indent="-238760">
                        <a:lnSpc>
                          <a:spcPts val="2750"/>
                        </a:lnSpc>
                        <a:buChar char="◦"/>
                        <a:tabLst>
                          <a:tab pos="408940" algn="l"/>
                          <a:tab pos="40957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files executed or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created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24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2400" spc="-6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652">
                <a:tc>
                  <a:txBody>
                    <a:bodyPr/>
                    <a:lstStyle/>
                    <a:p>
                      <a:pPr marL="127000" marR="1194435">
                        <a:lnSpc>
                          <a:spcPct val="70000"/>
                        </a:lnSpc>
                        <a:spcBef>
                          <a:spcPts val="1985"/>
                        </a:spcBef>
                      </a:pP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Location </a:t>
                      </a:r>
                      <a:r>
                        <a:rPr sz="24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of  ShimCa</a:t>
                      </a:r>
                      <a:r>
                        <a:rPr sz="24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che?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940" marR="1019810" indent="-238760">
                        <a:lnSpc>
                          <a:spcPct val="70000"/>
                        </a:lnSpc>
                        <a:spcBef>
                          <a:spcPts val="1985"/>
                        </a:spcBef>
                        <a:buChar char="◦"/>
                        <a:tabLst>
                          <a:tab pos="408940" algn="l"/>
                          <a:tab pos="409575" algn="l"/>
                        </a:tabLst>
                      </a:pP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HKLM\SYSTEM\CurrentControlSet\Control\Session  Manager\AppCompatibility [or]</a:t>
                      </a:r>
                      <a:r>
                        <a:rPr sz="2400" spc="-1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AppCompatCache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2665</Words>
  <Application>Microsoft Office PowerPoint</Application>
  <PresentationFormat>寬螢幕</PresentationFormat>
  <Paragraphs>377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Office Theme</vt:lpstr>
      <vt:lpstr>APT Hunter:</vt:lpstr>
      <vt:lpstr> Introduction </vt:lpstr>
      <vt:lpstr> Motivation </vt:lpstr>
      <vt:lpstr> Project Objectives </vt:lpstr>
      <vt:lpstr> So, how does it work? </vt:lpstr>
      <vt:lpstr>Current tool capabilities</vt:lpstr>
      <vt:lpstr>Subset of capabilities discussed today</vt:lpstr>
      <vt:lpstr>Abnormal File Execution</vt:lpstr>
      <vt:lpstr>PowerPoint 簡報</vt:lpstr>
      <vt:lpstr> ShimCache (cont.) </vt:lpstr>
      <vt:lpstr> ShimCache (cont.) </vt:lpstr>
      <vt:lpstr> ShimCache (cont.) </vt:lpstr>
      <vt:lpstr>PowerPoint 簡報</vt:lpstr>
      <vt:lpstr> AmCache </vt:lpstr>
      <vt:lpstr>PowerPoint 簡報</vt:lpstr>
      <vt:lpstr> RecentFileCache </vt:lpstr>
      <vt:lpstr>PowerPoint 簡報</vt:lpstr>
      <vt:lpstr> Sticky Key backdoor locations </vt:lpstr>
      <vt:lpstr> Sticky key backdoors </vt:lpstr>
      <vt:lpstr>Detection of Sticky key backdoor via  1. File Replacement </vt:lpstr>
      <vt:lpstr>Detection of Sticky key backdoor via  2. Registry Modification </vt:lpstr>
      <vt:lpstr> Sticky Key backdoors </vt:lpstr>
      <vt:lpstr>PowerPoint 簡報</vt:lpstr>
      <vt:lpstr> WMI Persistence </vt:lpstr>
      <vt:lpstr> WMI Persistence </vt:lpstr>
      <vt:lpstr>PowerPoint 簡報</vt:lpstr>
      <vt:lpstr>WDigest downgrade</vt:lpstr>
      <vt:lpstr> WDigest downgrade </vt:lpstr>
      <vt:lpstr>PowerPoint 簡報</vt:lpstr>
      <vt:lpstr> Scheduled Tasks </vt:lpstr>
      <vt:lpstr>PowerPoint 簡報</vt:lpstr>
      <vt:lpstr> Rogue Services </vt:lpstr>
      <vt:lpstr>Maximizing tool output</vt:lpstr>
      <vt:lpstr>Maximizing tool output</vt:lpstr>
      <vt:lpstr> DEMO </vt:lpstr>
      <vt:lpstr>Project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 Hunter: “Enabling the hunt for abnormalities”</dc:title>
  <dc:creator>Mr.Panda</dc:creator>
  <cp:lastModifiedBy>周哲賢</cp:lastModifiedBy>
  <cp:revision>1</cp:revision>
  <dcterms:created xsi:type="dcterms:W3CDTF">2017-05-16T18:15:59Z</dcterms:created>
  <dcterms:modified xsi:type="dcterms:W3CDTF">2018-04-16T21:33:30Z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2017-05-16T00:00:00Z</vt:filetime>
  </property>
</Properties>
</file>