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sldIdLst>
    <p:sldId id="257" r:id="rId2"/>
    <p:sldId id="341" r:id="rId3"/>
    <p:sldId id="319" r:id="rId4"/>
    <p:sldId id="320" r:id="rId5"/>
    <p:sldId id="321" r:id="rId6"/>
    <p:sldId id="322" r:id="rId7"/>
    <p:sldId id="331" r:id="rId8"/>
    <p:sldId id="332" r:id="rId9"/>
    <p:sldId id="333" r:id="rId10"/>
    <p:sldId id="334" r:id="rId11"/>
    <p:sldId id="335" r:id="rId12"/>
    <p:sldId id="338" r:id="rId13"/>
    <p:sldId id="323" r:id="rId14"/>
    <p:sldId id="324" r:id="rId15"/>
    <p:sldId id="329" r:id="rId16"/>
    <p:sldId id="339" r:id="rId17"/>
    <p:sldId id="34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0" autoAdjust="0"/>
    <p:restoredTop sz="94660"/>
  </p:normalViewPr>
  <p:slideViewPr>
    <p:cSldViewPr>
      <p:cViewPr varScale="1">
        <p:scale>
          <a:sx n="64" d="100"/>
          <a:sy n="64" d="100"/>
        </p:scale>
        <p:origin x="1324"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7435B-D920-40EA-B5A8-94BD75685236}" type="datetimeFigureOut">
              <a:rPr lang="en-US" smtClean="0"/>
              <a:pPr/>
              <a:t>5/10/2017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13037-7791-448C-A1F2-0416EF80352F}" type="slidenum">
              <a:rPr lang="en-US" smtClean="0"/>
              <a:pPr/>
              <a:t>‹#›</a:t>
            </a:fld>
            <a:endParaRPr lang="en-US"/>
          </a:p>
        </p:txBody>
      </p:sp>
    </p:spTree>
    <p:extLst>
      <p:ext uri="{BB962C8B-B14F-4D97-AF65-F5344CB8AC3E}">
        <p14:creationId xmlns:p14="http://schemas.microsoft.com/office/powerpoint/2010/main" val="15193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3201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B6EC27-32A5-4154-B6A8-850B41B2556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01920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a:p>
        </p:txBody>
      </p:sp>
    </p:spTree>
    <p:extLst>
      <p:ext uri="{BB962C8B-B14F-4D97-AF65-F5344CB8AC3E}">
        <p14:creationId xmlns:p14="http://schemas.microsoft.com/office/powerpoint/2010/main" val="404574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340982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6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Left Half Image">
    <p:spTree>
      <p:nvGrpSpPr>
        <p:cNvPr id="1" name=""/>
        <p:cNvGrpSpPr/>
        <p:nvPr/>
      </p:nvGrpSpPr>
      <p:grpSpPr>
        <a:xfrm>
          <a:off x="0" y="0"/>
          <a:ext cx="0" cy="0"/>
          <a:chOff x="0" y="0"/>
          <a:chExt cx="0" cy="0"/>
        </a:xfrm>
      </p:grpSpPr>
      <p:sp>
        <p:nvSpPr>
          <p:cNvPr id="2" name="Title 1"/>
          <p:cNvSpPr>
            <a:spLocks noGrp="1"/>
          </p:cNvSpPr>
          <p:nvPr>
            <p:ph type="title"/>
          </p:nvPr>
        </p:nvSpPr>
        <p:spPr>
          <a:xfrm>
            <a:off x="904672" y="241300"/>
            <a:ext cx="6867728" cy="973669"/>
          </a:xfrm>
        </p:spPr>
        <p:txBody>
          <a:bodyPr>
            <a:normAutofit/>
          </a:bodyPr>
          <a:lstStyle>
            <a:lvl1pPr>
              <a:defRPr sz="3200"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728368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Left Half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0"/>
            <a:ext cx="3584575" cy="6493010"/>
          </a:xfrm>
          <a:pattFill prst="dotGrid">
            <a:fgClr>
              <a:schemeClr val="tx1"/>
            </a:fgClr>
            <a:bgClr>
              <a:schemeClr val="bg1"/>
            </a:bgClr>
          </a:pattFill>
        </p:spPr>
        <p:txBody>
          <a:bodyPr vert="horz" lIns="182880" tIns="91440" rIns="182880" bIns="45720" rtlCol="0" anchor="t">
            <a:noAutofit/>
          </a:bodyPr>
          <a:lstStyle>
            <a:lvl1pPr algn="ctr">
              <a:defRPr lang="en-US" sz="2000" dirty="0">
                <a:solidFill>
                  <a:srgbClr val="B71234"/>
                </a:solidFill>
              </a:defRPr>
            </a:lvl1pPr>
          </a:lstStyle>
          <a:p>
            <a:r>
              <a:rPr lang="en-US" dirty="0"/>
              <a:t>Drag picture to placeholder or click icon to add. You must use a full bleed image to fill this entire space.</a:t>
            </a:r>
          </a:p>
        </p:txBody>
      </p:sp>
      <p:sp>
        <p:nvSpPr>
          <p:cNvPr id="2" name="Title 1"/>
          <p:cNvSpPr>
            <a:spLocks noGrp="1"/>
          </p:cNvSpPr>
          <p:nvPr>
            <p:ph type="title"/>
          </p:nvPr>
        </p:nvSpPr>
        <p:spPr>
          <a:xfrm>
            <a:off x="3886200" y="241300"/>
            <a:ext cx="3886200" cy="973669"/>
          </a:xfrm>
        </p:spPr>
        <p:txBody>
          <a:bodyPr/>
          <a:lstStyle>
            <a:lvl1pPr>
              <a:defRPr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24"/>
          </p:nvPr>
        </p:nvSpPr>
        <p:spPr>
          <a:xfrm>
            <a:off x="3886200" y="1224495"/>
            <a:ext cx="3886200" cy="333372"/>
          </a:xfrm>
        </p:spPr>
        <p:txBody>
          <a:bodyPr/>
          <a:lstStyle>
            <a:lvl1pPr>
              <a:tabLst>
                <a:tab pos="230179" algn="l"/>
                <a:tab pos="342886" algn="l"/>
              </a:tabLst>
              <a:defRPr>
                <a:solidFill>
                  <a:schemeClr val="tx2"/>
                </a:solidFill>
              </a:defRPr>
            </a:lvl1pPr>
          </a:lstStyle>
          <a:p>
            <a:pPr lvl="0"/>
            <a:r>
              <a:rPr lang="en-US" dirty="0"/>
              <a:t>Click to edit Master text styles</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1466021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228600" y="609600"/>
            <a:ext cx="8610599" cy="495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0" y="0"/>
            <a:ext cx="9144000" cy="533400"/>
          </a:xfrm>
          <a:prstGeom prst="rect">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5791200"/>
            <a:ext cx="9144000" cy="1066800"/>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0" hasCustomPrompt="1"/>
          </p:nvPr>
        </p:nvSpPr>
        <p:spPr>
          <a:xfrm>
            <a:off x="228600" y="5867400"/>
            <a:ext cx="7696200" cy="838200"/>
          </a:xfrm>
        </p:spPr>
        <p:txBody>
          <a:bodyPr anchor="ctr"/>
          <a:lstStyle>
            <a:lvl1pPr algn="r">
              <a:buNone/>
              <a:defRPr b="1" baseline="0">
                <a:solidFill>
                  <a:schemeClr val="bg2">
                    <a:lumMod val="90000"/>
                    <a:lumOff val="10000"/>
                  </a:schemeClr>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Blurb one</a:t>
            </a:r>
          </a:p>
        </p:txBody>
      </p:sp>
    </p:spTree>
    <p:extLst>
      <p:ext uri="{BB962C8B-B14F-4D97-AF65-F5344CB8AC3E}">
        <p14:creationId xmlns:p14="http://schemas.microsoft.com/office/powerpoint/2010/main" val="114490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453893" y="6493009"/>
            <a:ext cx="822595" cy="206103"/>
          </a:xfrm>
          <a:prstGeom prst="rect">
            <a:avLst/>
          </a:prstGeom>
        </p:spPr>
        <p:txBody>
          <a:bodyPr lIns="91436" tIns="45718" rIns="91436" bIns="45718"/>
          <a:lstStyle>
            <a:lvl1pPr>
              <a:defRPr>
                <a:solidFill>
                  <a:schemeClr val="bg2"/>
                </a:solidFill>
              </a:defRPr>
            </a:lvl1pPr>
          </a:lstStyle>
          <a:p>
            <a:endParaRPr lang="en-US" dirty="0"/>
          </a:p>
        </p:txBody>
      </p:sp>
      <p:sp>
        <p:nvSpPr>
          <p:cNvPr id="6" name="Footer Placeholder 5" hidden="1"/>
          <p:cNvSpPr>
            <a:spLocks noGrp="1"/>
          </p:cNvSpPr>
          <p:nvPr>
            <p:ph type="ftr" sz="quarter" idx="11"/>
          </p:nvPr>
        </p:nvSpPr>
        <p:spPr>
          <a:xfrm>
            <a:off x="3097924" y="6493009"/>
            <a:ext cx="2940147" cy="206103"/>
          </a:xfrm>
          <a:prstGeom prst="rect">
            <a:avLst/>
          </a:prstGeom>
        </p:spPr>
        <p:txBody>
          <a:bodyPr lIns="91436" tIns="45718" rIns="91436" bIns="45718"/>
          <a:lstStyle>
            <a:lvl1pPr>
              <a:defRPr>
                <a:solidFill>
                  <a:schemeClr val="bg2"/>
                </a:solidFill>
              </a:defRPr>
            </a:lvl1pPr>
          </a:lstStyle>
          <a:p>
            <a:endParaRPr lang="en-US" dirty="0"/>
          </a:p>
        </p:txBody>
      </p:sp>
      <p:sp>
        <p:nvSpPr>
          <p:cNvPr id="8" name="Title Placeholder 1"/>
          <p:cNvSpPr>
            <a:spLocks noGrp="1"/>
          </p:cNvSpPr>
          <p:nvPr>
            <p:ph type="title"/>
          </p:nvPr>
        </p:nvSpPr>
        <p:spPr>
          <a:xfrm>
            <a:off x="457201" y="241300"/>
            <a:ext cx="7315200" cy="973669"/>
          </a:xfrm>
          <a:prstGeom prst="rect">
            <a:avLst/>
          </a:prstGeom>
        </p:spPr>
        <p:txBody>
          <a:bodyPr vert="horz" lIns="0" tIns="0" rIns="0" bIns="0" rtlCol="0" anchor="b">
            <a:noAutofit/>
          </a:bodyPr>
          <a:lstStyle/>
          <a:p>
            <a:r>
              <a:rPr lang="en-US" dirty="0"/>
              <a:t>Click to edit Master title style</a:t>
            </a:r>
          </a:p>
        </p:txBody>
      </p:sp>
      <p:sp>
        <p:nvSpPr>
          <p:cNvPr id="15" name="Text Placeholder 2"/>
          <p:cNvSpPr>
            <a:spLocks noGrp="1"/>
          </p:cNvSpPr>
          <p:nvPr>
            <p:ph idx="1"/>
          </p:nvPr>
        </p:nvSpPr>
        <p:spPr>
          <a:xfrm>
            <a:off x="4710114" y="1839384"/>
            <a:ext cx="3973512" cy="4231216"/>
          </a:xfrm>
          <a:prstGeom prst="rect">
            <a:avLst/>
          </a:prstGeom>
        </p:spPr>
        <p:txBody>
          <a:bodyPr vert="horz" lIns="0" tIns="0" rIns="0" bIns="45718" rtlCol="0">
            <a:noAutofit/>
          </a:bodyPr>
          <a:lstStyle>
            <a:lvl1pPr>
              <a:defRPr>
                <a:solidFill>
                  <a:schemeClr val="tx1"/>
                </a:solidFill>
              </a:defRPr>
            </a:lvl1pPr>
            <a:lvl2pPr>
              <a:defRPr sz="1600">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idx="23"/>
          </p:nvPr>
        </p:nvSpPr>
        <p:spPr>
          <a:xfrm>
            <a:off x="457200" y="1839384"/>
            <a:ext cx="3976688" cy="4231216"/>
          </a:xfrm>
          <a:prstGeom prst="rect">
            <a:avLst/>
          </a:prstGeom>
        </p:spPr>
        <p:txBody>
          <a:bodyPr vert="horz" lIns="0" tIns="0" rIns="0" bIns="45718" rtlCol="0">
            <a:noAutofit/>
          </a:bodyPr>
          <a:lstStyle>
            <a:lvl1pPr>
              <a:defRPr>
                <a:solidFill>
                  <a:schemeClr val="tx1"/>
                </a:solidFill>
              </a:defRPr>
            </a:lvl1pPr>
            <a:lvl2pPr>
              <a:defRPr sz="1600">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sz="quarter" idx="21" hasCustomPrompt="1"/>
          </p:nvPr>
        </p:nvSpPr>
        <p:spPr>
          <a:xfrm>
            <a:off x="457201" y="6477000"/>
            <a:ext cx="6804025" cy="203200"/>
          </a:xfrm>
        </p:spPr>
        <p:txBody>
          <a:bodyPr anchor="t"/>
          <a:lstStyle>
            <a:lvl1pPr>
              <a:defRPr sz="800">
                <a:solidFill>
                  <a:schemeClr val="accent1"/>
                </a:solidFill>
              </a:defRPr>
            </a:lvl1pPr>
          </a:lstStyle>
          <a:p>
            <a:pPr lvl="0"/>
            <a:r>
              <a:rPr lang="en-US" dirty="0"/>
              <a:t>Footer</a:t>
            </a:r>
          </a:p>
        </p:txBody>
      </p:sp>
      <p:sp>
        <p:nvSpPr>
          <p:cNvPr id="18" name="Text Placeholder 2"/>
          <p:cNvSpPr>
            <a:spLocks noGrp="1"/>
          </p:cNvSpPr>
          <p:nvPr>
            <p:ph type="body" sz="quarter" idx="22" hasCustomPrompt="1"/>
          </p:nvPr>
        </p:nvSpPr>
        <p:spPr>
          <a:xfrm>
            <a:off x="457202" y="6223005"/>
            <a:ext cx="6804025" cy="203200"/>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13"/>
          </p:nvPr>
        </p:nvSpPr>
        <p:spPr>
          <a:xfrm>
            <a:off x="457200" y="1224495"/>
            <a:ext cx="7315200" cy="333372"/>
          </a:xfrm>
        </p:spPr>
        <p:txBody>
          <a:bodyPr/>
          <a:lstStyle>
            <a:lvl1pPr>
              <a:tabLst>
                <a:tab pos="228600" algn="l"/>
                <a:tab pos="341313" algn="l"/>
                <a:tab pos="457200" algn="l"/>
              </a:tabLst>
              <a:defRPr>
                <a:solidFill>
                  <a:schemeClr val="tx2"/>
                </a:solidFill>
              </a:defRPr>
            </a:lvl1pPr>
          </a:lstStyle>
          <a:p>
            <a:pPr lvl="0"/>
            <a:r>
              <a:rPr lang="en-US" dirty="0"/>
              <a:t>Click to edit Master text styles</a:t>
            </a:r>
          </a:p>
        </p:txBody>
      </p:sp>
      <p:sp>
        <p:nvSpPr>
          <p:cNvPr id="12" name="Slide Number Placeholder 5"/>
          <p:cNvSpPr>
            <a:spLocks noGrp="1"/>
          </p:cNvSpPr>
          <p:nvPr>
            <p:ph type="sldNum" sz="quarter" idx="4"/>
          </p:nvPr>
        </p:nvSpPr>
        <p:spPr>
          <a:xfrm>
            <a:off x="8610600" y="6541203"/>
            <a:ext cx="533400" cy="365125"/>
          </a:xfrm>
          <a:prstGeom prst="rect">
            <a:avLst/>
          </a:prstGeom>
        </p:spPr>
        <p:txBody>
          <a:bodyPr/>
          <a:lstStyle>
            <a:lvl1pPr>
              <a:defRPr sz="1600"/>
            </a:lvl1pPr>
          </a:lstStyle>
          <a:p>
            <a:fld id="{59B94101-DCC3-4FE8-839D-EB5A039647E9}" type="slidenum">
              <a:rPr lang="en-US" smtClean="0"/>
              <a:t>‹#›</a:t>
            </a:fld>
            <a:endParaRPr lang="en-US" dirty="0"/>
          </a:p>
        </p:txBody>
      </p:sp>
    </p:spTree>
    <p:extLst>
      <p:ext uri="{BB962C8B-B14F-4D97-AF65-F5344CB8AC3E}">
        <p14:creationId xmlns:p14="http://schemas.microsoft.com/office/powerpoint/2010/main" val="26216852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5113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1023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solidFill>
                  <a:schemeClr val="tx1"/>
                </a:solidFill>
              </a:defRPr>
            </a:lvl1pPr>
            <a:lvl2pPr>
              <a:defRPr sz="1800">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r>
              <a:rPr lang="ro-RO" sz="2200" b="0" i="0" u="none" strike="noStrike" baseline="0" dirty="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a:t> </a:t>
            </a:r>
          </a:p>
          <a:p>
            <a:pPr lvl="1"/>
            <a:r>
              <a:rPr lang="en-US" dirty="0"/>
              <a:t>18pt Regular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38472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1" i="0" u="none" strike="noStrike" baseline="0" smtClean="0"/>
            </a:lvl1pPr>
          </a:lstStyle>
          <a:p>
            <a:r>
              <a:rPr lang="en-US" dirty="0"/>
              <a:t>36pt Light headline</a:t>
            </a:r>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tx1"/>
                </a:solidFill>
                <a:latin typeface="Neo Sans Intel Light"/>
                <a:cs typeface="Neo Sans Intel Light"/>
              </a:defRPr>
            </a:lvl1pPr>
            <a:lvl2pPr marL="400050" indent="-225425">
              <a:buFont typeface="Lucida Grande"/>
              <a:buChar char="−"/>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50pt Light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5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1"/>
            <a:r>
              <a:rPr lang="en-US" dirty="0"/>
              <a:t>16 point medium subhead</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a:t>36pt Light Text</a:t>
            </a:r>
          </a:p>
        </p:txBody>
      </p:sp>
    </p:spTree>
    <p:extLst>
      <p:ext uri="{BB962C8B-B14F-4D97-AF65-F5344CB8AC3E}">
        <p14:creationId xmlns:p14="http://schemas.microsoft.com/office/powerpoint/2010/main" val="306102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556443"/>
            <a:ext cx="9144000" cy="3015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tx1"/>
                </a:solidFill>
                <a:latin typeface="Neo Sans Intel" panose="020B0504020202020204" pitchFamily="34" charset="0"/>
                <a:cs typeface="Neo Sans Intel" panose="020B0504020202020204" pitchFamily="34" charset="0"/>
              </a:defRPr>
            </a:lvl1pPr>
          </a:lstStyle>
          <a:p>
            <a:r>
              <a:rPr lang="en-US" dirty="0"/>
              <a:t>36pt Light Text</a:t>
            </a:r>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tx1"/>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Medium Subhead</a:t>
            </a:r>
          </a:p>
        </p:txBody>
      </p:sp>
    </p:spTree>
    <p:extLst>
      <p:ext uri="{BB962C8B-B14F-4D97-AF65-F5344CB8AC3E}">
        <p14:creationId xmlns:p14="http://schemas.microsoft.com/office/powerpoint/2010/main" val="27584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8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32998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p:cNvSpPr/>
          <p:nvPr/>
        </p:nvSpPr>
        <p:spPr>
          <a:xfrm>
            <a:off x="0" y="6556442"/>
            <a:ext cx="9150839" cy="30410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a:t>Click to edit Master text styles</a:t>
            </a:r>
          </a:p>
          <a:p>
            <a:pPr lvl="1"/>
            <a:r>
              <a:rPr lang="en-US" dirty="0"/>
              <a:t>18pt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43699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6" r:id="rId14"/>
  </p:sldLayoutIdLst>
  <p:hf hdr="0" ftr="0" dt="0"/>
  <p:txStyles>
    <p:titleStyle>
      <a:lvl1pPr algn="l" defTabSz="457200" rtl="0" eaLnBrk="1" latinLnBrk="0" hangingPunct="1">
        <a:spcBef>
          <a:spcPct val="0"/>
        </a:spcBef>
        <a:buNone/>
        <a:defRPr sz="3600" b="1" kern="1200">
          <a:solidFill>
            <a:schemeClr val="tx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dvanced-threat-research/firmware-security-training"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vanced-threat-research/firmware-security-training"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firmware.intel.com/project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gif"/><Relationship Id="rId5" Type="http://schemas.openxmlformats.org/officeDocument/2006/relationships/hyperlink" Target="http://tianocore.sourceforge.net/wiki/How_To_Contribute" TargetMode="External"/><Relationship Id="rId4" Type="http://schemas.openxmlformats.org/officeDocument/2006/relationships/hyperlink" Target="http://tianocore.sourceforge.net/wiki/EDK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01.org/android-ia/guides/android-5.x-lollipop-bring-guide"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296"/>
            <a:ext cx="8099376" cy="1470025"/>
          </a:xfrm>
        </p:spPr>
        <p:txBody>
          <a:bodyPr anchor="t">
            <a:noAutofit/>
          </a:bodyPr>
          <a:lstStyle/>
          <a:p>
            <a:r>
              <a:rPr lang="en-US" sz="3200" b="1" dirty="0"/>
              <a:t>Security of BIOS/UEFI System Firmware</a:t>
            </a:r>
            <a:br>
              <a:rPr lang="en-US" sz="3200" b="1" dirty="0"/>
            </a:br>
            <a:r>
              <a:rPr lang="en-US" sz="3200" dirty="0"/>
              <a:t>from Attacker and Defender Perspectives</a:t>
            </a:r>
            <a:br>
              <a:rPr lang="en-US" sz="3200" b="1" dirty="0"/>
            </a:br>
            <a:br>
              <a:rPr lang="en-US" sz="3200" b="1" dirty="0"/>
            </a:br>
            <a:r>
              <a:rPr lang="en-US" sz="2400" b="1" dirty="0">
                <a:solidFill>
                  <a:schemeClr val="bg1"/>
                </a:solidFill>
              </a:rPr>
              <a:t>Miscellaneous Training Materials</a:t>
            </a:r>
            <a:endParaRPr lang="en-US" sz="2400" dirty="0">
              <a:solidFill>
                <a:schemeClr val="bg1"/>
              </a:solidFill>
              <a:latin typeface="+mn-lt"/>
            </a:endParaRPr>
          </a:p>
        </p:txBody>
      </p:sp>
      <p:sp>
        <p:nvSpPr>
          <p:cNvPr id="4" name="Rectangle 3"/>
          <p:cNvSpPr/>
          <p:nvPr/>
        </p:nvSpPr>
        <p:spPr>
          <a:xfrm>
            <a:off x="2057400" y="4495800"/>
            <a:ext cx="6096000" cy="2031325"/>
          </a:xfrm>
          <a:prstGeom prst="rect">
            <a:avLst/>
          </a:prstGeom>
        </p:spPr>
        <p:txBody>
          <a:bodyPr wrap="square">
            <a:spAutoFit/>
          </a:bodyPr>
          <a:lstStyle/>
          <a:p>
            <a:pPr algn="r" defTabSz="457200"/>
            <a:r>
              <a:rPr lang="en-US" dirty="0"/>
              <a:t>Yuriy Bulygin *</a:t>
            </a:r>
          </a:p>
          <a:p>
            <a:pPr algn="r" defTabSz="457200"/>
            <a:r>
              <a:rPr lang="en-US" dirty="0"/>
              <a:t>Alex Bazhaniuk *</a:t>
            </a:r>
          </a:p>
          <a:p>
            <a:pPr algn="r" defTabSz="457200"/>
            <a:r>
              <a:rPr lang="en-US" dirty="0"/>
              <a:t>Andrew Furtak *</a:t>
            </a:r>
          </a:p>
          <a:p>
            <a:pPr algn="r" defTabSz="457200"/>
            <a:r>
              <a:rPr lang="en-US" dirty="0">
                <a:solidFill>
                  <a:prstClr val="black"/>
                </a:solidFill>
              </a:rPr>
              <a:t>John Loucaides **</a:t>
            </a:r>
          </a:p>
          <a:p>
            <a:pPr algn="r" defTabSz="457200"/>
            <a:endParaRPr lang="en-US" dirty="0">
              <a:solidFill>
                <a:prstClr val="black"/>
              </a:solidFill>
            </a:endParaRPr>
          </a:p>
          <a:p>
            <a:pPr algn="r" defTabSz="457200"/>
            <a:r>
              <a:rPr lang="en-US" dirty="0">
                <a:solidFill>
                  <a:prstClr val="black"/>
                </a:solidFill>
              </a:rPr>
              <a:t>* Advanced Threat Research, McAfee</a:t>
            </a:r>
          </a:p>
          <a:p>
            <a:pPr algn="r" defTabSz="457200"/>
            <a:r>
              <a:rPr lang="en-US" dirty="0">
                <a:solidFill>
                  <a:prstClr val="black"/>
                </a:solidFill>
              </a:rPr>
              <a:t>** Intel</a:t>
            </a:r>
            <a:endParaRPr lang="en-US" dirty="0"/>
          </a:p>
        </p:txBody>
      </p:sp>
    </p:spTree>
    <p:extLst>
      <p:ext uri="{BB962C8B-B14F-4D97-AF65-F5344CB8AC3E}">
        <p14:creationId xmlns:p14="http://schemas.microsoft.com/office/powerpoint/2010/main" val="4060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Successfully launch Linux</a:t>
            </a:r>
          </a:p>
        </p:txBody>
      </p:sp>
      <p:sp>
        <p:nvSpPr>
          <p:cNvPr id="5" name="Content Placeholder 4"/>
          <p:cNvSpPr>
            <a:spLocks noGrp="1"/>
          </p:cNvSpPr>
          <p:nvPr>
            <p:ph idx="1"/>
          </p:nvPr>
        </p:nvSpPr>
        <p:spPr/>
        <p:txBody>
          <a:bodyPr/>
          <a:lstStyle/>
          <a:p>
            <a:endParaRPr lang="en-US" dirty="0"/>
          </a:p>
        </p:txBody>
      </p:sp>
      <p:pic>
        <p:nvPicPr>
          <p:cNvPr id="9" name="Picture 8"/>
          <p:cNvPicPr>
            <a:picLocks noChangeAspect="1"/>
          </p:cNvPicPr>
          <p:nvPr/>
        </p:nvPicPr>
        <p:blipFill>
          <a:blip r:embed="rId2" cstate="print"/>
          <a:stretch>
            <a:fillRect/>
          </a:stretch>
        </p:blipFill>
        <p:spPr>
          <a:xfrm>
            <a:off x="361684" y="1682435"/>
            <a:ext cx="8325116" cy="3727664"/>
          </a:xfrm>
          <a:prstGeom prst="rect">
            <a:avLst/>
          </a:prstGeom>
        </p:spPr>
      </p:pic>
    </p:spTree>
    <p:extLst>
      <p:ext uri="{BB962C8B-B14F-4D97-AF65-F5344CB8AC3E}">
        <p14:creationId xmlns:p14="http://schemas.microsoft.com/office/powerpoint/2010/main" val="328030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shell</a:t>
            </a:r>
          </a:p>
        </p:txBody>
      </p:sp>
      <p:sp>
        <p:nvSpPr>
          <p:cNvPr id="3" name="Content Placeholder 2"/>
          <p:cNvSpPr>
            <a:spLocks noGrp="1"/>
          </p:cNvSpPr>
          <p:nvPr>
            <p:ph idx="1"/>
          </p:nvPr>
        </p:nvSpPr>
        <p:spPr/>
        <p:txBody>
          <a:bodyPr/>
          <a:lstStyle/>
          <a:p>
            <a:r>
              <a:rPr lang="en-US" dirty="0"/>
              <a:t>For come to Setup Screen type </a:t>
            </a:r>
            <a:r>
              <a:rPr lang="en-US" dirty="0">
                <a:latin typeface="Courier New" panose="02070309020205020404" pitchFamily="49" charset="0"/>
                <a:cs typeface="Courier New" panose="02070309020205020404" pitchFamily="49" charset="0"/>
              </a:rPr>
              <a:t>exit</a:t>
            </a:r>
            <a:r>
              <a:rPr lang="en-US" dirty="0"/>
              <a:t> &amp; </a:t>
            </a:r>
            <a:r>
              <a:rPr lang="en-US" b="1" dirty="0"/>
              <a:t>enter</a:t>
            </a:r>
            <a:r>
              <a:rPr lang="en-US" dirty="0"/>
              <a:t> in the UEFI shell:</a:t>
            </a:r>
          </a:p>
        </p:txBody>
      </p:sp>
      <p:pic>
        <p:nvPicPr>
          <p:cNvPr id="5" name="Picture 4"/>
          <p:cNvPicPr>
            <a:picLocks noChangeAspect="1"/>
          </p:cNvPicPr>
          <p:nvPr/>
        </p:nvPicPr>
        <p:blipFill>
          <a:blip r:embed="rId2" cstate="print"/>
          <a:stretch>
            <a:fillRect/>
          </a:stretch>
        </p:blipFill>
        <p:spPr>
          <a:xfrm>
            <a:off x="412107" y="2286000"/>
            <a:ext cx="8701728" cy="2701783"/>
          </a:xfrm>
          <a:prstGeom prst="rect">
            <a:avLst/>
          </a:prstGeom>
        </p:spPr>
      </p:pic>
    </p:spTree>
    <p:extLst>
      <p:ext uri="{BB962C8B-B14F-4D97-AF65-F5344CB8AC3E}">
        <p14:creationId xmlns:p14="http://schemas.microsoft.com/office/powerpoint/2010/main" val="195478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Boot from USB Device</a:t>
            </a:r>
          </a:p>
        </p:txBody>
      </p:sp>
      <p:pic>
        <p:nvPicPr>
          <p:cNvPr id="5" name="Picture 4"/>
          <p:cNvPicPr>
            <a:picLocks noChangeAspect="1"/>
          </p:cNvPicPr>
          <p:nvPr/>
        </p:nvPicPr>
        <p:blipFill>
          <a:blip r:embed="rId2" cstate="print"/>
          <a:stretch>
            <a:fillRect/>
          </a:stretch>
        </p:blipFill>
        <p:spPr>
          <a:xfrm>
            <a:off x="435166" y="3581400"/>
            <a:ext cx="7544853" cy="2915057"/>
          </a:xfrm>
          <a:prstGeom prst="rect">
            <a:avLst/>
          </a:prstGeom>
        </p:spPr>
      </p:pic>
      <p:pic>
        <p:nvPicPr>
          <p:cNvPr id="6" name="Picture 5"/>
          <p:cNvPicPr>
            <a:picLocks noChangeAspect="1"/>
          </p:cNvPicPr>
          <p:nvPr/>
        </p:nvPicPr>
        <p:blipFill>
          <a:blip r:embed="rId3" cstate="print"/>
          <a:stretch>
            <a:fillRect/>
          </a:stretch>
        </p:blipFill>
        <p:spPr>
          <a:xfrm>
            <a:off x="462708" y="990600"/>
            <a:ext cx="7602011" cy="2438740"/>
          </a:xfrm>
          <a:prstGeom prst="rect">
            <a:avLst/>
          </a:prstGeom>
        </p:spPr>
      </p:pic>
    </p:spTree>
    <p:extLst>
      <p:ext uri="{BB962C8B-B14F-4D97-AF65-F5344CB8AC3E}">
        <p14:creationId xmlns:p14="http://schemas.microsoft.com/office/powerpoint/2010/main" val="21488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MinnowBoard</a:t>
            </a:r>
            <a:r>
              <a:rPr lang="en-US" b="0" dirty="0"/>
              <a:t> Configuration</a:t>
            </a:r>
          </a:p>
        </p:txBody>
      </p:sp>
      <p:sp>
        <p:nvSpPr>
          <p:cNvPr id="3" name="Content Placeholder 2"/>
          <p:cNvSpPr>
            <a:spLocks noGrp="1"/>
          </p:cNvSpPr>
          <p:nvPr>
            <p:ph idx="1"/>
          </p:nvPr>
        </p:nvSpPr>
        <p:spPr>
          <a:xfrm>
            <a:off x="457200" y="1233194"/>
            <a:ext cx="8229600" cy="4992137"/>
          </a:xfrm>
        </p:spPr>
        <p:txBody>
          <a:bodyPr>
            <a:normAutofit/>
          </a:bodyPr>
          <a:lstStyle/>
          <a:p>
            <a:r>
              <a:rPr lang="en-US" dirty="0">
                <a:latin typeface="+mn-lt"/>
                <a:cs typeface="Courier New" panose="02070309020205020404" pitchFamily="49" charset="0"/>
              </a:rPr>
              <a:t>Students need to configure Ethernet card in laptops with </a:t>
            </a:r>
            <a:r>
              <a:rPr lang="en-US" dirty="0">
                <a:latin typeface="Courier New" panose="02070309020205020404" pitchFamily="49" charset="0"/>
                <a:cs typeface="Courier New" panose="02070309020205020404" pitchFamily="49" charset="0"/>
              </a:rPr>
              <a:t>192.168.1.1/24</a:t>
            </a:r>
            <a:r>
              <a:rPr lang="en-US" dirty="0">
                <a:latin typeface="+mn-lt"/>
                <a:cs typeface="Courier New" panose="02070309020205020404" pitchFamily="49" charset="0"/>
              </a:rPr>
              <a:t> IP address</a:t>
            </a:r>
          </a:p>
          <a:p>
            <a:r>
              <a:rPr lang="en-US" dirty="0">
                <a:latin typeface="+mn-lt"/>
                <a:cs typeface="Courier New" panose="02070309020205020404" pitchFamily="49" charset="0"/>
              </a:rPr>
              <a:t>Access to </a:t>
            </a:r>
            <a:r>
              <a:rPr lang="en-US" dirty="0" err="1">
                <a:latin typeface="+mn-lt"/>
                <a:cs typeface="Courier New" panose="02070309020205020404" pitchFamily="49" charset="0"/>
              </a:rPr>
              <a:t>MinnowBoard</a:t>
            </a:r>
            <a:r>
              <a:rPr lang="en-US" dirty="0">
                <a:latin typeface="+mn-lt"/>
                <a:cs typeface="Courier New" panose="02070309020205020404" pitchFamily="49" charset="0"/>
              </a:rPr>
              <a:t> board through SSH (</a:t>
            </a:r>
            <a:r>
              <a:rPr lang="en-US" dirty="0">
                <a:latin typeface="Courier New" panose="02070309020205020404" pitchFamily="49" charset="0"/>
                <a:cs typeface="Courier New" panose="02070309020205020404" pitchFamily="49" charset="0"/>
              </a:rPr>
              <a:t>22</a:t>
            </a:r>
            <a:r>
              <a:rPr lang="en-US" dirty="0">
                <a:latin typeface="+mn-lt"/>
                <a:cs typeface="Courier New" panose="02070309020205020404" pitchFamily="49" charset="0"/>
              </a:rPr>
              <a:t> port). </a:t>
            </a:r>
          </a:p>
          <a:p>
            <a:r>
              <a:rPr lang="en-US" dirty="0">
                <a:latin typeface="+mn-lt"/>
                <a:cs typeface="Courier New" panose="02070309020205020404" pitchFamily="49" charset="0"/>
              </a:rPr>
              <a:t>Recommended clients: PUTTY, </a:t>
            </a:r>
            <a:r>
              <a:rPr lang="en-US" dirty="0" err="1">
                <a:latin typeface="+mn-lt"/>
                <a:cs typeface="Courier New" panose="02070309020205020404" pitchFamily="49" charset="0"/>
              </a:rPr>
              <a:t>MobaXterm</a:t>
            </a:r>
            <a:endParaRPr lang="en-US" dirty="0">
              <a:latin typeface="+mn-lt"/>
              <a:cs typeface="Courier New" panose="02070309020205020404" pitchFamily="49" charset="0"/>
            </a:endParaRPr>
          </a:p>
          <a:p>
            <a:endParaRPr lang="en-US" dirty="0">
              <a:cs typeface="Courier New" panose="02070309020205020404" pitchFamily="49" charset="0"/>
            </a:endParaRPr>
          </a:p>
          <a:p>
            <a:r>
              <a:rPr lang="en-US" dirty="0" err="1">
                <a:cs typeface="Courier New" panose="02070309020205020404" pitchFamily="49" charset="0"/>
              </a:rPr>
              <a:t>MinnowBoard</a:t>
            </a:r>
            <a:r>
              <a:rPr lang="en-US" dirty="0">
                <a:cs typeface="Courier New" panose="02070309020205020404" pitchFamily="49" charset="0"/>
              </a:rPr>
              <a:t> Network configuration: </a:t>
            </a:r>
          </a:p>
          <a:p>
            <a:r>
              <a:rPr lang="en-US" dirty="0">
                <a:latin typeface="Courier New" panose="02070309020205020404" pitchFamily="49" charset="0"/>
                <a:cs typeface="Courier New" panose="02070309020205020404" pitchFamily="49" charset="0"/>
              </a:rPr>
              <a:t>IP address: 192.168.1.2</a:t>
            </a:r>
          </a:p>
          <a:p>
            <a:r>
              <a:rPr lang="en-US" dirty="0">
                <a:latin typeface="Courier New" panose="02070309020205020404" pitchFamily="49" charset="0"/>
                <a:cs typeface="Courier New" panose="02070309020205020404" pitchFamily="49" charset="0"/>
              </a:rPr>
              <a:t>Gateway</a:t>
            </a:r>
            <a:r>
              <a:rPr lang="en-US">
                <a:latin typeface="Courier New" panose="02070309020205020404" pitchFamily="49" charset="0"/>
                <a:cs typeface="Courier New" panose="02070309020205020404" pitchFamily="49" charset="0"/>
              </a:rPr>
              <a:t>:    192.168.1.1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615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MinnowBoard</a:t>
            </a:r>
            <a:r>
              <a:rPr lang="en-US" b="0" dirty="0"/>
              <a:t> File System</a:t>
            </a:r>
          </a:p>
        </p:txBody>
      </p:sp>
      <p:sp>
        <p:nvSpPr>
          <p:cNvPr id="3" name="Content Placeholder 2"/>
          <p:cNvSpPr>
            <a:spLocks noGrp="1"/>
          </p:cNvSpPr>
          <p:nvPr>
            <p:ph idx="1"/>
          </p:nvPr>
        </p:nvSpPr>
        <p:spPr>
          <a:xfrm>
            <a:off x="457199" y="1699368"/>
            <a:ext cx="8686801" cy="4525963"/>
          </a:xfrm>
        </p:spPr>
        <p:txBody>
          <a:bodyPr/>
          <a:lstStyle/>
          <a:p>
            <a:r>
              <a:rPr lang="en-US" b="1" dirty="0">
                <a:latin typeface="Courier New" panose="02070309020205020404" pitchFamily="49" charset="0"/>
                <a:cs typeface="Courier New" panose="02070309020205020404" pitchFamily="49" charset="0"/>
              </a:rPr>
              <a:t>~/Desktop/bios</a:t>
            </a:r>
            <a:r>
              <a:rPr lang="en-US" dirty="0"/>
              <a:t>				– </a:t>
            </a:r>
            <a:r>
              <a:rPr lang="en-US" dirty="0" err="1"/>
              <a:t>MinnowBoard</a:t>
            </a:r>
            <a:r>
              <a:rPr lang="en-US" dirty="0"/>
              <a:t> EDK2 FW sources</a:t>
            </a:r>
          </a:p>
          <a:p>
            <a:r>
              <a:rPr lang="en-US" b="1" dirty="0">
                <a:latin typeface="Courier New" panose="02070309020205020404" pitchFamily="49" charset="0"/>
                <a:cs typeface="Courier New" panose="02070309020205020404" pitchFamily="49" charset="0"/>
              </a:rPr>
              <a:t>~/Desktop/chipsec</a:t>
            </a:r>
            <a:r>
              <a:rPr lang="en-US" dirty="0"/>
              <a:t>			– CHIPSEC framework</a:t>
            </a:r>
          </a:p>
          <a:p>
            <a:r>
              <a:rPr lang="en-US" b="1" dirty="0">
                <a:latin typeface="Courier New" panose="02070309020205020404" pitchFamily="49" charset="0"/>
                <a:cs typeface="Courier New" panose="02070309020205020404" pitchFamily="49" charset="0"/>
              </a:rPr>
              <a:t>~/Desktop/image</a:t>
            </a:r>
            <a:r>
              <a:rPr lang="en-US" dirty="0">
                <a:cs typeface="Courier New" panose="02070309020205020404" pitchFamily="49" charset="0"/>
              </a:rPr>
              <a:t>				</a:t>
            </a:r>
            <a:r>
              <a:rPr lang="en-US" dirty="0"/>
              <a:t>– binary BIOS images</a:t>
            </a:r>
          </a:p>
          <a:p>
            <a:r>
              <a:rPr lang="en-US" b="1" dirty="0">
                <a:latin typeface="Courier New" panose="02070309020205020404" pitchFamily="49" charset="0"/>
                <a:cs typeface="Courier New" panose="02070309020205020404" pitchFamily="49" charset="0"/>
              </a:rPr>
              <a:t>~/Desktop/</a:t>
            </a:r>
            <a:r>
              <a:rPr lang="en-US" b="1" dirty="0" err="1">
                <a:latin typeface="Courier New" panose="02070309020205020404" pitchFamily="49" charset="0"/>
                <a:cs typeface="Courier New" panose="02070309020205020404" pitchFamily="49" charset="0"/>
              </a:rPr>
              <a:t>udk</a:t>
            </a:r>
            <a:r>
              <a:rPr lang="en-US" b="1" dirty="0">
                <a:latin typeface="Courier New" panose="02070309020205020404" pitchFamily="49" charset="0"/>
                <a:cs typeface="Courier New" panose="02070309020205020404" pitchFamily="49" charset="0"/>
              </a:rPr>
              <a:t>-debugger</a:t>
            </a:r>
            <a:r>
              <a:rPr lang="en-US" dirty="0">
                <a:cs typeface="Courier New" panose="02070309020205020404" pitchFamily="49" charset="0"/>
              </a:rPr>
              <a:t>	</a:t>
            </a:r>
            <a:r>
              <a:rPr lang="en-US" dirty="0"/>
              <a:t>– </a:t>
            </a:r>
            <a:r>
              <a:rPr lang="en-US" dirty="0" err="1"/>
              <a:t>udk</a:t>
            </a:r>
            <a:r>
              <a:rPr lang="en-US" dirty="0"/>
              <a:t>-debugger installer &amp; </a:t>
            </a:r>
            <a:r>
              <a:rPr lang="en-US" dirty="0" err="1"/>
              <a:t>config</a:t>
            </a:r>
            <a:endParaRPr lang="en-US" dirty="0"/>
          </a:p>
          <a:p>
            <a:r>
              <a:rPr lang="en-US" b="1" dirty="0">
                <a:latin typeface="Courier New" panose="02070309020205020404" pitchFamily="49" charset="0"/>
                <a:cs typeface="Courier New" panose="02070309020205020404" pitchFamily="49" charset="0"/>
              </a:rPr>
              <a:t>~/Desktop/patches</a:t>
            </a:r>
            <a:r>
              <a:rPr lang="en-US" dirty="0"/>
              <a:t>			– BIOS patches</a:t>
            </a:r>
          </a:p>
          <a:p>
            <a:r>
              <a:rPr lang="en-US" b="1" dirty="0">
                <a:latin typeface="Courier New" panose="02070309020205020404" pitchFamily="49" charset="0"/>
                <a:cs typeface="Courier New" panose="02070309020205020404" pitchFamily="49" charset="0"/>
              </a:rPr>
              <a:t>~/Desktop/tools</a:t>
            </a:r>
            <a:r>
              <a:rPr lang="en-US" dirty="0"/>
              <a:t>				– </a:t>
            </a:r>
            <a:r>
              <a:rPr lang="en-US" dirty="0" err="1"/>
              <a:t>misc</a:t>
            </a:r>
            <a:r>
              <a:rPr lang="en-US" dirty="0"/>
              <a:t> useful BIOS/UEFI utilities</a:t>
            </a:r>
          </a:p>
          <a:p>
            <a:r>
              <a:rPr lang="en-US" b="1" dirty="0">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Desktop/exercises </a:t>
            </a:r>
            <a:r>
              <a:rPr lang="en-US" dirty="0"/>
              <a:t>		– materials for exercises </a:t>
            </a:r>
          </a:p>
        </p:txBody>
      </p:sp>
    </p:spTree>
    <p:extLst>
      <p:ext uri="{BB962C8B-B14F-4D97-AF65-F5344CB8AC3E}">
        <p14:creationId xmlns:p14="http://schemas.microsoft.com/office/powerpoint/2010/main" val="263961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Useful UEFI Setup Options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501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Boot Order On </a:t>
            </a:r>
            <a:r>
              <a:rPr lang="en-US" dirty="0" err="1"/>
              <a:t>MinnowMax</a:t>
            </a:r>
            <a:endParaRPr lang="en-US" dirty="0"/>
          </a:p>
        </p:txBody>
      </p:sp>
      <p:pic>
        <p:nvPicPr>
          <p:cNvPr id="4" name="Picture 3"/>
          <p:cNvPicPr>
            <a:picLocks noChangeAspect="1"/>
          </p:cNvPicPr>
          <p:nvPr/>
        </p:nvPicPr>
        <p:blipFill>
          <a:blip r:embed="rId2" cstate="print"/>
          <a:stretch>
            <a:fillRect/>
          </a:stretch>
        </p:blipFill>
        <p:spPr>
          <a:xfrm>
            <a:off x="0" y="1304508"/>
            <a:ext cx="9175165" cy="4867692"/>
          </a:xfrm>
          <a:prstGeom prst="rect">
            <a:avLst/>
          </a:prstGeom>
        </p:spPr>
      </p:pic>
    </p:spTree>
    <p:extLst>
      <p:ext uri="{BB962C8B-B14F-4D97-AF65-F5344CB8AC3E}">
        <p14:creationId xmlns:p14="http://schemas.microsoft.com/office/powerpoint/2010/main" val="31936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17</a:t>
            </a:fld>
            <a:endParaRPr lang="en-US" dirty="0"/>
          </a:p>
        </p:txBody>
      </p:sp>
      <p:sp>
        <p:nvSpPr>
          <p:cNvPr id="12" name="Content Placeholder 11"/>
          <p:cNvSpPr>
            <a:spLocks noGrp="1"/>
          </p:cNvSpPr>
          <p:nvPr>
            <p:ph idx="1"/>
          </p:nvPr>
        </p:nvSpPr>
        <p:spPr>
          <a:xfrm>
            <a:off x="457201" y="2133600"/>
            <a:ext cx="8212357" cy="3733799"/>
          </a:xfrm>
        </p:spPr>
        <p:txBody>
          <a:bodyPr/>
          <a:lstStyle/>
          <a:p>
            <a:r>
              <a:rPr lang="en-US" sz="3200" dirty="0"/>
              <a:t>Training materials are available on </a:t>
            </a:r>
            <a:r>
              <a:rPr lang="en-US" sz="3200" dirty="0" err="1"/>
              <a:t>Github</a:t>
            </a:r>
            <a:endParaRPr lang="en-US" sz="3200" dirty="0"/>
          </a:p>
          <a:p>
            <a:r>
              <a:rPr lang="en-US" sz="3200" dirty="0">
                <a:hlinkClick r:id="rId2"/>
              </a:rPr>
              <a:t>https://github.com/advanced-threat-research/firmware-security-training</a:t>
            </a:r>
            <a:endParaRPr lang="en-US" sz="3200" dirty="0"/>
          </a:p>
        </p:txBody>
      </p:sp>
      <p:sp>
        <p:nvSpPr>
          <p:cNvPr id="6" name="Rectangle 5"/>
          <p:cNvSpPr/>
          <p:nvPr/>
        </p:nvSpPr>
        <p:spPr>
          <a:xfrm>
            <a:off x="457201" y="4648200"/>
            <a:ext cx="7696199" cy="1200329"/>
          </a:xfrm>
          <a:prstGeom prst="rect">
            <a:avLst/>
          </a:prstGeom>
        </p:spPr>
        <p:txBody>
          <a:bodyPr wrap="square">
            <a:spAutoFit/>
          </a:bodyPr>
          <a:lstStyle/>
          <a:p>
            <a:pPr defTabSz="457200"/>
            <a:r>
              <a:rPr lang="en-US" dirty="0"/>
              <a:t>Yuriy Bulygin		@c7zero</a:t>
            </a:r>
          </a:p>
          <a:p>
            <a:pPr defTabSz="457200"/>
            <a:r>
              <a:rPr lang="en-US" dirty="0"/>
              <a:t>Alex Bazhaniuk	@</a:t>
            </a:r>
            <a:r>
              <a:rPr lang="en-US" dirty="0" err="1"/>
              <a:t>ABazhaniuk</a:t>
            </a:r>
            <a:endParaRPr lang="en-US" dirty="0"/>
          </a:p>
          <a:p>
            <a:pPr defTabSz="457200"/>
            <a:r>
              <a:rPr lang="en-US" dirty="0"/>
              <a:t>Andrew Furtak	@</a:t>
            </a:r>
            <a:r>
              <a:rPr lang="en-US" dirty="0" err="1"/>
              <a:t>a_furtak</a:t>
            </a:r>
            <a:endParaRPr lang="en-US" dirty="0"/>
          </a:p>
          <a:p>
            <a:pPr defTabSz="457200"/>
            <a:r>
              <a:rPr lang="en-US" dirty="0">
                <a:solidFill>
                  <a:prstClr val="black"/>
                </a:solidFill>
              </a:rPr>
              <a:t>John Loucaides	@</a:t>
            </a:r>
            <a:r>
              <a:rPr lang="en-US" dirty="0" err="1">
                <a:solidFill>
                  <a:prstClr val="black"/>
                </a:solidFill>
              </a:rPr>
              <a:t>JohnLoucaides</a:t>
            </a:r>
            <a:endParaRPr lang="en-US" dirty="0">
              <a:solidFill>
                <a:prstClr val="black"/>
              </a:solidFill>
            </a:endParaRPr>
          </a:p>
        </p:txBody>
      </p:sp>
    </p:spTree>
    <p:extLst>
      <p:ext uri="{BB962C8B-B14F-4D97-AF65-F5344CB8AC3E}">
        <p14:creationId xmlns:p14="http://schemas.microsoft.com/office/powerpoint/2010/main" val="3594526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License</a:t>
            </a:r>
          </a:p>
        </p:txBody>
      </p:sp>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2</a:t>
            </a:fld>
            <a:endParaRPr lang="en-US" dirty="0"/>
          </a:p>
        </p:txBody>
      </p:sp>
      <p:sp>
        <p:nvSpPr>
          <p:cNvPr id="12" name="Content Placeholder 11"/>
          <p:cNvSpPr>
            <a:spLocks noGrp="1"/>
          </p:cNvSpPr>
          <p:nvPr>
            <p:ph idx="1"/>
          </p:nvPr>
        </p:nvSpPr>
        <p:spPr>
          <a:xfrm>
            <a:off x="457201" y="1676400"/>
            <a:ext cx="8303412" cy="4190999"/>
          </a:xfrm>
        </p:spPr>
        <p:txBody>
          <a:bodyPr/>
          <a:lstStyle/>
          <a:p>
            <a:r>
              <a:rPr lang="en-US" sz="3200" dirty="0"/>
              <a:t>Training materials are shared under Creative Commons “Attribution” license </a:t>
            </a:r>
            <a:r>
              <a:rPr lang="en-US" sz="3200" dirty="0">
                <a:hlinkClick r:id="rId2"/>
              </a:rPr>
              <a:t>CC BY 4.0</a:t>
            </a:r>
            <a:endParaRPr lang="en-US" sz="3200" dirty="0"/>
          </a:p>
          <a:p>
            <a:endParaRPr lang="en-US" sz="2400" dirty="0"/>
          </a:p>
          <a:p>
            <a:endParaRPr lang="en-US" sz="2400" dirty="0"/>
          </a:p>
          <a:p>
            <a:r>
              <a:rPr lang="en-US" sz="3200" dirty="0"/>
              <a:t>Provide the following attribution:</a:t>
            </a:r>
          </a:p>
          <a:p>
            <a:r>
              <a:rPr lang="en-US" sz="2000" dirty="0"/>
              <a:t>Derived from “Security of BIOS/UEFI System Firmware from Attacker and Defender Perspective” training by Yuriy Bulygin, Alex Bazhaniuk, Andrew Furtak and John Loucaides available at </a:t>
            </a:r>
            <a:r>
              <a:rPr lang="en-US" sz="2000" dirty="0">
                <a:hlinkClick r:id="rId3"/>
              </a:rPr>
              <a:t>https://github.com/advanced-threat-research/firmware-security-training</a:t>
            </a:r>
            <a:endParaRPr lang="en-US" sz="2000" dirty="0"/>
          </a:p>
        </p:txBody>
      </p:sp>
    </p:spTree>
    <p:extLst>
      <p:ext uri="{BB962C8B-B14F-4D97-AF65-F5344CB8AC3E}">
        <p14:creationId xmlns:p14="http://schemas.microsoft.com/office/powerpoint/2010/main" val="39556373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MinnowMax</a:t>
            </a:r>
            <a:r>
              <a:rPr lang="en-US" dirty="0"/>
              <a:t> Platform and EDKII</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556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MinnowMax</a:t>
            </a:r>
            <a:endParaRPr lang="en-US" dirty="0"/>
          </a:p>
        </p:txBody>
      </p:sp>
      <p:sp>
        <p:nvSpPr>
          <p:cNvPr id="5" name="Content Placeholder 2"/>
          <p:cNvSpPr>
            <a:spLocks noGrp="1"/>
          </p:cNvSpPr>
          <p:nvPr>
            <p:ph idx="1"/>
          </p:nvPr>
        </p:nvSpPr>
        <p:spPr>
          <a:xfrm>
            <a:off x="457200" y="1036637"/>
            <a:ext cx="8229600" cy="4525963"/>
          </a:xfrm>
        </p:spPr>
        <p:txBody>
          <a:bodyPr>
            <a:noAutofit/>
          </a:bodyPr>
          <a:lstStyle/>
          <a:p>
            <a:r>
              <a:rPr lang="en-US" sz="2000" dirty="0"/>
              <a:t>Open hardware platform</a:t>
            </a:r>
          </a:p>
          <a:p>
            <a:r>
              <a:rPr lang="en-US" sz="2000" dirty="0" err="1"/>
              <a:t>Baytrail</a:t>
            </a:r>
            <a:r>
              <a:rPr lang="en-US" sz="2000" dirty="0"/>
              <a:t> single or dual core</a:t>
            </a:r>
          </a:p>
          <a:p>
            <a:r>
              <a:rPr lang="en-US" sz="2000" dirty="0"/>
              <a:t>From </a:t>
            </a:r>
            <a:r>
              <a:rPr lang="en-US" sz="2000" dirty="0">
                <a:hlinkClick r:id="rId3"/>
              </a:rPr>
              <a:t>http://firmware.intel.com/projects</a:t>
            </a:r>
            <a:r>
              <a:rPr lang="en-US" sz="2000" dirty="0"/>
              <a:t> </a:t>
            </a:r>
          </a:p>
          <a:p>
            <a:r>
              <a:rPr lang="en-US" sz="2000" dirty="0"/>
              <a:t>This project focus in on the firmware source code (and binary modules</a:t>
            </a:r>
            <a:r>
              <a:rPr lang="en-US" sz="2000"/>
              <a:t>) required </a:t>
            </a:r>
            <a:r>
              <a:rPr lang="en-US" sz="2000" dirty="0"/>
              <a:t>to create the boot firmware image for the </a:t>
            </a:r>
            <a:r>
              <a:rPr lang="en-US" sz="2000" dirty="0" err="1"/>
              <a:t>MinnowBoard</a:t>
            </a:r>
            <a:r>
              <a:rPr lang="en-US" sz="2000" dirty="0"/>
              <a:t> MAX. The UEFI Open Source (EDKII project) packages for </a:t>
            </a:r>
            <a:r>
              <a:rPr lang="en-US" sz="2000" dirty="0" err="1"/>
              <a:t>MinnowBoard</a:t>
            </a:r>
            <a:r>
              <a:rPr lang="en-US" sz="2000" dirty="0"/>
              <a:t> MAX are available at </a:t>
            </a:r>
            <a:r>
              <a:rPr lang="en-US" sz="2000" dirty="0">
                <a:hlinkClick r:id="rId4"/>
              </a:rPr>
              <a:t>http://tianocore.sourceforge.net/wiki/EDK2</a:t>
            </a:r>
            <a:r>
              <a:rPr lang="en-US" sz="2000" dirty="0"/>
              <a:t>. To learn more about getting involved in the UEFI EDKII project visit the </a:t>
            </a:r>
            <a:r>
              <a:rPr lang="en-US" sz="2000" dirty="0">
                <a:hlinkClick r:id="rId5"/>
              </a:rPr>
              <a:t>How to Contribute</a:t>
            </a:r>
            <a:r>
              <a:rPr lang="en-US" sz="2000" dirty="0"/>
              <a:t> page.</a:t>
            </a:r>
          </a:p>
          <a:p>
            <a:r>
              <a:rPr lang="en-US" sz="2000" dirty="0"/>
              <a:t> </a:t>
            </a:r>
          </a:p>
          <a:p>
            <a:r>
              <a:rPr lang="en-US" sz="2000" dirty="0"/>
              <a:t>The source code builds using Microsoft Visual Studios and GNU C Compiler (for both 32 and 64 bit images) - production and debug execution environments. The source code builds the same UEFI firmware image shipping on </a:t>
            </a:r>
            <a:r>
              <a:rPr lang="en-US" sz="2000" dirty="0" err="1"/>
              <a:t>MinnowBoard</a:t>
            </a:r>
            <a:r>
              <a:rPr lang="en-US" sz="2000" dirty="0"/>
              <a:t> MAX.</a:t>
            </a:r>
          </a:p>
          <a:p>
            <a:r>
              <a:rPr lang="en-US" sz="2000" dirty="0"/>
              <a:t>- See more at: </a:t>
            </a:r>
            <a:r>
              <a:rPr lang="en-US" sz="2000" dirty="0">
                <a:hlinkClick r:id="rId3"/>
              </a:rPr>
              <a:t>http://firmware.intel.com/projects#sthash.1oOc8srY.dpuf</a:t>
            </a:r>
            <a:r>
              <a:rPr lang="en-US" sz="2000" dirty="0"/>
              <a:t> </a:t>
            </a:r>
          </a:p>
        </p:txBody>
      </p:sp>
      <p:pic>
        <p:nvPicPr>
          <p:cNvPr id="7170" name="Picture 2" descr="MinnowBoard MAX"/>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010" y="517841"/>
            <a:ext cx="2243455" cy="188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07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MinnowBoard</a:t>
            </a:r>
            <a:r>
              <a:rPr lang="en-US" b="0" dirty="0"/>
              <a:t> Interfaces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3917" y="1600200"/>
            <a:ext cx="6116166" cy="4525963"/>
          </a:xfrm>
        </p:spPr>
      </p:pic>
      <p:sp>
        <p:nvSpPr>
          <p:cNvPr id="3" name="Rectangle 2"/>
          <p:cNvSpPr/>
          <p:nvPr/>
        </p:nvSpPr>
        <p:spPr>
          <a:xfrm>
            <a:off x="1520844" y="6550223"/>
            <a:ext cx="5946756" cy="307777"/>
          </a:xfrm>
          <a:prstGeom prst="rect">
            <a:avLst/>
          </a:prstGeom>
        </p:spPr>
        <p:txBody>
          <a:bodyPr wrap="square">
            <a:spAutoFit/>
          </a:bodyPr>
          <a:lstStyle/>
          <a:p>
            <a:r>
              <a:rPr lang="en-US" sz="1400" dirty="0"/>
              <a:t>Source: </a:t>
            </a:r>
            <a:r>
              <a:rPr lang="en-US" sz="1400" dirty="0">
                <a:hlinkClick r:id="rId3"/>
              </a:rPr>
              <a:t>https://01.org/android-ia/guides/android-5.x-lollipop-bring-guide</a:t>
            </a:r>
            <a:r>
              <a:rPr lang="en-US" sz="1400" dirty="0"/>
              <a:t> </a:t>
            </a:r>
          </a:p>
        </p:txBody>
      </p:sp>
    </p:spTree>
    <p:extLst>
      <p:ext uri="{BB962C8B-B14F-4D97-AF65-F5344CB8AC3E}">
        <p14:creationId xmlns:p14="http://schemas.microsoft.com/office/powerpoint/2010/main" val="368385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USB Ports in </a:t>
            </a:r>
            <a:r>
              <a:rPr lang="en-US" b="0" dirty="0" err="1"/>
              <a:t>MinnowBoard</a:t>
            </a:r>
            <a:endParaRPr lang="en-US" b="0" dirty="0"/>
          </a:p>
        </p:txBody>
      </p:sp>
      <p:sp>
        <p:nvSpPr>
          <p:cNvPr id="3" name="Content Placeholder 2"/>
          <p:cNvSpPr>
            <a:spLocks noGrp="1"/>
          </p:cNvSpPr>
          <p:nvPr>
            <p:ph idx="1"/>
          </p:nvPr>
        </p:nvSpPr>
        <p:spPr/>
        <p:txBody>
          <a:bodyPr/>
          <a:lstStyle/>
          <a:p>
            <a:pPr algn="ctr"/>
            <a:r>
              <a:rPr lang="en-US" dirty="0"/>
              <a:t>2 USB ports: USB3 on bottom and USB2 on top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2506" y="2667000"/>
            <a:ext cx="6458988" cy="3197956"/>
          </a:xfrm>
          <a:prstGeom prst="rect">
            <a:avLst/>
          </a:prstGeom>
        </p:spPr>
      </p:pic>
    </p:spTree>
    <p:extLst>
      <p:ext uri="{BB962C8B-B14F-4D97-AF65-F5344CB8AC3E}">
        <p14:creationId xmlns:p14="http://schemas.microsoft.com/office/powerpoint/2010/main" val="216363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Pinout Configuration</a:t>
            </a:r>
          </a:p>
        </p:txBody>
      </p:sp>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val="0"/>
              </a:ext>
            </a:extLst>
          </a:blip>
          <a:stretch>
            <a:fillRect/>
          </a:stretch>
        </p:blipFill>
        <p:spPr>
          <a:xfrm>
            <a:off x="1150325" y="1192087"/>
            <a:ext cx="6843350" cy="5132513"/>
          </a:xfrm>
        </p:spPr>
      </p:pic>
    </p:spTree>
    <p:extLst>
      <p:ext uri="{BB962C8B-B14F-4D97-AF65-F5344CB8AC3E}">
        <p14:creationId xmlns:p14="http://schemas.microsoft.com/office/powerpoint/2010/main" val="311758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079"/>
            <a:ext cx="8229600" cy="988746"/>
          </a:xfrm>
        </p:spPr>
        <p:txBody>
          <a:bodyPr/>
          <a:lstStyle/>
          <a:p>
            <a:r>
              <a:rPr lang="en-US" dirty="0"/>
              <a:t>Connect to UART port</a:t>
            </a:r>
          </a:p>
        </p:txBody>
      </p:sp>
      <p:sp>
        <p:nvSpPr>
          <p:cNvPr id="3" name="Content Placeholder 2"/>
          <p:cNvSpPr>
            <a:spLocks noGrp="1"/>
          </p:cNvSpPr>
          <p:nvPr>
            <p:ph idx="1"/>
          </p:nvPr>
        </p:nvSpPr>
        <p:spPr>
          <a:xfrm>
            <a:off x="523702" y="5608637"/>
            <a:ext cx="8229600" cy="944563"/>
          </a:xfrm>
        </p:spPr>
        <p:txBody>
          <a:bodyPr/>
          <a:lstStyle/>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523702" y="906656"/>
            <a:ext cx="8086898" cy="5356257"/>
          </a:xfrm>
          <a:prstGeom prst="rect">
            <a:avLst/>
          </a:prstGeom>
        </p:spPr>
      </p:pic>
    </p:spTree>
    <p:extLst>
      <p:ext uri="{BB962C8B-B14F-4D97-AF65-F5344CB8AC3E}">
        <p14:creationId xmlns:p14="http://schemas.microsoft.com/office/powerpoint/2010/main" val="23737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configuration</a:t>
            </a:r>
          </a:p>
        </p:txBody>
      </p:sp>
      <p:sp>
        <p:nvSpPr>
          <p:cNvPr id="3" name="Content Placeholder 2"/>
          <p:cNvSpPr>
            <a:spLocks noGrp="1"/>
          </p:cNvSpPr>
          <p:nvPr>
            <p:ph idx="1"/>
          </p:nvPr>
        </p:nvSpPr>
        <p:spPr/>
        <p:txBody>
          <a:bodyPr/>
          <a:lstStyle/>
          <a:p>
            <a:r>
              <a:rPr lang="en-US" dirty="0"/>
              <a:t>Baud rate 	   – 115200</a:t>
            </a:r>
          </a:p>
          <a:p>
            <a:r>
              <a:rPr lang="en-US" dirty="0"/>
              <a:t>Flow control – 0 </a:t>
            </a:r>
          </a:p>
          <a:p>
            <a:endParaRPr lang="en-US" dirty="0"/>
          </a:p>
          <a:p>
            <a:endParaRPr lang="en-US" dirty="0"/>
          </a:p>
          <a:p>
            <a:endParaRPr lang="en-US" dirty="0"/>
          </a:p>
          <a:p>
            <a:r>
              <a:rPr lang="en-US" dirty="0"/>
              <a:t>To read UART output </a:t>
            </a:r>
          </a:p>
          <a:p>
            <a:r>
              <a:rPr lang="en-US" dirty="0"/>
              <a:t>On Windows use: PUTTY or </a:t>
            </a:r>
            <a:r>
              <a:rPr lang="en-US" dirty="0" err="1"/>
              <a:t>Tera</a:t>
            </a:r>
            <a:r>
              <a:rPr lang="en-US" dirty="0"/>
              <a:t> Term</a:t>
            </a:r>
          </a:p>
          <a:p>
            <a:r>
              <a:rPr lang="en-US" dirty="0"/>
              <a:t>On Linux run </a:t>
            </a:r>
            <a:r>
              <a:rPr lang="en-US" dirty="0" err="1"/>
              <a:t>minicom</a:t>
            </a:r>
            <a:r>
              <a:rPr lang="en-US" dirty="0"/>
              <a:t>:</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minicom</a:t>
            </a:r>
            <a:r>
              <a:rPr lang="en-US" dirty="0">
                <a:latin typeface="Courier New" panose="02070309020205020404" pitchFamily="49" charset="0"/>
                <a:cs typeface="Courier New" panose="02070309020205020404" pitchFamily="49" charset="0"/>
              </a:rPr>
              <a:t> -D /</a:t>
            </a:r>
            <a:r>
              <a:rPr lang="en-US" dirty="0" err="1">
                <a:latin typeface="Courier New" panose="02070309020205020404" pitchFamily="49" charset="0"/>
                <a:cs typeface="Courier New" panose="02070309020205020404" pitchFamily="49" charset="0"/>
              </a:rPr>
              <a:t>dev</a:t>
            </a:r>
            <a:r>
              <a:rPr lang="en-US" dirty="0">
                <a:latin typeface="Courier New" panose="02070309020205020404" pitchFamily="49" charset="0"/>
                <a:cs typeface="Courier New" panose="02070309020205020404" pitchFamily="49" charset="0"/>
              </a:rPr>
              <a:t>/ttyUSB0</a:t>
            </a:r>
            <a:endParaRPr lang="en-US" dirty="0"/>
          </a:p>
        </p:txBody>
      </p:sp>
      <p:pic>
        <p:nvPicPr>
          <p:cNvPr id="4" name="Picture 3"/>
          <p:cNvPicPr>
            <a:picLocks noChangeAspect="1"/>
          </p:cNvPicPr>
          <p:nvPr/>
        </p:nvPicPr>
        <p:blipFill>
          <a:blip r:embed="rId2" cstate="print"/>
          <a:stretch>
            <a:fillRect/>
          </a:stretch>
        </p:blipFill>
        <p:spPr>
          <a:xfrm>
            <a:off x="5029200" y="1524000"/>
            <a:ext cx="3790950" cy="3105150"/>
          </a:xfrm>
          <a:prstGeom prst="rect">
            <a:avLst/>
          </a:prstGeom>
        </p:spPr>
      </p:pic>
    </p:spTree>
    <p:extLst>
      <p:ext uri="{BB962C8B-B14F-4D97-AF65-F5344CB8AC3E}">
        <p14:creationId xmlns:p14="http://schemas.microsoft.com/office/powerpoint/2010/main" val="141957394"/>
      </p:ext>
    </p:extLst>
  </p:cSld>
  <p:clrMapOvr>
    <a:masterClrMapping/>
  </p:clrMapOvr>
</p:sld>
</file>

<file path=ppt/theme/theme1.xml><?xml version="1.0" encoding="utf-8"?>
<a:theme xmlns:a="http://schemas.openxmlformats.org/drawingml/2006/main" name="ISPO-PPT-Template-darkblue-newlogo 2014">
  <a:themeElements>
    <a:clrScheme name="Custom 3">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4280"/>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Words>
  <Application>Microsoft Office PowerPoint</Application>
  <PresentationFormat>On-screen Show (4:3)</PresentationFormat>
  <Paragraphs>72</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Lucida Grande</vt:lpstr>
      <vt:lpstr>Neo Sans Intel</vt:lpstr>
      <vt:lpstr>Neo Sans Intel Light</vt:lpstr>
      <vt:lpstr>Neo Sans Intel Medium</vt:lpstr>
      <vt:lpstr>Arial</vt:lpstr>
      <vt:lpstr>Calibri</vt:lpstr>
      <vt:lpstr>Courier New</vt:lpstr>
      <vt:lpstr>Wingdings</vt:lpstr>
      <vt:lpstr>ISPO-PPT-Template-darkblue-newlogo 2014</vt:lpstr>
      <vt:lpstr>Security of BIOS/UEFI System Firmware from Attacker and Defender Perspectives  Miscellaneous Training Materials</vt:lpstr>
      <vt:lpstr>License</vt:lpstr>
      <vt:lpstr>MinnowMax Platform and EDKII</vt:lpstr>
      <vt:lpstr>MinnowMax</vt:lpstr>
      <vt:lpstr>MinnowBoard Interfaces</vt:lpstr>
      <vt:lpstr>USB Ports in MinnowBoard</vt:lpstr>
      <vt:lpstr>UART Pinout Configuration</vt:lpstr>
      <vt:lpstr>Connect to UART port</vt:lpstr>
      <vt:lpstr>UART configuration</vt:lpstr>
      <vt:lpstr>Successfully launch Linux</vt:lpstr>
      <vt:lpstr>UEFI shell</vt:lpstr>
      <vt:lpstr>Boot from USB Device</vt:lpstr>
      <vt:lpstr>MinnowBoard Configuration</vt:lpstr>
      <vt:lpstr>MinnowBoard File System</vt:lpstr>
      <vt:lpstr>Useful UEFI Setup Options</vt:lpstr>
      <vt:lpstr>Changing Boot Order On MinnowMax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2015-06-16T06:33:18Z</dcterms:created>
  <dcterms:modified xsi:type="dcterms:W3CDTF">2017-05-10T08:25:06Z</dcterms:modified>
</cp:coreProperties>
</file>