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8"/>
  </p:notesMasterIdLst>
  <p:sldIdLst>
    <p:sldId id="257" r:id="rId2"/>
    <p:sldId id="351" r:id="rId3"/>
    <p:sldId id="259" r:id="rId4"/>
    <p:sldId id="260" r:id="rId5"/>
    <p:sldId id="261" r:id="rId6"/>
    <p:sldId id="341" r:id="rId7"/>
    <p:sldId id="342" r:id="rId8"/>
    <p:sldId id="343" r:id="rId9"/>
    <p:sldId id="344" r:id="rId10"/>
    <p:sldId id="333" r:id="rId11"/>
    <p:sldId id="325" r:id="rId12"/>
    <p:sldId id="327" r:id="rId13"/>
    <p:sldId id="329" r:id="rId14"/>
    <p:sldId id="330" r:id="rId15"/>
    <p:sldId id="331" r:id="rId16"/>
    <p:sldId id="332" r:id="rId17"/>
    <p:sldId id="328" r:id="rId18"/>
    <p:sldId id="321" r:id="rId19"/>
    <p:sldId id="316" r:id="rId20"/>
    <p:sldId id="345" r:id="rId21"/>
    <p:sldId id="346" r:id="rId22"/>
    <p:sldId id="322" r:id="rId23"/>
    <p:sldId id="318" r:id="rId24"/>
    <p:sldId id="320" r:id="rId25"/>
    <p:sldId id="335" r:id="rId26"/>
    <p:sldId id="336" r:id="rId27"/>
    <p:sldId id="350" r:id="rId28"/>
    <p:sldId id="319" r:id="rId29"/>
    <p:sldId id="349" r:id="rId30"/>
    <p:sldId id="306" r:id="rId31"/>
    <p:sldId id="274" r:id="rId32"/>
    <p:sldId id="275" r:id="rId33"/>
    <p:sldId id="276" r:id="rId34"/>
    <p:sldId id="277" r:id="rId35"/>
    <p:sldId id="307" r:id="rId36"/>
    <p:sldId id="305" r:id="rId37"/>
    <p:sldId id="279" r:id="rId38"/>
    <p:sldId id="323" r:id="rId39"/>
    <p:sldId id="301" r:id="rId40"/>
    <p:sldId id="280" r:id="rId41"/>
    <p:sldId id="281" r:id="rId42"/>
    <p:sldId id="282" r:id="rId43"/>
    <p:sldId id="283" r:id="rId44"/>
    <p:sldId id="284" r:id="rId45"/>
    <p:sldId id="285" r:id="rId46"/>
    <p:sldId id="324" r:id="rId47"/>
    <p:sldId id="286" r:id="rId48"/>
    <p:sldId id="287" r:id="rId49"/>
    <p:sldId id="289" r:id="rId50"/>
    <p:sldId id="311" r:id="rId51"/>
    <p:sldId id="312" r:id="rId52"/>
    <p:sldId id="308" r:id="rId53"/>
    <p:sldId id="315" r:id="rId54"/>
    <p:sldId id="290" r:id="rId55"/>
    <p:sldId id="293" r:id="rId56"/>
    <p:sldId id="291" r:id="rId57"/>
    <p:sldId id="339" r:id="rId58"/>
    <p:sldId id="340" r:id="rId59"/>
    <p:sldId id="292" r:id="rId60"/>
    <p:sldId id="337" r:id="rId61"/>
    <p:sldId id="309" r:id="rId62"/>
    <p:sldId id="304" r:id="rId63"/>
    <p:sldId id="313" r:id="rId64"/>
    <p:sldId id="347" r:id="rId65"/>
    <p:sldId id="348" r:id="rId66"/>
    <p:sldId id="35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54" autoAdjust="0"/>
  </p:normalViewPr>
  <p:slideViewPr>
    <p:cSldViewPr>
      <p:cViewPr varScale="1">
        <p:scale>
          <a:sx n="56" d="100"/>
          <a:sy n="56" d="100"/>
        </p:scale>
        <p:origin x="15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a:p>
        </p:txBody>
      </p:sp>
    </p:spTree>
    <p:extLst>
      <p:ext uri="{BB962C8B-B14F-4D97-AF65-F5344CB8AC3E}">
        <p14:creationId xmlns:p14="http://schemas.microsoft.com/office/powerpoint/2010/main" val="325665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a:p>
        </p:txBody>
      </p:sp>
    </p:spTree>
    <p:extLst>
      <p:ext uri="{BB962C8B-B14F-4D97-AF65-F5344CB8AC3E}">
        <p14:creationId xmlns:p14="http://schemas.microsoft.com/office/powerpoint/2010/main" val="2224872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a:p>
        </p:txBody>
      </p:sp>
    </p:spTree>
    <p:extLst>
      <p:ext uri="{BB962C8B-B14F-4D97-AF65-F5344CB8AC3E}">
        <p14:creationId xmlns:p14="http://schemas.microsoft.com/office/powerpoint/2010/main" val="111977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a:p>
        </p:txBody>
      </p:sp>
    </p:spTree>
    <p:extLst>
      <p:ext uri="{BB962C8B-B14F-4D97-AF65-F5344CB8AC3E}">
        <p14:creationId xmlns:p14="http://schemas.microsoft.com/office/powerpoint/2010/main" val="69721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a:p>
        </p:txBody>
      </p:sp>
    </p:spTree>
    <p:extLst>
      <p:ext uri="{BB962C8B-B14F-4D97-AF65-F5344CB8AC3E}">
        <p14:creationId xmlns:p14="http://schemas.microsoft.com/office/powerpoint/2010/main" val="3967215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a:p>
        </p:txBody>
      </p:sp>
    </p:spTree>
    <p:extLst>
      <p:ext uri="{BB962C8B-B14F-4D97-AF65-F5344CB8AC3E}">
        <p14:creationId xmlns:p14="http://schemas.microsoft.com/office/powerpoint/2010/main" val="12460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951560-EC66-43D5-9E20-3BF7C808E1ED}"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5333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a:p>
        </p:txBody>
      </p:sp>
    </p:spTree>
    <p:extLst>
      <p:ext uri="{BB962C8B-B14F-4D97-AF65-F5344CB8AC3E}">
        <p14:creationId xmlns:p14="http://schemas.microsoft.com/office/powerpoint/2010/main" val="3970012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a:p>
        </p:txBody>
      </p:sp>
    </p:spTree>
    <p:extLst>
      <p:ext uri="{BB962C8B-B14F-4D97-AF65-F5344CB8AC3E}">
        <p14:creationId xmlns:p14="http://schemas.microsoft.com/office/powerpoint/2010/main" val="93101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a:p>
        </p:txBody>
      </p:sp>
    </p:spTree>
    <p:extLst>
      <p:ext uri="{BB962C8B-B14F-4D97-AF65-F5344CB8AC3E}">
        <p14:creationId xmlns:p14="http://schemas.microsoft.com/office/powerpoint/2010/main" val="38112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980149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951560-EC66-43D5-9E20-3BF7C808E1ED}"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80515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a:p>
        </p:txBody>
      </p:sp>
    </p:spTree>
    <p:extLst>
      <p:ext uri="{BB962C8B-B14F-4D97-AF65-F5344CB8AC3E}">
        <p14:creationId xmlns:p14="http://schemas.microsoft.com/office/powerpoint/2010/main" val="1942952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a:p>
        </p:txBody>
      </p:sp>
    </p:spTree>
    <p:extLst>
      <p:ext uri="{BB962C8B-B14F-4D97-AF65-F5344CB8AC3E}">
        <p14:creationId xmlns:p14="http://schemas.microsoft.com/office/powerpoint/2010/main" val="167072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a:p>
        </p:txBody>
      </p:sp>
    </p:spTree>
    <p:extLst>
      <p:ext uri="{BB962C8B-B14F-4D97-AF65-F5344CB8AC3E}">
        <p14:creationId xmlns:p14="http://schemas.microsoft.com/office/powerpoint/2010/main" val="3497359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a:p>
        </p:txBody>
      </p:sp>
    </p:spTree>
    <p:extLst>
      <p:ext uri="{BB962C8B-B14F-4D97-AF65-F5344CB8AC3E}">
        <p14:creationId xmlns:p14="http://schemas.microsoft.com/office/powerpoint/2010/main" val="4278696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a:p>
        </p:txBody>
      </p:sp>
    </p:spTree>
    <p:extLst>
      <p:ext uri="{BB962C8B-B14F-4D97-AF65-F5344CB8AC3E}">
        <p14:creationId xmlns:p14="http://schemas.microsoft.com/office/powerpoint/2010/main" val="851124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a:p>
        </p:txBody>
      </p:sp>
    </p:spTree>
    <p:extLst>
      <p:ext uri="{BB962C8B-B14F-4D97-AF65-F5344CB8AC3E}">
        <p14:creationId xmlns:p14="http://schemas.microsoft.com/office/powerpoint/2010/main" val="3706696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a:p>
        </p:txBody>
      </p:sp>
    </p:spTree>
    <p:extLst>
      <p:ext uri="{BB962C8B-B14F-4D97-AF65-F5344CB8AC3E}">
        <p14:creationId xmlns:p14="http://schemas.microsoft.com/office/powerpoint/2010/main" val="483669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a:p>
        </p:txBody>
      </p:sp>
    </p:spTree>
    <p:extLst>
      <p:ext uri="{BB962C8B-B14F-4D97-AF65-F5344CB8AC3E}">
        <p14:creationId xmlns:p14="http://schemas.microsoft.com/office/powerpoint/2010/main" val="2462005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67966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537846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a:p>
        </p:txBody>
      </p:sp>
    </p:spTree>
    <p:extLst>
      <p:ext uri="{BB962C8B-B14F-4D97-AF65-F5344CB8AC3E}">
        <p14:creationId xmlns:p14="http://schemas.microsoft.com/office/powerpoint/2010/main" val="4103588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a:p>
        </p:txBody>
      </p:sp>
    </p:spTree>
    <p:extLst>
      <p:ext uri="{BB962C8B-B14F-4D97-AF65-F5344CB8AC3E}">
        <p14:creationId xmlns:p14="http://schemas.microsoft.com/office/powerpoint/2010/main" val="96127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a:p>
        </p:txBody>
      </p:sp>
    </p:spTree>
    <p:extLst>
      <p:ext uri="{BB962C8B-B14F-4D97-AF65-F5344CB8AC3E}">
        <p14:creationId xmlns:p14="http://schemas.microsoft.com/office/powerpoint/2010/main" val="1237602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a:p>
        </p:txBody>
      </p:sp>
    </p:spTree>
    <p:extLst>
      <p:ext uri="{BB962C8B-B14F-4D97-AF65-F5344CB8AC3E}">
        <p14:creationId xmlns:p14="http://schemas.microsoft.com/office/powerpoint/2010/main" val="2934196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p:spPr>
        <p:txBody>
          <a:bodyPr/>
          <a:lstStyle/>
          <a:p>
            <a:fld id="{1B7816C3-61D6-4BB8-A44D-CA8166C60497}" type="slidenum">
              <a:rPr lang="en-US" smtClean="0">
                <a:cs typeface="Arial" charset="0"/>
              </a:rPr>
              <a:pPr/>
              <a:t>36</a:t>
            </a:fld>
            <a:endParaRPr lang="en-US">
              <a:cs typeface="Arial" charset="0"/>
            </a:endParaRPr>
          </a:p>
        </p:txBody>
      </p:sp>
      <p:sp>
        <p:nvSpPr>
          <p:cNvPr id="165890" name="Rectangle 2"/>
          <p:cNvSpPr>
            <a:spLocks noGrp="1" noRot="1" noChangeAspect="1" noChangeArrowheads="1" noTextEdit="1"/>
          </p:cNvSpPr>
          <p:nvPr>
            <p:ph type="sldImg"/>
          </p:nvPr>
        </p:nvSpPr>
        <p:spPr>
          <a:xfrm>
            <a:off x="1141413" y="687388"/>
            <a:ext cx="4572000" cy="3429000"/>
          </a:xfrm>
          <a:ln/>
        </p:spPr>
      </p:sp>
      <p:sp>
        <p:nvSpPr>
          <p:cNvPr id="165891" name="Rectangle 3"/>
          <p:cNvSpPr>
            <a:spLocks noGrp="1" noChangeArrowheads="1"/>
          </p:cNvSpPr>
          <p:nvPr>
            <p:ph type="body" idx="1"/>
          </p:nvPr>
        </p:nvSpPr>
        <p:spPr>
          <a:xfrm>
            <a:off x="687389" y="4342464"/>
            <a:ext cx="5483225" cy="4114487"/>
          </a:xfrm>
          <a:noFill/>
          <a:ln/>
        </p:spPr>
        <p:txBody>
          <a:bodyPr lIns="92291" tIns="46145" rIns="92291" bIns="46145"/>
          <a:lstStyle/>
          <a:p>
            <a:pPr eaLnBrk="1" hangingPunct="1">
              <a:lnSpc>
                <a:spcPct val="80000"/>
              </a:lnSpc>
            </a:pPr>
            <a:endParaRPr lang="en-US" dirty="0"/>
          </a:p>
        </p:txBody>
      </p:sp>
    </p:spTree>
    <p:extLst>
      <p:ext uri="{BB962C8B-B14F-4D97-AF65-F5344CB8AC3E}">
        <p14:creationId xmlns:p14="http://schemas.microsoft.com/office/powerpoint/2010/main" val="372507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166096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314371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502287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327380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76297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653539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755399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3121910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746184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1529314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50</a:t>
            </a:fld>
            <a:endParaRPr lang="en-US"/>
          </a:p>
        </p:txBody>
      </p:sp>
    </p:spTree>
    <p:extLst>
      <p:ext uri="{BB962C8B-B14F-4D97-AF65-F5344CB8AC3E}">
        <p14:creationId xmlns:p14="http://schemas.microsoft.com/office/powerpoint/2010/main" val="140149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51</a:t>
            </a:fld>
            <a:endParaRPr lang="en-US"/>
          </a:p>
        </p:txBody>
      </p:sp>
    </p:spTree>
    <p:extLst>
      <p:ext uri="{BB962C8B-B14F-4D97-AF65-F5344CB8AC3E}">
        <p14:creationId xmlns:p14="http://schemas.microsoft.com/office/powerpoint/2010/main" val="3398816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52</a:t>
            </a:fld>
            <a:endParaRPr lang="en-US"/>
          </a:p>
        </p:txBody>
      </p:sp>
    </p:spTree>
    <p:extLst>
      <p:ext uri="{BB962C8B-B14F-4D97-AF65-F5344CB8AC3E}">
        <p14:creationId xmlns:p14="http://schemas.microsoft.com/office/powerpoint/2010/main" val="1903412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372364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629887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242757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2526151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4718136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4665954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61</a:t>
            </a:fld>
            <a:endParaRPr lang="en-US"/>
          </a:p>
        </p:txBody>
      </p:sp>
    </p:spTree>
    <p:extLst>
      <p:ext uri="{BB962C8B-B14F-4D97-AF65-F5344CB8AC3E}">
        <p14:creationId xmlns:p14="http://schemas.microsoft.com/office/powerpoint/2010/main" val="284938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042630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8AAAF5-94F7-43F0-B6E2-ADBEAA94C7C5}" type="slidenum">
              <a:rPr lang="en-US" smtClean="0"/>
              <a:pPr/>
              <a:t>63</a:t>
            </a:fld>
            <a:endParaRPr lang="en-US"/>
          </a:p>
        </p:txBody>
      </p:sp>
    </p:spTree>
    <p:extLst>
      <p:ext uri="{BB962C8B-B14F-4D97-AF65-F5344CB8AC3E}">
        <p14:creationId xmlns:p14="http://schemas.microsoft.com/office/powerpoint/2010/main" val="40454867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6906140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4253518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39961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328488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286161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38607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age Generic 2">
    <p:spTree>
      <p:nvGrpSpPr>
        <p:cNvPr id="1" name=""/>
        <p:cNvGrpSpPr/>
        <p:nvPr/>
      </p:nvGrpSpPr>
      <p:grpSpPr>
        <a:xfrm>
          <a:off x="0" y="0"/>
          <a:ext cx="0" cy="0"/>
          <a:chOff x="0" y="0"/>
          <a:chExt cx="0" cy="0"/>
        </a:xfrm>
      </p:grpSpPr>
      <p:sp>
        <p:nvSpPr>
          <p:cNvPr id="6" name="Title 1"/>
          <p:cNvSpPr>
            <a:spLocks noGrp="1"/>
          </p:cNvSpPr>
          <p:nvPr>
            <p:ph type="title"/>
          </p:nvPr>
        </p:nvSpPr>
        <p:spPr>
          <a:xfrm>
            <a:off x="304800" y="228600"/>
            <a:ext cx="8610600" cy="685800"/>
          </a:xfrm>
          <a:prstGeom prst="rect">
            <a:avLst/>
          </a:prstGeom>
        </p:spPr>
        <p:txBody>
          <a:bodyPr anchor="t"/>
          <a:lstStyle>
            <a:lvl1pPr>
              <a:defRPr>
                <a:solidFill>
                  <a:srgbClr val="0860A8"/>
                </a:solidFill>
              </a:defRPr>
            </a:lvl1pPr>
          </a:lstStyle>
          <a:p>
            <a:r>
              <a:rPr lang="en-US" dirty="0"/>
              <a:t>Click to edit Master title style</a:t>
            </a:r>
          </a:p>
        </p:txBody>
      </p:sp>
      <p:sp>
        <p:nvSpPr>
          <p:cNvPr id="7" name="Content Placeholder 2"/>
          <p:cNvSpPr>
            <a:spLocks noGrp="1"/>
          </p:cNvSpPr>
          <p:nvPr>
            <p:ph idx="1"/>
          </p:nvPr>
        </p:nvSpPr>
        <p:spPr>
          <a:xfrm>
            <a:off x="228600" y="1219199"/>
            <a:ext cx="8686800" cy="4876801"/>
          </a:xfrm>
          <a:prstGeom prst="rect">
            <a:avLst/>
          </a:prstGeom>
        </p:spPr>
        <p:txBody>
          <a:bodyPr/>
          <a:lstStyle>
            <a:lvl1pPr marL="342900" indent="-342900">
              <a:spcBef>
                <a:spcPts val="0"/>
              </a:spcBef>
              <a:spcAft>
                <a:spcPts val="600"/>
              </a:spcAft>
              <a:buSzPct val="90000"/>
              <a:defRPr sz="2400">
                <a:solidFill>
                  <a:schemeClr val="tx1"/>
                </a:solidFill>
              </a:defRPr>
            </a:lvl1pPr>
            <a:lvl2pPr marL="692150" indent="-234950">
              <a:spcBef>
                <a:spcPts val="0"/>
              </a:spcBef>
              <a:spcAft>
                <a:spcPts val="600"/>
              </a:spcAft>
              <a:defRPr sz="2000">
                <a:solidFill>
                  <a:schemeClr val="tx1"/>
                </a:solidFill>
              </a:defRPr>
            </a:lvl2pPr>
            <a:lvl3pPr marL="1143000" indent="-228600">
              <a:spcBef>
                <a:spcPts val="0"/>
              </a:spcBef>
              <a:spcAft>
                <a:spcPts val="0"/>
              </a:spcAft>
              <a:buFont typeface="Wingdings" pitchFamily="2" charset="2"/>
              <a:buChar char="§"/>
              <a:defRPr sz="1800">
                <a:solidFill>
                  <a:schemeClr val="tx1"/>
                </a:solidFill>
              </a:defRPr>
            </a:lvl3pPr>
          </a:lstStyle>
          <a:p>
            <a:pPr lvl="0"/>
            <a:r>
              <a:rPr lang="en-US" dirty="0"/>
              <a:t>Click to edit Master text styles</a:t>
            </a:r>
          </a:p>
          <a:p>
            <a:pPr lvl="1"/>
            <a:r>
              <a:rPr lang="en-US" dirty="0"/>
              <a:t>Second level</a:t>
            </a:r>
          </a:p>
          <a:p>
            <a:pPr lvl="2"/>
            <a:r>
              <a:rPr lang="en-US" dirty="0"/>
              <a:t>Third level </a:t>
            </a:r>
          </a:p>
          <a:p>
            <a:pPr lvl="1"/>
            <a:endParaRPr lang="en-US" dirty="0"/>
          </a:p>
        </p:txBody>
      </p:sp>
    </p:spTree>
    <p:extLst>
      <p:ext uri="{BB962C8B-B14F-4D97-AF65-F5344CB8AC3E}">
        <p14:creationId xmlns:p14="http://schemas.microsoft.com/office/powerpoint/2010/main" val="2843300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609600"/>
            <a:ext cx="8610599" cy="495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0" y="0"/>
            <a:ext cx="9144000" cy="533400"/>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5791200"/>
            <a:ext cx="9144000" cy="1066800"/>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0" hasCustomPrompt="1"/>
          </p:nvPr>
        </p:nvSpPr>
        <p:spPr>
          <a:xfrm>
            <a:off x="228600" y="5867400"/>
            <a:ext cx="7696200" cy="838200"/>
          </a:xfrm>
        </p:spPr>
        <p:txBody>
          <a:bodyPr anchor="ctr"/>
          <a:lstStyle>
            <a:lvl1pPr algn="r">
              <a:buNone/>
              <a:defRPr b="1" baseline="0">
                <a:solidFill>
                  <a:schemeClr val="bg2">
                    <a:lumMod val="90000"/>
                    <a:lumOff val="1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Blurb one</a:t>
            </a:r>
          </a:p>
        </p:txBody>
      </p:sp>
    </p:spTree>
    <p:extLst>
      <p:ext uri="{BB962C8B-B14F-4D97-AF65-F5344CB8AC3E}">
        <p14:creationId xmlns:p14="http://schemas.microsoft.com/office/powerpoint/2010/main" val="114490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4252257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tel.com/design/chipsets/industry/25128901.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intel.com/design/chipsets/industry/25128901.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intel.com/content/dam/www/public/us/en/documents/datasheets/7-series-chipset-pch-datasheet.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intel.com/content/dam/www/public/us/en/documents/datasheets/7-series-chipset-pch-datasheet.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bus.org/specs/smbus20.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usenix.org/sites/default/files/conference/protected-files/woot15_slides_bazhaniuk.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intel.com/content/dam/www/public/us/en/documents/datasheets/4th-gen-core-family-desktop-vol-2-datasheet.pdf"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intel.com/content/dam/www/public/us/en/documents/datasheets/4th-gen-core-family-desktop-vol-2-datasheet.pdf"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intel.com/content/dam/www/public/us/en/documents/datasheets/4th-gen-core-family-desktop-vol-2-datasheet.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download.intel.com/support/motherboards/desktop/sb/pnpbiosspecificationv10a.pdf"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www.youtube.com/watch?v=dRMIvY7BiL4"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scs.stanford.edu/nyu/04fa/lab/specsbbs101.pdf"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k33a/uefi"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gif"/></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s://docs.google.com/file/d/0BxgB4JDywk3MdnRsbnh6NW9rYU0/edit?pli=1"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msdn.microsoft.com/en-us/library/windows/desktop/ms724325(v=vs.85).aspx"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msdn.microsoft.com/en-us/library/windows/desktop/ms724934(v=vs.85).aspx"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tianocore.org/"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hyperlink" Target="http://www.uefi.org/" TargetMode="External"/><Relationship Id="rId5" Type="http://schemas.openxmlformats.org/officeDocument/2006/relationships/hyperlink" Target="http://www.tianocore.org/udk/udk2015/" TargetMode="External"/><Relationship Id="rId4" Type="http://schemas.openxmlformats.org/officeDocument/2006/relationships/hyperlink" Target="http://www.tianocore.org/edk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intel.com/content/dam/www/public/us/en/documents/datasheets/4th-gen-core-family-desktop-vol-1-datasheet.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hyperlink" Target="http://www.uefi.org/"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vzimmer.blogspot.com/2015_05_01_archive.html"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software.intel.com/sites/default/files/managed/39/c5/325462-sdm-vol-1-2abcd-3abcd.pdf"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software.intel.com/sites/default/files/managed/39/c5/325462-sdm-vol-1-2abcd-3abcd.pdf"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software.intel.com/sites/default/files/managed/39/c5/325462-sdm-vol-1-2abcd-3abcd.pdf"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www.intel.com/fsp"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www.opensecuritytraining.info/IntroBIOS.html"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opensecuritytraining.info/"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www.mindshare.com/files/resources/MindShare_Intro_to_PCIe.pdf" TargetMode="External"/><Relationship Id="rId13" Type="http://schemas.openxmlformats.org/officeDocument/2006/relationships/hyperlink" Target="http://www.smbus.org/specs/" TargetMode="External"/><Relationship Id="rId18" Type="http://schemas.openxmlformats.org/officeDocument/2006/relationships/hyperlink" Target="http://download.intel.com/support/motherboards/desktop/sb/pnpbiosspecificationv10a.pdf" TargetMode="External"/><Relationship Id="rId3" Type="http://schemas.openxmlformats.org/officeDocument/2006/relationships/hyperlink" Target="http://www.opensecuritytraining.info/IntroBIOS.html" TargetMode="External"/><Relationship Id="rId21" Type="http://schemas.openxmlformats.org/officeDocument/2006/relationships/hyperlink" Target="https://software.intel.com/sites/default/files/managed/39/c5/325462-sdm-vol-1-2abcd-3abcd.pdf" TargetMode="External"/><Relationship Id="rId7" Type="http://schemas.openxmlformats.org/officeDocument/2006/relationships/hyperlink" Target="https://www.mindshare.com/files/ebooks/PCI%20System%20Architecture%20(4th%20Edition).pdf" TargetMode="External"/><Relationship Id="rId12" Type="http://schemas.openxmlformats.org/officeDocument/2006/relationships/hyperlink" Target="https://web.archive.org/web/20150413003534/http:/www.ee.nmt.edu/~teare/ee308l/datasheets/S12SPIV3.pdf" TargetMode="External"/><Relationship Id="rId17" Type="http://schemas.openxmlformats.org/officeDocument/2006/relationships/hyperlink" Target="http://www.intel.com/content/dam/www/public/us/en/documents/application-notes/power-sequence-reset-ep80579-note.pdf" TargetMode="External"/><Relationship Id="rId2" Type="http://schemas.openxmlformats.org/officeDocument/2006/relationships/notesSlide" Target="../notesSlides/notesSlide56.xml"/><Relationship Id="rId16" Type="http://schemas.openxmlformats.org/officeDocument/2006/relationships/hyperlink" Target="http://www.intel.com/design/pentium/MANUALS/24143004.pdf" TargetMode="External"/><Relationship Id="rId20" Type="http://schemas.openxmlformats.org/officeDocument/2006/relationships/hyperlink" Target="http://www.drdobbs.com/parallel/booting-an-intel-architecture-system-par/232300699" TargetMode="External"/><Relationship Id="rId1" Type="http://schemas.openxmlformats.org/officeDocument/2006/relationships/slideLayout" Target="../slideLayouts/slideLayout3.xml"/><Relationship Id="rId6" Type="http://schemas.openxmlformats.org/officeDocument/2006/relationships/hyperlink" Target="https://www.mindshare.com/files/ebooks/PCI%20Express%20System%20Architecture.pdf" TargetMode="External"/><Relationship Id="rId11" Type="http://schemas.openxmlformats.org/officeDocument/2006/relationships/hyperlink" Target="http://www.intel.com/design/chipsets/industry/25128901.pdf" TargetMode="External"/><Relationship Id="rId24" Type="http://schemas.openxmlformats.org/officeDocument/2006/relationships/hyperlink" Target="https://firmware.intel.com/sites/default/files/resources/A_Tour_Beyond_BIOS_Using_the_Intel_Firmware_Support_Package_with_the_EFI_Developer_Kit_II_0.pdf" TargetMode="External"/><Relationship Id="rId5" Type="http://schemas.openxmlformats.org/officeDocument/2006/relationships/hyperlink" Target="http://www.intel.com/content/dam/www/public/us/en/documents/datasheets/4th-gen-core-family-desktop-vol-2-datasheet.pdf" TargetMode="External"/><Relationship Id="rId15" Type="http://schemas.openxmlformats.org/officeDocument/2006/relationships/hyperlink" Target="http://www.intel.com/content/dam/www/public/us/en/documents/white-papers/minimal-intel-architecture-boot-loader-paper.pdf" TargetMode="External"/><Relationship Id="rId23" Type="http://schemas.openxmlformats.org/officeDocument/2006/relationships/hyperlink" Target="http://www.uefi.org/sites/default/files/resources/UEFI%20Spec%202_6.pdf" TargetMode="External"/><Relationship Id="rId10" Type="http://schemas.openxmlformats.org/officeDocument/2006/relationships/hyperlink" Target="https://pcisig.com/specifications" TargetMode="External"/><Relationship Id="rId19" Type="http://schemas.openxmlformats.org/officeDocument/2006/relationships/hyperlink" Target="http://www.scs.stanford.edu/nyu/04fa/lab/specsbbs101.pdf" TargetMode="External"/><Relationship Id="rId4" Type="http://schemas.openxmlformats.org/officeDocument/2006/relationships/hyperlink" Target="http://www.intel.com/content/dam/www/public/us/en/documents/datasheets/4th-gen-core-family-desktop-vol-1-datasheet.pdf" TargetMode="External"/><Relationship Id="rId9" Type="http://schemas.openxmlformats.org/officeDocument/2006/relationships/hyperlink" Target="http://developer.amd.com/wordpress/media/2012/10/pci%20-%20pci%20express%20configuration%20space%20access.pdf" TargetMode="External"/><Relationship Id="rId14" Type="http://schemas.openxmlformats.org/officeDocument/2006/relationships/hyperlink" Target="http://sbs-forum.org/marcom/winter01/Designing%20with%20SMBus%202.pdf" TargetMode="External"/><Relationship Id="rId22" Type="http://schemas.openxmlformats.org/officeDocument/2006/relationships/hyperlink" Target="http://www.uefi.org/sites/default/files/resources/PI%201.5.zip" TargetMode="Externa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www.mindshare.com/files/ebooks/PCI%20Express%20System%20Architecture.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b="1" dirty="0"/>
            </a:br>
            <a:br>
              <a:rPr lang="en-US" sz="3200" b="1" dirty="0"/>
            </a:br>
            <a:r>
              <a:rPr lang="en-US" sz="2400" b="1" dirty="0">
                <a:solidFill>
                  <a:schemeClr val="bg1"/>
                </a:solidFill>
              </a:rPr>
              <a:t>Section 1. BIOS and UEFI Firmware Fundamentals</a:t>
            </a:r>
            <a:endParaRPr lang="en-US" sz="1800" dirty="0">
              <a:solidFill>
                <a:schemeClr val="bg1"/>
              </a:solidFill>
              <a:latin typeface="+mn-lt"/>
            </a:endParaRPr>
          </a:p>
        </p:txBody>
      </p:sp>
      <p:sp>
        <p:nvSpPr>
          <p:cNvPr id="6" name="Rectangle 5"/>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Low Pin Count (LPC) Interface</a:t>
            </a:r>
          </a:p>
        </p:txBody>
      </p:sp>
      <p:sp>
        <p:nvSpPr>
          <p:cNvPr id="5" name="Content Placeholder 7"/>
          <p:cNvSpPr>
            <a:spLocks noGrp="1"/>
          </p:cNvSpPr>
          <p:nvPr>
            <p:ph idx="1"/>
          </p:nvPr>
        </p:nvSpPr>
        <p:spPr>
          <a:xfrm>
            <a:off x="457200" y="1233194"/>
            <a:ext cx="8534400" cy="5320006"/>
          </a:xfrm>
        </p:spPr>
        <p:txBody>
          <a:bodyPr>
            <a:normAutofit fontScale="92500"/>
          </a:bodyPr>
          <a:lstStyle/>
          <a:p>
            <a:pPr marL="457200" indent="-457200">
              <a:buFont typeface="Arial" panose="020B0604020202020204" pitchFamily="34" charset="0"/>
              <a:buChar char="•"/>
            </a:pPr>
            <a:r>
              <a:rPr lang="en-US" sz="2400" dirty="0">
                <a:hlinkClick r:id="rId3"/>
              </a:rPr>
              <a:t>LPC specification</a:t>
            </a:r>
            <a:endParaRPr lang="en-US" sz="2400" dirty="0"/>
          </a:p>
          <a:p>
            <a:pPr marL="457200" indent="-457200">
              <a:buFont typeface="Arial" panose="020B0604020202020204" pitchFamily="34" charset="0"/>
              <a:buChar char="•"/>
            </a:pPr>
            <a:r>
              <a:rPr lang="en-US" sz="2400" dirty="0"/>
              <a:t>Substitutes Industry Standard Architecture (ISA) X-bus</a:t>
            </a:r>
          </a:p>
          <a:p>
            <a:pPr marL="457200" indent="-457200">
              <a:buFont typeface="Arial" panose="020B0604020202020204" pitchFamily="34" charset="0"/>
              <a:buChar char="•"/>
            </a:pPr>
            <a:r>
              <a:rPr lang="en-US" sz="2400" dirty="0"/>
              <a:t>7 required signals (LAD3-0,LFRAME,LRESET,LCLK), 6 optional</a:t>
            </a:r>
          </a:p>
          <a:p>
            <a:pPr marL="457200" indent="-457200">
              <a:buFont typeface="Arial" panose="020B0604020202020204" pitchFamily="34" charset="0"/>
              <a:buChar char="•"/>
            </a:pPr>
            <a:r>
              <a:rPr lang="en-US" sz="2400" dirty="0"/>
              <a:t>33 MHz PCI compatible host controller driven clock</a:t>
            </a:r>
          </a:p>
          <a:p>
            <a:pPr marL="457200" indent="-457200">
              <a:buFont typeface="Arial" panose="020B0604020202020204" pitchFamily="34" charset="0"/>
              <a:buChar char="•"/>
            </a:pPr>
            <a:r>
              <a:rPr lang="en-US" sz="2400" dirty="0"/>
              <a:t>LPC controller is integrated into PCH or ICH</a:t>
            </a:r>
          </a:p>
          <a:p>
            <a:pPr marL="457200" indent="-457200">
              <a:buFont typeface="Arial" panose="020B0604020202020204" pitchFamily="34" charset="0"/>
              <a:buChar char="•"/>
            </a:pPr>
            <a:r>
              <a:rPr lang="en-US" sz="2400" dirty="0"/>
              <a:t>Host decodes IO or MMIO cycles on PCI to LPC cycles:</a:t>
            </a:r>
          </a:p>
          <a:p>
            <a:pPr lvl="2" indent="0">
              <a:spcBef>
                <a:spcPts val="600"/>
              </a:spcBef>
              <a:buNone/>
            </a:pPr>
            <a:r>
              <a:rPr lang="en-US" dirty="0"/>
              <a:t>Memory Rd/</a:t>
            </a:r>
            <a:r>
              <a:rPr lang="en-US" dirty="0" err="1"/>
              <a:t>Wr</a:t>
            </a:r>
            <a:endParaRPr lang="en-US" dirty="0"/>
          </a:p>
          <a:p>
            <a:pPr lvl="2" indent="0">
              <a:spcBef>
                <a:spcPts val="600"/>
              </a:spcBef>
              <a:buNone/>
            </a:pPr>
            <a:r>
              <a:rPr lang="en-US" dirty="0"/>
              <a:t>I/O Rd/</a:t>
            </a:r>
            <a:r>
              <a:rPr lang="en-US" dirty="0" err="1"/>
              <a:t>Wr</a:t>
            </a:r>
            <a:endParaRPr lang="en-US" dirty="0"/>
          </a:p>
          <a:p>
            <a:pPr lvl="2" indent="0">
              <a:spcBef>
                <a:spcPts val="600"/>
              </a:spcBef>
              <a:buNone/>
            </a:pPr>
            <a:r>
              <a:rPr lang="en-US" dirty="0"/>
              <a:t>DMA Rd/</a:t>
            </a:r>
            <a:r>
              <a:rPr lang="en-US" dirty="0" err="1"/>
              <a:t>Wr</a:t>
            </a:r>
            <a:r>
              <a:rPr lang="en-US" dirty="0"/>
              <a:t> (via Intel 8237 DMA controller)</a:t>
            </a:r>
          </a:p>
          <a:p>
            <a:pPr lvl="2" indent="0">
              <a:spcBef>
                <a:spcPts val="600"/>
              </a:spcBef>
              <a:buNone/>
            </a:pPr>
            <a:r>
              <a:rPr lang="en-US" dirty="0"/>
              <a:t>Bus Master Memory Rd/</a:t>
            </a:r>
            <a:r>
              <a:rPr lang="en-US" dirty="0" err="1"/>
              <a:t>Wr</a:t>
            </a:r>
            <a:endParaRPr lang="en-US" dirty="0"/>
          </a:p>
          <a:p>
            <a:pPr lvl="2" indent="0">
              <a:spcBef>
                <a:spcPts val="600"/>
              </a:spcBef>
              <a:buNone/>
            </a:pPr>
            <a:r>
              <a:rPr lang="en-US" dirty="0"/>
              <a:t>Bus Master I/O Rd/</a:t>
            </a:r>
            <a:r>
              <a:rPr lang="en-US" dirty="0" err="1"/>
              <a:t>Wr</a:t>
            </a:r>
            <a:endParaRPr lang="en-US" dirty="0"/>
          </a:p>
          <a:p>
            <a:pPr lvl="2" indent="0">
              <a:spcBef>
                <a:spcPts val="600"/>
              </a:spcBef>
              <a:buNone/>
            </a:pPr>
            <a:r>
              <a:rPr lang="en-US" dirty="0"/>
              <a:t>Firmware Memory Rd/</a:t>
            </a:r>
            <a:r>
              <a:rPr lang="en-US" dirty="0" err="1"/>
              <a:t>Wr</a:t>
            </a:r>
            <a:r>
              <a:rPr lang="en-US" dirty="0"/>
              <a:t> </a:t>
            </a:r>
          </a:p>
        </p:txBody>
      </p:sp>
    </p:spTree>
    <p:extLst>
      <p:ext uri="{BB962C8B-B14F-4D97-AF65-F5344CB8AC3E}">
        <p14:creationId xmlns:p14="http://schemas.microsoft.com/office/powerpoint/2010/main" val="310560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Low Pin Count (LPC) Interface</a:t>
            </a:r>
          </a:p>
        </p:txBody>
      </p:sp>
      <p:sp>
        <p:nvSpPr>
          <p:cNvPr id="5" name="Content Placeholder 7"/>
          <p:cNvSpPr>
            <a:spLocks noGrp="1"/>
          </p:cNvSpPr>
          <p:nvPr>
            <p:ph idx="1"/>
          </p:nvPr>
        </p:nvSpPr>
        <p:spPr>
          <a:xfrm>
            <a:off x="457200" y="929640"/>
            <a:ext cx="8229600" cy="5320006"/>
          </a:xfrm>
        </p:spPr>
        <p:txBody>
          <a:bodyPr>
            <a:normAutofit/>
          </a:bodyPr>
          <a:lstStyle/>
          <a:p>
            <a:pPr marL="457200" indent="-457200">
              <a:buFont typeface="+mj-lt"/>
              <a:buAutoNum type="arabicPeriod"/>
            </a:pPr>
            <a:r>
              <a:rPr lang="en-US" sz="2400" dirty="0"/>
              <a:t>Firmware Hub: legacy Boot ROM (BIOS)</a:t>
            </a:r>
          </a:p>
          <a:p>
            <a:pPr marL="457200" indent="-457200">
              <a:buFont typeface="+mj-lt"/>
              <a:buAutoNum type="arabicPeriod"/>
            </a:pPr>
            <a:r>
              <a:rPr lang="en-US" sz="2400" dirty="0"/>
              <a:t>Discrete Trusted Platform Module (TPM)</a:t>
            </a:r>
          </a:p>
          <a:p>
            <a:pPr marL="1028700" lvl="2" indent="-457200"/>
            <a:r>
              <a:rPr lang="en-US" sz="1800" dirty="0"/>
              <a:t>MMIO 0xFED4xxxx</a:t>
            </a:r>
            <a:endParaRPr lang="en-US" sz="2400" dirty="0"/>
          </a:p>
          <a:p>
            <a:pPr marL="457200" indent="-457200">
              <a:buFont typeface="+mj-lt"/>
              <a:buAutoNum type="arabicPeriod"/>
            </a:pPr>
            <a:r>
              <a:rPr lang="en-US" sz="2400" dirty="0"/>
              <a:t>Super I/O (Floppy Disk Controller, PS/2 KBC, serial and parallel ports)</a:t>
            </a:r>
          </a:p>
          <a:p>
            <a:pPr marL="1028700" lvl="2" indent="-457200">
              <a:spcBef>
                <a:spcPts val="600"/>
              </a:spcBef>
            </a:pPr>
            <a:r>
              <a:rPr lang="en-US" sz="1800" dirty="0"/>
              <a:t>KB IO 60h/64h</a:t>
            </a:r>
          </a:p>
          <a:p>
            <a:pPr marL="1028700" lvl="2" indent="-457200">
              <a:spcBef>
                <a:spcPts val="600"/>
              </a:spcBef>
            </a:pPr>
            <a:r>
              <a:rPr lang="en-US" sz="1800" dirty="0"/>
              <a:t>FDD IO 3F0h-3F7h …</a:t>
            </a:r>
          </a:p>
          <a:p>
            <a:pPr marL="1028700" lvl="2" indent="-457200">
              <a:spcBef>
                <a:spcPts val="600"/>
              </a:spcBef>
            </a:pPr>
            <a:r>
              <a:rPr lang="en-US" sz="1800" dirty="0"/>
              <a:t>SP IO 3F8h-3FFh …</a:t>
            </a:r>
          </a:p>
          <a:p>
            <a:pPr marL="1028700" lvl="2" indent="-457200">
              <a:spcBef>
                <a:spcPts val="600"/>
              </a:spcBef>
            </a:pPr>
            <a:r>
              <a:rPr lang="en-US" sz="1800" dirty="0"/>
              <a:t>PP IO 378h-37Fh …</a:t>
            </a:r>
          </a:p>
          <a:p>
            <a:pPr marL="457200" indent="-457200">
              <a:buFont typeface="+mj-lt"/>
              <a:buAutoNum type="arabicPeriod"/>
            </a:pPr>
            <a:r>
              <a:rPr lang="en-US" sz="2400" dirty="0"/>
              <a:t>Embedded Controller</a:t>
            </a:r>
          </a:p>
          <a:p>
            <a:pPr marL="1028700" lvl="2" indent="-457200"/>
            <a:r>
              <a:rPr lang="en-US" sz="1800" dirty="0"/>
              <a:t>IO 62h/66h</a:t>
            </a:r>
          </a:p>
          <a:p>
            <a:pPr marL="457200" indent="-457200">
              <a:buFont typeface="+mj-lt"/>
              <a:buAutoNum type="arabicPeriod"/>
            </a:pPr>
            <a:r>
              <a:rPr lang="en-US" sz="2400" dirty="0"/>
              <a:t>Audio, AC’97, MIDI…</a:t>
            </a:r>
          </a:p>
        </p:txBody>
      </p:sp>
      <p:sp>
        <p:nvSpPr>
          <p:cNvPr id="2" name="Rectangle 1"/>
          <p:cNvSpPr/>
          <p:nvPr/>
        </p:nvSpPr>
        <p:spPr>
          <a:xfrm>
            <a:off x="3166363" y="6183868"/>
            <a:ext cx="3158237" cy="369332"/>
          </a:xfrm>
          <a:prstGeom prst="rect">
            <a:avLst/>
          </a:prstGeom>
        </p:spPr>
        <p:txBody>
          <a:bodyPr wrap="none">
            <a:spAutoFit/>
          </a:bodyPr>
          <a:lstStyle/>
          <a:p>
            <a:r>
              <a:rPr lang="en-US" dirty="0"/>
              <a:t>Reference: </a:t>
            </a:r>
            <a:r>
              <a:rPr lang="en-US" dirty="0">
                <a:hlinkClick r:id="rId3"/>
              </a:rPr>
              <a:t>LPC specification</a:t>
            </a:r>
            <a:endParaRPr lang="en-US" dirty="0"/>
          </a:p>
        </p:txBody>
      </p:sp>
      <p:sp>
        <p:nvSpPr>
          <p:cNvPr id="8" name="Rectangle 7"/>
          <p:cNvSpPr/>
          <p:nvPr/>
        </p:nvSpPr>
        <p:spPr>
          <a:xfrm>
            <a:off x="5892593" y="5251397"/>
            <a:ext cx="1219200" cy="83820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tx1"/>
                </a:solidFill>
              </a:rPr>
              <a:t>Super I/O</a:t>
            </a:r>
          </a:p>
          <a:p>
            <a:pPr algn="ctr"/>
            <a:endParaRPr lang="en-US" sz="1000" b="1" dirty="0">
              <a:solidFill>
                <a:schemeClr val="tx1"/>
              </a:solidFill>
            </a:endParaRPr>
          </a:p>
          <a:p>
            <a:pPr algn="ctr"/>
            <a:r>
              <a:rPr lang="en-US" sz="1400" dirty="0">
                <a:solidFill>
                  <a:schemeClr val="tx1"/>
                </a:solidFill>
              </a:rPr>
              <a:t>KBC, PP, SP, FDC</a:t>
            </a:r>
            <a:endParaRPr lang="en-US" sz="1200" dirty="0">
              <a:solidFill>
                <a:schemeClr val="tx1"/>
              </a:solidFill>
            </a:endParaRPr>
          </a:p>
        </p:txBody>
      </p:sp>
      <p:sp>
        <p:nvSpPr>
          <p:cNvPr id="9" name="Rectangle 8"/>
          <p:cNvSpPr/>
          <p:nvPr/>
        </p:nvSpPr>
        <p:spPr>
          <a:xfrm>
            <a:off x="5908359" y="3797193"/>
            <a:ext cx="1219200" cy="83820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Host</a:t>
            </a:r>
          </a:p>
        </p:txBody>
      </p:sp>
      <p:sp>
        <p:nvSpPr>
          <p:cNvPr id="10" name="Rectangle 9"/>
          <p:cNvSpPr/>
          <p:nvPr/>
        </p:nvSpPr>
        <p:spPr>
          <a:xfrm>
            <a:off x="4515739" y="5244993"/>
            <a:ext cx="1219200" cy="83820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Flash</a:t>
            </a:r>
          </a:p>
          <a:p>
            <a:pPr algn="ctr"/>
            <a:r>
              <a:rPr lang="en-US" dirty="0">
                <a:solidFill>
                  <a:schemeClr val="tx1"/>
                </a:solidFill>
              </a:rPr>
              <a:t>BIOS</a:t>
            </a:r>
          </a:p>
        </p:txBody>
      </p:sp>
      <p:sp>
        <p:nvSpPr>
          <p:cNvPr id="11" name="Rectangle 10"/>
          <p:cNvSpPr/>
          <p:nvPr/>
        </p:nvSpPr>
        <p:spPr>
          <a:xfrm>
            <a:off x="7190621" y="5257800"/>
            <a:ext cx="1295400" cy="83820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Embedded Controller</a:t>
            </a:r>
          </a:p>
        </p:txBody>
      </p:sp>
      <p:cxnSp>
        <p:nvCxnSpPr>
          <p:cNvPr id="16" name="Straight Arrow Connector 15"/>
          <p:cNvCxnSpPr/>
          <p:nvPr/>
        </p:nvCxnSpPr>
        <p:spPr>
          <a:xfrm>
            <a:off x="4394870" y="3416193"/>
            <a:ext cx="1418896"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032966" y="3416193"/>
            <a:ext cx="1418896"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7111793" y="3426146"/>
            <a:ext cx="767255" cy="790147"/>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1"/>
          </p:cNvCxnSpPr>
          <p:nvPr/>
        </p:nvCxnSpPr>
        <p:spPr>
          <a:xfrm>
            <a:off x="5142528" y="3426146"/>
            <a:ext cx="765831" cy="790147"/>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553200" y="4642384"/>
            <a:ext cx="0" cy="347695"/>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289766" y="4990079"/>
            <a:ext cx="4267200" cy="0"/>
          </a:xfrm>
          <a:prstGeom prst="straightConnector1">
            <a:avLst/>
          </a:prstGeom>
          <a:ln w="44450">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104318" y="4990079"/>
            <a:ext cx="0" cy="254914"/>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6553200" y="4996483"/>
            <a:ext cx="0" cy="254914"/>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800221" y="4996483"/>
            <a:ext cx="0" cy="254914"/>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419600" y="3031125"/>
            <a:ext cx="2111653" cy="338554"/>
          </a:xfrm>
          <a:prstGeom prst="rect">
            <a:avLst/>
          </a:prstGeom>
        </p:spPr>
        <p:txBody>
          <a:bodyPr wrap="square">
            <a:spAutoFit/>
          </a:bodyPr>
          <a:lstStyle/>
          <a:p>
            <a:r>
              <a:rPr lang="en-US" sz="1600" dirty="0"/>
              <a:t>ISA (optional)</a:t>
            </a:r>
          </a:p>
        </p:txBody>
      </p:sp>
      <p:sp>
        <p:nvSpPr>
          <p:cNvPr id="26" name="Rectangle 25"/>
          <p:cNvSpPr/>
          <p:nvPr/>
        </p:nvSpPr>
        <p:spPr>
          <a:xfrm>
            <a:off x="7108547" y="3042223"/>
            <a:ext cx="2111653" cy="338554"/>
          </a:xfrm>
          <a:prstGeom prst="rect">
            <a:avLst/>
          </a:prstGeom>
        </p:spPr>
        <p:txBody>
          <a:bodyPr wrap="square">
            <a:spAutoFit/>
          </a:bodyPr>
          <a:lstStyle/>
          <a:p>
            <a:r>
              <a:rPr lang="en-US" sz="1600" dirty="0"/>
              <a:t>PCI/Host Bus</a:t>
            </a:r>
          </a:p>
        </p:txBody>
      </p:sp>
    </p:spTree>
    <p:extLst>
      <p:ext uri="{BB962C8B-B14F-4D97-AF65-F5344CB8AC3E}">
        <p14:creationId xmlns:p14="http://schemas.microsoft.com/office/powerpoint/2010/main" val="382067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Serial Peripheral Interface (SPI)</a:t>
            </a:r>
          </a:p>
        </p:txBody>
      </p:sp>
      <p:sp>
        <p:nvSpPr>
          <p:cNvPr id="5" name="Content Placeholder 7"/>
          <p:cNvSpPr>
            <a:spLocks noGrp="1"/>
          </p:cNvSpPr>
          <p:nvPr>
            <p:ph idx="1"/>
          </p:nvPr>
        </p:nvSpPr>
        <p:spPr>
          <a:xfrm>
            <a:off x="457200" y="1066800"/>
            <a:ext cx="8229600" cy="5320006"/>
          </a:xfrm>
        </p:spPr>
        <p:txBody>
          <a:bodyPr>
            <a:normAutofit lnSpcReduction="10000"/>
          </a:bodyPr>
          <a:lstStyle/>
          <a:p>
            <a:pPr marL="457200" indent="-457200">
              <a:buFont typeface="+mj-lt"/>
              <a:buAutoNum type="arabicPeriod"/>
            </a:pPr>
            <a:r>
              <a:rPr lang="en-US" sz="2400" dirty="0"/>
              <a:t>4-pin synchronous serial interface</a:t>
            </a:r>
          </a:p>
          <a:p>
            <a:pPr marL="1028700" lvl="2" indent="-457200"/>
            <a:r>
              <a:rPr lang="en-US" sz="1800" dirty="0"/>
              <a:t>SCLK, MOSI, MISO, </a:t>
            </a:r>
            <a:r>
              <a:rPr lang="en-US" sz="1800" dirty="0" err="1"/>
              <a:t>CSn</a:t>
            </a:r>
            <a:r>
              <a:rPr lang="en-US" sz="1800" dirty="0"/>
              <a:t>/</a:t>
            </a:r>
            <a:r>
              <a:rPr lang="en-US" sz="1800" dirty="0" err="1"/>
              <a:t>SSn</a:t>
            </a:r>
            <a:r>
              <a:rPr lang="en-US" sz="1800" dirty="0"/>
              <a:t> (1 per slave device); optional </a:t>
            </a:r>
            <a:r>
              <a:rPr lang="en-US" sz="1800" dirty="0" err="1"/>
              <a:t>IOx</a:t>
            </a:r>
            <a:r>
              <a:rPr lang="en-US" sz="1800" dirty="0"/>
              <a:t> signals for fast read modes</a:t>
            </a:r>
          </a:p>
          <a:p>
            <a:pPr marL="1028700" lvl="2" indent="-457200"/>
            <a:r>
              <a:rPr lang="en-US" sz="1800" dirty="0"/>
              <a:t>Master - Slave protocol: 1 master, N slaves</a:t>
            </a:r>
          </a:p>
          <a:p>
            <a:pPr marL="1028700" lvl="2" indent="-457200"/>
            <a:r>
              <a:rPr lang="en-US" sz="1800" dirty="0"/>
              <a:t>Lower cost for system flash (BIOS) than FWH on LPC</a:t>
            </a:r>
            <a:endParaRPr lang="en-US" sz="2400" dirty="0"/>
          </a:p>
          <a:p>
            <a:pPr marL="457200" indent="-457200">
              <a:buFont typeface="+mj-lt"/>
              <a:buAutoNum type="arabicPeriod"/>
            </a:pPr>
            <a:r>
              <a:rPr lang="en-US" sz="2400" dirty="0"/>
              <a:t>SPI Controller is in PCH or ICH</a:t>
            </a:r>
          </a:p>
          <a:p>
            <a:pPr marL="1028700" lvl="2" indent="-457200"/>
            <a:r>
              <a:rPr lang="en-US" sz="1800" dirty="0"/>
              <a:t>Supports JEDEC Serial Flash Discoverable Parameter (SFDP) to query capabilities of SPI flash device</a:t>
            </a:r>
          </a:p>
          <a:p>
            <a:pPr marL="1028700" lvl="2" indent="-457200"/>
            <a:r>
              <a:rPr lang="en-US" sz="1800" dirty="0"/>
              <a:t>Boot BIOS straps (BBS) define if firmware is in LPC or SPI</a:t>
            </a:r>
          </a:p>
          <a:p>
            <a:pPr marL="457200" indent="-457200">
              <a:buFont typeface="+mj-lt"/>
              <a:buAutoNum type="arabicPeriod"/>
            </a:pPr>
            <a:r>
              <a:rPr lang="en-US" sz="2400" dirty="0"/>
              <a:t>SPI peripherals: sensors, serial NOR flash memory, MMC/SD...</a:t>
            </a:r>
          </a:p>
          <a:p>
            <a:pPr marL="457200" indent="-457200">
              <a:buFont typeface="+mj-lt"/>
              <a:buAutoNum type="arabicPeriod"/>
            </a:pPr>
            <a:r>
              <a:rPr lang="en-US" sz="2400" dirty="0"/>
              <a:t>Devices connected to SPI bus in chipset:</a:t>
            </a:r>
          </a:p>
          <a:p>
            <a:pPr marL="1028700" lvl="2" indent="-457200"/>
            <a:r>
              <a:rPr lang="en-US" sz="1800" dirty="0"/>
              <a:t>Flash Memory Devices</a:t>
            </a:r>
          </a:p>
          <a:p>
            <a:pPr marL="1028700" lvl="2" indent="-457200"/>
            <a:r>
              <a:rPr lang="en-US" sz="1800" dirty="0"/>
              <a:t>TPM over SPI (CS2#) on newer systems</a:t>
            </a:r>
          </a:p>
        </p:txBody>
      </p:sp>
    </p:spTree>
    <p:extLst>
      <p:ext uri="{BB962C8B-B14F-4D97-AF65-F5344CB8AC3E}">
        <p14:creationId xmlns:p14="http://schemas.microsoft.com/office/powerpoint/2010/main" val="2435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Chipset SPI Controller</a:t>
            </a:r>
          </a:p>
        </p:txBody>
      </p:sp>
      <p:sp>
        <p:nvSpPr>
          <p:cNvPr id="5" name="Content Placeholder 7"/>
          <p:cNvSpPr>
            <a:spLocks noGrp="1"/>
          </p:cNvSpPr>
          <p:nvPr>
            <p:ph idx="1"/>
          </p:nvPr>
        </p:nvSpPr>
        <p:spPr>
          <a:xfrm>
            <a:off x="457200" y="1676400"/>
            <a:ext cx="8229600" cy="4710406"/>
          </a:xfrm>
        </p:spPr>
        <p:txBody>
          <a:bodyPr>
            <a:normAutofit/>
          </a:bodyPr>
          <a:lstStyle/>
          <a:p>
            <a:pPr marL="457200" indent="-457200">
              <a:buFont typeface="+mj-lt"/>
              <a:buAutoNum type="arabicPeriod"/>
            </a:pPr>
            <a:r>
              <a:rPr lang="en-US" sz="2400" dirty="0"/>
              <a:t>PCH supports 3 SPI flash devices up to 16MB each</a:t>
            </a:r>
          </a:p>
          <a:p>
            <a:pPr marL="457200" indent="-457200">
              <a:buFont typeface="+mj-lt"/>
              <a:buAutoNum type="arabicPeriod"/>
            </a:pPr>
            <a:r>
              <a:rPr lang="en-US" sz="2400" i="1" dirty="0"/>
              <a:t>Descriptor</a:t>
            </a:r>
            <a:r>
              <a:rPr lang="en-US" sz="2400" dirty="0"/>
              <a:t> and </a:t>
            </a:r>
            <a:r>
              <a:rPr lang="en-US" sz="2400" i="1" dirty="0"/>
              <a:t>non-descriptor Modes</a:t>
            </a:r>
          </a:p>
          <a:p>
            <a:pPr marL="1028700" lvl="2" indent="-457200"/>
            <a:r>
              <a:rPr lang="en-US" sz="1800" dirty="0"/>
              <a:t>CS0# must be flash memory device with a valid </a:t>
            </a:r>
            <a:r>
              <a:rPr lang="en-US" sz="1800" i="1" dirty="0"/>
              <a:t>Flash Descriptor</a:t>
            </a:r>
            <a:r>
              <a:rPr lang="en-US" sz="1800" dirty="0"/>
              <a:t> (FD)</a:t>
            </a:r>
          </a:p>
          <a:p>
            <a:pPr marL="1028700" lvl="2" indent="-457200"/>
            <a:r>
              <a:rPr lang="en-US" sz="1800" dirty="0"/>
              <a:t>Descriptor mode is required on PCH based platforms</a:t>
            </a:r>
          </a:p>
          <a:p>
            <a:pPr marL="1028700" lvl="2" indent="-457200"/>
            <a:r>
              <a:rPr lang="en-US" sz="1800" dirty="0"/>
              <a:t>Flash descriptor describes contents of the flash memory</a:t>
            </a:r>
            <a:endParaRPr lang="en-US" sz="2400" dirty="0"/>
          </a:p>
          <a:p>
            <a:pPr marL="457200" indent="-457200">
              <a:buFont typeface="+mj-lt"/>
              <a:buAutoNum type="arabicPeriod"/>
            </a:pPr>
            <a:r>
              <a:rPr lang="en-US" sz="2400" i="1" dirty="0"/>
              <a:t>Hardware</a:t>
            </a:r>
            <a:r>
              <a:rPr lang="en-US" sz="2400" dirty="0"/>
              <a:t> and </a:t>
            </a:r>
            <a:r>
              <a:rPr lang="en-US" sz="2400" i="1" dirty="0"/>
              <a:t>Software Sequencing</a:t>
            </a:r>
            <a:r>
              <a:rPr lang="en-US" sz="2400" dirty="0"/>
              <a:t> operational modes</a:t>
            </a:r>
          </a:p>
          <a:p>
            <a:pPr marL="1028700" lvl="2" indent="-457200"/>
            <a:r>
              <a:rPr lang="en-US" sz="1800" dirty="0"/>
              <a:t>Hardware sequencing preprograms SPI bus cycles and CS0#</a:t>
            </a:r>
          </a:p>
          <a:p>
            <a:pPr marL="1028700" lvl="2" indent="-457200"/>
            <a:r>
              <a:rPr lang="en-US" sz="1800" dirty="0"/>
              <a:t>Software sequencing allows software to choose SPI cycles and CS</a:t>
            </a:r>
          </a:p>
        </p:txBody>
      </p:sp>
    </p:spTree>
    <p:extLst>
      <p:ext uri="{BB962C8B-B14F-4D97-AF65-F5344CB8AC3E}">
        <p14:creationId xmlns:p14="http://schemas.microsoft.com/office/powerpoint/2010/main" val="209584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System Flash Memory</a:t>
            </a:r>
          </a:p>
        </p:txBody>
      </p:sp>
      <p:sp>
        <p:nvSpPr>
          <p:cNvPr id="5" name="Content Placeholder 7"/>
          <p:cNvSpPr>
            <a:spLocks noGrp="1"/>
          </p:cNvSpPr>
          <p:nvPr>
            <p:ph idx="1"/>
          </p:nvPr>
        </p:nvSpPr>
        <p:spPr>
          <a:xfrm>
            <a:off x="457200" y="1143000"/>
            <a:ext cx="8229600" cy="5243806"/>
          </a:xfrm>
        </p:spPr>
        <p:txBody>
          <a:bodyPr>
            <a:normAutofit/>
          </a:bodyPr>
          <a:lstStyle/>
          <a:p>
            <a:pPr marL="457200" indent="-457200">
              <a:buFont typeface="+mj-lt"/>
              <a:buAutoNum type="arabicPeriod"/>
            </a:pPr>
            <a:r>
              <a:rPr lang="en-US" sz="2400" i="1" dirty="0"/>
              <a:t>Direct Access </a:t>
            </a:r>
            <a:r>
              <a:rPr lang="en-US" sz="2400" dirty="0"/>
              <a:t>(e.g. </a:t>
            </a:r>
            <a:r>
              <a:rPr lang="en-US" sz="2400" dirty="0" err="1">
                <a:latin typeface="Courier New" panose="02070309020205020404" pitchFamily="49" charset="0"/>
                <a:cs typeface="Courier New" panose="02070309020205020404" pitchFamily="49" charset="0"/>
              </a:rPr>
              <a:t>FFFFFFFFh</a:t>
            </a:r>
            <a:r>
              <a:rPr lang="en-US" sz="2400" dirty="0"/>
              <a:t> PA mapped to SPI direct read cycle), </a:t>
            </a:r>
            <a:r>
              <a:rPr lang="en-US" sz="2400" i="1" dirty="0"/>
              <a:t>Program Register</a:t>
            </a:r>
            <a:r>
              <a:rPr lang="en-US" sz="2400" dirty="0"/>
              <a:t> </a:t>
            </a:r>
            <a:r>
              <a:rPr lang="en-US" sz="2400" i="1" dirty="0"/>
              <a:t>Access </a:t>
            </a:r>
            <a:r>
              <a:rPr lang="en-US" sz="2400" dirty="0"/>
              <a:t>(SW programs Flash Linear Address to SPI MMIO registers)</a:t>
            </a:r>
          </a:p>
          <a:p>
            <a:pPr marL="457200" indent="-457200">
              <a:buFont typeface="+mj-lt"/>
              <a:buAutoNum type="arabicPeriod"/>
            </a:pPr>
            <a:r>
              <a:rPr lang="en-US" sz="2400" dirty="0"/>
              <a:t>For multiple masters SPI flash should support HW </a:t>
            </a:r>
            <a:r>
              <a:rPr lang="en-US" sz="2400" dirty="0" err="1"/>
              <a:t>seq</a:t>
            </a:r>
            <a:endParaRPr lang="en-US" sz="2400" dirty="0"/>
          </a:p>
          <a:p>
            <a:pPr marL="457200" indent="-457200">
              <a:buFont typeface="+mj-lt"/>
              <a:buAutoNum type="arabicPeriod"/>
            </a:pPr>
            <a:r>
              <a:rPr lang="en-US" sz="2400" dirty="0"/>
              <a:t>FLA </a:t>
            </a:r>
            <a:r>
              <a:rPr lang="en-US" sz="2400" dirty="0" err="1">
                <a:latin typeface="Courier New" panose="02070309020205020404" pitchFamily="49" charset="0"/>
                <a:cs typeface="Courier New" panose="02070309020205020404" pitchFamily="49" charset="0"/>
              </a:rPr>
              <a:t>FFFFFFh</a:t>
            </a:r>
            <a:r>
              <a:rPr lang="en-US" sz="2400" dirty="0"/>
              <a:t> maps to the top of Flash device</a:t>
            </a:r>
          </a:p>
          <a:p>
            <a:pPr marL="457200" indent="-457200">
              <a:buFont typeface="+mj-lt"/>
              <a:buAutoNum type="arabicPeriod"/>
            </a:pPr>
            <a:r>
              <a:rPr lang="en-US" sz="2400" dirty="0"/>
              <a:t>Erase cycles set all Fs: 0 </a:t>
            </a:r>
            <a:r>
              <a:rPr lang="en-US" sz="2400" dirty="0">
                <a:sym typeface="Wingdings" panose="05000000000000000000" pitchFamily="2" charset="2"/>
              </a:rPr>
              <a:t> 1</a:t>
            </a:r>
          </a:p>
          <a:p>
            <a:pPr marL="457200" indent="-457200">
              <a:buFont typeface="+mj-lt"/>
              <a:buAutoNum type="arabicPeriod"/>
            </a:pPr>
            <a:r>
              <a:rPr lang="en-US" sz="2400" dirty="0"/>
              <a:t>In descriptor mode, SPI flash memory devices contain multiple ranges</a:t>
            </a:r>
          </a:p>
        </p:txBody>
      </p:sp>
      <p:sp>
        <p:nvSpPr>
          <p:cNvPr id="6" name="Rectangle 5"/>
          <p:cNvSpPr/>
          <p:nvPr/>
        </p:nvSpPr>
        <p:spPr>
          <a:xfrm>
            <a:off x="805596" y="5715000"/>
            <a:ext cx="3995004" cy="646331"/>
          </a:xfrm>
          <a:prstGeom prst="rect">
            <a:avLst/>
          </a:prstGeom>
        </p:spPr>
        <p:txBody>
          <a:bodyPr wrap="none">
            <a:spAutoFit/>
          </a:bodyPr>
          <a:lstStyle/>
          <a:p>
            <a:r>
              <a:rPr lang="en-US" dirty="0"/>
              <a:t>Reference:</a:t>
            </a:r>
          </a:p>
          <a:p>
            <a:r>
              <a:rPr lang="en-US" dirty="0">
                <a:hlinkClick r:id="rId3"/>
              </a:rPr>
              <a:t>Intel 7 Series Chipset PCH datasheet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34004886"/>
              </p:ext>
            </p:extLst>
          </p:nvPr>
        </p:nvGraphicFramePr>
        <p:xfrm>
          <a:off x="5192966" y="4373880"/>
          <a:ext cx="3570034" cy="2026920"/>
        </p:xfrm>
        <a:graphic>
          <a:graphicData uri="http://schemas.openxmlformats.org/drawingml/2006/table">
            <a:tbl>
              <a:tblPr firstRow="1" bandRow="1">
                <a:tableStyleId>{5C22544A-7EE6-4342-B048-85BDC9FD1C3A}</a:tableStyleId>
              </a:tblPr>
              <a:tblGrid>
                <a:gridCol w="996289">
                  <a:extLst>
                    <a:ext uri="{9D8B030D-6E8A-4147-A177-3AD203B41FA5}">
                      <a16:colId xmlns:a16="http://schemas.microsoft.com/office/drawing/2014/main" val="20000"/>
                    </a:ext>
                  </a:extLst>
                </a:gridCol>
                <a:gridCol w="2573745">
                  <a:extLst>
                    <a:ext uri="{9D8B030D-6E8A-4147-A177-3AD203B41FA5}">
                      <a16:colId xmlns:a16="http://schemas.microsoft.com/office/drawing/2014/main" val="20001"/>
                    </a:ext>
                  </a:extLst>
                </a:gridCol>
              </a:tblGrid>
              <a:tr h="182880">
                <a:tc>
                  <a:txBody>
                    <a:bodyPr/>
                    <a:lstStyle/>
                    <a:p>
                      <a:r>
                        <a:rPr lang="en-US" sz="1600" dirty="0">
                          <a:latin typeface="+mj-lt"/>
                        </a:rPr>
                        <a:t>Region</a:t>
                      </a:r>
                      <a:r>
                        <a:rPr lang="en-US" sz="1600" baseline="0" dirty="0">
                          <a:latin typeface="+mj-lt"/>
                        </a:rPr>
                        <a:t> </a:t>
                      </a:r>
                      <a:endParaRPr lang="en-US" sz="1600" dirty="0">
                        <a:latin typeface="+mj-lt"/>
                      </a:endParaRPr>
                    </a:p>
                  </a:txBody>
                  <a:tcPr/>
                </a:tc>
                <a:tc>
                  <a:txBody>
                    <a:bodyPr/>
                    <a:lstStyle/>
                    <a:p>
                      <a:r>
                        <a:rPr lang="en-US" sz="1600" dirty="0">
                          <a:latin typeface="+mj-lt"/>
                        </a:rPr>
                        <a:t>Content</a:t>
                      </a:r>
                    </a:p>
                  </a:txBody>
                  <a:tcPr/>
                </a:tc>
                <a:extLst>
                  <a:ext uri="{0D108BD9-81ED-4DB2-BD59-A6C34878D82A}">
                    <a16:rowId xmlns:a16="http://schemas.microsoft.com/office/drawing/2014/main" val="10000"/>
                  </a:ext>
                </a:extLst>
              </a:tr>
              <a:tr h="2604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latin typeface="+mj-lt"/>
                          <a:cs typeface="Courier New" panose="02070309020205020404" pitchFamily="49" charset="0"/>
                        </a:rPr>
                        <a:t>0</a:t>
                      </a:r>
                    </a:p>
                  </a:txBody>
                  <a:tcPr/>
                </a:tc>
                <a:tc>
                  <a:txBody>
                    <a:bodyPr/>
                    <a:lstStyle/>
                    <a:p>
                      <a:r>
                        <a:rPr lang="en-US" sz="1600" dirty="0">
                          <a:latin typeface="+mj-lt"/>
                        </a:rPr>
                        <a:t>Flash Descriptor</a:t>
                      </a:r>
                    </a:p>
                  </a:txBody>
                  <a:tcPr/>
                </a:tc>
                <a:extLst>
                  <a:ext uri="{0D108BD9-81ED-4DB2-BD59-A6C34878D82A}">
                    <a16:rowId xmlns:a16="http://schemas.microsoft.com/office/drawing/2014/main" val="10001"/>
                  </a:ext>
                </a:extLst>
              </a:tr>
              <a:tr h="296883">
                <a:tc>
                  <a:txBody>
                    <a:bodyPr/>
                    <a:lstStyle/>
                    <a:p>
                      <a:pPr algn="ctr"/>
                      <a:r>
                        <a:rPr lang="en-US" sz="1600" dirty="0">
                          <a:latin typeface="+mj-lt"/>
                          <a:cs typeface="Courier New" panose="02070309020205020404" pitchFamily="49" charset="0"/>
                        </a:rPr>
                        <a:t>1</a:t>
                      </a:r>
                    </a:p>
                  </a:txBody>
                  <a:tcPr/>
                </a:tc>
                <a:tc>
                  <a:txBody>
                    <a:bodyPr/>
                    <a:lstStyle/>
                    <a:p>
                      <a:r>
                        <a:rPr lang="en-US" sz="1600" dirty="0">
                          <a:latin typeface="+mj-lt"/>
                        </a:rPr>
                        <a:t>BIOS</a:t>
                      </a:r>
                    </a:p>
                  </a:txBody>
                  <a:tcPr/>
                </a:tc>
                <a:extLst>
                  <a:ext uri="{0D108BD9-81ED-4DB2-BD59-A6C34878D82A}">
                    <a16:rowId xmlns:a16="http://schemas.microsoft.com/office/drawing/2014/main" val="10002"/>
                  </a:ext>
                </a:extLst>
              </a:tr>
              <a:tr h="350520">
                <a:tc>
                  <a:txBody>
                    <a:bodyPr/>
                    <a:lstStyle/>
                    <a:p>
                      <a:pPr algn="ctr"/>
                      <a:r>
                        <a:rPr lang="en-US" sz="1600" dirty="0">
                          <a:latin typeface="+mj-lt"/>
                          <a:cs typeface="Courier New" panose="02070309020205020404" pitchFamily="49" charset="0"/>
                        </a:rPr>
                        <a:t>2</a:t>
                      </a:r>
                    </a:p>
                  </a:txBody>
                  <a:tcPr/>
                </a:tc>
                <a:tc>
                  <a:txBody>
                    <a:bodyPr/>
                    <a:lstStyle/>
                    <a:p>
                      <a:r>
                        <a:rPr lang="en-US" sz="1600" dirty="0">
                          <a:latin typeface="+mj-lt"/>
                        </a:rPr>
                        <a:t>Intel Management Engine </a:t>
                      </a:r>
                    </a:p>
                  </a:txBody>
                  <a:tcPr/>
                </a:tc>
                <a:extLst>
                  <a:ext uri="{0D108BD9-81ED-4DB2-BD59-A6C34878D82A}">
                    <a16:rowId xmlns:a16="http://schemas.microsoft.com/office/drawing/2014/main" val="10003"/>
                  </a:ext>
                </a:extLst>
              </a:tr>
              <a:tr h="264424">
                <a:tc>
                  <a:txBody>
                    <a:bodyPr/>
                    <a:lstStyle/>
                    <a:p>
                      <a:pPr algn="ctr"/>
                      <a:r>
                        <a:rPr lang="en-US" sz="1600" dirty="0">
                          <a:latin typeface="+mj-lt"/>
                          <a:cs typeface="Courier New" panose="02070309020205020404" pitchFamily="49" charset="0"/>
                        </a:rPr>
                        <a:t>3</a:t>
                      </a:r>
                    </a:p>
                  </a:txBody>
                  <a:tcPr/>
                </a:tc>
                <a:tc>
                  <a:txBody>
                    <a:bodyPr/>
                    <a:lstStyle/>
                    <a:p>
                      <a:r>
                        <a:rPr lang="en-US" sz="1600" dirty="0">
                          <a:latin typeface="+mj-lt"/>
                        </a:rPr>
                        <a:t>Gigabit Ethernet </a:t>
                      </a:r>
                    </a:p>
                  </a:txBody>
                  <a:tcPr/>
                </a:tc>
                <a:extLst>
                  <a:ext uri="{0D108BD9-81ED-4DB2-BD59-A6C34878D82A}">
                    <a16:rowId xmlns:a16="http://schemas.microsoft.com/office/drawing/2014/main" val="10004"/>
                  </a:ext>
                </a:extLst>
              </a:tr>
              <a:tr h="285799">
                <a:tc>
                  <a:txBody>
                    <a:bodyPr/>
                    <a:lstStyle/>
                    <a:p>
                      <a:pPr algn="ctr"/>
                      <a:r>
                        <a:rPr lang="en-US" sz="1600" dirty="0">
                          <a:latin typeface="+mj-lt"/>
                          <a:cs typeface="Courier New" panose="02070309020205020404" pitchFamily="49" charset="0"/>
                        </a:rPr>
                        <a:t>4</a:t>
                      </a:r>
                    </a:p>
                  </a:txBody>
                  <a:tcPr/>
                </a:tc>
                <a:tc>
                  <a:txBody>
                    <a:bodyPr/>
                    <a:lstStyle/>
                    <a:p>
                      <a:r>
                        <a:rPr lang="en-US" sz="1600" dirty="0">
                          <a:latin typeface="+mj-lt"/>
                        </a:rPr>
                        <a:t>Platform</a:t>
                      </a:r>
                      <a:r>
                        <a:rPr lang="en-US" sz="1600" baseline="0" dirty="0">
                          <a:latin typeface="+mj-lt"/>
                        </a:rPr>
                        <a:t> Data</a:t>
                      </a:r>
                      <a:endParaRPr lang="en-US" sz="1600" dirty="0">
                        <a:latin typeface="+mj-lt"/>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005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SPI Flash Descriptor</a:t>
            </a:r>
          </a:p>
        </p:txBody>
      </p:sp>
      <p:sp>
        <p:nvSpPr>
          <p:cNvPr id="5" name="Content Placeholder 7"/>
          <p:cNvSpPr>
            <a:spLocks noGrp="1"/>
          </p:cNvSpPr>
          <p:nvPr>
            <p:ph idx="1"/>
          </p:nvPr>
        </p:nvSpPr>
        <p:spPr>
          <a:xfrm>
            <a:off x="457200" y="1066800"/>
            <a:ext cx="6248400" cy="5320006"/>
          </a:xfrm>
        </p:spPr>
        <p:txBody>
          <a:bodyPr>
            <a:normAutofit/>
          </a:bodyPr>
          <a:lstStyle/>
          <a:p>
            <a:pPr marL="457200" indent="-457200">
              <a:buFont typeface="+mj-lt"/>
              <a:buAutoNum type="arabicPeriod"/>
            </a:pPr>
            <a:r>
              <a:rPr lang="en-US" sz="2400" dirty="0"/>
              <a:t>Region 0 at FLA </a:t>
            </a:r>
            <a:r>
              <a:rPr lang="en-US" sz="2400" dirty="0">
                <a:latin typeface="Courier New" panose="02070309020205020404" pitchFamily="49" charset="0"/>
                <a:cs typeface="Courier New" panose="02070309020205020404" pitchFamily="49" charset="0"/>
              </a:rPr>
              <a:t>0 – </a:t>
            </a:r>
            <a:r>
              <a:rPr lang="en-US" sz="2400" dirty="0" err="1">
                <a:latin typeface="Courier New" panose="02070309020205020404" pitchFamily="49" charset="0"/>
                <a:cs typeface="Courier New" panose="02070309020205020404" pitchFamily="49" charset="0"/>
              </a:rPr>
              <a:t>FFFh</a:t>
            </a:r>
            <a:r>
              <a:rPr lang="en-US" sz="2400" dirty="0"/>
              <a:t> (4 KB)</a:t>
            </a:r>
          </a:p>
          <a:p>
            <a:pPr marL="457200" indent="-457200">
              <a:buFont typeface="+mj-lt"/>
              <a:buAutoNum type="arabicPeriod"/>
            </a:pPr>
            <a:r>
              <a:rPr lang="en-US" sz="2400" dirty="0"/>
              <a:t>Signature: </a:t>
            </a:r>
            <a:r>
              <a:rPr lang="en-US" sz="2400" b="1" dirty="0">
                <a:latin typeface="Courier New" panose="02070309020205020404" pitchFamily="49" charset="0"/>
                <a:cs typeface="Courier New" panose="02070309020205020404" pitchFamily="49" charset="0"/>
              </a:rPr>
              <a:t>0FF0A55Ah</a:t>
            </a:r>
            <a:r>
              <a:rPr lang="en-US" sz="2400" dirty="0"/>
              <a:t> at </a:t>
            </a:r>
            <a:r>
              <a:rPr lang="en-US" sz="2400" dirty="0">
                <a:latin typeface="Courier New" panose="02070309020205020404" pitchFamily="49" charset="0"/>
                <a:cs typeface="Courier New" panose="02070309020205020404" pitchFamily="49" charset="0"/>
              </a:rPr>
              <a:t>10h</a:t>
            </a:r>
            <a:r>
              <a:rPr lang="en-US" sz="2400" dirty="0"/>
              <a:t> LBA</a:t>
            </a:r>
          </a:p>
          <a:p>
            <a:pPr marL="457200" indent="-457200">
              <a:buFont typeface="+mj-lt"/>
              <a:buAutoNum type="arabicPeriod"/>
            </a:pPr>
            <a:r>
              <a:rPr lang="en-US" sz="2400" dirty="0"/>
              <a:t>Contains the following sections:</a:t>
            </a:r>
          </a:p>
          <a:p>
            <a:pPr marL="1028700" lvl="2" indent="-457200"/>
            <a:r>
              <a:rPr lang="en-US" sz="2000" i="1" dirty="0"/>
              <a:t>Component</a:t>
            </a:r>
            <a:r>
              <a:rPr lang="en-US" sz="2000" dirty="0"/>
              <a:t>: flash device configuration</a:t>
            </a:r>
          </a:p>
          <a:p>
            <a:pPr marL="1028700" lvl="2" indent="-457200"/>
            <a:r>
              <a:rPr lang="en-US" sz="2000" i="1" dirty="0"/>
              <a:t>Region</a:t>
            </a:r>
            <a:r>
              <a:rPr lang="en-US" sz="2000" dirty="0"/>
              <a:t>: describes other regions</a:t>
            </a:r>
          </a:p>
          <a:p>
            <a:pPr marL="1028700" lvl="2" indent="-457200"/>
            <a:r>
              <a:rPr lang="en-US" sz="2000" i="1" dirty="0"/>
              <a:t>Master</a:t>
            </a:r>
            <a:r>
              <a:rPr lang="en-US" sz="2000" dirty="0"/>
              <a:t>: defines Rd/</a:t>
            </a:r>
            <a:r>
              <a:rPr lang="en-US" sz="2000" dirty="0" err="1"/>
              <a:t>Wr</a:t>
            </a:r>
            <a:r>
              <a:rPr lang="en-US" sz="2000" dirty="0"/>
              <a:t> Access Control table</a:t>
            </a:r>
          </a:p>
          <a:p>
            <a:pPr marL="1028700" lvl="2" indent="-457200"/>
            <a:r>
              <a:rPr lang="en-US" sz="2000" i="1" dirty="0"/>
              <a:t>CPU and PCH soft straps</a:t>
            </a:r>
          </a:p>
          <a:p>
            <a:pPr marL="1028700" lvl="2" indent="-457200"/>
            <a:r>
              <a:rPr lang="en-US" sz="2000" i="1" dirty="0"/>
              <a:t>ME VSCC Table</a:t>
            </a:r>
            <a:r>
              <a:rPr lang="en-US" sz="2000" dirty="0"/>
              <a:t>: JEDEC ID &amp; VSCC info</a:t>
            </a:r>
          </a:p>
          <a:p>
            <a:pPr marL="1028700" lvl="2" indent="-457200"/>
            <a:r>
              <a:rPr lang="en-US" sz="2000" i="1" dirty="0"/>
              <a:t>OEM</a:t>
            </a:r>
            <a:r>
              <a:rPr lang="en-US" sz="2000" dirty="0"/>
              <a:t>: reserved for OEM use</a:t>
            </a:r>
          </a:p>
          <a:p>
            <a:pPr marL="457200" indent="-457200">
              <a:buFont typeface="+mj-lt"/>
              <a:buAutoNum type="arabicPeriod"/>
            </a:pPr>
            <a:r>
              <a:rPr lang="en-US" sz="2400" dirty="0"/>
              <a:t>Access Control table defines which masters (CPU, ME, </a:t>
            </a:r>
            <a:r>
              <a:rPr lang="en-US" sz="2400" dirty="0" err="1"/>
              <a:t>GbE</a:t>
            </a:r>
            <a:r>
              <a:rPr lang="en-US" sz="2400" dirty="0"/>
              <a:t>) can access regions (FD has to be write-protected</a:t>
            </a:r>
            <a:r>
              <a:rPr lang="en-US" sz="2000" dirty="0"/>
              <a:t>)</a:t>
            </a:r>
          </a:p>
          <a:p>
            <a:pPr marL="1028700" lvl="2" indent="-457200"/>
            <a:endParaRPr lang="en-US" sz="2000" i="1" dirty="0"/>
          </a:p>
        </p:txBody>
      </p:sp>
      <p:sp>
        <p:nvSpPr>
          <p:cNvPr id="6" name="Rectangle 5"/>
          <p:cNvSpPr/>
          <p:nvPr/>
        </p:nvSpPr>
        <p:spPr>
          <a:xfrm>
            <a:off x="1620210" y="6214646"/>
            <a:ext cx="4628190" cy="338554"/>
          </a:xfrm>
          <a:prstGeom prst="rect">
            <a:avLst/>
          </a:prstGeom>
        </p:spPr>
        <p:txBody>
          <a:bodyPr wrap="none">
            <a:spAutoFit/>
          </a:bodyPr>
          <a:lstStyle/>
          <a:p>
            <a:r>
              <a:rPr lang="en-US" sz="1600" dirty="0"/>
              <a:t>Reference: </a:t>
            </a:r>
            <a:r>
              <a:rPr lang="en-US" sz="1600" dirty="0">
                <a:hlinkClick r:id="rId3"/>
              </a:rPr>
              <a:t>Intel 7 Series Chipset PCH datasheet</a:t>
            </a:r>
            <a:endParaRPr lang="en-US" sz="1600" dirty="0"/>
          </a:p>
        </p:txBody>
      </p:sp>
      <p:sp>
        <p:nvSpPr>
          <p:cNvPr id="8" name="Rectangle 7"/>
          <p:cNvSpPr/>
          <p:nvPr/>
        </p:nvSpPr>
        <p:spPr>
          <a:xfrm>
            <a:off x="7620000" y="6160770"/>
            <a:ext cx="1143000" cy="304800"/>
          </a:xfrm>
          <a:prstGeom prst="rect">
            <a:avLst/>
          </a:prstGeom>
          <a:solidFill>
            <a:schemeClr val="accent5">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Signature</a:t>
            </a:r>
          </a:p>
        </p:txBody>
      </p:sp>
      <p:sp>
        <p:nvSpPr>
          <p:cNvPr id="9" name="Rectangle 8"/>
          <p:cNvSpPr/>
          <p:nvPr/>
        </p:nvSpPr>
        <p:spPr>
          <a:xfrm>
            <a:off x="7620000" y="5550932"/>
            <a:ext cx="1143000" cy="609600"/>
          </a:xfrm>
          <a:prstGeom prst="rect">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Descriptor MAP</a:t>
            </a:r>
          </a:p>
        </p:txBody>
      </p:sp>
      <p:sp>
        <p:nvSpPr>
          <p:cNvPr id="10" name="Rectangle 9"/>
          <p:cNvSpPr/>
          <p:nvPr/>
        </p:nvSpPr>
        <p:spPr>
          <a:xfrm>
            <a:off x="7620000" y="5029200"/>
            <a:ext cx="1143000" cy="521732"/>
          </a:xfrm>
          <a:prstGeom prst="rect">
            <a:avLst/>
          </a:prstGeom>
          <a:solidFill>
            <a:schemeClr val="accent5">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Component</a:t>
            </a:r>
          </a:p>
        </p:txBody>
      </p:sp>
      <p:sp>
        <p:nvSpPr>
          <p:cNvPr id="11" name="Rectangle 10"/>
          <p:cNvSpPr/>
          <p:nvPr/>
        </p:nvSpPr>
        <p:spPr>
          <a:xfrm>
            <a:off x="7620000" y="4419600"/>
            <a:ext cx="1143000" cy="6096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Region</a:t>
            </a:r>
          </a:p>
        </p:txBody>
      </p:sp>
      <p:sp>
        <p:nvSpPr>
          <p:cNvPr id="12" name="Rectangle 11"/>
          <p:cNvSpPr/>
          <p:nvPr/>
        </p:nvSpPr>
        <p:spPr>
          <a:xfrm>
            <a:off x="7620000" y="3886200"/>
            <a:ext cx="1143000" cy="533400"/>
          </a:xfrm>
          <a:prstGeom prst="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Master</a:t>
            </a:r>
          </a:p>
        </p:txBody>
      </p:sp>
      <p:sp>
        <p:nvSpPr>
          <p:cNvPr id="13" name="Rectangle 12"/>
          <p:cNvSpPr/>
          <p:nvPr/>
        </p:nvSpPr>
        <p:spPr>
          <a:xfrm>
            <a:off x="7620000" y="3276600"/>
            <a:ext cx="1143000" cy="600075"/>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PCH Soft Straps</a:t>
            </a:r>
          </a:p>
        </p:txBody>
      </p:sp>
      <p:sp>
        <p:nvSpPr>
          <p:cNvPr id="14" name="Rectangle 13"/>
          <p:cNvSpPr/>
          <p:nvPr/>
        </p:nvSpPr>
        <p:spPr>
          <a:xfrm>
            <a:off x="7620000" y="2415002"/>
            <a:ext cx="1143000" cy="879397"/>
          </a:xfrm>
          <a:prstGeom prst="rect">
            <a:avLst/>
          </a:prstGeom>
          <a:solidFill>
            <a:schemeClr val="bg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Reserved</a:t>
            </a:r>
          </a:p>
        </p:txBody>
      </p:sp>
      <p:sp>
        <p:nvSpPr>
          <p:cNvPr id="15" name="Rectangle 14"/>
          <p:cNvSpPr/>
          <p:nvPr/>
        </p:nvSpPr>
        <p:spPr>
          <a:xfrm>
            <a:off x="7620000" y="1527511"/>
            <a:ext cx="1143000" cy="887489"/>
          </a:xfrm>
          <a:prstGeom prst="rect">
            <a:avLst/>
          </a:prstGeom>
          <a:solidFill>
            <a:schemeClr val="accent5">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Management Engine VSCC Table</a:t>
            </a:r>
          </a:p>
        </p:txBody>
      </p:sp>
      <p:sp>
        <p:nvSpPr>
          <p:cNvPr id="16" name="Rectangle 15"/>
          <p:cNvSpPr/>
          <p:nvPr/>
        </p:nvSpPr>
        <p:spPr>
          <a:xfrm>
            <a:off x="7620000" y="945237"/>
            <a:ext cx="1143000" cy="591686"/>
          </a:xfrm>
          <a:prstGeom prst="rect">
            <a:avLst/>
          </a:prstGeom>
          <a:solidFill>
            <a:schemeClr val="accent5">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Descriptor Upper MAP</a:t>
            </a:r>
          </a:p>
        </p:txBody>
      </p:sp>
      <p:sp>
        <p:nvSpPr>
          <p:cNvPr id="17" name="Rectangle 16"/>
          <p:cNvSpPr/>
          <p:nvPr/>
        </p:nvSpPr>
        <p:spPr>
          <a:xfrm>
            <a:off x="7620000" y="366082"/>
            <a:ext cx="1143000" cy="591686"/>
          </a:xfrm>
          <a:prstGeom prst="rect">
            <a:avLst/>
          </a:prstGeom>
          <a:solidFill>
            <a:schemeClr val="accent6">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OEM Section</a:t>
            </a:r>
          </a:p>
        </p:txBody>
      </p:sp>
      <p:cxnSp>
        <p:nvCxnSpPr>
          <p:cNvPr id="18" name="Straight Arrow Connector 17"/>
          <p:cNvCxnSpPr/>
          <p:nvPr/>
        </p:nvCxnSpPr>
        <p:spPr>
          <a:xfrm>
            <a:off x="6853652" y="366082"/>
            <a:ext cx="762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853652" y="6477000"/>
            <a:ext cx="762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839110" y="2415000"/>
            <a:ext cx="762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7010400" y="3275340"/>
            <a:ext cx="569659" cy="1095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7075234" y="3856364"/>
            <a:ext cx="544766" cy="2031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199059" y="4419025"/>
            <a:ext cx="381000" cy="746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7322884" y="5008696"/>
            <a:ext cx="297116" cy="680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423816" y="5545847"/>
            <a:ext cx="191836" cy="174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818059" y="1224834"/>
            <a:ext cx="0" cy="119016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010400" y="3273034"/>
            <a:ext cx="0" cy="260406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7075234" y="3886200"/>
            <a:ext cx="0" cy="199089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7199059" y="4419026"/>
            <a:ext cx="0" cy="14580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307676" y="5008696"/>
            <a:ext cx="7524" cy="86840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423816" y="5545847"/>
            <a:ext cx="1" cy="33125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10400" y="5877098"/>
            <a:ext cx="605252"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818059" y="1233194"/>
            <a:ext cx="7874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91752" y="6129094"/>
            <a:ext cx="2111653" cy="338554"/>
          </a:xfrm>
          <a:prstGeom prst="rect">
            <a:avLst/>
          </a:prstGeom>
        </p:spPr>
        <p:txBody>
          <a:bodyPr wrap="square">
            <a:spAutoFit/>
          </a:bodyPr>
          <a:lstStyle/>
          <a:p>
            <a:r>
              <a:rPr lang="en-US" sz="1600" dirty="0"/>
              <a:t>10h</a:t>
            </a:r>
          </a:p>
        </p:txBody>
      </p:sp>
      <p:sp>
        <p:nvSpPr>
          <p:cNvPr id="35" name="Rectangle 34"/>
          <p:cNvSpPr/>
          <p:nvPr/>
        </p:nvSpPr>
        <p:spPr>
          <a:xfrm>
            <a:off x="6839110" y="33043"/>
            <a:ext cx="2111653" cy="338554"/>
          </a:xfrm>
          <a:prstGeom prst="rect">
            <a:avLst/>
          </a:prstGeom>
        </p:spPr>
        <p:txBody>
          <a:bodyPr wrap="square">
            <a:spAutoFit/>
          </a:bodyPr>
          <a:lstStyle/>
          <a:p>
            <a:r>
              <a:rPr lang="en-US" sz="1600" dirty="0"/>
              <a:t>4KB</a:t>
            </a:r>
          </a:p>
        </p:txBody>
      </p:sp>
    </p:spTree>
    <p:extLst>
      <p:ext uri="{BB962C8B-B14F-4D97-AF65-F5344CB8AC3E}">
        <p14:creationId xmlns:p14="http://schemas.microsoft.com/office/powerpoint/2010/main" val="318126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System Flash Security</a:t>
            </a:r>
          </a:p>
        </p:txBody>
      </p:sp>
      <p:sp>
        <p:nvSpPr>
          <p:cNvPr id="5" name="Content Placeholder 7"/>
          <p:cNvSpPr>
            <a:spLocks noGrp="1"/>
          </p:cNvSpPr>
          <p:nvPr>
            <p:ph idx="1"/>
          </p:nvPr>
        </p:nvSpPr>
        <p:spPr>
          <a:xfrm>
            <a:off x="457200" y="1447800"/>
            <a:ext cx="8229600" cy="4939006"/>
          </a:xfrm>
        </p:spPr>
        <p:txBody>
          <a:bodyPr>
            <a:normAutofit/>
          </a:bodyPr>
          <a:lstStyle/>
          <a:p>
            <a:pPr marL="342900" indent="-342900">
              <a:buFont typeface="Arial" panose="020B0604020202020204" pitchFamily="34" charset="0"/>
              <a:buChar char="•"/>
            </a:pPr>
            <a:r>
              <a:rPr lang="en-US" sz="2400" dirty="0">
                <a:sym typeface="Wingdings" panose="05000000000000000000" pitchFamily="2" charset="2"/>
              </a:rPr>
              <a:t>Chipset (SPI controller) based protections</a:t>
            </a:r>
            <a:endParaRPr lang="en-US" sz="2400" dirty="0"/>
          </a:p>
          <a:p>
            <a:pPr marL="682625" lvl="1" indent="-457200">
              <a:buFont typeface="+mj-lt"/>
              <a:buAutoNum type="arabicPeriod"/>
            </a:pPr>
            <a:r>
              <a:rPr lang="en-US" sz="2400" dirty="0">
                <a:sym typeface="Wingdings" panose="05000000000000000000" pitchFamily="2" charset="2"/>
              </a:rPr>
              <a:t>SMM based BIOS Write Protection: write-protects entire BIOS region from software other than SMI handler firmware executing in SMM</a:t>
            </a:r>
            <a:endParaRPr lang="en-US" sz="2000" dirty="0">
              <a:sym typeface="Wingdings" panose="05000000000000000000" pitchFamily="2" charset="2"/>
            </a:endParaRPr>
          </a:p>
          <a:p>
            <a:pPr marL="682625" lvl="1" indent="-457200">
              <a:buFont typeface="+mj-lt"/>
              <a:buAutoNum type="arabicPeriod"/>
            </a:pPr>
            <a:r>
              <a:rPr lang="en-US" sz="2400" dirty="0">
                <a:sym typeface="Wingdings" panose="05000000000000000000" pitchFamily="2" charset="2"/>
              </a:rPr>
              <a:t>SPI Protected Range registers (PR0-PR4): read/write protection of SPI flash regions based on FLA for program register access</a:t>
            </a:r>
          </a:p>
          <a:p>
            <a:pPr marL="682625" lvl="1" indent="-457200">
              <a:buFont typeface="+mj-lt"/>
              <a:buAutoNum type="arabicPeriod"/>
            </a:pPr>
            <a:r>
              <a:rPr lang="en-US" sz="2400" dirty="0">
                <a:sym typeface="Wingdings" panose="05000000000000000000" pitchFamily="2" charset="2"/>
              </a:rPr>
              <a:t>Flash Descriptor based access control: defines read/write access to each flash region by each master</a:t>
            </a:r>
            <a:endParaRPr lang="en-US" sz="2000" dirty="0">
              <a:sym typeface="Wingdings" panose="05000000000000000000" pitchFamily="2" charset="2"/>
            </a:endParaRPr>
          </a:p>
          <a:p>
            <a:pPr marL="457200" indent="-457200">
              <a:buFont typeface="Arial" panose="020B0604020202020204" pitchFamily="34" charset="0"/>
              <a:buChar char="•"/>
            </a:pPr>
            <a:r>
              <a:rPr lang="en-US" sz="2400" dirty="0"/>
              <a:t>Firmware may use SPI flash chips write protection (WP#)</a:t>
            </a:r>
          </a:p>
          <a:p>
            <a:pPr marL="457200" indent="-457200">
              <a:buFont typeface="+mj-lt"/>
              <a:buAutoNum type="arabicPeriod"/>
            </a:pPr>
            <a:endParaRPr lang="en-US" sz="2400" dirty="0"/>
          </a:p>
        </p:txBody>
      </p:sp>
    </p:spTree>
    <p:extLst>
      <p:ext uri="{BB962C8B-B14F-4D97-AF65-F5344CB8AC3E}">
        <p14:creationId xmlns:p14="http://schemas.microsoft.com/office/powerpoint/2010/main" val="243648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System Management Bus (SMBus)</a:t>
            </a:r>
          </a:p>
        </p:txBody>
      </p:sp>
      <p:sp>
        <p:nvSpPr>
          <p:cNvPr id="5" name="Content Placeholder 7"/>
          <p:cNvSpPr>
            <a:spLocks noGrp="1"/>
          </p:cNvSpPr>
          <p:nvPr>
            <p:ph idx="1"/>
          </p:nvPr>
        </p:nvSpPr>
        <p:spPr>
          <a:xfrm>
            <a:off x="457200" y="1066800"/>
            <a:ext cx="8229600" cy="5320006"/>
          </a:xfrm>
        </p:spPr>
        <p:txBody>
          <a:bodyPr>
            <a:normAutofit lnSpcReduction="10000"/>
          </a:bodyPr>
          <a:lstStyle/>
          <a:p>
            <a:pPr marL="457200" indent="-457200">
              <a:buFont typeface="+mj-lt"/>
              <a:buAutoNum type="arabicPeriod"/>
            </a:pPr>
            <a:r>
              <a:rPr lang="en-US" sz="2400" dirty="0">
                <a:hlinkClick r:id="rId3"/>
              </a:rPr>
              <a:t>SMBus 2.0 specification</a:t>
            </a:r>
            <a:endParaRPr lang="en-US" sz="2400" dirty="0"/>
          </a:p>
          <a:p>
            <a:pPr marL="457200" indent="-457200">
              <a:buFont typeface="+mj-lt"/>
              <a:buAutoNum type="arabicPeriod"/>
            </a:pPr>
            <a:r>
              <a:rPr lang="en-US" sz="2400" dirty="0"/>
              <a:t>2-pin interface (SMBDATA, SMBCLK), opt. SMBALERT#</a:t>
            </a:r>
          </a:p>
          <a:p>
            <a:pPr marL="457200" indent="-457200">
              <a:buFont typeface="+mj-lt"/>
              <a:buAutoNum type="arabicPeriod"/>
            </a:pPr>
            <a:r>
              <a:rPr lang="en-US" sz="2400" dirty="0"/>
              <a:t>SMBus host controller to communicate over SMBus:</a:t>
            </a:r>
          </a:p>
          <a:p>
            <a:pPr marL="1028700" lvl="2" indent="-457200"/>
            <a:r>
              <a:rPr lang="en-US" sz="1800" dirty="0"/>
              <a:t>DIMM Serial Presence Detect (SPD) EEPROM</a:t>
            </a:r>
          </a:p>
          <a:p>
            <a:pPr marL="1028700" lvl="2" indent="-457200"/>
            <a:r>
              <a:rPr lang="en-US" sz="1800" dirty="0"/>
              <a:t>DIMM Thermal Sensors</a:t>
            </a:r>
          </a:p>
          <a:p>
            <a:pPr marL="1028700" lvl="2" indent="-457200"/>
            <a:r>
              <a:rPr lang="en-US" sz="1800" dirty="0"/>
              <a:t>EC or BMC (host-to-</a:t>
            </a:r>
            <a:r>
              <a:rPr lang="en-US" sz="1800" dirty="0" err="1"/>
              <a:t>uC</a:t>
            </a:r>
            <a:r>
              <a:rPr lang="en-US" sz="1800" dirty="0"/>
              <a:t>, </a:t>
            </a:r>
            <a:r>
              <a:rPr lang="en-US" sz="1800" dirty="0" err="1"/>
              <a:t>uC</a:t>
            </a:r>
            <a:r>
              <a:rPr lang="en-US" sz="1800" dirty="0"/>
              <a:t>-to-sensors, BMC-to-NIC)</a:t>
            </a:r>
          </a:p>
          <a:p>
            <a:pPr marL="1028700" lvl="2" indent="-457200"/>
            <a:r>
              <a:rPr lang="en-US" sz="1800" dirty="0"/>
              <a:t>Commands: Read/Write Byte/Word, Send/Receive Byte, Process Call..</a:t>
            </a:r>
          </a:p>
          <a:p>
            <a:pPr marL="1028700" lvl="2" indent="-457200"/>
            <a:r>
              <a:rPr lang="en-US" sz="1800" dirty="0"/>
              <a:t>Can operate in I</a:t>
            </a:r>
            <a:r>
              <a:rPr lang="en-US" sz="1800" baseline="30000" dirty="0"/>
              <a:t>2</a:t>
            </a:r>
            <a:r>
              <a:rPr lang="en-US" sz="1800" dirty="0"/>
              <a:t>C mode</a:t>
            </a:r>
          </a:p>
          <a:p>
            <a:pPr marL="457200" indent="-457200">
              <a:buFont typeface="+mj-lt"/>
              <a:buAutoNum type="arabicPeriod"/>
            </a:pPr>
            <a:r>
              <a:rPr lang="en-US" sz="2400" dirty="0"/>
              <a:t>Intel ME has SMBus controller(s)</a:t>
            </a:r>
          </a:p>
          <a:p>
            <a:pPr marL="457200" indent="-457200">
              <a:buFont typeface="+mj-lt"/>
              <a:buAutoNum type="arabicPeriod"/>
            </a:pPr>
            <a:r>
              <a:rPr lang="en-US" sz="2400" dirty="0" err="1"/>
              <a:t>PCIe</a:t>
            </a:r>
            <a:r>
              <a:rPr lang="en-US" sz="2400" dirty="0"/>
              <a:t> connectors include SMBus pins for side band management</a:t>
            </a:r>
          </a:p>
          <a:p>
            <a:pPr marL="457200" indent="-457200">
              <a:buFont typeface="+mj-lt"/>
              <a:buAutoNum type="arabicPeriod"/>
            </a:pPr>
            <a:r>
              <a:rPr lang="en-US" sz="2400" dirty="0"/>
              <a:t>DMTF Alert Standard Format (ASF) sensors</a:t>
            </a:r>
          </a:p>
          <a:p>
            <a:pPr marL="457200" indent="-457200">
              <a:buFont typeface="+mj-lt"/>
              <a:buAutoNum type="arabicPeriod"/>
            </a:pPr>
            <a:r>
              <a:rPr lang="en-US" sz="2400" dirty="0" err="1"/>
              <a:t>PMBus</a:t>
            </a:r>
            <a:r>
              <a:rPr lang="en-US" sz="2400" dirty="0"/>
              <a:t> for power supplies</a:t>
            </a:r>
          </a:p>
          <a:p>
            <a:pPr marL="457200" indent="-457200">
              <a:buFont typeface="+mj-lt"/>
              <a:buAutoNum type="arabicPeriod"/>
            </a:pPr>
            <a:endParaRPr lang="en-US" sz="2400" dirty="0"/>
          </a:p>
        </p:txBody>
      </p:sp>
    </p:spTree>
    <p:extLst>
      <p:ext uri="{BB962C8B-B14F-4D97-AF65-F5344CB8AC3E}">
        <p14:creationId xmlns:p14="http://schemas.microsoft.com/office/powerpoint/2010/main" val="200320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80"/>
          <p:cNvGrpSpPr>
            <a:grpSpLocks/>
          </p:cNvGrpSpPr>
          <p:nvPr/>
        </p:nvGrpSpPr>
        <p:grpSpPr bwMode="auto">
          <a:xfrm>
            <a:off x="1116013" y="889000"/>
            <a:ext cx="4689475" cy="4565650"/>
            <a:chOff x="2048982" y="849675"/>
            <a:chExt cx="4689218" cy="4566164"/>
          </a:xfrm>
        </p:grpSpPr>
        <p:grpSp>
          <p:nvGrpSpPr>
            <p:cNvPr id="8" name="组合 3101"/>
            <p:cNvGrpSpPr>
              <a:grpSpLocks/>
            </p:cNvGrpSpPr>
            <p:nvPr/>
          </p:nvGrpSpPr>
          <p:grpSpPr bwMode="auto">
            <a:xfrm>
              <a:off x="2714569" y="849675"/>
              <a:ext cx="4023631" cy="4566164"/>
              <a:chOff x="2714569" y="849675"/>
              <a:chExt cx="4023631" cy="4566164"/>
            </a:xfrm>
          </p:grpSpPr>
          <p:grpSp>
            <p:nvGrpSpPr>
              <p:cNvPr id="12" name="组合 3091"/>
              <p:cNvGrpSpPr>
                <a:grpSpLocks/>
              </p:cNvGrpSpPr>
              <p:nvPr/>
            </p:nvGrpSpPr>
            <p:grpSpPr bwMode="auto">
              <a:xfrm>
                <a:off x="2714569" y="849675"/>
                <a:ext cx="4023631" cy="4566164"/>
                <a:chOff x="1706378" y="1118834"/>
                <a:chExt cx="4023631" cy="4566164"/>
              </a:xfrm>
            </p:grpSpPr>
            <p:sp>
              <p:nvSpPr>
                <p:cNvPr id="14" name="矩形 3090"/>
                <p:cNvSpPr/>
                <p:nvPr/>
              </p:nvSpPr>
              <p:spPr>
                <a:xfrm>
                  <a:off x="1705917" y="3089144"/>
                  <a:ext cx="3981231" cy="2572040"/>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a typeface="ＭＳ Ｐゴシック" pitchFamily="34" charset="-128"/>
                  </a:endParaRPr>
                </a:p>
              </p:txBody>
            </p:sp>
            <p:sp>
              <p:nvSpPr>
                <p:cNvPr id="15" name="圆角矩形 42"/>
                <p:cNvSpPr/>
                <p:nvPr/>
              </p:nvSpPr>
              <p:spPr>
                <a:xfrm>
                  <a:off x="1821799" y="3771846"/>
                  <a:ext cx="3752644" cy="1643247"/>
                </a:xfrm>
                <a:prstGeom prst="roundRect">
                  <a:avLst/>
                </a:prstGeom>
                <a:solidFill>
                  <a:schemeClr val="bg1">
                    <a:lumMod val="65000"/>
                  </a:schemeClr>
                </a:solidFill>
                <a:ln>
                  <a:rou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1200">
                    <a:solidFill>
                      <a:srgbClr val="000000"/>
                    </a:solidFill>
                    <a:ea typeface="ＭＳ Ｐゴシック" pitchFamily="34" charset="-128"/>
                  </a:endParaRPr>
                </a:p>
              </p:txBody>
            </p:sp>
            <p:sp>
              <p:nvSpPr>
                <p:cNvPr id="16" name="圆角矩形 6"/>
                <p:cNvSpPr/>
                <p:nvPr/>
              </p:nvSpPr>
              <p:spPr>
                <a:xfrm>
                  <a:off x="2447239" y="3185992"/>
                  <a:ext cx="1814412" cy="400095"/>
                </a:xfrm>
                <a:prstGeom prst="roundRect">
                  <a:avLst/>
                </a:prstGeom>
                <a:solidFill>
                  <a:srgbClr val="FFCCCC"/>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altLang="zh-CN" sz="1400" dirty="0">
                      <a:solidFill>
                        <a:srgbClr val="000000"/>
                      </a:solidFill>
                      <a:ea typeface="ＭＳ Ｐゴシック" pitchFamily="34" charset="-128"/>
                    </a:rPr>
                    <a:t>SMM / BIOS</a:t>
                  </a:r>
                  <a:endParaRPr lang="zh-CN" altLang="en-US" sz="1400" dirty="0">
                    <a:solidFill>
                      <a:srgbClr val="000000"/>
                    </a:solidFill>
                    <a:ea typeface="ＭＳ Ｐゴシック" pitchFamily="34" charset="-128"/>
                  </a:endParaRPr>
                </a:p>
              </p:txBody>
            </p:sp>
            <p:sp>
              <p:nvSpPr>
                <p:cNvPr id="17" name="圆角矩形 7"/>
                <p:cNvSpPr/>
                <p:nvPr/>
              </p:nvSpPr>
              <p:spPr>
                <a:xfrm>
                  <a:off x="1958316" y="3916324"/>
                  <a:ext cx="3135140" cy="3302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CPU</a:t>
                  </a:r>
                  <a:endParaRPr lang="zh-CN" altLang="en-US" sz="1400">
                    <a:solidFill>
                      <a:srgbClr val="000000"/>
                    </a:solidFill>
                    <a:ea typeface="ＭＳ Ｐゴシック" pitchFamily="34" charset="-128"/>
                  </a:endParaRPr>
                </a:p>
              </p:txBody>
            </p:sp>
            <p:grpSp>
              <p:nvGrpSpPr>
                <p:cNvPr id="18" name="组合 27"/>
                <p:cNvGrpSpPr>
                  <a:grpSpLocks/>
                </p:cNvGrpSpPr>
                <p:nvPr/>
              </p:nvGrpSpPr>
              <p:grpSpPr bwMode="auto">
                <a:xfrm>
                  <a:off x="1832586" y="1118834"/>
                  <a:ext cx="1782680" cy="1285027"/>
                  <a:chOff x="2441913" y="692696"/>
                  <a:chExt cx="1782680" cy="1285027"/>
                </a:xfrm>
              </p:grpSpPr>
              <p:sp>
                <p:nvSpPr>
                  <p:cNvPr id="42" name="圆角矩形 26"/>
                  <p:cNvSpPr/>
                  <p:nvPr/>
                </p:nvSpPr>
                <p:spPr>
                  <a:xfrm>
                    <a:off x="2442237" y="776843"/>
                    <a:ext cx="1782665" cy="1200285"/>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zh-CN" altLang="en-US" sz="1200">
                      <a:solidFill>
                        <a:srgbClr val="FFFFFF"/>
                      </a:solidFill>
                      <a:ea typeface="ＭＳ Ｐゴシック" pitchFamily="34" charset="-128"/>
                    </a:endParaRPr>
                  </a:p>
                </p:txBody>
              </p:sp>
              <p:sp>
                <p:nvSpPr>
                  <p:cNvPr id="43" name="圆角矩形 4"/>
                  <p:cNvSpPr/>
                  <p:nvPr/>
                </p:nvSpPr>
                <p:spPr>
                  <a:xfrm>
                    <a:off x="2547006" y="953075"/>
                    <a:ext cx="777832"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sp>
                <p:nvSpPr>
                  <p:cNvPr id="44" name="圆角矩形 5"/>
                  <p:cNvSpPr/>
                  <p:nvPr/>
                </p:nvSpPr>
                <p:spPr>
                  <a:xfrm>
                    <a:off x="2526370" y="1477010"/>
                    <a:ext cx="1595349" cy="327062"/>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OS</a:t>
                    </a:r>
                    <a:endParaRPr lang="zh-CN" altLang="en-US" sz="1200">
                      <a:solidFill>
                        <a:srgbClr val="000000"/>
                      </a:solidFill>
                      <a:ea typeface="ＭＳ Ｐゴシック" pitchFamily="34" charset="-128"/>
                    </a:endParaRPr>
                  </a:p>
                </p:txBody>
              </p:sp>
              <p:sp>
                <p:nvSpPr>
                  <p:cNvPr id="45" name="圆角矩形 8"/>
                  <p:cNvSpPr/>
                  <p:nvPr/>
                </p:nvSpPr>
                <p:spPr>
                  <a:xfrm>
                    <a:off x="3415321" y="953075"/>
                    <a:ext cx="706398"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cxnSp>
                <p:nvCxnSpPr>
                  <p:cNvPr id="46" name="直接箭头连接符 9"/>
                  <p:cNvCxnSpPr>
                    <a:stCxn id="43" idx="2"/>
                  </p:cNvCxnSpPr>
                  <p:nvPr/>
                </p:nvCxnSpPr>
                <p:spPr>
                  <a:xfrm>
                    <a:off x="2935923" y="1283313"/>
                    <a:ext cx="0" cy="19846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47" name="直接箭头连接符 22"/>
                  <p:cNvCxnSpPr>
                    <a:stCxn id="45" idx="2"/>
                  </p:cNvCxnSpPr>
                  <p:nvPr/>
                </p:nvCxnSpPr>
                <p:spPr>
                  <a:xfrm>
                    <a:off x="3769314" y="1283313"/>
                    <a:ext cx="0" cy="19369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48" name="TextBox 25"/>
                  <p:cNvSpPr txBox="1">
                    <a:spLocks noChangeArrowheads="1"/>
                  </p:cNvSpPr>
                  <p:nvPr/>
                </p:nvSpPr>
                <p:spPr bwMode="auto">
                  <a:xfrm>
                    <a:off x="3707904" y="692696"/>
                    <a:ext cx="504056" cy="307777"/>
                  </a:xfrm>
                  <a:prstGeom prst="rect">
                    <a:avLst/>
                  </a:prstGeom>
                  <a:noFill/>
                  <a:ln w="9525">
                    <a:noFill/>
                    <a:miter lim="800000"/>
                    <a:headEnd/>
                    <a:tailEnd/>
                  </a:ln>
                </p:spPr>
                <p:txBody>
                  <a:bodyPr>
                    <a:spAutoFit/>
                  </a:bodyPr>
                  <a:lstStyle/>
                  <a:p>
                    <a:r>
                      <a:rPr lang="en-US" altLang="zh-CN" sz="1400"/>
                      <a:t>VM</a:t>
                    </a:r>
                    <a:endParaRPr lang="zh-CN" altLang="en-US" sz="1400"/>
                  </a:p>
                </p:txBody>
              </p:sp>
            </p:grpSp>
            <p:grpSp>
              <p:nvGrpSpPr>
                <p:cNvPr id="19" name="组合 29"/>
                <p:cNvGrpSpPr>
                  <a:grpSpLocks/>
                </p:cNvGrpSpPr>
                <p:nvPr/>
              </p:nvGrpSpPr>
              <p:grpSpPr bwMode="auto">
                <a:xfrm>
                  <a:off x="3767666" y="1118834"/>
                  <a:ext cx="1782680" cy="1285027"/>
                  <a:chOff x="2441913" y="692696"/>
                  <a:chExt cx="1782680" cy="1285027"/>
                </a:xfrm>
              </p:grpSpPr>
              <p:sp>
                <p:nvSpPr>
                  <p:cNvPr id="35" name="圆角矩形 30"/>
                  <p:cNvSpPr/>
                  <p:nvPr/>
                </p:nvSpPr>
                <p:spPr>
                  <a:xfrm>
                    <a:off x="2442214" y="776843"/>
                    <a:ext cx="1782664" cy="1200285"/>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zh-CN" altLang="en-US" sz="1200">
                      <a:solidFill>
                        <a:srgbClr val="FFFFFF"/>
                      </a:solidFill>
                      <a:ea typeface="ＭＳ Ｐゴシック" pitchFamily="34" charset="-128"/>
                    </a:endParaRPr>
                  </a:p>
                </p:txBody>
              </p:sp>
              <p:sp>
                <p:nvSpPr>
                  <p:cNvPr id="36" name="圆角矩形 31"/>
                  <p:cNvSpPr/>
                  <p:nvPr/>
                </p:nvSpPr>
                <p:spPr>
                  <a:xfrm>
                    <a:off x="2546983" y="953075"/>
                    <a:ext cx="777832"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sp>
                <p:nvSpPr>
                  <p:cNvPr id="37" name="圆角矩形 32"/>
                  <p:cNvSpPr/>
                  <p:nvPr/>
                </p:nvSpPr>
                <p:spPr>
                  <a:xfrm>
                    <a:off x="2526346" y="1477010"/>
                    <a:ext cx="1595350" cy="327062"/>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OS</a:t>
                    </a:r>
                    <a:endParaRPr lang="zh-CN" altLang="en-US" sz="1200">
                      <a:solidFill>
                        <a:srgbClr val="000000"/>
                      </a:solidFill>
                      <a:ea typeface="ＭＳ Ｐゴシック" pitchFamily="34" charset="-128"/>
                    </a:endParaRPr>
                  </a:p>
                </p:txBody>
              </p:sp>
              <p:sp>
                <p:nvSpPr>
                  <p:cNvPr id="38" name="圆角矩形 33"/>
                  <p:cNvSpPr/>
                  <p:nvPr/>
                </p:nvSpPr>
                <p:spPr>
                  <a:xfrm>
                    <a:off x="3415297" y="953075"/>
                    <a:ext cx="706399"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cxnSp>
                <p:nvCxnSpPr>
                  <p:cNvPr id="39" name="直接箭头连接符 34"/>
                  <p:cNvCxnSpPr>
                    <a:stCxn id="36" idx="2"/>
                  </p:cNvCxnSpPr>
                  <p:nvPr/>
                </p:nvCxnSpPr>
                <p:spPr>
                  <a:xfrm>
                    <a:off x="2935899" y="1283313"/>
                    <a:ext cx="0" cy="19846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40" name="直接箭头连接符 35"/>
                  <p:cNvCxnSpPr>
                    <a:stCxn id="38" idx="2"/>
                  </p:cNvCxnSpPr>
                  <p:nvPr/>
                </p:nvCxnSpPr>
                <p:spPr>
                  <a:xfrm>
                    <a:off x="3769291" y="1283313"/>
                    <a:ext cx="0" cy="19369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41" name="TextBox 36"/>
                  <p:cNvSpPr txBox="1">
                    <a:spLocks noChangeArrowheads="1"/>
                  </p:cNvSpPr>
                  <p:nvPr/>
                </p:nvSpPr>
                <p:spPr bwMode="auto">
                  <a:xfrm>
                    <a:off x="3707904" y="692696"/>
                    <a:ext cx="504056" cy="307777"/>
                  </a:xfrm>
                  <a:prstGeom prst="rect">
                    <a:avLst/>
                  </a:prstGeom>
                  <a:noFill/>
                  <a:ln w="9525">
                    <a:noFill/>
                    <a:miter lim="800000"/>
                    <a:headEnd/>
                    <a:tailEnd/>
                  </a:ln>
                </p:spPr>
                <p:txBody>
                  <a:bodyPr>
                    <a:spAutoFit/>
                  </a:bodyPr>
                  <a:lstStyle/>
                  <a:p>
                    <a:r>
                      <a:rPr lang="en-US" altLang="zh-CN" sz="1400"/>
                      <a:t>VM</a:t>
                    </a:r>
                    <a:endParaRPr lang="zh-CN" altLang="en-US" sz="1400"/>
                  </a:p>
                </p:txBody>
              </p:sp>
            </p:grpSp>
            <p:sp>
              <p:nvSpPr>
                <p:cNvPr id="20" name="圆角矩形 37"/>
                <p:cNvSpPr/>
                <p:nvPr/>
              </p:nvSpPr>
              <p:spPr>
                <a:xfrm>
                  <a:off x="1840848" y="2565210"/>
                  <a:ext cx="3019259" cy="400095"/>
                </a:xfrm>
                <a:prstGeom prst="roundRect">
                  <a:avLst/>
                </a:prstGeom>
                <a:solidFill>
                  <a:srgbClr val="CCECFF"/>
                </a:solidFill>
                <a:ln>
                  <a:solidFill>
                    <a:srgbClr val="00B0F0"/>
                  </a:solidFill>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CN" sz="1400" dirty="0">
                      <a:solidFill>
                        <a:srgbClr val="000000"/>
                      </a:solidFill>
                      <a:ea typeface="ＭＳ Ｐゴシック" pitchFamily="34" charset="-128"/>
                    </a:rPr>
                    <a:t>VMM / Hypervisor</a:t>
                  </a:r>
                  <a:endParaRPr lang="zh-CN" altLang="en-US" sz="1400" dirty="0">
                    <a:solidFill>
                      <a:srgbClr val="000000"/>
                    </a:solidFill>
                    <a:ea typeface="ＭＳ Ｐゴシック" pitchFamily="34" charset="-128"/>
                  </a:endParaRPr>
                </a:p>
              </p:txBody>
            </p:sp>
            <p:sp>
              <p:nvSpPr>
                <p:cNvPr id="21" name="圆角矩形 39"/>
                <p:cNvSpPr/>
                <p:nvPr/>
              </p:nvSpPr>
              <p:spPr>
                <a:xfrm>
                  <a:off x="1969428" y="4511704"/>
                  <a:ext cx="1509630" cy="3302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Memory</a:t>
                  </a:r>
                  <a:endParaRPr lang="zh-CN" altLang="en-US" sz="1200">
                    <a:solidFill>
                      <a:srgbClr val="000000"/>
                    </a:solidFill>
                    <a:ea typeface="ＭＳ Ｐゴシック" pitchFamily="34" charset="-128"/>
                  </a:endParaRPr>
                </a:p>
              </p:txBody>
            </p:sp>
            <p:sp>
              <p:nvSpPr>
                <p:cNvPr id="22" name="圆角矩形 40"/>
                <p:cNvSpPr/>
                <p:nvPr/>
              </p:nvSpPr>
              <p:spPr>
                <a:xfrm>
                  <a:off x="3723519" y="4492652"/>
                  <a:ext cx="1590588" cy="647773"/>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Peripherals</a:t>
                  </a:r>
                </a:p>
                <a:p>
                  <a:pPr algn="ctr"/>
                  <a:endParaRPr lang="en-US" altLang="zh-CN" sz="1400">
                    <a:solidFill>
                      <a:srgbClr val="000000"/>
                    </a:solidFill>
                    <a:ea typeface="ＭＳ Ｐゴシック" pitchFamily="34" charset="-128"/>
                  </a:endParaRPr>
                </a:p>
                <a:p>
                  <a:pPr algn="ctr"/>
                  <a:endParaRPr lang="zh-CN" altLang="en-US" sz="1200">
                    <a:solidFill>
                      <a:srgbClr val="000000"/>
                    </a:solidFill>
                    <a:ea typeface="ＭＳ Ｐゴシック" pitchFamily="34" charset="-128"/>
                  </a:endParaRPr>
                </a:p>
              </p:txBody>
            </p:sp>
            <p:sp>
              <p:nvSpPr>
                <p:cNvPr id="23" name="圆角矩形 41"/>
                <p:cNvSpPr/>
                <p:nvPr/>
              </p:nvSpPr>
              <p:spPr>
                <a:xfrm>
                  <a:off x="3883847" y="4770495"/>
                  <a:ext cx="1295329" cy="266730"/>
                </a:xfrm>
                <a:prstGeom prst="roundRect">
                  <a:avLst/>
                </a:prstGeom>
                <a:solidFill>
                  <a:srgbClr val="FFCCCC"/>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altLang="zh-CN" sz="1400">
                      <a:solidFill>
                        <a:srgbClr val="000000"/>
                      </a:solidFill>
                      <a:ea typeface="ＭＳ Ｐゴシック" pitchFamily="34" charset="-128"/>
                    </a:rPr>
                    <a:t>Firmware</a:t>
                  </a:r>
                  <a:endParaRPr lang="zh-CN" altLang="en-US" sz="1400">
                    <a:solidFill>
                      <a:srgbClr val="000000"/>
                    </a:solidFill>
                    <a:ea typeface="ＭＳ Ｐゴシック" pitchFamily="34" charset="-128"/>
                  </a:endParaRPr>
                </a:p>
              </p:txBody>
            </p:sp>
            <p:sp>
              <p:nvSpPr>
                <p:cNvPr id="24" name="TextBox 43"/>
                <p:cNvSpPr txBox="1">
                  <a:spLocks noChangeArrowheads="1"/>
                </p:cNvSpPr>
                <p:nvPr/>
              </p:nvSpPr>
              <p:spPr bwMode="auto">
                <a:xfrm>
                  <a:off x="1957353" y="5108062"/>
                  <a:ext cx="1224136" cy="307777"/>
                </a:xfrm>
                <a:prstGeom prst="rect">
                  <a:avLst/>
                </a:prstGeom>
                <a:noFill/>
                <a:ln w="9525">
                  <a:noFill/>
                  <a:miter lim="800000"/>
                  <a:headEnd/>
                  <a:tailEnd/>
                </a:ln>
              </p:spPr>
              <p:txBody>
                <a:bodyPr>
                  <a:spAutoFit/>
                </a:bodyPr>
                <a:lstStyle/>
                <a:p>
                  <a:r>
                    <a:rPr lang="en-US" altLang="zh-CN" sz="1400" i="1"/>
                    <a:t>Hardware</a:t>
                  </a:r>
                  <a:endParaRPr lang="zh-CN" altLang="en-US" sz="1400" i="1"/>
                </a:p>
              </p:txBody>
            </p:sp>
            <p:cxnSp>
              <p:nvCxnSpPr>
                <p:cNvPr id="25" name="直接箭头连接符 11"/>
                <p:cNvCxnSpPr/>
                <p:nvPr/>
              </p:nvCxnSpPr>
              <p:spPr>
                <a:xfrm>
                  <a:off x="2713925" y="2231797"/>
                  <a:ext cx="0" cy="33341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6" name="直接箭头连接符 47"/>
                <p:cNvCxnSpPr/>
                <p:nvPr/>
              </p:nvCxnSpPr>
              <p:spPr>
                <a:xfrm>
                  <a:off x="4637869" y="2231797"/>
                  <a:ext cx="4762" cy="33341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7" name="直接箭头连接符 48"/>
                <p:cNvCxnSpPr>
                  <a:stCxn id="20" idx="2"/>
                  <a:endCxn id="16" idx="0"/>
                </p:cNvCxnSpPr>
                <p:nvPr/>
              </p:nvCxnSpPr>
              <p:spPr>
                <a:xfrm>
                  <a:off x="3350477" y="2965305"/>
                  <a:ext cx="3175" cy="22068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8" name="直接箭头连接符 58"/>
                <p:cNvCxnSpPr>
                  <a:stCxn id="16" idx="2"/>
                </p:cNvCxnSpPr>
                <p:nvPr/>
              </p:nvCxnSpPr>
              <p:spPr>
                <a:xfrm>
                  <a:off x="3353652" y="3586087"/>
                  <a:ext cx="0" cy="33023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9" name="直接箭头连接符 67"/>
                <p:cNvCxnSpPr/>
                <p:nvPr/>
              </p:nvCxnSpPr>
              <p:spPr>
                <a:xfrm>
                  <a:off x="2569470" y="4246561"/>
                  <a:ext cx="0" cy="26514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0" name="直接箭头连接符 71"/>
                <p:cNvCxnSpPr/>
                <p:nvPr/>
              </p:nvCxnSpPr>
              <p:spPr>
                <a:xfrm>
                  <a:off x="4668029" y="4246561"/>
                  <a:ext cx="0" cy="246091"/>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1" name="直接箭头连接符 74"/>
                <p:cNvCxnSpPr/>
                <p:nvPr/>
              </p:nvCxnSpPr>
              <p:spPr>
                <a:xfrm>
                  <a:off x="4658505" y="2965305"/>
                  <a:ext cx="0" cy="951019"/>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2" name="直接箭头连接符 81"/>
                <p:cNvCxnSpPr/>
                <p:nvPr/>
              </p:nvCxnSpPr>
              <p:spPr>
                <a:xfrm>
                  <a:off x="4980750" y="2238148"/>
                  <a:ext cx="0" cy="1678176"/>
                </a:xfrm>
                <a:prstGeom prst="straightConnector1">
                  <a:avLst/>
                </a:prstGeom>
                <a:ln>
                  <a:prstDash val="sysDot"/>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3" name="直接箭头连接符 84"/>
                <p:cNvCxnSpPr/>
                <p:nvPr/>
              </p:nvCxnSpPr>
              <p:spPr>
                <a:xfrm>
                  <a:off x="5285533" y="2238148"/>
                  <a:ext cx="0" cy="2254504"/>
                </a:xfrm>
                <a:prstGeom prst="straightConnector1">
                  <a:avLst/>
                </a:prstGeom>
                <a:ln>
                  <a:prstDash val="sysDot"/>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34" name="TextBox 88"/>
                <p:cNvSpPr txBox="1">
                  <a:spLocks noChangeArrowheads="1"/>
                </p:cNvSpPr>
                <p:nvPr/>
              </p:nvSpPr>
              <p:spPr bwMode="auto">
                <a:xfrm>
                  <a:off x="4741307" y="5377221"/>
                  <a:ext cx="988702" cy="307777"/>
                </a:xfrm>
                <a:prstGeom prst="rect">
                  <a:avLst/>
                </a:prstGeom>
                <a:noFill/>
                <a:ln w="9525">
                  <a:noFill/>
                  <a:miter lim="800000"/>
                  <a:headEnd/>
                  <a:tailEnd/>
                </a:ln>
              </p:spPr>
              <p:txBody>
                <a:bodyPr>
                  <a:spAutoFit/>
                </a:bodyPr>
                <a:lstStyle/>
                <a:p>
                  <a:r>
                    <a:rPr lang="en-US" altLang="zh-CN" sz="1400" i="1">
                      <a:solidFill>
                        <a:srgbClr val="C00000"/>
                      </a:solidFill>
                    </a:rPr>
                    <a:t>Platform</a:t>
                  </a:r>
                  <a:endParaRPr lang="zh-CN" altLang="en-US" sz="1400" i="1">
                    <a:solidFill>
                      <a:srgbClr val="C00000"/>
                    </a:solidFill>
                  </a:endParaRPr>
                </a:p>
              </p:txBody>
            </p:sp>
          </p:grpSp>
          <p:cxnSp>
            <p:nvCxnSpPr>
              <p:cNvPr id="13" name="直接箭头连接符 98"/>
              <p:cNvCxnSpPr>
                <a:stCxn id="21" idx="3"/>
              </p:cNvCxnSpPr>
              <p:nvPr/>
            </p:nvCxnSpPr>
            <p:spPr>
              <a:xfrm>
                <a:off x="4487249" y="4407664"/>
                <a:ext cx="244462" cy="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grpSp>
        <p:sp>
          <p:nvSpPr>
            <p:cNvPr id="9" name="燕尾形箭头 79"/>
            <p:cNvSpPr/>
            <p:nvPr/>
          </p:nvSpPr>
          <p:spPr>
            <a:xfrm rot="5400000">
              <a:off x="850237" y="2659677"/>
              <a:ext cx="2972135" cy="574644"/>
            </a:xfrm>
            <a:prstGeom prst="notchedRightArrow">
              <a:avLst>
                <a:gd name="adj1" fmla="val 50001"/>
                <a:gd name="adj2" fmla="val 132577"/>
              </a:avLst>
            </a:prstGeom>
          </p:spPr>
          <p:style>
            <a:lnRef idx="1">
              <a:schemeClr val="accent6"/>
            </a:lnRef>
            <a:fillRef idx="2">
              <a:schemeClr val="accent6"/>
            </a:fillRef>
            <a:effectRef idx="1">
              <a:schemeClr val="accent6"/>
            </a:effectRef>
            <a:fontRef idx="minor">
              <a:schemeClr val="dk1"/>
            </a:fontRef>
          </p:style>
          <p:txBody>
            <a:bodyPr anchor="ctr"/>
            <a:lstStyle/>
            <a:p>
              <a:pPr algn="ctr"/>
              <a:endParaRPr lang="zh-CN" altLang="en-US">
                <a:solidFill>
                  <a:srgbClr val="000000"/>
                </a:solidFill>
                <a:ea typeface="ＭＳ Ｐゴシック" pitchFamily="34" charset="-128"/>
              </a:endParaRPr>
            </a:p>
          </p:txBody>
        </p:sp>
        <p:sp>
          <p:nvSpPr>
            <p:cNvPr id="11" name="TextBox 10"/>
            <p:cNvSpPr txBox="1"/>
            <p:nvPr/>
          </p:nvSpPr>
          <p:spPr>
            <a:xfrm rot="16200000">
              <a:off x="1717110" y="3067691"/>
              <a:ext cx="1224101" cy="338118"/>
            </a:xfrm>
            <a:prstGeom prst="rect">
              <a:avLst/>
            </a:prstGeom>
            <a:noFill/>
          </p:spPr>
          <p:txBody>
            <a:bodyPr>
              <a:spAutoFit/>
            </a:bodyPr>
            <a:lstStyle/>
            <a:p>
              <a:r>
                <a:rPr lang="en-US" altLang="zh-CN" sz="1600" b="1">
                  <a:solidFill>
                    <a:srgbClr val="7F7F7F"/>
                  </a:solidFill>
                </a:rPr>
                <a:t>Privilege</a:t>
              </a:r>
              <a:endParaRPr lang="zh-CN" altLang="en-US" sz="1600" b="1">
                <a:solidFill>
                  <a:srgbClr val="7F7F7F"/>
                </a:solidFill>
              </a:endParaRPr>
            </a:p>
          </p:txBody>
        </p:sp>
      </p:grpSp>
      <p:sp>
        <p:nvSpPr>
          <p:cNvPr id="49" name="圆角矩形标注 86"/>
          <p:cNvSpPr/>
          <p:nvPr/>
        </p:nvSpPr>
        <p:spPr>
          <a:xfrm>
            <a:off x="6027738" y="1787525"/>
            <a:ext cx="2492148" cy="926646"/>
          </a:xfrm>
          <a:prstGeom prst="wedgeRoundRectCallout">
            <a:avLst>
              <a:gd name="adj1" fmla="val -155589"/>
              <a:gd name="adj2" fmla="val 89222"/>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sz="1400" b="1" dirty="0">
                <a:solidFill>
                  <a:schemeClr val="tx2"/>
                </a:solidFill>
                <a:latin typeface="Browallia New" pitchFamily="34" charset="-34"/>
                <a:ea typeface="ＭＳ Ｐゴシック" pitchFamily="34" charset="-128"/>
                <a:cs typeface="Browallia New" pitchFamily="34" charset="-34"/>
              </a:rPr>
              <a:t>System firmware (BIOS/SMM, EFI)</a:t>
            </a:r>
            <a:r>
              <a:rPr lang="zh-CN" altLang="en-US" sz="1400" b="1" dirty="0">
                <a:solidFill>
                  <a:schemeClr val="tx2"/>
                </a:solidFill>
                <a:latin typeface="Browallia New" pitchFamily="34" charset="-34"/>
                <a:ea typeface="ＭＳ Ｐゴシック" pitchFamily="34" charset="-128"/>
                <a:cs typeface="Browallia New" pitchFamily="34" charset="-34"/>
              </a:rPr>
              <a:t> </a:t>
            </a:r>
            <a:r>
              <a:rPr lang="en-US" altLang="zh-CN" sz="1400" b="1" dirty="0">
                <a:solidFill>
                  <a:schemeClr val="tx2"/>
                </a:solidFill>
                <a:latin typeface="Browallia New" pitchFamily="34" charset="-34"/>
                <a:ea typeface="ＭＳ Ｐゴシック" pitchFamily="34" charset="-128"/>
                <a:cs typeface="Browallia New" pitchFamily="34" charset="-34"/>
              </a:rPr>
              <a:t>&amp; OS/VMM share access, but not trust</a:t>
            </a:r>
          </a:p>
        </p:txBody>
      </p:sp>
      <p:sp>
        <p:nvSpPr>
          <p:cNvPr id="50" name="圆角矩形标注 123"/>
          <p:cNvSpPr/>
          <p:nvPr/>
        </p:nvSpPr>
        <p:spPr>
          <a:xfrm>
            <a:off x="6461125" y="3363913"/>
            <a:ext cx="1822450" cy="998537"/>
          </a:xfrm>
          <a:prstGeom prst="wedgeRoundRectCallout">
            <a:avLst>
              <a:gd name="adj1" fmla="val -120357"/>
              <a:gd name="adj2" fmla="val -58861"/>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sz="1400" b="1" dirty="0">
                <a:solidFill>
                  <a:schemeClr val="tx2"/>
                </a:solidFill>
                <a:latin typeface="Browallia New" pitchFamily="34" charset="-34"/>
                <a:ea typeface="ＭＳ Ｐゴシック" pitchFamily="34" charset="-128"/>
                <a:cs typeface="Browallia New" pitchFamily="34" charset="-34"/>
              </a:rPr>
              <a:t>Hypervisor can grant VM direct hardware access</a:t>
            </a:r>
            <a:endParaRPr lang="zh-CN" altLang="en-US" sz="1400" b="1" dirty="0">
              <a:solidFill>
                <a:schemeClr val="tx2"/>
              </a:solidFill>
              <a:latin typeface="Browallia New" pitchFamily="34" charset="-34"/>
              <a:ea typeface="ＭＳ Ｐゴシック" pitchFamily="34" charset="-128"/>
              <a:cs typeface="Browallia New" pitchFamily="34" charset="-34"/>
            </a:endParaRPr>
          </a:p>
        </p:txBody>
      </p:sp>
      <p:sp>
        <p:nvSpPr>
          <p:cNvPr id="51" name="圆角矩形标注 124"/>
          <p:cNvSpPr/>
          <p:nvPr/>
        </p:nvSpPr>
        <p:spPr>
          <a:xfrm>
            <a:off x="3425825" y="5430838"/>
            <a:ext cx="909638" cy="446087"/>
          </a:xfrm>
          <a:prstGeom prst="wedgeRoundRectCallout">
            <a:avLst>
              <a:gd name="adj1" fmla="val -24659"/>
              <a:gd name="adj2" fmla="val -258565"/>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r>
              <a:rPr lang="en-US" altLang="zh-CN" b="1">
                <a:solidFill>
                  <a:schemeClr val="tx2"/>
                </a:solidFill>
                <a:latin typeface="Browallia New" pitchFamily="34" charset="-34"/>
                <a:ea typeface="ＭＳ Ｐゴシック" pitchFamily="34" charset="-128"/>
                <a:cs typeface="Browallia New" pitchFamily="34" charset="-34"/>
              </a:rPr>
              <a:t>DMA</a:t>
            </a:r>
            <a:endParaRPr lang="zh-CN" altLang="en-US" b="1">
              <a:solidFill>
                <a:schemeClr val="tx2"/>
              </a:solidFill>
              <a:latin typeface="Browallia New" pitchFamily="34" charset="-34"/>
              <a:ea typeface="ＭＳ Ｐゴシック" pitchFamily="34" charset="-128"/>
              <a:cs typeface="Browallia New" pitchFamily="34" charset="-34"/>
            </a:endParaRPr>
          </a:p>
        </p:txBody>
      </p:sp>
      <p:sp>
        <p:nvSpPr>
          <p:cNvPr id="52" name="圆角矩形标注 123"/>
          <p:cNvSpPr/>
          <p:nvPr/>
        </p:nvSpPr>
        <p:spPr>
          <a:xfrm>
            <a:off x="6027738" y="4772025"/>
            <a:ext cx="2665412" cy="1057275"/>
          </a:xfrm>
          <a:prstGeom prst="wedgeRoundRectCallout">
            <a:avLst>
              <a:gd name="adj1" fmla="val -80872"/>
              <a:gd name="adj2" fmla="val -85814"/>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sz="1400" b="1" dirty="0">
                <a:solidFill>
                  <a:schemeClr val="tx2"/>
                </a:solidFill>
                <a:latin typeface="Browallia New" pitchFamily="34" charset="-34"/>
                <a:ea typeface="ＭＳ Ｐゴシック" pitchFamily="34" charset="-128"/>
                <a:cs typeface="Browallia New" pitchFamily="34" charset="-34"/>
              </a:rPr>
              <a:t>A specific Peripheral may have its own processor, and its own firmware, which is undetectable by host CPU/OS.</a:t>
            </a:r>
            <a:endParaRPr lang="zh-CN" altLang="en-US" sz="1400" b="1" dirty="0">
              <a:solidFill>
                <a:schemeClr val="tx2"/>
              </a:solidFill>
              <a:latin typeface="Browallia New" pitchFamily="34" charset="-34"/>
              <a:ea typeface="ＭＳ Ｐゴシック" pitchFamily="34" charset="-128"/>
              <a:cs typeface="Browallia New" pitchFamily="34" charset="-34"/>
            </a:endParaRPr>
          </a:p>
        </p:txBody>
      </p:sp>
      <p:sp>
        <p:nvSpPr>
          <p:cNvPr id="53" name="Title 1"/>
          <p:cNvSpPr>
            <a:spLocks noGrp="1"/>
          </p:cNvSpPr>
          <p:nvPr>
            <p:ph type="title"/>
          </p:nvPr>
        </p:nvSpPr>
        <p:spPr>
          <a:xfrm>
            <a:off x="455613" y="158750"/>
            <a:ext cx="8237537" cy="889000"/>
          </a:xfrm>
        </p:spPr>
        <p:txBody>
          <a:bodyPr/>
          <a:lstStyle/>
          <a:p>
            <a:r>
              <a:rPr lang="en-US" altLang="zh-CN" dirty="0"/>
              <a:t>Where is system firmware?</a:t>
            </a:r>
          </a:p>
        </p:txBody>
      </p:sp>
      <p:sp>
        <p:nvSpPr>
          <p:cNvPr id="54" name="Oval 53"/>
          <p:cNvSpPr/>
          <p:nvPr/>
        </p:nvSpPr>
        <p:spPr>
          <a:xfrm>
            <a:off x="2071605" y="2843193"/>
            <a:ext cx="2786063" cy="700088"/>
          </a:xfrm>
          <a:prstGeom prst="ellipse">
            <a:avLst/>
          </a:prstGeom>
          <a:noFill/>
          <a:ln w="31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chemeClr val="tx1"/>
              </a:solidFill>
              <a:latin typeface="Neo Sans Intel" pitchFamily="34" charset="0"/>
              <a:cs typeface="Arial" pitchFamily="34" charset="0"/>
            </a:endParaRPr>
          </a:p>
        </p:txBody>
      </p:sp>
      <p:sp>
        <p:nvSpPr>
          <p:cNvPr id="2" name="Rectangle 1"/>
          <p:cNvSpPr/>
          <p:nvPr/>
        </p:nvSpPr>
        <p:spPr>
          <a:xfrm>
            <a:off x="2133600" y="6200001"/>
            <a:ext cx="4572000" cy="307777"/>
          </a:xfrm>
          <a:prstGeom prst="rect">
            <a:avLst/>
          </a:prstGeom>
        </p:spPr>
        <p:txBody>
          <a:bodyPr>
            <a:spAutoFit/>
          </a:bodyPr>
          <a:lstStyle/>
          <a:p>
            <a:pPr algn="ctr"/>
            <a:r>
              <a:rPr lang="en-US" sz="1400" dirty="0"/>
              <a:t>Source: </a:t>
            </a:r>
            <a:r>
              <a:rPr lang="en-US" sz="1400" dirty="0">
                <a:hlinkClick r:id="rId3"/>
              </a:rPr>
              <a:t>Symbolic execution for BIOS security</a:t>
            </a:r>
            <a:endParaRPr lang="en-US" sz="1400" dirty="0"/>
          </a:p>
        </p:txBody>
      </p:sp>
    </p:spTree>
    <p:extLst>
      <p:ext uri="{BB962C8B-B14F-4D97-AF65-F5344CB8AC3E}">
        <p14:creationId xmlns:p14="http://schemas.microsoft.com/office/powerpoint/2010/main" val="364045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Hardware Boot Sequence</a:t>
            </a:r>
          </a:p>
        </p:txBody>
      </p:sp>
      <p:sp>
        <p:nvSpPr>
          <p:cNvPr id="8" name="Content Placeholder 7"/>
          <p:cNvSpPr>
            <a:spLocks noGrp="1"/>
          </p:cNvSpPr>
          <p:nvPr>
            <p:ph idx="1"/>
          </p:nvPr>
        </p:nvSpPr>
        <p:spPr>
          <a:xfrm>
            <a:off x="457200" y="1233194"/>
            <a:ext cx="8229600" cy="5320006"/>
          </a:xfrm>
        </p:spPr>
        <p:txBody>
          <a:bodyPr>
            <a:normAutofit fontScale="92500" lnSpcReduction="10000"/>
          </a:bodyPr>
          <a:lstStyle/>
          <a:p>
            <a:pPr marL="457200" indent="-457200">
              <a:buFont typeface="+mj-lt"/>
              <a:buAutoNum type="arabicPeriod"/>
            </a:pPr>
            <a:r>
              <a:rPr lang="en-US" sz="2400" dirty="0"/>
              <a:t>External power supplied (e.g. 12V) to the system and settles </a:t>
            </a:r>
          </a:p>
          <a:p>
            <a:pPr marL="457200" indent="-457200">
              <a:buFont typeface="+mj-lt"/>
              <a:buAutoNum type="arabicPeriod"/>
            </a:pPr>
            <a:r>
              <a:rPr lang="en-US" sz="2400" dirty="0"/>
              <a:t>Power is driven in a sequence to multiple processor and chipset voltage rails</a:t>
            </a:r>
          </a:p>
          <a:p>
            <a:pPr marL="457200" indent="-457200">
              <a:buFont typeface="+mj-lt"/>
              <a:buAutoNum type="arabicPeriod"/>
            </a:pPr>
            <a:r>
              <a:rPr lang="en-US" sz="2400" dirty="0"/>
              <a:t>Platform clocks are derived from external clock and oscillators</a:t>
            </a:r>
          </a:p>
          <a:p>
            <a:pPr marL="457200" indent="-457200">
              <a:buFont typeface="+mj-lt"/>
              <a:buAutoNum type="arabicPeriod"/>
            </a:pPr>
            <a:r>
              <a:rPr lang="en-US" sz="2400" dirty="0"/>
              <a:t>Processor reset signal is de-asserted</a:t>
            </a:r>
          </a:p>
          <a:p>
            <a:pPr marL="457200" indent="-457200">
              <a:buFont typeface="+mj-lt"/>
              <a:buAutoNum type="arabicPeriod"/>
            </a:pPr>
            <a:r>
              <a:rPr lang="en-US" sz="2400" dirty="0"/>
              <a:t>Power management logic in the CPU executes reset sequence (samples fuses, handshake with the PCH, reads Power-On configuration etc.)</a:t>
            </a:r>
          </a:p>
          <a:p>
            <a:pPr marL="457200" indent="-457200">
              <a:buFont typeface="+mj-lt"/>
              <a:buAutoNum type="arabicPeriod"/>
            </a:pPr>
            <a:r>
              <a:rPr lang="en-US" sz="2400" dirty="0"/>
              <a:t>Power management logic brings cores out of reset</a:t>
            </a:r>
          </a:p>
          <a:p>
            <a:pPr marL="457200" indent="-457200">
              <a:buFont typeface="+mj-lt"/>
              <a:buAutoNum type="arabicPeriod"/>
            </a:pPr>
            <a:r>
              <a:rPr lang="en-US" sz="2400" dirty="0"/>
              <a:t>Processor cores execute reset microcode (initializes x86 state, parses FW interface table, etc.)</a:t>
            </a:r>
          </a:p>
          <a:p>
            <a:pPr marL="457200" indent="-457200">
              <a:buFont typeface="+mj-lt"/>
              <a:buAutoNum type="arabicPeriod"/>
            </a:pPr>
            <a:r>
              <a:rPr lang="en-US" sz="2400" dirty="0"/>
              <a:t>Finally, reset microcode fetches the first instruction at physical address </a:t>
            </a:r>
            <a:r>
              <a:rPr lang="en-US" sz="2400" dirty="0">
                <a:latin typeface="Courier New" panose="02070309020205020404" pitchFamily="49" charset="0"/>
                <a:cs typeface="Courier New" panose="02070309020205020404" pitchFamily="49" charset="0"/>
              </a:rPr>
              <a:t>FFFFFFF0h</a:t>
            </a:r>
            <a:r>
              <a:rPr lang="en-US" sz="2400" dirty="0"/>
              <a:t> known as </a:t>
            </a:r>
            <a:r>
              <a:rPr lang="en-US" sz="2400" i="1" dirty="0"/>
              <a:t>reset vector</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97596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8368922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x86 Reset Vector</a:t>
            </a:r>
          </a:p>
        </p:txBody>
      </p:sp>
      <p:sp>
        <p:nvSpPr>
          <p:cNvPr id="8" name="Content Placeholder 7"/>
          <p:cNvSpPr>
            <a:spLocks noGrp="1"/>
          </p:cNvSpPr>
          <p:nvPr>
            <p:ph idx="1"/>
          </p:nvPr>
        </p:nvSpPr>
        <p:spPr>
          <a:xfrm>
            <a:off x="457200" y="1309394"/>
            <a:ext cx="8229600" cy="5091406"/>
          </a:xfrm>
        </p:spPr>
        <p:txBody>
          <a:bodyPr>
            <a:normAutofit fontScale="92500"/>
          </a:bodyPr>
          <a:lstStyle/>
          <a:p>
            <a:pPr marL="457200" indent="-457200">
              <a:buFont typeface="+mj-lt"/>
              <a:buAutoNum type="arabicPeriod"/>
            </a:pPr>
            <a:r>
              <a:rPr lang="en-US" sz="2400" dirty="0"/>
              <a:t>CPU starts in </a:t>
            </a:r>
            <a:r>
              <a:rPr lang="en-US" sz="2400" i="1" dirty="0"/>
              <a:t>Real-Address Mode </a:t>
            </a:r>
            <a:r>
              <a:rPr lang="en-US" sz="2400" dirty="0"/>
              <a:t>(or </a:t>
            </a:r>
            <a:r>
              <a:rPr lang="en-US" sz="2400" i="1" dirty="0"/>
              <a:t>Real Mode</a:t>
            </a:r>
            <a:r>
              <a:rPr lang="en-US" sz="2400" dirty="0"/>
              <a:t>)</a:t>
            </a:r>
          </a:p>
          <a:p>
            <a:pPr marL="1028700" lvl="2" indent="-457200"/>
            <a:r>
              <a:rPr lang="en-US" sz="2400" dirty="0"/>
              <a:t>CS = </a:t>
            </a:r>
            <a:r>
              <a:rPr lang="en-US" sz="2400" dirty="0">
                <a:latin typeface="Courier New" panose="02070309020205020404" pitchFamily="49" charset="0"/>
                <a:cs typeface="Courier New" panose="02070309020205020404" pitchFamily="49" charset="0"/>
              </a:rPr>
              <a:t>F000h</a:t>
            </a:r>
            <a:r>
              <a:rPr lang="en-US" sz="2400" dirty="0"/>
              <a:t>, CS limit = </a:t>
            </a:r>
            <a:r>
              <a:rPr lang="en-US" sz="2400" dirty="0" err="1">
                <a:latin typeface="Courier New" panose="02070309020205020404" pitchFamily="49" charset="0"/>
                <a:cs typeface="Courier New" panose="02070309020205020404" pitchFamily="49" charset="0"/>
              </a:rPr>
              <a:t>FFFFh</a:t>
            </a:r>
            <a:r>
              <a:rPr lang="en-US" sz="2400" dirty="0"/>
              <a:t>, EIP = </a:t>
            </a:r>
            <a:r>
              <a:rPr lang="en-US" sz="2400" dirty="0">
                <a:latin typeface="Courier New" panose="02070309020205020404" pitchFamily="49" charset="0"/>
                <a:cs typeface="Courier New" panose="02070309020205020404" pitchFamily="49" charset="0"/>
              </a:rPr>
              <a:t>FFF0h</a:t>
            </a:r>
            <a:endParaRPr lang="en-US" sz="2400" dirty="0"/>
          </a:p>
          <a:p>
            <a:pPr marL="1028700" lvl="2" indent="-457200"/>
            <a:r>
              <a:rPr lang="en-US" sz="2400" dirty="0">
                <a:sym typeface="Wingdings" panose="05000000000000000000" pitchFamily="2" charset="2"/>
              </a:rPr>
              <a:t>So reset vector should be at </a:t>
            </a:r>
            <a:r>
              <a:rPr lang="en-US" sz="2400" dirty="0">
                <a:latin typeface="Courier New" panose="02070309020205020404" pitchFamily="49" charset="0"/>
                <a:cs typeface="Courier New" panose="02070309020205020404" pitchFamily="49" charset="0"/>
                <a:sym typeface="Wingdings" panose="05000000000000000000" pitchFamily="2" charset="2"/>
              </a:rPr>
              <a:t>F000:FFF0 = (F000h &lt;&lt; 4) + FFF0h = 000FFFF0h</a:t>
            </a: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t>In 8086 BIOS ROM was mapped under 1MB. Now CPU/chipset map larger BIOS ROM under 4GB (</a:t>
            </a:r>
            <a:r>
              <a:rPr lang="en-US" sz="2400" dirty="0" err="1">
                <a:latin typeface="Courier New" panose="02070309020205020404" pitchFamily="49" charset="0"/>
                <a:cs typeface="Courier New" panose="02070309020205020404" pitchFamily="49" charset="0"/>
              </a:rPr>
              <a:t>FFFFFFFFh</a:t>
            </a:r>
            <a:r>
              <a:rPr lang="en-US" sz="2400" dirty="0"/>
              <a:t>)</a:t>
            </a:r>
          </a:p>
          <a:p>
            <a:pPr marL="457200" indent="-457200">
              <a:buFont typeface="+mj-lt"/>
              <a:buAutoNum type="arabicPeriod"/>
            </a:pPr>
            <a:r>
              <a:rPr lang="en-US" sz="2400" dirty="0"/>
              <a:t>CPU asserts upper 12 address bits high by programming reset value of CS descriptor cache CS base to </a:t>
            </a:r>
            <a:r>
              <a:rPr lang="en-US" sz="24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FFF</a:t>
            </a:r>
            <a:r>
              <a:rPr lang="en-US" sz="2400" dirty="0">
                <a:latin typeface="Courier New" panose="02070309020205020404" pitchFamily="49" charset="0"/>
                <a:cs typeface="Courier New" panose="02070309020205020404" pitchFamily="49" charset="0"/>
                <a:sym typeface="Wingdings" panose="05000000000000000000" pitchFamily="2" charset="2"/>
              </a:rPr>
              <a:t>F0000h</a:t>
            </a:r>
            <a:endParaRPr lang="en-US" sz="2400" dirty="0"/>
          </a:p>
          <a:p>
            <a:pPr marL="457200" indent="-457200">
              <a:buFont typeface="+mj-lt"/>
              <a:buAutoNum type="arabicPeriod"/>
            </a:pPr>
            <a:r>
              <a:rPr lang="en-US" sz="2400" dirty="0"/>
              <a:t>So reset vector is CS base + EIP = </a:t>
            </a:r>
            <a:r>
              <a:rPr lang="en-US" sz="24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FFF</a:t>
            </a:r>
            <a:r>
              <a:rPr lang="en-US" sz="2400" dirty="0">
                <a:latin typeface="Courier New" panose="02070309020205020404" pitchFamily="49" charset="0"/>
                <a:cs typeface="Courier New" panose="02070309020205020404" pitchFamily="49" charset="0"/>
                <a:sym typeface="Wingdings" panose="05000000000000000000" pitchFamily="2" charset="2"/>
              </a:rPr>
              <a:t>F0000h + FFF0h = </a:t>
            </a:r>
            <a:r>
              <a:rPr lang="en-US" sz="24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FFF</a:t>
            </a:r>
            <a:r>
              <a:rPr lang="en-US" sz="2400" dirty="0">
                <a:latin typeface="Courier New" panose="02070309020205020404" pitchFamily="49" charset="0"/>
                <a:cs typeface="Courier New" panose="02070309020205020404" pitchFamily="49" charset="0"/>
                <a:sym typeface="Wingdings" panose="05000000000000000000" pitchFamily="2" charset="2"/>
              </a:rPr>
              <a:t>FFFF0h</a:t>
            </a:r>
            <a:endParaRPr lang="en-US" sz="2400" dirty="0"/>
          </a:p>
          <a:p>
            <a:pPr marL="457200" indent="-457200">
              <a:buFont typeface="+mj-lt"/>
              <a:buAutoNum type="arabicPeriod"/>
            </a:pPr>
            <a:r>
              <a:rPr lang="en-US" sz="2400" dirty="0"/>
              <a:t>Until firmware executes FAR JMP to reload CS with </a:t>
            </a:r>
            <a:r>
              <a:rPr lang="en-US" sz="2400" dirty="0">
                <a:latin typeface="Courier New" panose="02070309020205020404" pitchFamily="49" charset="0"/>
                <a:cs typeface="Courier New" panose="02070309020205020404" pitchFamily="49" charset="0"/>
              </a:rPr>
              <a:t>F000h</a:t>
            </a:r>
            <a:r>
              <a:rPr lang="en-US" sz="2400" dirty="0"/>
              <a:t> to stay in real mode under 1MB or enter protected mode early</a:t>
            </a:r>
          </a:p>
        </p:txBody>
      </p:sp>
    </p:spTree>
    <p:extLst>
      <p:ext uri="{BB962C8B-B14F-4D97-AF65-F5344CB8AC3E}">
        <p14:creationId xmlns:p14="http://schemas.microsoft.com/office/powerpoint/2010/main" val="283028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Reset Vector Decode</a:t>
            </a:r>
          </a:p>
        </p:txBody>
      </p:sp>
      <p:sp>
        <p:nvSpPr>
          <p:cNvPr id="8" name="Content Placeholder 7"/>
          <p:cNvSpPr>
            <a:spLocks noGrp="1"/>
          </p:cNvSpPr>
          <p:nvPr>
            <p:ph idx="1"/>
          </p:nvPr>
        </p:nvSpPr>
        <p:spPr>
          <a:xfrm>
            <a:off x="457200" y="1828800"/>
            <a:ext cx="8229600" cy="4724400"/>
          </a:xfrm>
        </p:spPr>
        <p:txBody>
          <a:bodyPr>
            <a:normAutofit/>
          </a:bodyPr>
          <a:lstStyle/>
          <a:p>
            <a:pPr marL="457200" indent="-457200">
              <a:buFont typeface="+mj-lt"/>
              <a:buAutoNum type="arabicPeriod"/>
            </a:pPr>
            <a:r>
              <a:rPr lang="en-US" sz="2400" dirty="0"/>
              <a:t>CPU decodes addresses </a:t>
            </a:r>
            <a:r>
              <a:rPr lang="en-US" sz="2400" dirty="0" err="1">
                <a:latin typeface="Courier New" panose="02070309020205020404" pitchFamily="49" charset="0"/>
                <a:cs typeface="Courier New" panose="02070309020205020404" pitchFamily="49" charset="0"/>
              </a:rPr>
              <a:t>FFFxxxxxh</a:t>
            </a:r>
            <a:r>
              <a:rPr lang="en-US" sz="2400" b="1" dirty="0">
                <a:latin typeface="Courier New" panose="02070309020205020404" pitchFamily="49" charset="0"/>
                <a:cs typeface="Courier New" panose="02070309020205020404" pitchFamily="49" charset="0"/>
              </a:rPr>
              <a:t> </a:t>
            </a:r>
            <a:r>
              <a:rPr lang="en-US" sz="2400" dirty="0"/>
              <a:t>down to system bus (DMI) to chipset</a:t>
            </a:r>
          </a:p>
          <a:p>
            <a:pPr marL="457200" indent="-457200">
              <a:buFont typeface="+mj-lt"/>
              <a:buAutoNum type="arabicPeriod"/>
            </a:pPr>
            <a:r>
              <a:rPr lang="en-US" sz="2400" dirty="0"/>
              <a:t>Chipset decoded memory reads to SPI flash controller (or Firmware Hub) per configurable decoding rules</a:t>
            </a:r>
          </a:p>
          <a:p>
            <a:pPr marL="457200" indent="-457200">
              <a:buFont typeface="+mj-lt"/>
              <a:buAutoNum type="arabicPeriod"/>
            </a:pPr>
            <a:r>
              <a:rPr lang="en-US" sz="2400" dirty="0"/>
              <a:t>Memory reads are claimed by SPI flash controller which sends them as direct SPI read cycle to </a:t>
            </a:r>
            <a:r>
              <a:rPr lang="en-US" sz="2400" dirty="0">
                <a:latin typeface="Courier New" panose="02070309020205020404" pitchFamily="49" charset="0"/>
                <a:cs typeface="Courier New" panose="02070309020205020404" pitchFamily="49" charset="0"/>
              </a:rPr>
              <a:t>FFFFF0h </a:t>
            </a:r>
            <a:r>
              <a:rPr lang="en-US" sz="2400" dirty="0"/>
              <a:t>flash address (FLA)</a:t>
            </a:r>
          </a:p>
          <a:p>
            <a:pPr marL="457200" indent="-457200">
              <a:buFont typeface="+mj-lt"/>
              <a:buAutoNum type="arabicPeriod"/>
            </a:pPr>
            <a:r>
              <a:rPr lang="en-US" sz="2400" dirty="0"/>
              <a:t>This ensures that memory reads (i.e. reset vector code fetch) to mapped BIOS ROM range are directed to firmware ROM (e.g. SPI flash memory device)</a:t>
            </a:r>
            <a:endParaRPr lang="en-US" sz="2400" i="1" dirty="0"/>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36785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a:spLocks noGrp="1"/>
          </p:cNvSpPr>
          <p:nvPr>
            <p:ph type="title"/>
          </p:nvPr>
        </p:nvSpPr>
        <p:spPr>
          <a:xfrm>
            <a:off x="455613" y="158750"/>
            <a:ext cx="8237537" cy="889000"/>
          </a:xfrm>
        </p:spPr>
        <p:txBody>
          <a:bodyPr/>
          <a:lstStyle/>
          <a:p>
            <a:r>
              <a:rPr lang="en-US" altLang="zh-CN" dirty="0"/>
              <a:t>x86 Reset Vector Example</a:t>
            </a:r>
          </a:p>
        </p:txBody>
      </p:sp>
      <p:pic>
        <p:nvPicPr>
          <p:cNvPr id="2" name="Picture 1"/>
          <p:cNvPicPr>
            <a:picLocks noChangeAspect="1"/>
          </p:cNvPicPr>
          <p:nvPr/>
        </p:nvPicPr>
        <p:blipFill>
          <a:blip r:embed="rId3" cstate="print"/>
          <a:stretch>
            <a:fillRect/>
          </a:stretch>
        </p:blipFill>
        <p:spPr>
          <a:xfrm>
            <a:off x="-38422" y="2368999"/>
            <a:ext cx="9157022" cy="1758047"/>
          </a:xfrm>
          <a:prstGeom prst="rect">
            <a:avLst/>
          </a:prstGeom>
        </p:spPr>
      </p:pic>
      <p:sp>
        <p:nvSpPr>
          <p:cNvPr id="54" name="Oval 53"/>
          <p:cNvSpPr/>
          <p:nvPr/>
        </p:nvSpPr>
        <p:spPr>
          <a:xfrm>
            <a:off x="990600" y="3426958"/>
            <a:ext cx="3124200" cy="700088"/>
          </a:xfrm>
          <a:prstGeom prst="ellipse">
            <a:avLst/>
          </a:prstGeom>
          <a:noFill/>
          <a:ln w="38100"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chemeClr val="tx1"/>
              </a:solidFill>
              <a:latin typeface="Neo Sans Intel" pitchFamily="34" charset="0"/>
              <a:cs typeface="Arial" pitchFamily="34" charset="0"/>
            </a:endParaRPr>
          </a:p>
        </p:txBody>
      </p:sp>
      <p:sp>
        <p:nvSpPr>
          <p:cNvPr id="49" name="圆角矩形标注 86"/>
          <p:cNvSpPr/>
          <p:nvPr/>
        </p:nvSpPr>
        <p:spPr>
          <a:xfrm>
            <a:off x="5638800" y="914400"/>
            <a:ext cx="2873148" cy="926646"/>
          </a:xfrm>
          <a:prstGeom prst="wedgeRoundRectCallout">
            <a:avLst>
              <a:gd name="adj1" fmla="val -131039"/>
              <a:gd name="adj2" fmla="val 223535"/>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sz="2000" dirty="0">
                <a:solidFill>
                  <a:schemeClr val="tx2"/>
                </a:solidFill>
                <a:latin typeface="+mj-lt"/>
                <a:ea typeface="ＭＳ Ｐゴシック" pitchFamily="34" charset="-128"/>
                <a:cs typeface="Browallia New" pitchFamily="34" charset="-34"/>
              </a:rPr>
              <a:t>Reset vector: near jump to the rest of the BIOS Boot Block</a:t>
            </a:r>
          </a:p>
        </p:txBody>
      </p:sp>
      <p:sp>
        <p:nvSpPr>
          <p:cNvPr id="55" name="Content Placeholder 7"/>
          <p:cNvSpPr>
            <a:spLocks noGrp="1"/>
          </p:cNvSpPr>
          <p:nvPr>
            <p:ph idx="1"/>
          </p:nvPr>
        </p:nvSpPr>
        <p:spPr>
          <a:xfrm>
            <a:off x="455613" y="4654999"/>
            <a:ext cx="8383587" cy="1570332"/>
          </a:xfrm>
        </p:spPr>
        <p:txBody>
          <a:bodyPr>
            <a:normAutofit fontScale="92500"/>
          </a:bodyPr>
          <a:lstStyle/>
          <a:p>
            <a:r>
              <a:rPr lang="en-US" sz="2400" b="1" dirty="0">
                <a:latin typeface="Courier New" panose="02070309020205020404" pitchFamily="49" charset="0"/>
                <a:cs typeface="Courier New" panose="02070309020205020404" pitchFamily="49" charset="0"/>
              </a:rPr>
              <a:t>NOP</a:t>
            </a:r>
          </a:p>
          <a:p>
            <a:r>
              <a:rPr lang="en-US" sz="2400" b="1" dirty="0">
                <a:latin typeface="Courier New" panose="02070309020205020404" pitchFamily="49" charset="0"/>
                <a:cs typeface="Courier New" panose="02070309020205020404" pitchFamily="49" charset="0"/>
              </a:rPr>
              <a:t>NOP</a:t>
            </a:r>
          </a:p>
          <a:p>
            <a:r>
              <a:rPr lang="en-US" sz="2400" b="1" dirty="0">
                <a:latin typeface="Courier New" panose="02070309020205020404" pitchFamily="49" charset="0"/>
                <a:cs typeface="Courier New" panose="02070309020205020404" pitchFamily="49" charset="0"/>
              </a:rPr>
              <a:t>JMP SHORT Rel16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EarlyBSPInit</a:t>
            </a:r>
            <a:r>
              <a:rPr lang="en-US" sz="2400" dirty="0">
                <a:latin typeface="Courier New" panose="02070309020205020404" pitchFamily="49" charset="0"/>
                <a:cs typeface="Courier New" panose="02070309020205020404" pitchFamily="49" charset="0"/>
              </a:rPr>
              <a:t> or SEC entry-point</a:t>
            </a:r>
          </a:p>
          <a:p>
            <a:endParaRPr lang="en-US" sz="2400" dirty="0"/>
          </a:p>
        </p:txBody>
      </p:sp>
    </p:spTree>
    <p:extLst>
      <p:ext uri="{BB962C8B-B14F-4D97-AF65-F5344CB8AC3E}">
        <p14:creationId xmlns:p14="http://schemas.microsoft.com/office/powerpoint/2010/main" val="321582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Firmware Start</a:t>
            </a:r>
          </a:p>
        </p:txBody>
      </p:sp>
      <p:sp>
        <p:nvSpPr>
          <p:cNvPr id="8" name="Content Placeholder 7"/>
          <p:cNvSpPr>
            <a:spLocks noGrp="1"/>
          </p:cNvSpPr>
          <p:nvPr>
            <p:ph idx="1"/>
          </p:nvPr>
        </p:nvSpPr>
        <p:spPr>
          <a:xfrm>
            <a:off x="457200" y="1447800"/>
            <a:ext cx="8229600" cy="5105400"/>
          </a:xfrm>
        </p:spPr>
        <p:txBody>
          <a:bodyPr>
            <a:normAutofit/>
          </a:bodyPr>
          <a:lstStyle/>
          <a:p>
            <a:pPr marL="457200" indent="-457200">
              <a:buFont typeface="+mj-lt"/>
              <a:buAutoNum type="arabicPeriod"/>
            </a:pPr>
            <a:r>
              <a:rPr lang="en-US" sz="2400" dirty="0"/>
              <a:t>CPU start executing system firmware code at reset vector which is mapped to firmware ROM</a:t>
            </a:r>
          </a:p>
          <a:p>
            <a:pPr marL="457200" indent="-457200">
              <a:buFont typeface="+mj-lt"/>
              <a:buAutoNum type="arabicPeriod"/>
            </a:pPr>
            <a:r>
              <a:rPr lang="en-US" sz="2400" dirty="0"/>
              <a:t>Reset vector contains a jump to the initial firmware known as </a:t>
            </a:r>
            <a:r>
              <a:rPr lang="en-US" sz="2400" i="1" dirty="0"/>
              <a:t>[Initial] Boot Block</a:t>
            </a:r>
          </a:p>
          <a:p>
            <a:pPr marL="457200" indent="-457200">
              <a:buFont typeface="+mj-lt"/>
              <a:buAutoNum type="arabicPeriod"/>
            </a:pPr>
            <a:r>
              <a:rPr lang="en-US" sz="2400" dirty="0"/>
              <a:t>Boot block consists of most of the </a:t>
            </a:r>
            <a:r>
              <a:rPr lang="en-US" sz="2400" i="1" dirty="0"/>
              <a:t>early platform initialization</a:t>
            </a:r>
            <a:r>
              <a:rPr lang="en-US" sz="2400" dirty="0"/>
              <a:t> functionality (</a:t>
            </a:r>
            <a:r>
              <a:rPr lang="en-US" sz="2400" i="1" dirty="0"/>
              <a:t>SEC</a:t>
            </a:r>
            <a:r>
              <a:rPr lang="en-US" sz="2400" dirty="0"/>
              <a:t> and </a:t>
            </a:r>
            <a:r>
              <a:rPr lang="en-US" sz="2400" i="1" dirty="0"/>
              <a:t>PEI</a:t>
            </a:r>
            <a:r>
              <a:rPr lang="en-US" sz="2400" dirty="0"/>
              <a:t> phases for UEFI based firmware)</a:t>
            </a:r>
          </a:p>
          <a:p>
            <a:pPr marL="457200" indent="-457200">
              <a:buFont typeface="+mj-lt"/>
              <a:buAutoNum type="arabicPeriod"/>
            </a:pPr>
            <a:r>
              <a:rPr lang="en-US" sz="2400" dirty="0"/>
              <a:t>Boot block executes early pre-memory initialization code, and memory initialization code (</a:t>
            </a:r>
            <a:r>
              <a:rPr lang="en-US" sz="2400" i="1" dirty="0"/>
              <a:t>Memory Reference Code</a:t>
            </a:r>
            <a:r>
              <a:rPr lang="en-US" sz="2400" dirty="0"/>
              <a:t>)</a:t>
            </a:r>
          </a:p>
          <a:p>
            <a:pPr marL="457200" indent="-457200">
              <a:buFont typeface="+mj-lt"/>
              <a:buAutoNum type="arabicPeriod"/>
            </a:pPr>
            <a:endParaRPr lang="en-US" sz="2400" i="1" dirty="0"/>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14033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Firmware Boot Sequence – Early Boot</a:t>
            </a:r>
          </a:p>
        </p:txBody>
      </p:sp>
      <p:sp>
        <p:nvSpPr>
          <p:cNvPr id="8" name="Content Placeholder 7"/>
          <p:cNvSpPr>
            <a:spLocks noGrp="1"/>
          </p:cNvSpPr>
          <p:nvPr>
            <p:ph idx="1"/>
          </p:nvPr>
        </p:nvSpPr>
        <p:spPr>
          <a:xfrm>
            <a:off x="228600" y="1600200"/>
            <a:ext cx="8763000" cy="4953000"/>
          </a:xfrm>
        </p:spPr>
        <p:txBody>
          <a:bodyPr>
            <a:normAutofit/>
          </a:bodyPr>
          <a:lstStyle/>
          <a:p>
            <a:pPr marL="457200" indent="-457200">
              <a:buFont typeface="+mj-lt"/>
              <a:buAutoNum type="arabicPeriod"/>
            </a:pPr>
            <a:r>
              <a:rPr lang="en-US" sz="2400" dirty="0"/>
              <a:t>Firmware in multiprocessor system chooses </a:t>
            </a:r>
            <a:r>
              <a:rPr lang="en-US" sz="2400" i="1" dirty="0"/>
              <a:t>Bootstrap Processor (BSP)</a:t>
            </a:r>
            <a:r>
              <a:rPr lang="en-US" sz="2400" dirty="0"/>
              <a:t>. Other processors are in </a:t>
            </a:r>
            <a:r>
              <a:rPr lang="en-US" sz="2400" i="1" dirty="0"/>
              <a:t>Wait-For-SIPI</a:t>
            </a:r>
            <a:endParaRPr lang="en-US" sz="2400" dirty="0"/>
          </a:p>
          <a:p>
            <a:pPr marL="457200" indent="-457200">
              <a:buFont typeface="+mj-lt"/>
              <a:buAutoNum type="arabicPeriod"/>
            </a:pPr>
            <a:r>
              <a:rPr lang="en-US" sz="2400" dirty="0"/>
              <a:t>Firmware on BSP initializes BSP CPU</a:t>
            </a:r>
          </a:p>
          <a:p>
            <a:pPr marL="1028700" lvl="2" indent="-457200">
              <a:spcBef>
                <a:spcPts val="0"/>
              </a:spcBef>
            </a:pPr>
            <a:r>
              <a:rPr lang="en-US" sz="2000" dirty="0"/>
              <a:t>Loads early CPU microcode update on BSP</a:t>
            </a:r>
          </a:p>
          <a:p>
            <a:pPr marL="1028700" lvl="2" indent="-457200">
              <a:spcBef>
                <a:spcPts val="0"/>
              </a:spcBef>
            </a:pPr>
            <a:r>
              <a:rPr lang="en-US" sz="2000" dirty="0"/>
              <a:t>Initializes Local APIC</a:t>
            </a:r>
          </a:p>
          <a:p>
            <a:pPr marL="1028700" lvl="2" indent="-457200">
              <a:spcBef>
                <a:spcPts val="0"/>
              </a:spcBef>
            </a:pPr>
            <a:r>
              <a:rPr lang="en-US" sz="2000" dirty="0"/>
              <a:t>Ensure all APs are in Wait-For-SIPI or broadcast INIT IPI</a:t>
            </a:r>
          </a:p>
          <a:p>
            <a:pPr marL="1028700" lvl="2" indent="-457200">
              <a:spcBef>
                <a:spcPts val="0"/>
              </a:spcBef>
            </a:pPr>
            <a:r>
              <a:rPr lang="en-US" sz="2000" dirty="0"/>
              <a:t>Initializes IDT/GDT and switches to flat 32-bit protected mode (CR0.PE)</a:t>
            </a:r>
          </a:p>
          <a:p>
            <a:pPr marL="1028700" lvl="2" indent="-457200">
              <a:spcBef>
                <a:spcPts val="0"/>
              </a:spcBef>
            </a:pPr>
            <a:r>
              <a:rPr lang="en-US" sz="2000" dirty="0"/>
              <a:t>Configure fixed and variable memory types (MTRR)</a:t>
            </a:r>
          </a:p>
          <a:p>
            <a:pPr marL="1028700" lvl="2" indent="-457200">
              <a:spcBef>
                <a:spcPts val="0"/>
              </a:spcBef>
            </a:pPr>
            <a:r>
              <a:rPr lang="en-US" sz="2000" dirty="0"/>
              <a:t>Enable cache on BSP (CR0.CD/CR0.NW)</a:t>
            </a:r>
          </a:p>
          <a:p>
            <a:pPr marL="1028700" lvl="2" indent="-457200">
              <a:spcBef>
                <a:spcPts val="0"/>
              </a:spcBef>
            </a:pPr>
            <a:r>
              <a:rPr lang="en-US" sz="2000" dirty="0"/>
              <a:t>Enable </a:t>
            </a:r>
            <a:r>
              <a:rPr lang="en-US" sz="2000" i="1" dirty="0"/>
              <a:t>No-Evict Mode (NEM)</a:t>
            </a:r>
            <a:r>
              <a:rPr lang="en-US" sz="2000" dirty="0"/>
              <a:t> to set up </a:t>
            </a:r>
            <a:r>
              <a:rPr lang="en-US" sz="2000" i="1" dirty="0"/>
              <a:t>Cache-As-RAM (CAR) </a:t>
            </a:r>
            <a:r>
              <a:rPr lang="en-US" sz="2000" dirty="0"/>
              <a:t>for stack and code</a:t>
            </a:r>
          </a:p>
          <a:p>
            <a:pPr marL="1028700" lvl="2" indent="-457200">
              <a:spcBef>
                <a:spcPts val="0"/>
              </a:spcBef>
            </a:pPr>
            <a:r>
              <a:rPr lang="en-US" sz="2000" dirty="0"/>
              <a:t>Initialize basic chipset interfaces (Root Complex, SMBus controller, MMCFG…)</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03985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Firmware Boot Sequence – DRAM </a:t>
            </a:r>
            <a:r>
              <a:rPr lang="en-US" dirty="0" err="1"/>
              <a:t>Init</a:t>
            </a:r>
            <a:endParaRPr lang="en-US" dirty="0"/>
          </a:p>
        </p:txBody>
      </p:sp>
      <p:sp>
        <p:nvSpPr>
          <p:cNvPr id="8" name="Content Placeholder 7"/>
          <p:cNvSpPr>
            <a:spLocks noGrp="1"/>
          </p:cNvSpPr>
          <p:nvPr>
            <p:ph idx="1"/>
          </p:nvPr>
        </p:nvSpPr>
        <p:spPr>
          <a:xfrm>
            <a:off x="228600" y="1600200"/>
            <a:ext cx="8763000" cy="4953000"/>
          </a:xfrm>
        </p:spPr>
        <p:txBody>
          <a:bodyPr>
            <a:normAutofit/>
          </a:bodyPr>
          <a:lstStyle/>
          <a:p>
            <a:pPr marL="457200" indent="-457200">
              <a:buFont typeface="+mj-lt"/>
              <a:buAutoNum type="arabicPeriod" startAt="3"/>
            </a:pPr>
            <a:r>
              <a:rPr lang="en-US" sz="2400" dirty="0"/>
              <a:t>FW performs </a:t>
            </a:r>
            <a:r>
              <a:rPr lang="en-US" sz="2400" dirty="0" err="1"/>
              <a:t>SoC</a:t>
            </a:r>
            <a:r>
              <a:rPr lang="en-US" sz="2400" dirty="0"/>
              <a:t> specific DRAM initialization (MRC)</a:t>
            </a:r>
          </a:p>
          <a:p>
            <a:pPr marL="1028700" lvl="2" indent="-457200">
              <a:spcBef>
                <a:spcPts val="0"/>
              </a:spcBef>
            </a:pPr>
            <a:r>
              <a:rPr lang="en-US" sz="2000" dirty="0"/>
              <a:t>Read DIMM parameters from SPD EEPROM over SMBus</a:t>
            </a:r>
          </a:p>
          <a:p>
            <a:pPr marL="1028700" lvl="2" indent="-457200">
              <a:spcBef>
                <a:spcPts val="0"/>
              </a:spcBef>
            </a:pPr>
            <a:r>
              <a:rPr lang="en-US" sz="2000" dirty="0"/>
              <a:t>Trains DDR busses</a:t>
            </a:r>
          </a:p>
          <a:p>
            <a:pPr marL="1028700" lvl="2" indent="-457200">
              <a:spcBef>
                <a:spcPts val="0"/>
              </a:spcBef>
            </a:pPr>
            <a:r>
              <a:rPr lang="en-US" sz="2000" dirty="0"/>
              <a:t>Initializes memory controller</a:t>
            </a:r>
          </a:p>
          <a:p>
            <a:pPr marL="1028700" lvl="2" indent="-457200">
              <a:spcBef>
                <a:spcPts val="0"/>
              </a:spcBef>
            </a:pPr>
            <a:r>
              <a:rPr lang="en-US" sz="2000" dirty="0"/>
              <a:t>Initializes memory map, stolen ranges</a:t>
            </a:r>
          </a:p>
          <a:p>
            <a:pPr marL="457200" indent="-457200">
              <a:buFont typeface="+mj-lt"/>
              <a:buAutoNum type="arabicPeriod" startAt="3"/>
            </a:pPr>
            <a:r>
              <a:rPr lang="en-US" sz="2400" dirty="0"/>
              <a:t>Memory</a:t>
            </a:r>
            <a:r>
              <a:rPr lang="en-US" sz="2400" i="1" dirty="0"/>
              <a:t> shadowing</a:t>
            </a:r>
            <a:r>
              <a:rPr lang="en-US" sz="2400" dirty="0"/>
              <a:t>: FW Copies the rest of the firmware to DRAM</a:t>
            </a:r>
          </a:p>
          <a:p>
            <a:pPr marL="1028700" lvl="2" indent="-457200">
              <a:spcBef>
                <a:spcPts val="0"/>
              </a:spcBef>
            </a:pPr>
            <a:r>
              <a:rPr lang="en-US" sz="2000" dirty="0"/>
              <a:t>Decompression code decompresses FV from SPI flash and copies below 1MB</a:t>
            </a:r>
          </a:p>
          <a:p>
            <a:pPr marL="1028700" lvl="2" indent="-457200">
              <a:spcBef>
                <a:spcPts val="0"/>
              </a:spcBef>
            </a:pPr>
            <a:r>
              <a:rPr lang="en-US" sz="2000" dirty="0"/>
              <a:t>Exit CAR mode and transition to shadowed code in DRAM</a:t>
            </a:r>
          </a:p>
          <a:p>
            <a:pPr marL="1028700" lvl="2" indent="-457200">
              <a:spcBef>
                <a:spcPts val="0"/>
              </a:spcBef>
            </a:pPr>
            <a:r>
              <a:rPr lang="en-US" sz="2000" dirty="0"/>
              <a:t>Modify </a:t>
            </a:r>
            <a:r>
              <a:rPr lang="en-US" sz="2000" i="1" dirty="0"/>
              <a:t>Programmable Attribute Map (PAM)</a:t>
            </a:r>
            <a:r>
              <a:rPr lang="en-US" sz="2000" dirty="0"/>
              <a:t> registers to decode to DRAM</a:t>
            </a:r>
          </a:p>
          <a:p>
            <a:endParaRPr lang="en-US" sz="2400" i="1" dirty="0"/>
          </a:p>
          <a:p>
            <a:pPr marL="457200" indent="-457200">
              <a:buFont typeface="+mj-lt"/>
              <a:buAutoNum type="arabicPeriod" startAt="3"/>
            </a:pPr>
            <a:endParaRPr lang="en-US" sz="2400" dirty="0"/>
          </a:p>
          <a:p>
            <a:pPr marL="457200" indent="-457200">
              <a:buFont typeface="+mj-lt"/>
              <a:buAutoNum type="arabicPeriod" startAt="3"/>
            </a:pPr>
            <a:endParaRPr lang="en-US" sz="2400" dirty="0"/>
          </a:p>
        </p:txBody>
      </p:sp>
    </p:spTree>
    <p:extLst>
      <p:ext uri="{BB962C8B-B14F-4D97-AF65-F5344CB8AC3E}">
        <p14:creationId xmlns:p14="http://schemas.microsoft.com/office/powerpoint/2010/main" val="322338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Firmware Boot Sequence – DRAM </a:t>
            </a:r>
            <a:r>
              <a:rPr lang="en-US" dirty="0" err="1"/>
              <a:t>Init</a:t>
            </a:r>
            <a:endParaRPr lang="en-US" dirty="0"/>
          </a:p>
        </p:txBody>
      </p:sp>
      <p:sp>
        <p:nvSpPr>
          <p:cNvPr id="8" name="Content Placeholder 7"/>
          <p:cNvSpPr>
            <a:spLocks noGrp="1"/>
          </p:cNvSpPr>
          <p:nvPr>
            <p:ph idx="1"/>
          </p:nvPr>
        </p:nvSpPr>
        <p:spPr>
          <a:xfrm>
            <a:off x="228600" y="1233194"/>
            <a:ext cx="8763000" cy="5320006"/>
          </a:xfrm>
        </p:spPr>
        <p:txBody>
          <a:bodyPr>
            <a:normAutofit fontScale="92500" lnSpcReduction="10000"/>
          </a:bodyPr>
          <a:lstStyle/>
          <a:p>
            <a:pPr marL="457200" indent="-457200">
              <a:buFont typeface="+mj-lt"/>
              <a:buAutoNum type="arabicPeriod" startAt="5"/>
            </a:pPr>
            <a:r>
              <a:rPr lang="en-US" sz="2400" dirty="0"/>
              <a:t>Wake other processors (APs)</a:t>
            </a:r>
          </a:p>
          <a:p>
            <a:pPr marL="1028700" lvl="2" indent="-457200"/>
            <a:r>
              <a:rPr lang="en-US" sz="2400" dirty="0"/>
              <a:t>APs will execute wake-up </a:t>
            </a:r>
            <a:r>
              <a:rPr lang="en-US" sz="2400" dirty="0" err="1"/>
              <a:t>init</a:t>
            </a:r>
            <a:r>
              <a:rPr lang="en-US" sz="2400" dirty="0"/>
              <a:t> code</a:t>
            </a:r>
          </a:p>
          <a:p>
            <a:pPr marL="457200" indent="-457200">
              <a:buFont typeface="+mj-lt"/>
              <a:buAutoNum type="arabicPeriod" startAt="5"/>
            </a:pPr>
            <a:r>
              <a:rPr lang="en-US" sz="2400" dirty="0"/>
              <a:t>SMRAM </a:t>
            </a:r>
            <a:r>
              <a:rPr lang="en-US" sz="2400" dirty="0" err="1"/>
              <a:t>Init</a:t>
            </a:r>
            <a:endParaRPr lang="en-US" sz="2400" dirty="0"/>
          </a:p>
          <a:p>
            <a:pPr marL="1028700" lvl="2" indent="-457200"/>
            <a:r>
              <a:rPr lang="en-US" sz="2400" dirty="0"/>
              <a:t>BSP copies </a:t>
            </a:r>
            <a:r>
              <a:rPr lang="en-US" sz="2400" i="1" dirty="0"/>
              <a:t>SMM relocation</a:t>
            </a:r>
            <a:r>
              <a:rPr lang="en-US" sz="2400" dirty="0"/>
              <a:t> handler at </a:t>
            </a:r>
            <a:r>
              <a:rPr lang="en-US" sz="2400" dirty="0">
                <a:latin typeface="Courier New" panose="02070309020205020404" pitchFamily="49" charset="0"/>
                <a:cs typeface="Courier New" panose="02070309020205020404" pitchFamily="49" charset="0"/>
              </a:rPr>
              <a:t>0x30000p</a:t>
            </a:r>
          </a:p>
          <a:p>
            <a:pPr marL="1028700" lvl="2" indent="-457200"/>
            <a:r>
              <a:rPr lang="en-US" sz="2400" dirty="0"/>
              <a:t>Allocates TSEG and copies run-time SMI handler</a:t>
            </a:r>
          </a:p>
          <a:p>
            <a:pPr marL="1028700" lvl="2" indent="-457200"/>
            <a:r>
              <a:rPr lang="en-US" sz="2400" dirty="0"/>
              <a:t>Sends SMI to relocate SMI handler to TSEG</a:t>
            </a:r>
          </a:p>
          <a:p>
            <a:pPr marL="1028700" lvl="2" indent="-457200"/>
            <a:r>
              <a:rPr lang="en-US" sz="2400" dirty="0"/>
              <a:t>SMM relocation handler will configure SMRR</a:t>
            </a: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startAt="5"/>
            </a:pPr>
            <a:r>
              <a:rPr lang="en-US" sz="2400" dirty="0"/>
              <a:t>Continue with chipset initialization (</a:t>
            </a:r>
            <a:r>
              <a:rPr lang="en-US" sz="2400" i="1" dirty="0"/>
              <a:t>DXE</a:t>
            </a:r>
            <a:r>
              <a:rPr lang="en-US" sz="2400" dirty="0"/>
              <a:t> for UEFI)</a:t>
            </a:r>
          </a:p>
          <a:p>
            <a:pPr marL="1028700" lvl="2" indent="-457200"/>
            <a:r>
              <a:rPr lang="en-US" sz="2400" dirty="0"/>
              <a:t>USB, SATA …</a:t>
            </a:r>
          </a:p>
          <a:p>
            <a:pPr marL="457200" indent="-457200">
              <a:buFont typeface="+mj-lt"/>
              <a:buAutoNum type="arabicPeriod" startAt="5"/>
            </a:pPr>
            <a:r>
              <a:rPr lang="en-US" sz="2400" dirty="0"/>
              <a:t>Enumerate and initialize PCI devices</a:t>
            </a:r>
          </a:p>
          <a:p>
            <a:pPr marL="1028700" lvl="2" indent="-457200"/>
            <a:r>
              <a:rPr lang="en-US" sz="2400" dirty="0"/>
              <a:t>PCI devices enumeration</a:t>
            </a:r>
          </a:p>
          <a:p>
            <a:pPr marL="1028700" lvl="2" indent="-457200"/>
            <a:r>
              <a:rPr lang="en-US" sz="2400" dirty="0"/>
              <a:t>Allocate MMIO spaces for device MMIO BARs</a:t>
            </a:r>
          </a:p>
          <a:p>
            <a:pPr marL="1028700" lvl="2" indent="-457200"/>
            <a:r>
              <a:rPr lang="en-US" sz="2400" dirty="0"/>
              <a:t>Load and execute PCI Expansion/Option ROMs</a:t>
            </a:r>
          </a:p>
          <a:p>
            <a:pPr marL="457200" indent="-457200">
              <a:buFont typeface="+mj-lt"/>
              <a:buAutoNum type="arabicPeriod" startAt="5"/>
            </a:pPr>
            <a:endParaRPr lang="en-US" sz="2400" i="1" dirty="0"/>
          </a:p>
          <a:p>
            <a:pPr marL="457200" indent="-457200">
              <a:buFont typeface="+mj-lt"/>
              <a:buAutoNum type="arabicPeriod" startAt="5"/>
            </a:pPr>
            <a:endParaRPr lang="en-US" sz="2400" dirty="0"/>
          </a:p>
          <a:p>
            <a:pPr marL="457200" indent="-457200">
              <a:buFont typeface="+mj-lt"/>
              <a:buAutoNum type="arabicPeriod" startAt="5"/>
            </a:pPr>
            <a:endParaRPr lang="en-US" sz="2400" dirty="0"/>
          </a:p>
        </p:txBody>
      </p:sp>
    </p:spTree>
    <p:extLst>
      <p:ext uri="{BB962C8B-B14F-4D97-AF65-F5344CB8AC3E}">
        <p14:creationId xmlns:p14="http://schemas.microsoft.com/office/powerpoint/2010/main" val="163827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Memory Map: System View</a:t>
            </a:r>
          </a:p>
        </p:txBody>
      </p:sp>
      <p:sp>
        <p:nvSpPr>
          <p:cNvPr id="6" name="Content Placeholder 7"/>
          <p:cNvSpPr>
            <a:spLocks noGrp="1"/>
          </p:cNvSpPr>
          <p:nvPr>
            <p:ph idx="1"/>
          </p:nvPr>
        </p:nvSpPr>
        <p:spPr>
          <a:xfrm>
            <a:off x="457200" y="1219200"/>
            <a:ext cx="3989225" cy="3495293"/>
          </a:xfrm>
        </p:spPr>
        <p:txBody>
          <a:bodyPr>
            <a:normAutofit/>
          </a:bodyPr>
          <a:lstStyle/>
          <a:p>
            <a:pPr marL="457200" indent="-457200">
              <a:buFont typeface="Arial" panose="020B0604020202020204" pitchFamily="34" charset="0"/>
              <a:buChar char="•"/>
            </a:pPr>
            <a:r>
              <a:rPr lang="en-US" sz="2400" dirty="0"/>
              <a:t>Low DRAM</a:t>
            </a:r>
          </a:p>
          <a:p>
            <a:pPr marL="457200" indent="-457200">
              <a:buFont typeface="Arial" panose="020B0604020202020204" pitchFamily="34" charset="0"/>
              <a:buChar char="•"/>
            </a:pPr>
            <a:r>
              <a:rPr lang="en-US" sz="2400" dirty="0"/>
              <a:t>Memory vs MMIO</a:t>
            </a:r>
          </a:p>
          <a:p>
            <a:pPr marL="457200" indent="-457200">
              <a:buFont typeface="Arial" panose="020B0604020202020204" pitchFamily="34" charset="0"/>
              <a:buChar char="•"/>
            </a:pPr>
            <a:r>
              <a:rPr lang="en-US" sz="2400" dirty="0"/>
              <a:t>Low MMIO</a:t>
            </a:r>
          </a:p>
          <a:p>
            <a:pPr marL="457200" indent="-457200">
              <a:buFont typeface="Arial" panose="020B0604020202020204" pitchFamily="34" charset="0"/>
              <a:buChar char="•"/>
            </a:pPr>
            <a:r>
              <a:rPr lang="en-US" sz="2400" dirty="0"/>
              <a:t>4GB boundary</a:t>
            </a:r>
          </a:p>
          <a:p>
            <a:pPr marL="457200" indent="-457200">
              <a:buFont typeface="Arial" panose="020B0604020202020204" pitchFamily="34" charset="0"/>
              <a:buChar char="•"/>
            </a:pPr>
            <a:r>
              <a:rPr lang="en-US" sz="2400" dirty="0"/>
              <a:t>High DRAM</a:t>
            </a:r>
          </a:p>
          <a:p>
            <a:pPr marL="457200" indent="-457200">
              <a:buFont typeface="Arial" panose="020B0604020202020204" pitchFamily="34" charset="0"/>
              <a:buChar char="•"/>
            </a:pPr>
            <a:r>
              <a:rPr lang="en-US" sz="2400" dirty="0"/>
              <a:t>High MMIO</a:t>
            </a:r>
          </a:p>
          <a:p>
            <a:endParaRPr lang="en-US" sz="2400" dirty="0"/>
          </a:p>
        </p:txBody>
      </p:sp>
      <p:sp>
        <p:nvSpPr>
          <p:cNvPr id="8" name="Rectangle 7"/>
          <p:cNvSpPr/>
          <p:nvPr/>
        </p:nvSpPr>
        <p:spPr>
          <a:xfrm>
            <a:off x="6233565" y="5105400"/>
            <a:ext cx="1754960" cy="12977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Top of Low DRAM</a:t>
            </a:r>
          </a:p>
        </p:txBody>
      </p:sp>
      <p:sp>
        <p:nvSpPr>
          <p:cNvPr id="11" name="Rectangle 10"/>
          <p:cNvSpPr/>
          <p:nvPr/>
        </p:nvSpPr>
        <p:spPr>
          <a:xfrm>
            <a:off x="6231205" y="3634381"/>
            <a:ext cx="1754960" cy="1369007"/>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Low MMIO</a:t>
            </a:r>
          </a:p>
        </p:txBody>
      </p:sp>
      <p:cxnSp>
        <p:nvCxnSpPr>
          <p:cNvPr id="14" name="Straight Connector 13"/>
          <p:cNvCxnSpPr/>
          <p:nvPr/>
        </p:nvCxnSpPr>
        <p:spPr>
          <a:xfrm>
            <a:off x="5316805" y="3530947"/>
            <a:ext cx="2988995"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233565" y="2146609"/>
            <a:ext cx="1754960" cy="1295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Top of High DRAM</a:t>
            </a:r>
          </a:p>
        </p:txBody>
      </p:sp>
      <p:sp>
        <p:nvSpPr>
          <p:cNvPr id="18" name="TextBox 17"/>
          <p:cNvSpPr txBox="1"/>
          <p:nvPr/>
        </p:nvSpPr>
        <p:spPr>
          <a:xfrm>
            <a:off x="5316805" y="3147924"/>
            <a:ext cx="701147" cy="369332"/>
          </a:xfrm>
          <a:prstGeom prst="rect">
            <a:avLst/>
          </a:prstGeom>
          <a:noFill/>
        </p:spPr>
        <p:txBody>
          <a:bodyPr wrap="square" rtlCol="0">
            <a:spAutoFit/>
          </a:bodyPr>
          <a:lstStyle/>
          <a:p>
            <a:r>
              <a:rPr lang="en-US" dirty="0">
                <a:solidFill>
                  <a:schemeClr val="tx2"/>
                </a:solidFill>
                <a:latin typeface="Neo Sans Intel"/>
                <a:cs typeface="Neo Sans Intel"/>
              </a:rPr>
              <a:t>4GB</a:t>
            </a:r>
          </a:p>
        </p:txBody>
      </p:sp>
      <p:sp>
        <p:nvSpPr>
          <p:cNvPr id="19" name="Rectangle 18"/>
          <p:cNvSpPr/>
          <p:nvPr/>
        </p:nvSpPr>
        <p:spPr>
          <a:xfrm>
            <a:off x="6299968" y="3999968"/>
            <a:ext cx="1583025" cy="39303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BAR 1 – BAR n</a:t>
            </a:r>
          </a:p>
        </p:txBody>
      </p:sp>
      <p:sp>
        <p:nvSpPr>
          <p:cNvPr id="20" name="Rectangle 19"/>
          <p:cNvSpPr/>
          <p:nvPr/>
        </p:nvSpPr>
        <p:spPr>
          <a:xfrm>
            <a:off x="6299968" y="4485006"/>
            <a:ext cx="1583025" cy="41904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ECAM</a:t>
            </a:r>
          </a:p>
        </p:txBody>
      </p:sp>
      <p:sp>
        <p:nvSpPr>
          <p:cNvPr id="35" name="Rectangle 34"/>
          <p:cNvSpPr/>
          <p:nvPr/>
        </p:nvSpPr>
        <p:spPr>
          <a:xfrm>
            <a:off x="381000" y="6200001"/>
            <a:ext cx="5857528" cy="338554"/>
          </a:xfrm>
          <a:prstGeom prst="rect">
            <a:avLst/>
          </a:prstGeom>
        </p:spPr>
        <p:txBody>
          <a:bodyPr wrap="square">
            <a:spAutoFit/>
          </a:bodyPr>
          <a:lstStyle/>
          <a:p>
            <a:r>
              <a:rPr lang="en-US" sz="1600" dirty="0"/>
              <a:t>Reference: </a:t>
            </a:r>
            <a:r>
              <a:rPr lang="en-US" sz="1600" dirty="0">
                <a:hlinkClick r:id="rId3"/>
              </a:rPr>
              <a:t>4</a:t>
            </a:r>
            <a:r>
              <a:rPr lang="en-US" sz="1600" baseline="30000" dirty="0">
                <a:hlinkClick r:id="rId3"/>
              </a:rPr>
              <a:t>th</a:t>
            </a:r>
            <a:r>
              <a:rPr lang="en-US" sz="1600" dirty="0">
                <a:hlinkClick r:id="rId3"/>
              </a:rPr>
              <a:t> Gen Intel Core Processor Family Datasheet</a:t>
            </a:r>
            <a:endParaRPr lang="en-US" sz="1600" dirty="0"/>
          </a:p>
        </p:txBody>
      </p:sp>
      <p:sp>
        <p:nvSpPr>
          <p:cNvPr id="43" name="Rectangle 42"/>
          <p:cNvSpPr/>
          <p:nvPr/>
        </p:nvSpPr>
        <p:spPr>
          <a:xfrm>
            <a:off x="6233565" y="927214"/>
            <a:ext cx="1754960" cy="113018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High MMIO</a:t>
            </a:r>
          </a:p>
        </p:txBody>
      </p:sp>
    </p:spTree>
    <p:extLst>
      <p:ext uri="{BB962C8B-B14F-4D97-AF65-F5344CB8AC3E}">
        <p14:creationId xmlns:p14="http://schemas.microsoft.com/office/powerpoint/2010/main" val="464062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Memory Map (Below 4GB)</a:t>
            </a:r>
          </a:p>
        </p:txBody>
      </p:sp>
      <p:sp>
        <p:nvSpPr>
          <p:cNvPr id="6" name="Content Placeholder 7"/>
          <p:cNvSpPr>
            <a:spLocks noGrp="1"/>
          </p:cNvSpPr>
          <p:nvPr>
            <p:ph idx="1"/>
          </p:nvPr>
        </p:nvSpPr>
        <p:spPr>
          <a:xfrm>
            <a:off x="457200" y="1294738"/>
            <a:ext cx="3595457" cy="4098975"/>
          </a:xfrm>
        </p:spPr>
        <p:txBody>
          <a:bodyPr>
            <a:normAutofit/>
          </a:bodyPr>
          <a:lstStyle/>
          <a:p>
            <a:pPr marL="457200" indent="-457200">
              <a:spcBef>
                <a:spcPts val="600"/>
              </a:spcBef>
              <a:buFont typeface="Arial" panose="020B0604020202020204" pitchFamily="34" charset="0"/>
              <a:buChar char="•"/>
            </a:pPr>
            <a:r>
              <a:rPr lang="en-US" sz="2000" dirty="0"/>
              <a:t>Legacy Ranges (</a:t>
            </a:r>
            <a:r>
              <a:rPr lang="en-US" sz="2000" dirty="0" err="1"/>
              <a:t>PAMx</a:t>
            </a:r>
            <a:r>
              <a:rPr lang="en-US" sz="2000" dirty="0"/>
              <a:t>)</a:t>
            </a:r>
          </a:p>
          <a:p>
            <a:pPr marL="457200" indent="-457200">
              <a:spcBef>
                <a:spcPts val="600"/>
              </a:spcBef>
              <a:buFont typeface="Arial" panose="020B0604020202020204" pitchFamily="34" charset="0"/>
              <a:buChar char="•"/>
            </a:pPr>
            <a:r>
              <a:rPr lang="en-US" sz="2000" dirty="0"/>
              <a:t>ISA Hole</a:t>
            </a:r>
          </a:p>
          <a:p>
            <a:pPr marL="457200" indent="-457200">
              <a:spcBef>
                <a:spcPts val="600"/>
              </a:spcBef>
              <a:buFont typeface="Arial" panose="020B0604020202020204" pitchFamily="34" charset="0"/>
              <a:buChar char="•"/>
            </a:pPr>
            <a:r>
              <a:rPr lang="en-US" sz="2000" dirty="0"/>
              <a:t>SMRAM</a:t>
            </a:r>
          </a:p>
          <a:p>
            <a:pPr marL="457200" indent="-457200">
              <a:spcBef>
                <a:spcPts val="600"/>
              </a:spcBef>
              <a:buFont typeface="Arial" panose="020B0604020202020204" pitchFamily="34" charset="0"/>
              <a:buChar char="•"/>
            </a:pPr>
            <a:r>
              <a:rPr lang="en-US" sz="2000" dirty="0"/>
              <a:t>Graphics Stolen Memory</a:t>
            </a:r>
          </a:p>
          <a:p>
            <a:pPr marL="457200" indent="-457200">
              <a:spcBef>
                <a:spcPts val="600"/>
              </a:spcBef>
              <a:buFont typeface="Arial" panose="020B0604020202020204" pitchFamily="34" charset="0"/>
              <a:buChar char="•"/>
            </a:pPr>
            <a:r>
              <a:rPr lang="en-US" sz="2000" dirty="0"/>
              <a:t>Low DRAM (TOLUD)</a:t>
            </a:r>
          </a:p>
          <a:p>
            <a:pPr marL="457200" indent="-457200">
              <a:spcBef>
                <a:spcPts val="600"/>
              </a:spcBef>
              <a:buFont typeface="Arial" panose="020B0604020202020204" pitchFamily="34" charset="0"/>
              <a:buChar char="•"/>
            </a:pPr>
            <a:r>
              <a:rPr lang="en-US" sz="2000" dirty="0"/>
              <a:t>Memory vs MMIO</a:t>
            </a:r>
          </a:p>
          <a:p>
            <a:pPr marL="457200" indent="-457200">
              <a:spcBef>
                <a:spcPts val="600"/>
              </a:spcBef>
              <a:buFont typeface="Arial" panose="020B0604020202020204" pitchFamily="34" charset="0"/>
              <a:buChar char="•"/>
            </a:pPr>
            <a:r>
              <a:rPr lang="en-US" sz="2000" dirty="0" err="1"/>
              <a:t>PCIe</a:t>
            </a:r>
            <a:r>
              <a:rPr lang="en-US" sz="2000" dirty="0"/>
              <a:t> MMCFG</a:t>
            </a:r>
          </a:p>
          <a:p>
            <a:pPr marL="457200" indent="-457200">
              <a:spcBef>
                <a:spcPts val="600"/>
              </a:spcBef>
              <a:buFont typeface="Arial" panose="020B0604020202020204" pitchFamily="34" charset="0"/>
              <a:buChar char="•"/>
            </a:pPr>
            <a:r>
              <a:rPr lang="en-US" sz="2000" dirty="0"/>
              <a:t>MMIO BARs</a:t>
            </a:r>
          </a:p>
          <a:p>
            <a:pPr marL="457200" indent="-457200">
              <a:spcBef>
                <a:spcPts val="600"/>
              </a:spcBef>
              <a:buFont typeface="Arial" panose="020B0604020202020204" pitchFamily="34" charset="0"/>
              <a:buChar char="•"/>
            </a:pPr>
            <a:r>
              <a:rPr lang="en-US" sz="2000" dirty="0"/>
              <a:t>Reserved Ranges (APIC, TPM, TXT)</a:t>
            </a:r>
          </a:p>
          <a:p>
            <a:pPr marL="457200" indent="-457200">
              <a:spcBef>
                <a:spcPts val="600"/>
              </a:spcBef>
              <a:buFont typeface="Arial" panose="020B0604020202020204" pitchFamily="34" charset="0"/>
              <a:buChar char="•"/>
            </a:pPr>
            <a:r>
              <a:rPr lang="en-US" sz="2000" dirty="0"/>
              <a:t>High BIOS</a:t>
            </a:r>
          </a:p>
          <a:p>
            <a:pPr marL="457200" indent="-457200">
              <a:spcBef>
                <a:spcPts val="600"/>
              </a:spcBef>
              <a:buFont typeface="Arial" panose="020B0604020202020204" pitchFamily="34" charset="0"/>
              <a:buChar char="•"/>
            </a:pPr>
            <a:endParaRPr lang="en-US" sz="2000" dirty="0"/>
          </a:p>
        </p:txBody>
      </p:sp>
      <p:sp>
        <p:nvSpPr>
          <p:cNvPr id="35" name="Rectangle 34"/>
          <p:cNvSpPr/>
          <p:nvPr/>
        </p:nvSpPr>
        <p:spPr>
          <a:xfrm>
            <a:off x="381000" y="6200001"/>
            <a:ext cx="5857528" cy="338554"/>
          </a:xfrm>
          <a:prstGeom prst="rect">
            <a:avLst/>
          </a:prstGeom>
        </p:spPr>
        <p:txBody>
          <a:bodyPr wrap="square">
            <a:spAutoFit/>
          </a:bodyPr>
          <a:lstStyle/>
          <a:p>
            <a:r>
              <a:rPr lang="en-US" sz="1600" dirty="0"/>
              <a:t>Reference: </a:t>
            </a:r>
            <a:r>
              <a:rPr lang="en-US" sz="1600" dirty="0">
                <a:hlinkClick r:id="rId3"/>
              </a:rPr>
              <a:t>4</a:t>
            </a:r>
            <a:r>
              <a:rPr lang="en-US" sz="1600" baseline="30000" dirty="0">
                <a:hlinkClick r:id="rId3"/>
              </a:rPr>
              <a:t>th</a:t>
            </a:r>
            <a:r>
              <a:rPr lang="en-US" sz="1600" dirty="0">
                <a:hlinkClick r:id="rId3"/>
              </a:rPr>
              <a:t> Gen Intel Core Processor Family Datasheet</a:t>
            </a:r>
            <a:endParaRPr lang="en-US" sz="1600" dirty="0"/>
          </a:p>
        </p:txBody>
      </p:sp>
      <p:grpSp>
        <p:nvGrpSpPr>
          <p:cNvPr id="61" name="Group 60"/>
          <p:cNvGrpSpPr/>
          <p:nvPr/>
        </p:nvGrpSpPr>
        <p:grpSpPr>
          <a:xfrm>
            <a:off x="4181712" y="956185"/>
            <a:ext cx="5038488" cy="5139815"/>
            <a:chOff x="4181712" y="956185"/>
            <a:chExt cx="5038488" cy="5139815"/>
          </a:xfrm>
        </p:grpSpPr>
        <p:sp>
          <p:nvSpPr>
            <p:cNvPr id="8" name="Rectangle 7"/>
            <p:cNvSpPr/>
            <p:nvPr/>
          </p:nvSpPr>
          <p:spPr>
            <a:xfrm>
              <a:off x="4181712" y="4343400"/>
              <a:ext cx="1754960" cy="13371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t>Low DRAM</a:t>
              </a:r>
            </a:p>
          </p:txBody>
        </p:sp>
        <p:sp>
          <p:nvSpPr>
            <p:cNvPr id="9" name="Rectangle 8"/>
            <p:cNvSpPr/>
            <p:nvPr/>
          </p:nvSpPr>
          <p:spPr>
            <a:xfrm>
              <a:off x="4181712" y="3962400"/>
              <a:ext cx="1754960" cy="31373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SMM Memory</a:t>
              </a:r>
            </a:p>
          </p:txBody>
        </p:sp>
        <p:sp>
          <p:nvSpPr>
            <p:cNvPr id="11" name="Rectangle 10"/>
            <p:cNvSpPr/>
            <p:nvPr/>
          </p:nvSpPr>
          <p:spPr>
            <a:xfrm>
              <a:off x="4181712" y="2269757"/>
              <a:ext cx="1754960" cy="162151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t>Low MMIO (PCI memory range)</a:t>
              </a:r>
            </a:p>
          </p:txBody>
        </p:sp>
        <p:sp>
          <p:nvSpPr>
            <p:cNvPr id="12" name="Rectangle 11"/>
            <p:cNvSpPr/>
            <p:nvPr/>
          </p:nvSpPr>
          <p:spPr>
            <a:xfrm>
              <a:off x="4181712" y="1644868"/>
              <a:ext cx="1754960" cy="56493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Direct-mapped BIOS, APIC, TPM</a:t>
              </a:r>
            </a:p>
          </p:txBody>
        </p:sp>
        <p:sp>
          <p:nvSpPr>
            <p:cNvPr id="17" name="TextBox 16"/>
            <p:cNvSpPr txBox="1"/>
            <p:nvPr/>
          </p:nvSpPr>
          <p:spPr>
            <a:xfrm>
              <a:off x="6412625" y="2785646"/>
              <a:ext cx="1039975" cy="338554"/>
            </a:xfrm>
            <a:prstGeom prst="rect">
              <a:avLst/>
            </a:prstGeom>
            <a:noFill/>
          </p:spPr>
          <p:txBody>
            <a:bodyPr wrap="square" rtlCol="0">
              <a:spAutoFit/>
            </a:bodyPr>
            <a:lstStyle/>
            <a:p>
              <a:r>
                <a:rPr lang="en-US" sz="1600" dirty="0">
                  <a:solidFill>
                    <a:schemeClr val="tx2"/>
                  </a:solidFill>
                  <a:latin typeface="Neo Sans Intel"/>
                  <a:cs typeface="Neo Sans Intel"/>
                </a:rPr>
                <a:t>TOLUD</a:t>
              </a:r>
            </a:p>
          </p:txBody>
        </p:sp>
        <p:sp>
          <p:nvSpPr>
            <p:cNvPr id="18" name="TextBox 17"/>
            <p:cNvSpPr txBox="1"/>
            <p:nvPr/>
          </p:nvSpPr>
          <p:spPr>
            <a:xfrm>
              <a:off x="6126481" y="1230392"/>
              <a:ext cx="868268" cy="369332"/>
            </a:xfrm>
            <a:prstGeom prst="rect">
              <a:avLst/>
            </a:prstGeom>
            <a:noFill/>
          </p:spPr>
          <p:txBody>
            <a:bodyPr wrap="square" rtlCol="0">
              <a:spAutoFit/>
            </a:bodyPr>
            <a:lstStyle/>
            <a:p>
              <a:r>
                <a:rPr lang="en-US" dirty="0">
                  <a:solidFill>
                    <a:schemeClr val="tx2"/>
                  </a:solidFill>
                  <a:latin typeface="Neo Sans Intel"/>
                  <a:cs typeface="Neo Sans Intel"/>
                </a:rPr>
                <a:t>4GB</a:t>
              </a:r>
            </a:p>
          </p:txBody>
        </p:sp>
        <p:sp>
          <p:nvSpPr>
            <p:cNvPr id="19" name="Rectangle 18"/>
            <p:cNvSpPr/>
            <p:nvPr/>
          </p:nvSpPr>
          <p:spPr>
            <a:xfrm>
              <a:off x="4284375" y="3054765"/>
              <a:ext cx="1583025" cy="35576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BAR 1 – BAR n</a:t>
              </a:r>
            </a:p>
          </p:txBody>
        </p:sp>
        <p:sp>
          <p:nvSpPr>
            <p:cNvPr id="20" name="Rectangle 19"/>
            <p:cNvSpPr/>
            <p:nvPr/>
          </p:nvSpPr>
          <p:spPr>
            <a:xfrm>
              <a:off x="4284375" y="3487359"/>
              <a:ext cx="1583025" cy="32264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ECAM</a:t>
              </a:r>
            </a:p>
          </p:txBody>
        </p:sp>
        <p:sp>
          <p:nvSpPr>
            <p:cNvPr id="22" name="Rectangle 21"/>
            <p:cNvSpPr/>
            <p:nvPr/>
          </p:nvSpPr>
          <p:spPr>
            <a:xfrm>
              <a:off x="7236640" y="4343400"/>
              <a:ext cx="1754960" cy="1739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t>Low DRAM</a:t>
              </a:r>
            </a:p>
          </p:txBody>
        </p:sp>
        <p:sp>
          <p:nvSpPr>
            <p:cNvPr id="24" name="Rectangle 23"/>
            <p:cNvSpPr/>
            <p:nvPr/>
          </p:nvSpPr>
          <p:spPr>
            <a:xfrm>
              <a:off x="7236639" y="1639599"/>
              <a:ext cx="1754960" cy="1408401"/>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OS invisible </a:t>
              </a:r>
            </a:p>
            <a:p>
              <a:pPr algn="ctr"/>
              <a:r>
                <a:rPr lang="en-US" sz="1600" dirty="0"/>
                <a:t>Reclaim</a:t>
              </a:r>
            </a:p>
            <a:p>
              <a:pPr algn="ctr"/>
              <a:r>
                <a:rPr lang="en-US" sz="1600" dirty="0"/>
                <a:t>Memory area </a:t>
              </a:r>
            </a:p>
          </p:txBody>
        </p:sp>
        <p:sp>
          <p:nvSpPr>
            <p:cNvPr id="25" name="Rectangle 24"/>
            <p:cNvSpPr/>
            <p:nvPr/>
          </p:nvSpPr>
          <p:spPr>
            <a:xfrm>
              <a:off x="7236639" y="3953469"/>
              <a:ext cx="1754960" cy="31373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SMM Memory</a:t>
              </a:r>
            </a:p>
          </p:txBody>
        </p:sp>
        <p:sp>
          <p:nvSpPr>
            <p:cNvPr id="26" name="Rectangle 25"/>
            <p:cNvSpPr/>
            <p:nvPr/>
          </p:nvSpPr>
          <p:spPr>
            <a:xfrm>
              <a:off x="7236639" y="3124200"/>
              <a:ext cx="1754960" cy="76707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Graphics Stolen </a:t>
              </a:r>
            </a:p>
            <a:p>
              <a:pPr algn="ctr"/>
              <a:r>
                <a:rPr lang="en-US" sz="1600" dirty="0"/>
                <a:t>&amp; GTT Memory</a:t>
              </a:r>
            </a:p>
          </p:txBody>
        </p:sp>
        <p:cxnSp>
          <p:nvCxnSpPr>
            <p:cNvPr id="29" name="Straight Arrow Connector 28"/>
            <p:cNvCxnSpPr/>
            <p:nvPr/>
          </p:nvCxnSpPr>
          <p:spPr>
            <a:xfrm>
              <a:off x="5935021" y="6096000"/>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958103" y="4300954"/>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937382" y="3091685"/>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943600" y="1600200"/>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412625" y="3962400"/>
              <a:ext cx="799550" cy="338554"/>
            </a:xfrm>
            <a:prstGeom prst="rect">
              <a:avLst/>
            </a:prstGeom>
            <a:noFill/>
          </p:spPr>
          <p:txBody>
            <a:bodyPr wrap="square" rtlCol="0">
              <a:spAutoFit/>
            </a:bodyPr>
            <a:lstStyle/>
            <a:p>
              <a:r>
                <a:rPr lang="en-US" sz="1600" dirty="0">
                  <a:solidFill>
                    <a:schemeClr val="tx2"/>
                  </a:solidFill>
                  <a:latin typeface="Neo Sans Intel"/>
                  <a:cs typeface="Neo Sans Intel"/>
                </a:rPr>
                <a:t>TSEG</a:t>
              </a:r>
            </a:p>
          </p:txBody>
        </p:sp>
        <p:cxnSp>
          <p:nvCxnSpPr>
            <p:cNvPr id="39" name="Straight Arrow Connector 38"/>
            <p:cNvCxnSpPr/>
            <p:nvPr/>
          </p:nvCxnSpPr>
          <p:spPr>
            <a:xfrm>
              <a:off x="5943600" y="3919954"/>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412625" y="3581400"/>
              <a:ext cx="841712" cy="338554"/>
            </a:xfrm>
            <a:prstGeom prst="rect">
              <a:avLst/>
            </a:prstGeom>
            <a:noFill/>
          </p:spPr>
          <p:txBody>
            <a:bodyPr wrap="square" rtlCol="0">
              <a:spAutoFit/>
            </a:bodyPr>
            <a:lstStyle/>
            <a:p>
              <a:r>
                <a:rPr lang="en-US" sz="1600" dirty="0">
                  <a:solidFill>
                    <a:schemeClr val="tx2"/>
                  </a:solidFill>
                  <a:latin typeface="Neo Sans Intel"/>
                  <a:cs typeface="Neo Sans Intel"/>
                </a:rPr>
                <a:t>BGSM</a:t>
              </a:r>
            </a:p>
          </p:txBody>
        </p:sp>
        <p:sp>
          <p:nvSpPr>
            <p:cNvPr id="41" name="Rectangle 40"/>
            <p:cNvSpPr/>
            <p:nvPr/>
          </p:nvSpPr>
          <p:spPr>
            <a:xfrm>
              <a:off x="4191000" y="5760720"/>
              <a:ext cx="1754960" cy="31373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Legacy Memory</a:t>
              </a:r>
            </a:p>
          </p:txBody>
        </p:sp>
        <p:cxnSp>
          <p:nvCxnSpPr>
            <p:cNvPr id="42" name="Straight Arrow Connector 41"/>
            <p:cNvCxnSpPr/>
            <p:nvPr/>
          </p:nvCxnSpPr>
          <p:spPr>
            <a:xfrm>
              <a:off x="5943600" y="5715000"/>
              <a:ext cx="130161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591850" y="5376446"/>
              <a:ext cx="799550" cy="338554"/>
            </a:xfrm>
            <a:prstGeom prst="rect">
              <a:avLst/>
            </a:prstGeom>
            <a:noFill/>
          </p:spPr>
          <p:txBody>
            <a:bodyPr wrap="square" rtlCol="0">
              <a:spAutoFit/>
            </a:bodyPr>
            <a:lstStyle/>
            <a:p>
              <a:r>
                <a:rPr lang="en-US" sz="1600" dirty="0">
                  <a:solidFill>
                    <a:schemeClr val="tx2"/>
                  </a:solidFill>
                  <a:latin typeface="Neo Sans Intel"/>
                  <a:cs typeface="Neo Sans Intel"/>
                </a:rPr>
                <a:t>1 MB</a:t>
              </a:r>
            </a:p>
          </p:txBody>
        </p:sp>
        <p:sp>
          <p:nvSpPr>
            <p:cNvPr id="45" name="TextBox 44"/>
            <p:cNvSpPr txBox="1"/>
            <p:nvPr/>
          </p:nvSpPr>
          <p:spPr>
            <a:xfrm>
              <a:off x="6896650" y="5757446"/>
              <a:ext cx="799550" cy="338554"/>
            </a:xfrm>
            <a:prstGeom prst="rect">
              <a:avLst/>
            </a:prstGeom>
            <a:noFill/>
          </p:spPr>
          <p:txBody>
            <a:bodyPr wrap="square" rtlCol="0">
              <a:spAutoFit/>
            </a:bodyPr>
            <a:lstStyle/>
            <a:p>
              <a:r>
                <a:rPr lang="en-US" sz="1600" dirty="0">
                  <a:solidFill>
                    <a:schemeClr val="tx2"/>
                  </a:solidFill>
                  <a:latin typeface="Neo Sans Intel"/>
                  <a:cs typeface="Neo Sans Intel"/>
                </a:rPr>
                <a:t>0</a:t>
              </a:r>
            </a:p>
          </p:txBody>
        </p:sp>
        <p:sp>
          <p:nvSpPr>
            <p:cNvPr id="47" name="TextBox 46"/>
            <p:cNvSpPr txBox="1"/>
            <p:nvPr/>
          </p:nvSpPr>
          <p:spPr>
            <a:xfrm>
              <a:off x="4419600" y="956185"/>
              <a:ext cx="1423498" cy="338554"/>
            </a:xfrm>
            <a:prstGeom prst="rect">
              <a:avLst/>
            </a:prstGeom>
            <a:noFill/>
          </p:spPr>
          <p:txBody>
            <a:bodyPr wrap="square" rtlCol="0">
              <a:spAutoFit/>
            </a:bodyPr>
            <a:lstStyle/>
            <a:p>
              <a:r>
                <a:rPr lang="en-US" sz="1600" dirty="0">
                  <a:solidFill>
                    <a:schemeClr val="tx2"/>
                  </a:solidFill>
                  <a:latin typeface="Neo Sans Intel"/>
                  <a:cs typeface="Neo Sans Intel"/>
                </a:rPr>
                <a:t>System View</a:t>
              </a:r>
            </a:p>
          </p:txBody>
        </p:sp>
        <p:sp>
          <p:nvSpPr>
            <p:cNvPr id="48" name="TextBox 47"/>
            <p:cNvSpPr txBox="1"/>
            <p:nvPr/>
          </p:nvSpPr>
          <p:spPr>
            <a:xfrm>
              <a:off x="6629400" y="956846"/>
              <a:ext cx="2590800" cy="338554"/>
            </a:xfrm>
            <a:prstGeom prst="rect">
              <a:avLst/>
            </a:prstGeom>
            <a:noFill/>
          </p:spPr>
          <p:txBody>
            <a:bodyPr wrap="square" rtlCol="0">
              <a:spAutoFit/>
            </a:bodyPr>
            <a:lstStyle/>
            <a:p>
              <a:pPr algn="ctr"/>
              <a:r>
                <a:rPr lang="en-US" sz="1600" dirty="0">
                  <a:solidFill>
                    <a:schemeClr val="tx2"/>
                  </a:solidFill>
                  <a:latin typeface="Neo Sans Intel"/>
                  <a:cs typeface="Neo Sans Intel"/>
                </a:rPr>
                <a:t>Memory Controller View</a:t>
              </a:r>
            </a:p>
          </p:txBody>
        </p:sp>
      </p:grpSp>
    </p:spTree>
    <p:extLst>
      <p:ext uri="{BB962C8B-B14F-4D97-AF65-F5344CB8AC3E}">
        <p14:creationId xmlns:p14="http://schemas.microsoft.com/office/powerpoint/2010/main" val="2122745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Memory Map (Above 4GB)</a:t>
            </a:r>
          </a:p>
        </p:txBody>
      </p:sp>
      <p:sp>
        <p:nvSpPr>
          <p:cNvPr id="6" name="Content Placeholder 7"/>
          <p:cNvSpPr>
            <a:spLocks noGrp="1"/>
          </p:cNvSpPr>
          <p:nvPr>
            <p:ph idx="1"/>
          </p:nvPr>
        </p:nvSpPr>
        <p:spPr>
          <a:xfrm>
            <a:off x="457200" y="1295400"/>
            <a:ext cx="3498981" cy="3078149"/>
          </a:xfrm>
        </p:spPr>
        <p:txBody>
          <a:bodyPr>
            <a:normAutofit/>
          </a:bodyPr>
          <a:lstStyle/>
          <a:p>
            <a:pPr marL="457200" indent="-457200">
              <a:buFont typeface="Arial" panose="020B0604020202020204" pitchFamily="34" charset="0"/>
              <a:buChar char="•"/>
            </a:pPr>
            <a:r>
              <a:rPr lang="en-US" sz="2000" dirty="0"/>
              <a:t>Memory Reclaim</a:t>
            </a:r>
          </a:p>
          <a:p>
            <a:pPr marL="457200" indent="-457200">
              <a:buFont typeface="Arial" panose="020B0604020202020204" pitchFamily="34" charset="0"/>
              <a:buChar char="•"/>
            </a:pPr>
            <a:r>
              <a:rPr lang="en-US" sz="2000" dirty="0"/>
              <a:t>High DRAM (TOUUD)</a:t>
            </a:r>
          </a:p>
          <a:p>
            <a:pPr marL="457200" indent="-457200">
              <a:buFont typeface="Arial" panose="020B0604020202020204" pitchFamily="34" charset="0"/>
              <a:buChar char="•"/>
            </a:pPr>
            <a:r>
              <a:rPr lang="en-US" sz="2000" dirty="0"/>
              <a:t>ME Stolen Range</a:t>
            </a:r>
          </a:p>
          <a:p>
            <a:pPr marL="457200" indent="-457200">
              <a:buFont typeface="Arial" panose="020B0604020202020204" pitchFamily="34" charset="0"/>
              <a:buChar char="•"/>
            </a:pPr>
            <a:r>
              <a:rPr lang="en-US" sz="2000" dirty="0"/>
              <a:t>Top Of Memory</a:t>
            </a:r>
          </a:p>
        </p:txBody>
      </p:sp>
      <p:sp>
        <p:nvSpPr>
          <p:cNvPr id="2" name="Rectangle 1"/>
          <p:cNvSpPr/>
          <p:nvPr/>
        </p:nvSpPr>
        <p:spPr>
          <a:xfrm>
            <a:off x="381000" y="6200001"/>
            <a:ext cx="5857528" cy="338554"/>
          </a:xfrm>
          <a:prstGeom prst="rect">
            <a:avLst/>
          </a:prstGeom>
        </p:spPr>
        <p:txBody>
          <a:bodyPr wrap="square">
            <a:spAutoFit/>
          </a:bodyPr>
          <a:lstStyle/>
          <a:p>
            <a:r>
              <a:rPr lang="en-US" sz="1600" dirty="0"/>
              <a:t>Reference: </a:t>
            </a:r>
            <a:r>
              <a:rPr lang="en-US" sz="1600" dirty="0">
                <a:hlinkClick r:id="rId3"/>
              </a:rPr>
              <a:t>4</a:t>
            </a:r>
            <a:r>
              <a:rPr lang="en-US" sz="1600" baseline="30000" dirty="0">
                <a:hlinkClick r:id="rId3"/>
              </a:rPr>
              <a:t>th</a:t>
            </a:r>
            <a:r>
              <a:rPr lang="en-US" sz="1600" dirty="0">
                <a:hlinkClick r:id="rId3"/>
              </a:rPr>
              <a:t> Gen Intel Core Processor Family Datasheet</a:t>
            </a:r>
            <a:endParaRPr lang="en-US" sz="1600" dirty="0"/>
          </a:p>
        </p:txBody>
      </p:sp>
      <p:grpSp>
        <p:nvGrpSpPr>
          <p:cNvPr id="72" name="Group 71"/>
          <p:cNvGrpSpPr/>
          <p:nvPr/>
        </p:nvGrpSpPr>
        <p:grpSpPr>
          <a:xfrm>
            <a:off x="2895600" y="1337185"/>
            <a:ext cx="6324600" cy="5063615"/>
            <a:chOff x="2895600" y="1337185"/>
            <a:chExt cx="6324600" cy="5063615"/>
          </a:xfrm>
        </p:grpSpPr>
        <p:cxnSp>
          <p:nvCxnSpPr>
            <p:cNvPr id="27" name="Straight Arrow Connector 26"/>
            <p:cNvCxnSpPr/>
            <p:nvPr/>
          </p:nvCxnSpPr>
          <p:spPr>
            <a:xfrm>
              <a:off x="5988621" y="4010238"/>
              <a:ext cx="1171819" cy="23905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006161" y="3059037"/>
              <a:ext cx="1188813" cy="233030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263353" y="3316000"/>
              <a:ext cx="973287"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902868" y="4093938"/>
              <a:ext cx="1211932"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087914" y="5053606"/>
              <a:ext cx="868268" cy="369332"/>
            </a:xfrm>
            <a:prstGeom prst="rect">
              <a:avLst/>
            </a:prstGeom>
            <a:noFill/>
          </p:spPr>
          <p:txBody>
            <a:bodyPr wrap="square" rtlCol="0">
              <a:spAutoFit/>
            </a:bodyPr>
            <a:lstStyle/>
            <a:p>
              <a:r>
                <a:rPr lang="en-US" dirty="0">
                  <a:solidFill>
                    <a:schemeClr val="tx2"/>
                  </a:solidFill>
                  <a:latin typeface="Neo Sans Intel"/>
                  <a:cs typeface="Neo Sans Intel"/>
                </a:rPr>
                <a:t>4GB</a:t>
              </a:r>
            </a:p>
          </p:txBody>
        </p:sp>
        <p:cxnSp>
          <p:nvCxnSpPr>
            <p:cNvPr id="38" name="Straight Arrow Connector 37"/>
            <p:cNvCxnSpPr/>
            <p:nvPr/>
          </p:nvCxnSpPr>
          <p:spPr>
            <a:xfrm>
              <a:off x="2902868" y="5422938"/>
              <a:ext cx="4292106"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7236640" y="5449599"/>
              <a:ext cx="1754960" cy="951201"/>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OS invisible </a:t>
              </a:r>
            </a:p>
            <a:p>
              <a:pPr algn="ctr"/>
              <a:r>
                <a:rPr lang="en-US" sz="1600" dirty="0"/>
                <a:t>Reclaim</a:t>
              </a:r>
            </a:p>
            <a:p>
              <a:pPr algn="ctr"/>
              <a:r>
                <a:rPr lang="en-US" sz="1600" dirty="0"/>
                <a:t>Memory area </a:t>
              </a:r>
            </a:p>
          </p:txBody>
        </p:sp>
        <p:sp>
          <p:nvSpPr>
            <p:cNvPr id="47" name="Rectangle 46"/>
            <p:cNvSpPr/>
            <p:nvPr/>
          </p:nvSpPr>
          <p:spPr>
            <a:xfrm>
              <a:off x="4167169" y="1841614"/>
              <a:ext cx="1754960" cy="113018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High MMIO</a:t>
              </a:r>
            </a:p>
          </p:txBody>
        </p:sp>
        <p:sp>
          <p:nvSpPr>
            <p:cNvPr id="48" name="Rectangle 47"/>
            <p:cNvSpPr/>
            <p:nvPr/>
          </p:nvSpPr>
          <p:spPr>
            <a:xfrm>
              <a:off x="4166576" y="4093938"/>
              <a:ext cx="1754960" cy="1295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High DRAM</a:t>
              </a:r>
            </a:p>
          </p:txBody>
        </p:sp>
        <p:sp>
          <p:nvSpPr>
            <p:cNvPr id="49" name="Rectangle 48"/>
            <p:cNvSpPr/>
            <p:nvPr/>
          </p:nvSpPr>
          <p:spPr>
            <a:xfrm>
              <a:off x="7236640" y="4077999"/>
              <a:ext cx="1754960" cy="1295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High DRAM</a:t>
              </a:r>
            </a:p>
          </p:txBody>
        </p:sp>
        <p:sp>
          <p:nvSpPr>
            <p:cNvPr id="52" name="Rectangle 51"/>
            <p:cNvSpPr/>
            <p:nvPr/>
          </p:nvSpPr>
          <p:spPr>
            <a:xfrm>
              <a:off x="7229264" y="3316000"/>
              <a:ext cx="1754960" cy="685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ME Stolen </a:t>
              </a:r>
              <a:r>
                <a:rPr lang="en-US" sz="1600" dirty="0" err="1"/>
                <a:t>Mmeory</a:t>
              </a:r>
              <a:endParaRPr lang="en-US" sz="1600" dirty="0"/>
            </a:p>
          </p:txBody>
        </p:sp>
        <p:sp>
          <p:nvSpPr>
            <p:cNvPr id="53" name="TextBox 52"/>
            <p:cNvSpPr txBox="1"/>
            <p:nvPr/>
          </p:nvSpPr>
          <p:spPr>
            <a:xfrm>
              <a:off x="3200399" y="3810000"/>
              <a:ext cx="914401" cy="584775"/>
            </a:xfrm>
            <a:prstGeom prst="rect">
              <a:avLst/>
            </a:prstGeom>
            <a:noFill/>
          </p:spPr>
          <p:txBody>
            <a:bodyPr wrap="square" rtlCol="0">
              <a:spAutoFit/>
            </a:bodyPr>
            <a:lstStyle/>
            <a:p>
              <a:r>
                <a:rPr lang="en-US" sz="1600" dirty="0">
                  <a:solidFill>
                    <a:schemeClr val="tx2"/>
                  </a:solidFill>
                  <a:latin typeface="Neo Sans Intel"/>
                  <a:cs typeface="Neo Sans Intel"/>
                </a:rPr>
                <a:t>REMAP BASE</a:t>
              </a:r>
            </a:p>
          </p:txBody>
        </p:sp>
        <p:sp>
          <p:nvSpPr>
            <p:cNvPr id="54" name="TextBox 53"/>
            <p:cNvSpPr txBox="1"/>
            <p:nvPr/>
          </p:nvSpPr>
          <p:spPr>
            <a:xfrm>
              <a:off x="6445821" y="2918060"/>
              <a:ext cx="714619" cy="369332"/>
            </a:xfrm>
            <a:prstGeom prst="rect">
              <a:avLst/>
            </a:prstGeom>
            <a:noFill/>
          </p:spPr>
          <p:txBody>
            <a:bodyPr wrap="square" rtlCol="0">
              <a:spAutoFit/>
            </a:bodyPr>
            <a:lstStyle/>
            <a:p>
              <a:r>
                <a:rPr lang="en-US" dirty="0">
                  <a:solidFill>
                    <a:schemeClr val="tx2"/>
                  </a:solidFill>
                  <a:latin typeface="Neo Sans Intel"/>
                  <a:cs typeface="Neo Sans Intel"/>
                </a:rPr>
                <a:t>TOM</a:t>
              </a:r>
            </a:p>
          </p:txBody>
        </p:sp>
        <p:sp>
          <p:nvSpPr>
            <p:cNvPr id="55" name="TextBox 54"/>
            <p:cNvSpPr txBox="1"/>
            <p:nvPr/>
          </p:nvSpPr>
          <p:spPr>
            <a:xfrm>
              <a:off x="3089163" y="2667000"/>
              <a:ext cx="1049487" cy="369332"/>
            </a:xfrm>
            <a:prstGeom prst="rect">
              <a:avLst/>
            </a:prstGeom>
            <a:noFill/>
          </p:spPr>
          <p:txBody>
            <a:bodyPr wrap="square" rtlCol="0">
              <a:spAutoFit/>
            </a:bodyPr>
            <a:lstStyle/>
            <a:p>
              <a:r>
                <a:rPr lang="en-US" dirty="0">
                  <a:solidFill>
                    <a:schemeClr val="tx2"/>
                  </a:solidFill>
                  <a:latin typeface="Neo Sans Intel"/>
                  <a:cs typeface="Neo Sans Intel"/>
                </a:rPr>
                <a:t>TOUUD</a:t>
              </a:r>
            </a:p>
          </p:txBody>
        </p:sp>
        <p:cxnSp>
          <p:nvCxnSpPr>
            <p:cNvPr id="56" name="Straight Arrow Connector 55"/>
            <p:cNvCxnSpPr/>
            <p:nvPr/>
          </p:nvCxnSpPr>
          <p:spPr>
            <a:xfrm>
              <a:off x="2895600" y="3036332"/>
              <a:ext cx="12192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175001" y="3059037"/>
              <a:ext cx="1754960" cy="951201"/>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OS invisible </a:t>
              </a:r>
            </a:p>
            <a:p>
              <a:pPr algn="ctr"/>
              <a:r>
                <a:rPr lang="en-US" sz="1600" dirty="0"/>
                <a:t>Reclaim</a:t>
              </a:r>
            </a:p>
            <a:p>
              <a:pPr algn="ctr"/>
              <a:r>
                <a:rPr lang="en-US" sz="1600" dirty="0"/>
                <a:t>Memory area </a:t>
              </a:r>
            </a:p>
          </p:txBody>
        </p:sp>
        <p:cxnSp>
          <p:nvCxnSpPr>
            <p:cNvPr id="65" name="Straight Arrow Connector 64"/>
            <p:cNvCxnSpPr/>
            <p:nvPr/>
          </p:nvCxnSpPr>
          <p:spPr>
            <a:xfrm>
              <a:off x="6164688" y="4038600"/>
              <a:ext cx="984626"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189513" y="3678462"/>
              <a:ext cx="1049487" cy="369332"/>
            </a:xfrm>
            <a:prstGeom prst="rect">
              <a:avLst/>
            </a:prstGeom>
            <a:noFill/>
          </p:spPr>
          <p:txBody>
            <a:bodyPr wrap="square" rtlCol="0">
              <a:spAutoFit/>
            </a:bodyPr>
            <a:lstStyle/>
            <a:p>
              <a:r>
                <a:rPr lang="en-US" dirty="0">
                  <a:solidFill>
                    <a:schemeClr val="tx2"/>
                  </a:solidFill>
                  <a:latin typeface="Neo Sans Intel"/>
                  <a:cs typeface="Neo Sans Intel"/>
                </a:rPr>
                <a:t>MESEG</a:t>
              </a:r>
            </a:p>
          </p:txBody>
        </p:sp>
        <p:sp>
          <p:nvSpPr>
            <p:cNvPr id="70" name="TextBox 69"/>
            <p:cNvSpPr txBox="1"/>
            <p:nvPr/>
          </p:nvSpPr>
          <p:spPr>
            <a:xfrm>
              <a:off x="4419600" y="1337185"/>
              <a:ext cx="1423498" cy="338554"/>
            </a:xfrm>
            <a:prstGeom prst="rect">
              <a:avLst/>
            </a:prstGeom>
            <a:noFill/>
          </p:spPr>
          <p:txBody>
            <a:bodyPr wrap="square" rtlCol="0">
              <a:spAutoFit/>
            </a:bodyPr>
            <a:lstStyle/>
            <a:p>
              <a:r>
                <a:rPr lang="en-US" sz="1600" dirty="0">
                  <a:solidFill>
                    <a:schemeClr val="tx2"/>
                  </a:solidFill>
                  <a:latin typeface="Neo Sans Intel"/>
                  <a:cs typeface="Neo Sans Intel"/>
                </a:rPr>
                <a:t>System View</a:t>
              </a:r>
            </a:p>
          </p:txBody>
        </p:sp>
        <p:sp>
          <p:nvSpPr>
            <p:cNvPr id="71" name="TextBox 70"/>
            <p:cNvSpPr txBox="1"/>
            <p:nvPr/>
          </p:nvSpPr>
          <p:spPr>
            <a:xfrm>
              <a:off x="6629400" y="1337846"/>
              <a:ext cx="2590800" cy="338554"/>
            </a:xfrm>
            <a:prstGeom prst="rect">
              <a:avLst/>
            </a:prstGeom>
            <a:noFill/>
          </p:spPr>
          <p:txBody>
            <a:bodyPr wrap="square" rtlCol="0">
              <a:spAutoFit/>
            </a:bodyPr>
            <a:lstStyle/>
            <a:p>
              <a:pPr algn="ctr"/>
              <a:r>
                <a:rPr lang="en-US" sz="1600" dirty="0">
                  <a:solidFill>
                    <a:schemeClr val="tx2"/>
                  </a:solidFill>
                  <a:latin typeface="Neo Sans Intel"/>
                  <a:cs typeface="Neo Sans Intel"/>
                </a:rPr>
                <a:t>Memory Controller View</a:t>
              </a:r>
            </a:p>
          </p:txBody>
        </p:sp>
      </p:grpSp>
    </p:spTree>
    <p:extLst>
      <p:ext uri="{BB962C8B-B14F-4D97-AF65-F5344CB8AC3E}">
        <p14:creationId xmlns:p14="http://schemas.microsoft.com/office/powerpoint/2010/main" val="6994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Section 1. BIOS and UEFI Firmware Fundamentals</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4532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1.2 Platform Firmware: BIOS</a:t>
            </a:r>
          </a:p>
        </p:txBody>
      </p:sp>
    </p:spTree>
    <p:extLst>
      <p:ext uri="{BB962C8B-B14F-4D97-AF65-F5344CB8AC3E}">
        <p14:creationId xmlns:p14="http://schemas.microsoft.com/office/powerpoint/2010/main" val="172170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10421" y="995692"/>
            <a:ext cx="7839075" cy="5076825"/>
          </a:xfrm>
          <a:prstGeom prst="rect">
            <a:avLst/>
          </a:prstGeom>
          <a:noFill/>
          <a:ln w="9525">
            <a:noFill/>
            <a:miter lim="800000"/>
            <a:headEnd/>
            <a:tailEnd/>
          </a:ln>
        </p:spPr>
      </p:pic>
    </p:spTree>
    <p:extLst>
      <p:ext uri="{BB962C8B-B14F-4D97-AF65-F5344CB8AC3E}">
        <p14:creationId xmlns:p14="http://schemas.microsoft.com/office/powerpoint/2010/main" val="1177390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Legacy BIOS</a:t>
            </a:r>
          </a:p>
        </p:txBody>
      </p:sp>
      <p:sp>
        <p:nvSpPr>
          <p:cNvPr id="8" name="Content Placeholder 7"/>
          <p:cNvSpPr>
            <a:spLocks noGrp="1"/>
          </p:cNvSpPr>
          <p:nvPr>
            <p:ph idx="1"/>
          </p:nvPr>
        </p:nvSpPr>
        <p:spPr/>
        <p:txBody>
          <a:bodyPr>
            <a:normAutofit lnSpcReduction="10000"/>
          </a:bodyPr>
          <a:lstStyle/>
          <a:p>
            <a:pPr marL="342900" indent="-342900">
              <a:buFont typeface="Arial" panose="020B0604020202020204" pitchFamily="34" charset="0"/>
              <a:buChar char="•"/>
            </a:pPr>
            <a:r>
              <a:rPr lang="en-US" sz="2400" dirty="0"/>
              <a:t>The Basic Input / Output System (BIOS) is the software embedded on a ROM chip (SPI flash memory devices) located on the computer’s main board </a:t>
            </a:r>
          </a:p>
          <a:p>
            <a:pPr marL="342900" indent="-342900">
              <a:buFont typeface="Arial" panose="020B0604020202020204" pitchFamily="34" charset="0"/>
              <a:buChar char="•"/>
            </a:pPr>
            <a:r>
              <a:rPr lang="en-US" sz="2400" dirty="0"/>
              <a:t>The BIOS is fetched by the processor at reset vector address (FFFFFFF0h) and executes Power-On Self Test (POST) to test and initialize the system components, initializes add-on devices and then boots the OS.</a:t>
            </a:r>
          </a:p>
          <a:p>
            <a:pPr marL="342900" indent="-342900">
              <a:buFont typeface="Arial" panose="020B0604020202020204" pitchFamily="34" charset="0"/>
              <a:buChar char="•"/>
            </a:pPr>
            <a:r>
              <a:rPr lang="en-US" sz="2400" dirty="0"/>
              <a:t>The BIOS also handles the low-level input/output to the various peripheral devices connected to the computer</a:t>
            </a:r>
          </a:p>
          <a:p>
            <a:endParaRPr lang="en-US" sz="2400" dirty="0"/>
          </a:p>
          <a:p>
            <a:r>
              <a:rPr lang="en-US" sz="2400" dirty="0">
                <a:hlinkClick r:id="rId3"/>
              </a:rPr>
              <a:t>Plug and Play BIOS Specification</a:t>
            </a:r>
            <a:endParaRPr lang="en-US" sz="2400" dirty="0"/>
          </a:p>
        </p:txBody>
      </p:sp>
    </p:spTree>
    <p:extLst>
      <p:ext uri="{BB962C8B-B14F-4D97-AF65-F5344CB8AC3E}">
        <p14:creationId xmlns:p14="http://schemas.microsoft.com/office/powerpoint/2010/main" val="50028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BIOS Stages</a:t>
            </a:r>
          </a:p>
        </p:txBody>
      </p:sp>
      <p:sp>
        <p:nvSpPr>
          <p:cNvPr id="3" name="Content Placeholder 2"/>
          <p:cNvSpPr>
            <a:spLocks noGrp="1"/>
          </p:cNvSpPr>
          <p:nvPr>
            <p:ph idx="1"/>
          </p:nvPr>
        </p:nvSpPr>
        <p:spPr>
          <a:xfrm>
            <a:off x="457200" y="1405088"/>
            <a:ext cx="8229600" cy="4525963"/>
          </a:xfrm>
        </p:spPr>
        <p:txBody>
          <a:bodyPr>
            <a:normAutofit fontScale="77500" lnSpcReduction="20000"/>
          </a:bodyPr>
          <a:lstStyle/>
          <a:p>
            <a:pPr marL="457200" indent="-457200">
              <a:buFont typeface="+mj-lt"/>
              <a:buAutoNum type="arabicPeriod"/>
            </a:pPr>
            <a:r>
              <a:rPr lang="sv-SE" dirty="0">
                <a:solidFill>
                  <a:schemeClr val="tx1"/>
                </a:solidFill>
                <a:latin typeface="+mn-lt"/>
              </a:rPr>
              <a:t>CPU Reset vector in BIOS ’ROM’ </a:t>
            </a:r>
            <a:r>
              <a:rPr lang="sv-SE" dirty="0">
                <a:latin typeface="+mn-lt"/>
                <a:sym typeface="Wingdings" pitchFamily="2" charset="2"/>
              </a:rPr>
              <a:t>(</a:t>
            </a:r>
            <a:r>
              <a:rPr lang="sv-SE" dirty="0">
                <a:solidFill>
                  <a:schemeClr val="tx1"/>
                </a:solidFill>
                <a:latin typeface="+mn-lt"/>
              </a:rPr>
              <a:t>Boot Block) </a:t>
            </a:r>
            <a:r>
              <a:rPr lang="sv-SE" dirty="0">
                <a:solidFill>
                  <a:schemeClr val="tx1"/>
                </a:solidFill>
                <a:latin typeface="+mn-lt"/>
                <a:sym typeface="Wingdings" pitchFamily="2" charset="2"/>
              </a:rPr>
              <a:t></a:t>
            </a:r>
            <a:endParaRPr lang="sv-SE" dirty="0">
              <a:solidFill>
                <a:schemeClr val="tx1"/>
              </a:solidFill>
              <a:latin typeface="+mn-lt"/>
            </a:endParaRPr>
          </a:p>
          <a:p>
            <a:r>
              <a:rPr lang="en-US" b="1" dirty="0">
                <a:solidFill>
                  <a:schemeClr val="tx1"/>
                </a:solidFill>
                <a:latin typeface="+mn-lt"/>
              </a:rPr>
              <a:t>Boot Block</a:t>
            </a:r>
          </a:p>
          <a:p>
            <a:pPr marL="457200" indent="-457200">
              <a:buFont typeface="+mj-lt"/>
              <a:buAutoNum type="arabicPeriod"/>
            </a:pPr>
            <a:r>
              <a:rPr lang="en-US" dirty="0">
                <a:solidFill>
                  <a:schemeClr val="tx1"/>
                </a:solidFill>
                <a:latin typeface="+mn-lt"/>
              </a:rPr>
              <a:t>Basic CPU, chipset initialization </a:t>
            </a:r>
            <a:r>
              <a:rPr lang="sv-SE" dirty="0">
                <a:solidFill>
                  <a:schemeClr val="tx1"/>
                </a:solidFill>
                <a:latin typeface="+mn-lt"/>
                <a:sym typeface="Wingdings" pitchFamily="2" charset="2"/>
              </a:rPr>
              <a:t></a:t>
            </a:r>
            <a:endParaRPr lang="en-US" dirty="0">
              <a:solidFill>
                <a:schemeClr val="tx1"/>
              </a:solidFill>
              <a:latin typeface="+mn-lt"/>
            </a:endParaRPr>
          </a:p>
          <a:p>
            <a:pPr marL="457200" indent="-457200">
              <a:buFont typeface="+mj-lt"/>
              <a:buAutoNum type="arabicPeriod"/>
            </a:pPr>
            <a:r>
              <a:rPr lang="en-US" dirty="0">
                <a:solidFill>
                  <a:schemeClr val="tx1"/>
                </a:solidFill>
                <a:latin typeface="+mn-lt"/>
              </a:rPr>
              <a:t>Initialize CAR, load and run from cache </a:t>
            </a:r>
            <a:r>
              <a:rPr lang="sv-SE" dirty="0">
                <a:solidFill>
                  <a:schemeClr val="tx1"/>
                </a:solidFill>
                <a:latin typeface="+mn-lt"/>
                <a:sym typeface="Wingdings" pitchFamily="2" charset="2"/>
              </a:rPr>
              <a:t></a:t>
            </a:r>
            <a:endParaRPr lang="en-US" dirty="0">
              <a:solidFill>
                <a:schemeClr val="tx1"/>
              </a:solidFill>
              <a:latin typeface="+mn-lt"/>
            </a:endParaRPr>
          </a:p>
          <a:p>
            <a:pPr marL="457200" indent="-457200">
              <a:buFont typeface="+mj-lt"/>
              <a:buAutoNum type="arabicPeriod"/>
            </a:pPr>
            <a:r>
              <a:rPr lang="en-US" dirty="0"/>
              <a:t>Initialize DRAM memory</a:t>
            </a:r>
            <a:r>
              <a:rPr lang="en-US" dirty="0">
                <a:solidFill>
                  <a:schemeClr val="tx1"/>
                </a:solidFill>
                <a:latin typeface="+mn-lt"/>
              </a:rPr>
              <a:t> </a:t>
            </a:r>
            <a:r>
              <a:rPr lang="sv-SE" dirty="0">
                <a:solidFill>
                  <a:schemeClr val="tx1"/>
                </a:solidFill>
                <a:latin typeface="+mn-lt"/>
                <a:sym typeface="Wingdings" pitchFamily="2" charset="2"/>
              </a:rPr>
              <a:t></a:t>
            </a:r>
            <a:endParaRPr lang="en-US" dirty="0">
              <a:solidFill>
                <a:schemeClr val="tx1"/>
              </a:solidFill>
              <a:latin typeface="+mn-lt"/>
            </a:endParaRPr>
          </a:p>
          <a:p>
            <a:r>
              <a:rPr lang="en-US" b="1" dirty="0"/>
              <a:t>POST (Power-On Self Test)</a:t>
            </a:r>
          </a:p>
          <a:p>
            <a:pPr marL="457200" indent="-457200">
              <a:buFont typeface="+mj-lt"/>
              <a:buAutoNum type="arabicPeriod"/>
            </a:pPr>
            <a:r>
              <a:rPr lang="en-US" dirty="0">
                <a:solidFill>
                  <a:schemeClr val="tx1"/>
                </a:solidFill>
                <a:latin typeface="+mn-lt"/>
              </a:rPr>
              <a:t>Decompress and relocate system BIOS in DRAM </a:t>
            </a:r>
            <a:r>
              <a:rPr lang="en-US" dirty="0">
                <a:solidFill>
                  <a:schemeClr val="tx1"/>
                </a:solidFill>
                <a:latin typeface="+mn-lt"/>
                <a:sym typeface="Wingdings" panose="05000000000000000000" pitchFamily="2" charset="2"/>
              </a:rPr>
              <a:t></a:t>
            </a:r>
            <a:endParaRPr lang="en-US" dirty="0">
              <a:solidFill>
                <a:schemeClr val="tx1"/>
              </a:solidFill>
              <a:latin typeface="+mn-lt"/>
            </a:endParaRPr>
          </a:p>
          <a:p>
            <a:pPr marL="457200" indent="-457200">
              <a:buFont typeface="+mj-lt"/>
              <a:buAutoNum type="arabicPeriod"/>
            </a:pPr>
            <a:r>
              <a:rPr lang="en-US" dirty="0">
                <a:solidFill>
                  <a:schemeClr val="tx1"/>
                </a:solidFill>
                <a:latin typeface="+mn-lt"/>
              </a:rPr>
              <a:t>Enumerate add-on devices (ISA, PCI).. </a:t>
            </a:r>
            <a:r>
              <a:rPr lang="sv-SE" dirty="0">
                <a:solidFill>
                  <a:schemeClr val="tx1"/>
                </a:solidFill>
                <a:latin typeface="+mn-lt"/>
                <a:sym typeface="Wingdings" pitchFamily="2" charset="2"/>
              </a:rPr>
              <a:t></a:t>
            </a:r>
            <a:endParaRPr lang="en-US" dirty="0">
              <a:solidFill>
                <a:schemeClr val="tx1"/>
              </a:solidFill>
              <a:latin typeface="+mn-lt"/>
            </a:endParaRPr>
          </a:p>
          <a:p>
            <a:pPr marL="457200" indent="-457200">
              <a:buFont typeface="+mj-lt"/>
              <a:buAutoNum type="arabicPeriod"/>
            </a:pPr>
            <a:r>
              <a:rPr lang="en-US" dirty="0">
                <a:solidFill>
                  <a:schemeClr val="tx1"/>
                </a:solidFill>
                <a:latin typeface="+mn-lt"/>
              </a:rPr>
              <a:t>Execute Option ROMs on expansion cards </a:t>
            </a:r>
            <a:r>
              <a:rPr lang="en-US" dirty="0">
                <a:solidFill>
                  <a:schemeClr val="tx1"/>
                </a:solidFill>
                <a:latin typeface="+mn-lt"/>
                <a:sym typeface="Wingdings" pitchFamily="2" charset="2"/>
              </a:rPr>
              <a:t></a:t>
            </a:r>
            <a:endParaRPr lang="en-US" dirty="0">
              <a:solidFill>
                <a:schemeClr val="tx1"/>
              </a:solidFill>
              <a:latin typeface="+mn-lt"/>
            </a:endParaRPr>
          </a:p>
          <a:p>
            <a:r>
              <a:rPr lang="en-US" b="1" dirty="0">
                <a:solidFill>
                  <a:schemeClr val="tx1"/>
                </a:solidFill>
                <a:latin typeface="+mn-lt"/>
              </a:rPr>
              <a:t>INT 19h</a:t>
            </a:r>
          </a:p>
          <a:p>
            <a:pPr marL="457200" indent="-457200">
              <a:buFont typeface="+mj-lt"/>
              <a:buAutoNum type="arabicPeriod"/>
            </a:pPr>
            <a:r>
              <a:rPr lang="en-US" dirty="0">
                <a:solidFill>
                  <a:schemeClr val="tx1"/>
                </a:solidFill>
                <a:latin typeface="+mn-lt"/>
              </a:rPr>
              <a:t>Locate, load and execute Initial Boot Loader code in </a:t>
            </a:r>
            <a:r>
              <a:rPr lang="en-US" dirty="0"/>
              <a:t>MBR (at 0x7C00 PA)</a:t>
            </a:r>
            <a:r>
              <a:rPr lang="en-US" dirty="0">
                <a:solidFill>
                  <a:schemeClr val="tx1"/>
                </a:solidFill>
                <a:latin typeface="+mn-lt"/>
              </a:rPr>
              <a:t> </a:t>
            </a:r>
            <a:r>
              <a:rPr lang="sv-SE" dirty="0">
                <a:solidFill>
                  <a:schemeClr val="tx1"/>
                </a:solidFill>
                <a:latin typeface="+mn-lt"/>
                <a:sym typeface="Wingdings" pitchFamily="2" charset="2"/>
              </a:rPr>
              <a:t></a:t>
            </a:r>
            <a:endParaRPr lang="en-US" dirty="0">
              <a:solidFill>
                <a:schemeClr val="tx1"/>
              </a:solidFill>
              <a:latin typeface="+mn-lt"/>
            </a:endParaRPr>
          </a:p>
          <a:p>
            <a:pPr marL="457200" indent="-457200">
              <a:buFont typeface="+mj-lt"/>
              <a:buAutoNum type="arabicPeriod"/>
            </a:pPr>
            <a:r>
              <a:rPr lang="en-US" dirty="0">
                <a:solidFill>
                  <a:schemeClr val="tx1"/>
                </a:solidFill>
                <a:latin typeface="+mn-lt"/>
              </a:rPr>
              <a:t>2nd Stage Boot Loader </a:t>
            </a:r>
            <a:r>
              <a:rPr lang="sv-SE" dirty="0">
                <a:solidFill>
                  <a:schemeClr val="tx1"/>
                </a:solidFill>
                <a:latin typeface="+mn-lt"/>
                <a:sym typeface="Wingdings" pitchFamily="2" charset="2"/>
              </a:rPr>
              <a:t></a:t>
            </a:r>
            <a:r>
              <a:rPr lang="en-US" dirty="0">
                <a:solidFill>
                  <a:schemeClr val="tx1"/>
                </a:solidFill>
                <a:latin typeface="+mn-lt"/>
              </a:rPr>
              <a:t> OS Loader </a:t>
            </a:r>
            <a:r>
              <a:rPr lang="sv-SE" dirty="0">
                <a:solidFill>
                  <a:schemeClr val="tx1"/>
                </a:solidFill>
                <a:latin typeface="+mn-lt"/>
                <a:sym typeface="Wingdings" pitchFamily="2" charset="2"/>
              </a:rPr>
              <a:t></a:t>
            </a:r>
            <a:r>
              <a:rPr lang="en-US" dirty="0">
                <a:solidFill>
                  <a:schemeClr val="tx1"/>
                </a:solidFill>
                <a:latin typeface="+mn-lt"/>
              </a:rPr>
              <a:t> OS kernel</a:t>
            </a:r>
          </a:p>
          <a:p>
            <a:endParaRPr lang="en-US" dirty="0">
              <a:solidFill>
                <a:schemeClr val="tx1"/>
              </a:solidFill>
              <a:latin typeface="+mn-lt"/>
            </a:endParaRPr>
          </a:p>
          <a:p>
            <a:endParaRPr lang="en-US" dirty="0">
              <a:solidFill>
                <a:schemeClr val="tx1"/>
              </a:solidFill>
              <a:latin typeface="+mn-lt"/>
            </a:endParaRPr>
          </a:p>
        </p:txBody>
      </p:sp>
      <p:sp>
        <p:nvSpPr>
          <p:cNvPr id="4" name="TextBox 3"/>
          <p:cNvSpPr txBox="1"/>
          <p:nvPr/>
        </p:nvSpPr>
        <p:spPr>
          <a:xfrm>
            <a:off x="493987" y="6163356"/>
            <a:ext cx="6222124" cy="338554"/>
          </a:xfrm>
          <a:prstGeom prst="rect">
            <a:avLst/>
          </a:prstGeom>
          <a:noFill/>
        </p:spPr>
        <p:txBody>
          <a:bodyPr wrap="square" rtlCol="0">
            <a:spAutoFit/>
          </a:bodyPr>
          <a:lstStyle/>
          <a:p>
            <a:r>
              <a:rPr lang="en-US" sz="1600" dirty="0"/>
              <a:t>Also </a:t>
            </a:r>
            <a:r>
              <a:rPr lang="en-US" sz="1600" dirty="0">
                <a:hlinkClick r:id="rId3"/>
              </a:rPr>
              <a:t>Technical Note: UEFI BIOS vs. Legacy BIOS, Advantech</a:t>
            </a:r>
            <a:endParaRPr lang="en-US" sz="1600" dirty="0"/>
          </a:p>
        </p:txBody>
      </p:sp>
    </p:spTree>
    <p:extLst>
      <p:ext uri="{BB962C8B-B14F-4D97-AF65-F5344CB8AC3E}">
        <p14:creationId xmlns:p14="http://schemas.microsoft.com/office/powerpoint/2010/main" val="23350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Legacy Option ROMs</a:t>
            </a:r>
          </a:p>
        </p:txBody>
      </p:sp>
      <p:sp>
        <p:nvSpPr>
          <p:cNvPr id="8" name="Content Placeholder 7"/>
          <p:cNvSpPr>
            <a:spLocks noGrp="1"/>
          </p:cNvSpPr>
          <p:nvPr>
            <p:ph idx="1"/>
          </p:nvPr>
        </p:nvSpPr>
        <p:spPr>
          <a:xfrm>
            <a:off x="457200" y="1314868"/>
            <a:ext cx="8229600" cy="4910464"/>
          </a:xfrm>
        </p:spPr>
        <p:txBody>
          <a:bodyPr>
            <a:normAutofit fontScale="92500" lnSpcReduction="10000"/>
          </a:bodyPr>
          <a:lstStyle/>
          <a:p>
            <a:pPr marL="342900" indent="-342900">
              <a:buFont typeface="Arial" panose="020B0604020202020204" pitchFamily="34" charset="0"/>
              <a:buChar char="•"/>
            </a:pPr>
            <a:r>
              <a:rPr lang="en-US" sz="2400" dirty="0"/>
              <a:t>Legacy option ROMs are BIOS extensions required to initialize add-on devices (ISA, PCI, </a:t>
            </a:r>
            <a:r>
              <a:rPr lang="en-US" sz="2400" dirty="0" err="1"/>
              <a:t>PCIe</a:t>
            </a:r>
            <a:r>
              <a:rPr lang="en-US" sz="2400" dirty="0"/>
              <a:t>) not supported by the system BIOS nor required to boot the system</a:t>
            </a:r>
          </a:p>
          <a:p>
            <a:pPr marL="342900" indent="-342900">
              <a:buFont typeface="Arial" panose="020B0604020202020204" pitchFamily="34" charset="0"/>
              <a:buChar char="•"/>
            </a:pPr>
            <a:r>
              <a:rPr lang="en-US" sz="2400" dirty="0"/>
              <a:t>Option ROMs are detected by the BIOS during after POST and their entry points are called</a:t>
            </a:r>
          </a:p>
          <a:p>
            <a:pPr marL="914400" lvl="2" indent="-342900">
              <a:buFont typeface="Arial" panose="020B0604020202020204" pitchFamily="34" charset="0"/>
              <a:buChar char="•"/>
            </a:pPr>
            <a:r>
              <a:rPr lang="en-US" dirty="0"/>
              <a:t>Scanned in physical memory between addresses C0000h and F0000h and detected by 0x55 0xAA signature</a:t>
            </a:r>
          </a:p>
          <a:p>
            <a:pPr marL="342900" indent="-342900">
              <a:buFont typeface="Arial" panose="020B0604020202020204" pitchFamily="34" charset="0"/>
              <a:buChar char="•"/>
            </a:pPr>
            <a:r>
              <a:rPr lang="en-US" sz="2400" dirty="0"/>
              <a:t>During initialization, an Option ROM may hook any IVT vectors and update any data structures required for it to access attached devices and perform the necessary identifications and initializations</a:t>
            </a:r>
          </a:p>
          <a:p>
            <a:pPr marL="342900" indent="-342900">
              <a:buFont typeface="Arial" panose="020B0604020202020204" pitchFamily="34" charset="0"/>
              <a:buChar char="•"/>
            </a:pPr>
            <a:endParaRPr lang="en-US" sz="2400" dirty="0"/>
          </a:p>
          <a:p>
            <a:r>
              <a:rPr lang="en-US" sz="2400" dirty="0">
                <a:hlinkClick r:id="rId3"/>
              </a:rPr>
              <a:t>BIOS Boot Specification</a:t>
            </a:r>
            <a:endParaRPr lang="en-US" sz="2400" dirty="0"/>
          </a:p>
          <a:p>
            <a:endParaRPr lang="en-US" sz="2400" dirty="0"/>
          </a:p>
        </p:txBody>
      </p:sp>
    </p:spTree>
    <p:extLst>
      <p:ext uri="{BB962C8B-B14F-4D97-AF65-F5344CB8AC3E}">
        <p14:creationId xmlns:p14="http://schemas.microsoft.com/office/powerpoint/2010/main" val="2353754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1.3 Platform Firmware: (U)EFI Firmware</a:t>
            </a:r>
          </a:p>
        </p:txBody>
      </p:sp>
    </p:spTree>
    <p:extLst>
      <p:ext uri="{BB962C8B-B14F-4D97-AF65-F5344CB8AC3E}">
        <p14:creationId xmlns:p14="http://schemas.microsoft.com/office/powerpoint/2010/main" val="120751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2"/>
          <p:cNvSpPr>
            <a:spLocks noGrp="1" noChangeArrowheads="1"/>
          </p:cNvSpPr>
          <p:nvPr>
            <p:ph type="title"/>
          </p:nvPr>
        </p:nvSpPr>
        <p:spPr/>
        <p:txBody>
          <a:bodyPr/>
          <a:lstStyle/>
          <a:p>
            <a:pPr eaLnBrk="1" hangingPunct="1"/>
            <a:r>
              <a:rPr lang="en-US" dirty="0"/>
              <a:t>Industry Transition</a:t>
            </a:r>
          </a:p>
        </p:txBody>
      </p:sp>
      <p:grpSp>
        <p:nvGrpSpPr>
          <p:cNvPr id="2" name="Group 29"/>
          <p:cNvGrpSpPr>
            <a:grpSpLocks/>
          </p:cNvGrpSpPr>
          <p:nvPr/>
        </p:nvGrpSpPr>
        <p:grpSpPr bwMode="auto">
          <a:xfrm>
            <a:off x="95251" y="927104"/>
            <a:ext cx="2019301" cy="731837"/>
            <a:chOff x="149" y="841"/>
            <a:chExt cx="1272" cy="461"/>
          </a:xfrm>
        </p:grpSpPr>
        <p:sp>
          <p:nvSpPr>
            <p:cNvPr id="164881" name="AutoShape 10"/>
            <p:cNvSpPr>
              <a:spLocks noChangeArrowheads="1"/>
            </p:cNvSpPr>
            <p:nvPr/>
          </p:nvSpPr>
          <p:spPr bwMode="auto">
            <a:xfrm rot="5400000">
              <a:off x="959" y="841"/>
              <a:ext cx="461" cy="462"/>
            </a:xfrm>
            <a:prstGeom prst="triangle">
              <a:avLst>
                <a:gd name="adj" fmla="val 50000"/>
              </a:avLst>
            </a:prstGeom>
            <a:gradFill rotWithShape="1">
              <a:gsLst>
                <a:gs pos="0">
                  <a:srgbClr val="AA014C">
                    <a:alpha val="51999"/>
                  </a:srgbClr>
                </a:gs>
                <a:gs pos="100000">
                  <a:srgbClr val="043A56">
                    <a:alpha val="0"/>
                  </a:srgbClr>
                </a:gs>
              </a:gsLst>
              <a:lin ang="5400000" scaled="1"/>
            </a:gradFill>
            <a:ln w="9525" algn="ctr">
              <a:noFill/>
              <a:miter lim="800000"/>
              <a:headEnd/>
              <a:tailEnd/>
            </a:ln>
          </p:spPr>
          <p:txBody>
            <a:bodyPr anchor="ctr">
              <a:spAutoFit/>
            </a:bodyPr>
            <a:lstStyle/>
            <a:p>
              <a:pPr algn="r">
                <a:spcBef>
                  <a:spcPct val="20000"/>
                </a:spcBef>
                <a:buSzPct val="130000"/>
              </a:pPr>
              <a:endParaRPr lang="en-US" sz="1800">
                <a:latin typeface="Neo Sans Intel Medium" pitchFamily="34" charset="0"/>
              </a:endParaRPr>
            </a:p>
          </p:txBody>
        </p:sp>
        <p:sp>
          <p:nvSpPr>
            <p:cNvPr id="164882" name="Rectangle 19"/>
            <p:cNvSpPr>
              <a:spLocks noChangeArrowheads="1"/>
            </p:cNvSpPr>
            <p:nvPr/>
          </p:nvSpPr>
          <p:spPr bwMode="auto">
            <a:xfrm>
              <a:off x="149" y="928"/>
              <a:ext cx="875" cy="233"/>
            </a:xfrm>
            <a:prstGeom prst="rect">
              <a:avLst/>
            </a:prstGeom>
            <a:noFill/>
            <a:ln w="9525" algn="ctr">
              <a:noFill/>
              <a:miter lim="800000"/>
              <a:headEnd/>
              <a:tailEnd/>
            </a:ln>
          </p:spPr>
          <p:txBody>
            <a:bodyPr wrap="none">
              <a:spAutoFit/>
            </a:bodyPr>
            <a:lstStyle/>
            <a:p>
              <a:pPr algn="ctr"/>
              <a:r>
                <a:rPr lang="en-US" b="1" dirty="0">
                  <a:latin typeface="+mn-lt"/>
                </a:rPr>
                <a:t>Pre-2000</a:t>
              </a:r>
            </a:p>
          </p:txBody>
        </p:sp>
      </p:grpSp>
      <p:sp>
        <p:nvSpPr>
          <p:cNvPr id="164868" name="Text Box 21"/>
          <p:cNvSpPr txBox="1">
            <a:spLocks noChangeArrowheads="1"/>
          </p:cNvSpPr>
          <p:nvPr/>
        </p:nvSpPr>
        <p:spPr bwMode="auto">
          <a:xfrm>
            <a:off x="2070100" y="1066801"/>
            <a:ext cx="5549900" cy="406398"/>
          </a:xfrm>
          <a:prstGeom prst="rect">
            <a:avLst/>
          </a:prstGeom>
          <a:noFill/>
          <a:ln w="25400" algn="ctr">
            <a:noFill/>
            <a:miter lim="800000"/>
            <a:headEnd/>
            <a:tailEnd/>
          </a:ln>
        </p:spPr>
        <p:txBody>
          <a:bodyPr anchor="ctr"/>
          <a:lstStyle/>
          <a:p>
            <a:pPr>
              <a:buSzPct val="130000"/>
              <a:buFont typeface="Wingdings" pitchFamily="2" charset="2"/>
              <a:buNone/>
            </a:pPr>
            <a:r>
              <a:rPr lang="en-US" sz="1600" dirty="0">
                <a:latin typeface="+mn-lt"/>
              </a:rPr>
              <a:t>All Platforms BIOS were proprietary</a:t>
            </a:r>
          </a:p>
        </p:txBody>
      </p:sp>
      <p:sp>
        <p:nvSpPr>
          <p:cNvPr id="164869" name="Rectangle 4"/>
          <p:cNvSpPr>
            <a:spLocks noChangeArrowheads="1"/>
          </p:cNvSpPr>
          <p:nvPr/>
        </p:nvSpPr>
        <p:spPr bwMode="auto">
          <a:xfrm>
            <a:off x="228355" y="2058989"/>
            <a:ext cx="838692" cy="369332"/>
          </a:xfrm>
          <a:prstGeom prst="rect">
            <a:avLst/>
          </a:prstGeom>
          <a:noFill/>
          <a:ln w="9525" algn="ctr">
            <a:noFill/>
            <a:miter lim="800000"/>
            <a:headEnd/>
            <a:tailEnd/>
          </a:ln>
        </p:spPr>
        <p:txBody>
          <a:bodyPr wrap="none">
            <a:spAutoFit/>
          </a:bodyPr>
          <a:lstStyle/>
          <a:p>
            <a:pPr algn="ctr"/>
            <a:r>
              <a:rPr lang="en-US" b="1" dirty="0">
                <a:latin typeface="+mn-lt"/>
              </a:rPr>
              <a:t>2000</a:t>
            </a:r>
          </a:p>
        </p:txBody>
      </p:sp>
      <p:sp>
        <p:nvSpPr>
          <p:cNvPr id="164870" name="Text Box 5"/>
          <p:cNvSpPr txBox="1">
            <a:spLocks noChangeArrowheads="1"/>
          </p:cNvSpPr>
          <p:nvPr/>
        </p:nvSpPr>
        <p:spPr bwMode="auto">
          <a:xfrm>
            <a:off x="1963738" y="1557251"/>
            <a:ext cx="6951662" cy="1371600"/>
          </a:xfrm>
          <a:prstGeom prst="rect">
            <a:avLst/>
          </a:prstGeom>
          <a:noFill/>
          <a:ln w="25400" algn="ctr">
            <a:noFill/>
            <a:miter lim="800000"/>
            <a:headEnd/>
            <a:tailEnd/>
          </a:ln>
        </p:spPr>
        <p:txBody>
          <a:bodyPr anchor="ctr"/>
          <a:lstStyle/>
          <a:p>
            <a:pPr>
              <a:buSzPct val="130000"/>
              <a:buFont typeface="Wingdings" pitchFamily="2" charset="2"/>
              <a:buNone/>
            </a:pPr>
            <a:r>
              <a:rPr lang="en-US" sz="1600" dirty="0">
                <a:latin typeface="+mn-lt"/>
              </a:rPr>
              <a:t>Intel invented the Extensible Firmware Interface (EFI) and provided sample implementation under free BSD terms</a:t>
            </a:r>
          </a:p>
        </p:txBody>
      </p:sp>
      <p:sp>
        <p:nvSpPr>
          <p:cNvPr id="164871" name="AutoShape 10"/>
          <p:cNvSpPr>
            <a:spLocks noChangeArrowheads="1"/>
          </p:cNvSpPr>
          <p:nvPr/>
        </p:nvSpPr>
        <p:spPr bwMode="auto">
          <a:xfrm rot="5400000">
            <a:off x="1281114" y="1921553"/>
            <a:ext cx="731837" cy="733663"/>
          </a:xfrm>
          <a:prstGeom prst="triangle">
            <a:avLst>
              <a:gd name="adj" fmla="val 50000"/>
            </a:avLst>
          </a:prstGeom>
          <a:gradFill rotWithShape="1">
            <a:gsLst>
              <a:gs pos="0">
                <a:srgbClr val="AA014C">
                  <a:alpha val="51999"/>
                </a:srgbClr>
              </a:gs>
              <a:gs pos="100000">
                <a:srgbClr val="043A56">
                  <a:alpha val="0"/>
                </a:srgbClr>
              </a:gs>
            </a:gsLst>
            <a:lin ang="5400000" scaled="1"/>
          </a:gradFill>
          <a:ln w="9525" algn="ctr">
            <a:noFill/>
            <a:miter lim="800000"/>
            <a:headEnd/>
            <a:tailEnd/>
          </a:ln>
        </p:spPr>
        <p:txBody>
          <a:bodyPr anchor="ctr">
            <a:spAutoFit/>
          </a:bodyPr>
          <a:lstStyle/>
          <a:p>
            <a:pPr algn="r">
              <a:spcBef>
                <a:spcPct val="20000"/>
              </a:spcBef>
              <a:buSzPct val="130000"/>
            </a:pPr>
            <a:endParaRPr lang="en-US" sz="1800">
              <a:latin typeface="Neo Sans Intel Medium" pitchFamily="34" charset="0"/>
            </a:endParaRPr>
          </a:p>
        </p:txBody>
      </p:sp>
      <p:sp>
        <p:nvSpPr>
          <p:cNvPr id="164872" name="Text Box 6"/>
          <p:cNvSpPr txBox="1">
            <a:spLocks noChangeArrowheads="1"/>
          </p:cNvSpPr>
          <p:nvPr/>
        </p:nvSpPr>
        <p:spPr bwMode="auto">
          <a:xfrm>
            <a:off x="1963738" y="2895601"/>
            <a:ext cx="7180262" cy="762000"/>
          </a:xfrm>
          <a:prstGeom prst="rect">
            <a:avLst/>
          </a:prstGeom>
          <a:noFill/>
          <a:ln w="25400" algn="ctr">
            <a:noFill/>
            <a:miter lim="800000"/>
            <a:headEnd/>
            <a:tailEnd/>
          </a:ln>
        </p:spPr>
        <p:txBody>
          <a:bodyPr anchor="ctr"/>
          <a:lstStyle/>
          <a:p>
            <a:pPr>
              <a:buSzPct val="130000"/>
              <a:buFont typeface="Wingdings" pitchFamily="2" charset="2"/>
              <a:buNone/>
            </a:pPr>
            <a:r>
              <a:rPr lang="en-US" sz="1600" b="1" dirty="0">
                <a:latin typeface="+mn-lt"/>
              </a:rPr>
              <a:t>tianocore.org</a:t>
            </a:r>
            <a:r>
              <a:rPr lang="en-US" sz="1600" dirty="0">
                <a:latin typeface="+mn-lt"/>
              </a:rPr>
              <a:t>, open source EFI community launched</a:t>
            </a:r>
          </a:p>
        </p:txBody>
      </p:sp>
      <p:sp>
        <p:nvSpPr>
          <p:cNvPr id="164873" name="Rectangle 16"/>
          <p:cNvSpPr>
            <a:spLocks noChangeArrowheads="1"/>
          </p:cNvSpPr>
          <p:nvPr/>
        </p:nvSpPr>
        <p:spPr bwMode="auto">
          <a:xfrm>
            <a:off x="228355" y="3036889"/>
            <a:ext cx="838692" cy="369332"/>
          </a:xfrm>
          <a:prstGeom prst="rect">
            <a:avLst/>
          </a:prstGeom>
          <a:noFill/>
          <a:ln w="9525" algn="ctr">
            <a:noFill/>
            <a:miter lim="800000"/>
            <a:headEnd/>
            <a:tailEnd/>
          </a:ln>
        </p:spPr>
        <p:txBody>
          <a:bodyPr wrap="none">
            <a:spAutoFit/>
          </a:bodyPr>
          <a:lstStyle/>
          <a:p>
            <a:pPr algn="ctr"/>
            <a:r>
              <a:rPr lang="en-US" b="1" dirty="0">
                <a:latin typeface="+mn-lt"/>
              </a:rPr>
              <a:t>2004</a:t>
            </a:r>
          </a:p>
        </p:txBody>
      </p:sp>
      <p:sp>
        <p:nvSpPr>
          <p:cNvPr id="164874" name="AutoShape 10"/>
          <p:cNvSpPr>
            <a:spLocks noChangeArrowheads="1"/>
          </p:cNvSpPr>
          <p:nvPr/>
        </p:nvSpPr>
        <p:spPr bwMode="auto">
          <a:xfrm rot="5400000">
            <a:off x="1281114" y="2899453"/>
            <a:ext cx="731837" cy="733663"/>
          </a:xfrm>
          <a:prstGeom prst="triangle">
            <a:avLst>
              <a:gd name="adj" fmla="val 50000"/>
            </a:avLst>
          </a:prstGeom>
          <a:gradFill rotWithShape="1">
            <a:gsLst>
              <a:gs pos="0">
                <a:srgbClr val="AA014C">
                  <a:alpha val="51999"/>
                </a:srgbClr>
              </a:gs>
              <a:gs pos="100000">
                <a:srgbClr val="043A56">
                  <a:alpha val="0"/>
                </a:srgbClr>
              </a:gs>
            </a:gsLst>
            <a:lin ang="5400000" scaled="1"/>
          </a:gradFill>
          <a:ln w="9525" algn="ctr">
            <a:noFill/>
            <a:miter lim="800000"/>
            <a:headEnd/>
            <a:tailEnd/>
          </a:ln>
        </p:spPr>
        <p:txBody>
          <a:bodyPr anchor="ctr">
            <a:spAutoFit/>
          </a:bodyPr>
          <a:lstStyle/>
          <a:p>
            <a:pPr algn="r">
              <a:spcBef>
                <a:spcPct val="20000"/>
              </a:spcBef>
              <a:buSzPct val="130000"/>
            </a:pPr>
            <a:endParaRPr lang="en-US" sz="1800">
              <a:latin typeface="Neo Sans Intel Medium" pitchFamily="34" charset="0"/>
            </a:endParaRPr>
          </a:p>
        </p:txBody>
      </p:sp>
      <p:sp>
        <p:nvSpPr>
          <p:cNvPr id="164875" name="Text Box 15"/>
          <p:cNvSpPr txBox="1">
            <a:spLocks noChangeArrowheads="1"/>
          </p:cNvSpPr>
          <p:nvPr/>
        </p:nvSpPr>
        <p:spPr bwMode="auto">
          <a:xfrm>
            <a:off x="1963738" y="3581401"/>
            <a:ext cx="6342062" cy="1066800"/>
          </a:xfrm>
          <a:prstGeom prst="rect">
            <a:avLst/>
          </a:prstGeom>
          <a:noFill/>
          <a:ln w="25400" algn="ctr">
            <a:noFill/>
            <a:miter lim="800000"/>
            <a:headEnd/>
            <a:tailEnd/>
          </a:ln>
        </p:spPr>
        <p:txBody>
          <a:bodyPr anchor="ctr"/>
          <a:lstStyle/>
          <a:p>
            <a:pPr>
              <a:buClr>
                <a:schemeClr val="bg2"/>
              </a:buClr>
              <a:buSzPct val="130000"/>
              <a:buFont typeface="Wingdings" pitchFamily="2" charset="2"/>
              <a:buNone/>
            </a:pPr>
            <a:r>
              <a:rPr lang="en-US" sz="1600" b="1" dirty="0">
                <a:latin typeface="+mn-lt"/>
              </a:rPr>
              <a:t>Unified EFI (UEFI)</a:t>
            </a:r>
          </a:p>
          <a:p>
            <a:pPr>
              <a:buClr>
                <a:schemeClr val="bg2"/>
              </a:buClr>
              <a:buSzPct val="130000"/>
              <a:buFont typeface="Wingdings" pitchFamily="2" charset="2"/>
              <a:buNone/>
            </a:pPr>
            <a:r>
              <a:rPr lang="en-US" sz="1600" dirty="0">
                <a:latin typeface="+mn-lt"/>
              </a:rPr>
              <a:t>Industry forum, with 11 members, was formed to standardize EFI</a:t>
            </a:r>
          </a:p>
        </p:txBody>
      </p:sp>
      <p:sp>
        <p:nvSpPr>
          <p:cNvPr id="164876" name="Rectangle 17"/>
          <p:cNvSpPr>
            <a:spLocks noChangeArrowheads="1"/>
          </p:cNvSpPr>
          <p:nvPr/>
        </p:nvSpPr>
        <p:spPr bwMode="auto">
          <a:xfrm>
            <a:off x="228355" y="3948114"/>
            <a:ext cx="838692" cy="369332"/>
          </a:xfrm>
          <a:prstGeom prst="rect">
            <a:avLst/>
          </a:prstGeom>
          <a:noFill/>
          <a:ln w="9525" algn="ctr">
            <a:noFill/>
            <a:miter lim="800000"/>
            <a:headEnd/>
            <a:tailEnd/>
          </a:ln>
        </p:spPr>
        <p:txBody>
          <a:bodyPr wrap="none">
            <a:spAutoFit/>
          </a:bodyPr>
          <a:lstStyle/>
          <a:p>
            <a:pPr algn="ctr"/>
            <a:r>
              <a:rPr lang="en-US" b="1">
                <a:latin typeface="+mn-lt"/>
              </a:rPr>
              <a:t>2005</a:t>
            </a:r>
          </a:p>
        </p:txBody>
      </p:sp>
      <p:sp>
        <p:nvSpPr>
          <p:cNvPr id="164877" name="AutoShape 10"/>
          <p:cNvSpPr>
            <a:spLocks noChangeArrowheads="1"/>
          </p:cNvSpPr>
          <p:nvPr/>
        </p:nvSpPr>
        <p:spPr bwMode="auto">
          <a:xfrm rot="5400000">
            <a:off x="1281114" y="3810678"/>
            <a:ext cx="731837" cy="733663"/>
          </a:xfrm>
          <a:prstGeom prst="triangle">
            <a:avLst>
              <a:gd name="adj" fmla="val 50000"/>
            </a:avLst>
          </a:prstGeom>
          <a:gradFill rotWithShape="1">
            <a:gsLst>
              <a:gs pos="0">
                <a:srgbClr val="AA014C">
                  <a:alpha val="51999"/>
                </a:srgbClr>
              </a:gs>
              <a:gs pos="100000">
                <a:srgbClr val="043A56">
                  <a:alpha val="0"/>
                </a:srgbClr>
              </a:gs>
            </a:gsLst>
            <a:lin ang="5400000" scaled="1"/>
          </a:gradFill>
          <a:ln w="9525" algn="ctr">
            <a:noFill/>
            <a:miter lim="800000"/>
            <a:headEnd/>
            <a:tailEnd/>
          </a:ln>
        </p:spPr>
        <p:txBody>
          <a:bodyPr anchor="ctr">
            <a:spAutoFit/>
          </a:bodyPr>
          <a:lstStyle/>
          <a:p>
            <a:pPr algn="r">
              <a:spcBef>
                <a:spcPct val="20000"/>
              </a:spcBef>
              <a:buSzPct val="130000"/>
            </a:pPr>
            <a:endParaRPr lang="en-US" sz="1800">
              <a:latin typeface="Neo Sans Intel Medium" pitchFamily="34" charset="0"/>
            </a:endParaRPr>
          </a:p>
        </p:txBody>
      </p:sp>
      <p:sp>
        <p:nvSpPr>
          <p:cNvPr id="164878" name="Text Box 9"/>
          <p:cNvSpPr txBox="1">
            <a:spLocks noChangeArrowheads="1"/>
          </p:cNvSpPr>
          <p:nvPr/>
        </p:nvSpPr>
        <p:spPr bwMode="auto">
          <a:xfrm>
            <a:off x="1981200" y="4495801"/>
            <a:ext cx="7239000" cy="1600199"/>
          </a:xfrm>
          <a:prstGeom prst="rect">
            <a:avLst/>
          </a:prstGeom>
          <a:noFill/>
          <a:ln w="25400" algn="ctr">
            <a:noFill/>
            <a:miter lim="800000"/>
            <a:headEnd/>
            <a:tailEnd/>
          </a:ln>
        </p:spPr>
        <p:txBody>
          <a:bodyPr anchor="ctr"/>
          <a:lstStyle/>
          <a:p>
            <a:pPr>
              <a:buSzPct val="130000"/>
              <a:buFont typeface="Wingdings" pitchFamily="2" charset="2"/>
              <a:buNone/>
            </a:pPr>
            <a:r>
              <a:rPr lang="en-US" sz="1600" dirty="0"/>
              <a:t>240 members</a:t>
            </a:r>
          </a:p>
          <a:p>
            <a:pPr>
              <a:buSzPct val="130000"/>
              <a:buFont typeface="Wingdings" pitchFamily="2" charset="2"/>
              <a:buNone/>
            </a:pPr>
            <a:r>
              <a:rPr lang="en-US" sz="1600" dirty="0"/>
              <a:t>Major MNCs shipping; UEFI platforms crossed most of IA worldwide units; Microsoft* UEFI x64 support  in Server 2008, Vista* and Win7*; </a:t>
            </a:r>
            <a:r>
              <a:rPr lang="en-US" sz="1600" dirty="0" err="1"/>
              <a:t>RedHat</a:t>
            </a:r>
            <a:r>
              <a:rPr lang="en-US" sz="1600" dirty="0"/>
              <a:t>* and </a:t>
            </a:r>
            <a:r>
              <a:rPr lang="en-US" sz="1600" dirty="0" err="1"/>
              <a:t>SuSEl</a:t>
            </a:r>
            <a:r>
              <a:rPr lang="en-US" sz="1600" dirty="0"/>
              <a:t>* OS support. Mandatory for Windows 8 client. ARM 32 and </a:t>
            </a:r>
            <a:br>
              <a:rPr lang="en-US" sz="1600" dirty="0"/>
            </a:br>
            <a:r>
              <a:rPr lang="en-US" sz="1600" dirty="0"/>
              <a:t>64 bit support.  ACPI added.</a:t>
            </a:r>
          </a:p>
        </p:txBody>
      </p:sp>
      <p:sp>
        <p:nvSpPr>
          <p:cNvPr id="164879" name="Rectangle 18"/>
          <p:cNvSpPr>
            <a:spLocks noChangeArrowheads="1"/>
          </p:cNvSpPr>
          <p:nvPr/>
        </p:nvSpPr>
        <p:spPr bwMode="auto">
          <a:xfrm>
            <a:off x="298886" y="5048251"/>
            <a:ext cx="697627" cy="369332"/>
          </a:xfrm>
          <a:prstGeom prst="rect">
            <a:avLst/>
          </a:prstGeom>
          <a:noFill/>
          <a:ln w="9525" algn="ctr">
            <a:noFill/>
            <a:miter lim="800000"/>
            <a:headEnd/>
            <a:tailEnd/>
          </a:ln>
        </p:spPr>
        <p:txBody>
          <a:bodyPr wrap="none">
            <a:spAutoFit/>
          </a:bodyPr>
          <a:lstStyle/>
          <a:p>
            <a:pPr algn="ctr"/>
            <a:r>
              <a:rPr lang="en-US" b="1" dirty="0">
                <a:latin typeface="+mn-lt"/>
              </a:rPr>
              <a:t>2015</a:t>
            </a:r>
          </a:p>
        </p:txBody>
      </p:sp>
      <p:sp>
        <p:nvSpPr>
          <p:cNvPr id="164880" name="AutoShape 10"/>
          <p:cNvSpPr>
            <a:spLocks noChangeArrowheads="1"/>
          </p:cNvSpPr>
          <p:nvPr/>
        </p:nvSpPr>
        <p:spPr bwMode="auto">
          <a:xfrm rot="5400000">
            <a:off x="1281114" y="4925103"/>
            <a:ext cx="731837" cy="733663"/>
          </a:xfrm>
          <a:prstGeom prst="triangle">
            <a:avLst>
              <a:gd name="adj" fmla="val 50000"/>
            </a:avLst>
          </a:prstGeom>
          <a:gradFill rotWithShape="1">
            <a:gsLst>
              <a:gs pos="0">
                <a:srgbClr val="AA014C">
                  <a:alpha val="51999"/>
                </a:srgbClr>
              </a:gs>
              <a:gs pos="100000">
                <a:srgbClr val="043A56">
                  <a:alpha val="0"/>
                </a:srgbClr>
              </a:gs>
            </a:gsLst>
            <a:lin ang="5400000" scaled="1"/>
          </a:gradFill>
          <a:ln w="9525" algn="ctr">
            <a:noFill/>
            <a:miter lim="800000"/>
            <a:headEnd/>
            <a:tailEnd/>
          </a:ln>
        </p:spPr>
        <p:txBody>
          <a:bodyPr anchor="ctr">
            <a:spAutoFit/>
          </a:bodyPr>
          <a:lstStyle/>
          <a:p>
            <a:pPr algn="r">
              <a:spcBef>
                <a:spcPct val="20000"/>
              </a:spcBef>
              <a:buSzPct val="130000"/>
            </a:pPr>
            <a:endParaRPr lang="en-US" sz="1800">
              <a:latin typeface="Neo Sans Intel Medium" pitchFamily="34" charset="0"/>
            </a:endParaRPr>
          </a:p>
        </p:txBody>
      </p:sp>
      <p:sp>
        <p:nvSpPr>
          <p:cNvPr id="3" name="Rectangle 2"/>
          <p:cNvSpPr/>
          <p:nvPr/>
        </p:nvSpPr>
        <p:spPr>
          <a:xfrm>
            <a:off x="2543668" y="6172200"/>
            <a:ext cx="4132863" cy="338554"/>
          </a:xfrm>
          <a:prstGeom prst="rect">
            <a:avLst/>
          </a:prstGeom>
        </p:spPr>
        <p:txBody>
          <a:bodyPr wrap="none">
            <a:spAutoFit/>
          </a:bodyPr>
          <a:lstStyle/>
          <a:p>
            <a:r>
              <a:rPr lang="en-US" sz="1600" dirty="0"/>
              <a:t>Source: </a:t>
            </a:r>
            <a:r>
              <a:rPr lang="en-US" sz="1600" dirty="0">
                <a:hlinkClick r:id="rId3"/>
              </a:rPr>
              <a:t>http://www.slideshare.net/k33a/uefi</a:t>
            </a:r>
            <a:endParaRPr lang="en-US" sz="1600" dirty="0"/>
          </a:p>
        </p:txBody>
      </p:sp>
    </p:spTree>
    <p:extLst>
      <p:ext uri="{BB962C8B-B14F-4D97-AF65-F5344CB8AC3E}">
        <p14:creationId xmlns:p14="http://schemas.microsoft.com/office/powerpoint/2010/main" val="2933093698"/>
      </p:ext>
    </p:extLst>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(Unified) Extensible Firmware Interface</a:t>
            </a:r>
          </a:p>
        </p:txBody>
      </p:sp>
      <p:sp>
        <p:nvSpPr>
          <p:cNvPr id="8" name="Content Placeholder 7"/>
          <p:cNvSpPr>
            <a:spLocks noGrp="1"/>
          </p:cNvSpPr>
          <p:nvPr>
            <p:ph idx="1"/>
          </p:nvPr>
        </p:nvSpPr>
        <p:spPr>
          <a:xfrm>
            <a:off x="453421" y="1482331"/>
            <a:ext cx="8237158" cy="4494774"/>
          </a:xfrm>
        </p:spPr>
        <p:txBody>
          <a:bodyPr>
            <a:normAutofit fontScale="85000" lnSpcReduction="20000"/>
          </a:bodyPr>
          <a:lstStyle/>
          <a:p>
            <a:pPr marL="342900" indent="-342900">
              <a:buFont typeface="Arial" panose="020B0604020202020204" pitchFamily="34" charset="0"/>
              <a:buChar char="•"/>
            </a:pPr>
            <a:r>
              <a:rPr lang="en-US" sz="2400" dirty="0">
                <a:latin typeface="Neo Sans Intel (Body)"/>
              </a:rPr>
              <a:t>Industry Standard Interface Between Firmware &amp; OS </a:t>
            </a:r>
          </a:p>
          <a:p>
            <a:pPr marL="342900" indent="-342900">
              <a:buFont typeface="Arial" panose="020B0604020202020204" pitchFamily="34" charset="0"/>
              <a:buChar char="•"/>
            </a:pPr>
            <a:r>
              <a:rPr lang="en-US" sz="2400" dirty="0">
                <a:latin typeface="Neo Sans Intel (Body)"/>
              </a:rPr>
              <a:t>Processor Architecture and OS Independent</a:t>
            </a:r>
          </a:p>
          <a:p>
            <a:pPr marL="342900" indent="-342900">
              <a:buFont typeface="Arial" panose="020B0604020202020204" pitchFamily="34" charset="0"/>
              <a:buChar char="•"/>
            </a:pPr>
            <a:r>
              <a:rPr lang="en-US" sz="2400" dirty="0">
                <a:latin typeface="Neo Sans Intel (Body)"/>
              </a:rPr>
              <a:t>C Development Environment (EDK2/UDK)</a:t>
            </a:r>
          </a:p>
          <a:p>
            <a:pPr marL="342900" indent="-342900">
              <a:buFont typeface="Arial" panose="020B0604020202020204" pitchFamily="34" charset="0"/>
              <a:buChar char="•"/>
            </a:pPr>
            <a:r>
              <a:rPr lang="en-US" sz="2400" dirty="0">
                <a:latin typeface="Neo Sans Intel (Body)"/>
              </a:rPr>
              <a:t>Rich GUI Pre-Boot Application Environment</a:t>
            </a:r>
          </a:p>
          <a:p>
            <a:pPr marL="342900" indent="-342900">
              <a:buFont typeface="Arial" panose="020B0604020202020204" pitchFamily="34" charset="0"/>
              <a:buChar char="•"/>
            </a:pPr>
            <a:r>
              <a:rPr lang="en-US" sz="2400" dirty="0">
                <a:latin typeface="Neo Sans Intel (Body)"/>
              </a:rPr>
              <a:t>Includes Modular Driver Model</a:t>
            </a:r>
          </a:p>
          <a:p>
            <a:pPr marL="342900" indent="-342900">
              <a:buFont typeface="Arial" panose="020B0604020202020204" pitchFamily="34" charset="0"/>
              <a:buChar char="•"/>
            </a:pPr>
            <a:r>
              <a:rPr lang="en-US" sz="2400" dirty="0">
                <a:latin typeface="Neo Sans Intel (Body)"/>
              </a:rPr>
              <a:t>UEFI executables: PE/COFF or TE executable files</a:t>
            </a:r>
          </a:p>
          <a:p>
            <a:pPr marL="342900" indent="-342900">
              <a:buFont typeface="Arial" panose="020B0604020202020204" pitchFamily="34" charset="0"/>
              <a:buChar char="•"/>
            </a:pPr>
            <a:r>
              <a:rPr lang="en-US" sz="2400" dirty="0">
                <a:latin typeface="Neo Sans Intel (Body)"/>
              </a:rPr>
              <a:t>UEFI file system is FAT32</a:t>
            </a:r>
          </a:p>
          <a:p>
            <a:pPr marL="342900" indent="-342900">
              <a:buFont typeface="Arial" panose="020B0604020202020204" pitchFamily="34" charset="0"/>
              <a:buChar char="•"/>
            </a:pPr>
            <a:r>
              <a:rPr lang="en-US" sz="2400" dirty="0">
                <a:latin typeface="Neo Sans Intel (Body)"/>
              </a:rPr>
              <a:t>UEFI OS uses UEFI compliant </a:t>
            </a:r>
            <a:r>
              <a:rPr lang="en-US" sz="2400" dirty="0" err="1">
                <a:latin typeface="Neo Sans Intel (Body)"/>
              </a:rPr>
              <a:t>bootloader</a:t>
            </a:r>
            <a:r>
              <a:rPr lang="en-US" sz="2400" dirty="0">
                <a:latin typeface="Neo Sans Intel (Body)"/>
              </a:rPr>
              <a:t>: </a:t>
            </a:r>
          </a:p>
          <a:p>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efi</a:t>
            </a:r>
            <a:r>
              <a:rPr lang="en-US" sz="2400" dirty="0">
                <a:latin typeface="Courier New" panose="02070309020205020404" pitchFamily="49" charset="0"/>
                <a:cs typeface="Courier New" panose="02070309020205020404" pitchFamily="49" charset="0"/>
              </a:rPr>
              <a:t>/boot/bootx64.efi /</a:t>
            </a:r>
            <a:r>
              <a:rPr lang="en-US" sz="2400" dirty="0" err="1">
                <a:latin typeface="Courier New" panose="02070309020205020404" pitchFamily="49" charset="0"/>
                <a:cs typeface="Courier New" panose="02070309020205020404" pitchFamily="49" charset="0"/>
              </a:rPr>
              <a:t>efi</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redhat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grub.efi</a:t>
            </a:r>
            <a:r>
              <a:rPr lang="en-US" sz="2400" dirty="0">
                <a:latin typeface="Courier New" panose="02070309020205020404" pitchFamily="49" charset="0"/>
                <a:cs typeface="Courier New" panose="02070309020205020404" pitchFamily="49" charset="0"/>
              </a:rPr>
              <a:t> </a:t>
            </a:r>
          </a:p>
          <a:p>
            <a:pPr marL="342900" indent="-342900">
              <a:buFont typeface="Arial" panose="020B0604020202020204" pitchFamily="34" charset="0"/>
              <a:buChar char="•"/>
            </a:pPr>
            <a:r>
              <a:rPr lang="en-US" sz="2400" dirty="0">
                <a:latin typeface="Neo Sans Intel (Body)"/>
              </a:rPr>
              <a:t>Secure Boot of Microsoft Windows 8 or above requires UEFI</a:t>
            </a:r>
          </a:p>
          <a:p>
            <a:pPr marL="342900" indent="-342900">
              <a:buFont typeface="Arial" panose="020B0604020202020204" pitchFamily="34" charset="0"/>
              <a:buChar char="•"/>
            </a:pPr>
            <a:r>
              <a:rPr lang="en-US" sz="2400" dirty="0">
                <a:latin typeface="Neo Sans Intel (Body)"/>
              </a:rPr>
              <a:t>UEFI firmware supports booting legacy OS from legacy MBR via Compatibility Support Module (CSM)</a:t>
            </a:r>
          </a:p>
          <a:p>
            <a:pPr marL="342900" indent="-342900">
              <a:buFont typeface="Arial" panose="020B0604020202020204" pitchFamily="34" charset="0"/>
              <a:buChar char="•"/>
            </a:pPr>
            <a:endParaRPr lang="en-US" sz="2400" dirty="0">
              <a:latin typeface="Neo Sans Intel (Body)"/>
            </a:endParaRPr>
          </a:p>
          <a:p>
            <a:pPr marL="342900" indent="-342900">
              <a:buFont typeface="Arial" panose="020B0604020202020204" pitchFamily="34" charset="0"/>
              <a:buChar char="•"/>
            </a:pPr>
            <a:endParaRPr lang="en-US" sz="2400" dirty="0">
              <a:latin typeface="Neo Sans Intel (Body)"/>
            </a:endParaRPr>
          </a:p>
        </p:txBody>
      </p:sp>
    </p:spTree>
    <p:extLst>
      <p:ext uri="{BB962C8B-B14F-4D97-AF65-F5344CB8AC3E}">
        <p14:creationId xmlns:p14="http://schemas.microsoft.com/office/powerpoint/2010/main" val="118495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UEFI Firmware Evolution</a:t>
            </a:r>
          </a:p>
        </p:txBody>
      </p:sp>
      <p:sp>
        <p:nvSpPr>
          <p:cNvPr id="2" name="Can 1"/>
          <p:cNvSpPr/>
          <p:nvPr/>
        </p:nvSpPr>
        <p:spPr>
          <a:xfrm>
            <a:off x="725053" y="2893395"/>
            <a:ext cx="1685217" cy="1095769"/>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Class 0:</a:t>
            </a:r>
          </a:p>
          <a:p>
            <a:pPr algn="ctr"/>
            <a:r>
              <a:rPr lang="en-US" sz="1600" dirty="0">
                <a:solidFill>
                  <a:prstClr val="white"/>
                </a:solidFill>
              </a:rPr>
              <a:t>Legacy BIOS</a:t>
            </a:r>
          </a:p>
        </p:txBody>
      </p:sp>
      <p:sp>
        <p:nvSpPr>
          <p:cNvPr id="5" name="Can 4"/>
          <p:cNvSpPr/>
          <p:nvPr/>
        </p:nvSpPr>
        <p:spPr>
          <a:xfrm>
            <a:off x="2744038" y="2893394"/>
            <a:ext cx="1685217" cy="1095769"/>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Class 1:</a:t>
            </a:r>
          </a:p>
          <a:p>
            <a:pPr algn="ctr"/>
            <a:r>
              <a:rPr lang="en-US" sz="1600" dirty="0">
                <a:solidFill>
                  <a:prstClr val="white"/>
                </a:solidFill>
              </a:rPr>
              <a:t>UEFI CSM only</a:t>
            </a:r>
          </a:p>
        </p:txBody>
      </p:sp>
      <p:sp>
        <p:nvSpPr>
          <p:cNvPr id="6" name="Can 5"/>
          <p:cNvSpPr/>
          <p:nvPr/>
        </p:nvSpPr>
        <p:spPr>
          <a:xfrm>
            <a:off x="4757986" y="2893395"/>
            <a:ext cx="1685217" cy="1095769"/>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Class 2:</a:t>
            </a:r>
          </a:p>
          <a:p>
            <a:pPr algn="ctr"/>
            <a:r>
              <a:rPr lang="en-US" sz="1600" dirty="0">
                <a:solidFill>
                  <a:prstClr val="white"/>
                </a:solidFill>
              </a:rPr>
              <a:t>UEFI switch:</a:t>
            </a:r>
          </a:p>
          <a:p>
            <a:pPr algn="ctr"/>
            <a:r>
              <a:rPr lang="en-US" sz="1600" dirty="0">
                <a:solidFill>
                  <a:prstClr val="white"/>
                </a:solidFill>
              </a:rPr>
              <a:t>CSM &amp; UEFI</a:t>
            </a:r>
          </a:p>
        </p:txBody>
      </p:sp>
      <p:sp>
        <p:nvSpPr>
          <p:cNvPr id="9" name="Can 8"/>
          <p:cNvSpPr/>
          <p:nvPr/>
        </p:nvSpPr>
        <p:spPr>
          <a:xfrm>
            <a:off x="6686287" y="2893392"/>
            <a:ext cx="1685217" cy="1095769"/>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Class 3:</a:t>
            </a:r>
          </a:p>
          <a:p>
            <a:pPr algn="ctr"/>
            <a:r>
              <a:rPr lang="en-US" sz="1600" dirty="0">
                <a:solidFill>
                  <a:prstClr val="white"/>
                </a:solidFill>
              </a:rPr>
              <a:t>UEFI only</a:t>
            </a:r>
          </a:p>
        </p:txBody>
      </p:sp>
    </p:spTree>
    <p:extLst>
      <p:ext uri="{BB962C8B-B14F-4D97-AF65-F5344CB8AC3E}">
        <p14:creationId xmlns:p14="http://schemas.microsoft.com/office/powerpoint/2010/main" val="270834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Support Module (CSM)</a:t>
            </a:r>
          </a:p>
        </p:txBody>
      </p:sp>
      <p:sp>
        <p:nvSpPr>
          <p:cNvPr id="3" name="Content Placeholder 2"/>
          <p:cNvSpPr>
            <a:spLocks noGrp="1"/>
          </p:cNvSpPr>
          <p:nvPr>
            <p:ph idx="1"/>
          </p:nvPr>
        </p:nvSpPr>
        <p:spPr>
          <a:xfrm>
            <a:off x="457200" y="1233194"/>
            <a:ext cx="8229600" cy="5243806"/>
          </a:xfrm>
        </p:spPr>
        <p:txBody>
          <a:bodyPr>
            <a:normAutofit lnSpcReduction="10000"/>
          </a:bodyPr>
          <a:lstStyle/>
          <a:p>
            <a:pPr marL="342900" indent="-342900">
              <a:buFont typeface="Arial" panose="020B0604020202020204" pitchFamily="34" charset="0"/>
              <a:buChar char="•"/>
            </a:pPr>
            <a:r>
              <a:rPr lang="en-US" dirty="0"/>
              <a:t>CSM is a UEFI component which allows legacy OS boot loader (MBR) and legacy Option ROM to execute on top of UEFI based firmware without modifications</a:t>
            </a:r>
          </a:p>
          <a:p>
            <a:pPr marL="342900" indent="-342900">
              <a:buFont typeface="Arial" panose="020B0604020202020204" pitchFamily="34" charset="0"/>
              <a:buChar char="•"/>
            </a:pPr>
            <a:r>
              <a:rPr lang="en-US" dirty="0"/>
              <a:t>CSM has to emulate some legacy BIOS runtime 	services required for legacy boot</a:t>
            </a:r>
          </a:p>
          <a:p>
            <a:pPr marL="342900" indent="-342900">
              <a:buFont typeface="Arial" panose="020B0604020202020204" pitchFamily="34" charset="0"/>
              <a:buChar char="•"/>
            </a:pPr>
            <a:r>
              <a:rPr lang="en-US" dirty="0"/>
              <a:t>CSM consists of the following components:</a:t>
            </a:r>
          </a:p>
          <a:p>
            <a:pPr marL="914400" lvl="2" indent="-342900">
              <a:buFont typeface="Arial" panose="020B0604020202020204" pitchFamily="34" charset="0"/>
              <a:buChar char="•"/>
            </a:pPr>
            <a:r>
              <a:rPr lang="en-US" sz="2000" dirty="0" err="1"/>
              <a:t>EfiCompatoibility</a:t>
            </a:r>
            <a:r>
              <a:rPr lang="en-US" sz="2000" dirty="0"/>
              <a:t> (Legacy BIOS driver, drivers for legacy devices like PIC 8259)</a:t>
            </a:r>
          </a:p>
          <a:p>
            <a:pPr marL="914400" lvl="2" indent="-342900">
              <a:buFont typeface="Arial" panose="020B0604020202020204" pitchFamily="34" charset="0"/>
              <a:buChar char="•"/>
            </a:pPr>
            <a:r>
              <a:rPr lang="en-US" sz="2000" dirty="0"/>
              <a:t>Compatibility16BIOS (provides legacy BIOS runtime services as INT13, INT15, INT19 etc.)</a:t>
            </a:r>
          </a:p>
          <a:p>
            <a:pPr marL="914400" lvl="2" indent="-342900">
              <a:buFont typeface="Arial" panose="020B0604020202020204" pitchFamily="34" charset="0"/>
              <a:buChar char="•"/>
            </a:pPr>
            <a:r>
              <a:rPr lang="en-US" sz="2000" dirty="0"/>
              <a:t>Compatibility16SMM (provides legacy SMI handlers)</a:t>
            </a:r>
          </a:p>
          <a:p>
            <a:pPr marL="914400" lvl="2" indent="-342900">
              <a:buFont typeface="Arial" panose="020B0604020202020204" pitchFamily="34" charset="0"/>
              <a:buChar char="•"/>
            </a:pPr>
            <a:r>
              <a:rPr lang="en-US" sz="2000" dirty="0" err="1"/>
              <a:t>Thunk</a:t>
            </a:r>
            <a:r>
              <a:rPr lang="en-US" sz="2000" dirty="0"/>
              <a:t>/</a:t>
            </a:r>
            <a:r>
              <a:rPr lang="en-US" sz="2000" dirty="0" err="1"/>
              <a:t>ReserveThunk</a:t>
            </a:r>
            <a:r>
              <a:rPr lang="en-US" sz="2000" dirty="0"/>
              <a:t> (switching between 32-bit and 16-bit modes)</a:t>
            </a:r>
          </a:p>
          <a:p>
            <a:pPr marL="914400" lvl="2" indent="-342900">
              <a:buFont typeface="Arial" panose="020B0604020202020204" pitchFamily="34" charset="0"/>
              <a:buChar char="•"/>
            </a:pPr>
            <a:r>
              <a:rPr lang="en-US" sz="2000" dirty="0"/>
              <a:t>Legacy Option ROM interface</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2813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Neo Sans Intel" panose="020B0504020202020204" pitchFamily="34" charset="0"/>
              </a:rPr>
              <a:t>1.1 Introduction to Platform Hardware</a:t>
            </a:r>
          </a:p>
        </p:txBody>
      </p:sp>
    </p:spTree>
    <p:extLst>
      <p:ext uri="{BB962C8B-B14F-4D97-AF65-F5344CB8AC3E}">
        <p14:creationId xmlns:p14="http://schemas.microsoft.com/office/powerpoint/2010/main" val="310992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(U)EFI Firmware</a:t>
            </a:r>
          </a:p>
        </p:txBody>
      </p:sp>
      <p:grpSp>
        <p:nvGrpSpPr>
          <p:cNvPr id="4" name="Group 3"/>
          <p:cNvGrpSpPr/>
          <p:nvPr/>
        </p:nvGrpSpPr>
        <p:grpSpPr>
          <a:xfrm>
            <a:off x="963714" y="1766488"/>
            <a:ext cx="5861886" cy="4320417"/>
            <a:chOff x="1547914" y="1766488"/>
            <a:chExt cx="5861886" cy="4320417"/>
          </a:xfrm>
        </p:grpSpPr>
        <p:sp>
          <p:nvSpPr>
            <p:cNvPr id="63" name="AutoShape 62"/>
            <p:cNvSpPr>
              <a:spLocks noChangeArrowheads="1"/>
            </p:cNvSpPr>
            <p:nvPr/>
          </p:nvSpPr>
          <p:spPr bwMode="auto">
            <a:xfrm>
              <a:off x="1556657" y="5395989"/>
              <a:ext cx="5834742" cy="690916"/>
            </a:xfrm>
            <a:prstGeom prst="roundRect">
              <a:avLst>
                <a:gd name="adj" fmla="val 0"/>
              </a:avLst>
            </a:prstGeom>
            <a:solidFill>
              <a:schemeClr val="bg1">
                <a:lumMod val="50000"/>
              </a:schemeClr>
            </a:solidFill>
            <a:ln w="12700" cmpd="sng">
              <a:noFill/>
              <a:round/>
              <a:headEnd/>
              <a:tailEnd/>
            </a:ln>
            <a:effectLst/>
          </p:spPr>
          <p:txBody>
            <a:bodyPr wrap="none" lIns="0" tIns="0" rIns="0" bIns="0" anchor="t" anchorCtr="0"/>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Hardware</a:t>
              </a:r>
            </a:p>
          </p:txBody>
        </p:sp>
        <p:sp>
          <p:nvSpPr>
            <p:cNvPr id="64" name="AutoShape 62"/>
            <p:cNvSpPr>
              <a:spLocks noChangeArrowheads="1"/>
            </p:cNvSpPr>
            <p:nvPr/>
          </p:nvSpPr>
          <p:spPr bwMode="auto">
            <a:xfrm>
              <a:off x="1817914" y="5729347"/>
              <a:ext cx="104502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I/O</a:t>
              </a:r>
            </a:p>
          </p:txBody>
        </p:sp>
        <p:sp>
          <p:nvSpPr>
            <p:cNvPr id="65" name="AutoShape 62"/>
            <p:cNvSpPr>
              <a:spLocks noChangeArrowheads="1"/>
            </p:cNvSpPr>
            <p:nvPr/>
          </p:nvSpPr>
          <p:spPr bwMode="auto">
            <a:xfrm>
              <a:off x="3089365"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Memory</a:t>
              </a:r>
            </a:p>
          </p:txBody>
        </p:sp>
        <p:sp>
          <p:nvSpPr>
            <p:cNvPr id="66" name="AutoShape 62"/>
            <p:cNvSpPr>
              <a:spLocks noChangeArrowheads="1"/>
            </p:cNvSpPr>
            <p:nvPr/>
          </p:nvSpPr>
          <p:spPr bwMode="auto">
            <a:xfrm>
              <a:off x="4482736"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Network</a:t>
              </a:r>
            </a:p>
          </p:txBody>
        </p:sp>
        <p:sp>
          <p:nvSpPr>
            <p:cNvPr id="67" name="AutoShape 62"/>
            <p:cNvSpPr>
              <a:spLocks noChangeArrowheads="1"/>
            </p:cNvSpPr>
            <p:nvPr/>
          </p:nvSpPr>
          <p:spPr bwMode="auto">
            <a:xfrm>
              <a:off x="5876108"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Graphics</a:t>
              </a:r>
            </a:p>
          </p:txBody>
        </p:sp>
        <p:sp>
          <p:nvSpPr>
            <p:cNvPr id="68" name="AutoShape 62"/>
            <p:cNvSpPr>
              <a:spLocks noChangeArrowheads="1"/>
            </p:cNvSpPr>
            <p:nvPr/>
          </p:nvSpPr>
          <p:spPr bwMode="auto">
            <a:xfrm>
              <a:off x="1556657" y="4421352"/>
              <a:ext cx="5834742" cy="429070"/>
            </a:xfrm>
            <a:prstGeom prst="roundRect">
              <a:avLst>
                <a:gd name="adj" fmla="val 0"/>
              </a:avLst>
            </a:prstGeom>
            <a:solidFill>
              <a:schemeClr val="bg1">
                <a:lumMod val="50000"/>
              </a:schemeClr>
            </a:solidFill>
            <a:ln w="127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DXE Core / Dispatcher</a:t>
              </a:r>
            </a:p>
          </p:txBody>
        </p:sp>
        <p:sp>
          <p:nvSpPr>
            <p:cNvPr id="69" name="AutoShape 62"/>
            <p:cNvSpPr>
              <a:spLocks noChangeArrowheads="1"/>
            </p:cNvSpPr>
            <p:nvPr/>
          </p:nvSpPr>
          <p:spPr bwMode="auto">
            <a:xfrm>
              <a:off x="1556657" y="2368301"/>
              <a:ext cx="5834742" cy="429070"/>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OS Loaders</a:t>
              </a:r>
            </a:p>
          </p:txBody>
        </p:sp>
        <p:sp>
          <p:nvSpPr>
            <p:cNvPr id="70" name="AutoShape 62"/>
            <p:cNvSpPr>
              <a:spLocks noChangeArrowheads="1"/>
            </p:cNvSpPr>
            <p:nvPr/>
          </p:nvSpPr>
          <p:spPr bwMode="auto">
            <a:xfrm>
              <a:off x="1556657" y="4921934"/>
              <a:ext cx="5834742" cy="429070"/>
            </a:xfrm>
            <a:prstGeom prst="roundRect">
              <a:avLst>
                <a:gd name="adj" fmla="val 48"/>
              </a:avLst>
            </a:prstGeom>
            <a:solidFill>
              <a:schemeClr val="bg1">
                <a:lumMod val="50000"/>
              </a:schemeClr>
            </a:solidFill>
            <a:ln w="127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System Firmware (SEC/PEI)</a:t>
              </a:r>
            </a:p>
          </p:txBody>
        </p:sp>
        <p:sp>
          <p:nvSpPr>
            <p:cNvPr id="71" name="AutoShape 62"/>
            <p:cNvSpPr>
              <a:spLocks noChangeArrowheads="1"/>
            </p:cNvSpPr>
            <p:nvPr/>
          </p:nvSpPr>
          <p:spPr bwMode="auto">
            <a:xfrm>
              <a:off x="1556657" y="3706311"/>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72" name="AutoShape 62"/>
            <p:cNvSpPr>
              <a:spLocks noChangeArrowheads="1"/>
            </p:cNvSpPr>
            <p:nvPr/>
          </p:nvSpPr>
          <p:spPr bwMode="auto">
            <a:xfrm>
              <a:off x="6085113" y="3062705"/>
              <a:ext cx="1306286" cy="1144186"/>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a:t>
              </a:r>
            </a:p>
            <a:p>
              <a:pPr algn="ctr"/>
              <a:r>
                <a:rPr lang="en-US" sz="1400" dirty="0">
                  <a:solidFill>
                    <a:prstClr val="white"/>
                  </a:solidFill>
                  <a:effectLst>
                    <a:outerShdw blurRad="25400" dist="12700" dir="2700000" algn="tl" rotWithShape="0">
                      <a:prstClr val="black">
                        <a:alpha val="21000"/>
                      </a:prstClr>
                    </a:outerShdw>
                  </a:effectLst>
                  <a:latin typeface="Arial"/>
                </a:rPr>
                <a:t>Boot Loader</a:t>
              </a:r>
            </a:p>
            <a:p>
              <a:pPr algn="ctr"/>
              <a:endParaRPr lang="en-US" sz="1400" dirty="0">
                <a:solidFill>
                  <a:prstClr val="white"/>
                </a:solidFill>
                <a:effectLst>
                  <a:outerShdw blurRad="25400" dist="12700" dir="2700000" algn="tl" rotWithShape="0">
                    <a:prstClr val="black">
                      <a:alpha val="21000"/>
                    </a:prstClr>
                  </a:outerShdw>
                </a:effectLst>
                <a:latin typeface="Arial"/>
              </a:endParaRPr>
            </a:p>
            <a:p>
              <a:pPr algn="ctr"/>
              <a:r>
                <a:rPr lang="en-US" sz="1400" dirty="0">
                  <a:solidFill>
                    <a:prstClr val="white"/>
                  </a:solidFill>
                  <a:effectLst>
                    <a:outerShdw blurRad="25400" dist="12700" dir="2700000" algn="tl" rotWithShape="0">
                      <a:prstClr val="black">
                        <a:alpha val="21000"/>
                      </a:prstClr>
                    </a:outerShdw>
                  </a:effectLst>
                  <a:latin typeface="Arial"/>
                </a:rPr>
                <a:t>Bootx64.efi</a:t>
              </a:r>
            </a:p>
            <a:p>
              <a:pPr algn="ctr"/>
              <a:r>
                <a:rPr lang="en-US" sz="1400" dirty="0">
                  <a:solidFill>
                    <a:prstClr val="white"/>
                  </a:solidFill>
                  <a:effectLst>
                    <a:outerShdw blurRad="25400" dist="12700" dir="2700000" algn="tl" rotWithShape="0">
                      <a:prstClr val="black">
                        <a:alpha val="21000"/>
                      </a:prstClr>
                    </a:outerShdw>
                  </a:effectLst>
                  <a:latin typeface="Arial"/>
                </a:rPr>
                <a:t>Bootmgfw.efi</a:t>
              </a:r>
            </a:p>
          </p:txBody>
        </p:sp>
        <p:sp>
          <p:nvSpPr>
            <p:cNvPr id="73" name="AutoShape 62"/>
            <p:cNvSpPr>
              <a:spLocks noChangeArrowheads="1"/>
            </p:cNvSpPr>
            <p:nvPr/>
          </p:nvSpPr>
          <p:spPr bwMode="auto">
            <a:xfrm>
              <a:off x="1547914" y="4417771"/>
              <a:ext cx="5861886" cy="906149"/>
            </a:xfrm>
            <a:prstGeom prst="roundRect">
              <a:avLst>
                <a:gd name="adj" fmla="val 0"/>
              </a:avLst>
            </a:prstGeom>
            <a:noFill/>
            <a:ln w="50800" cap="flat" cmpd="sng" algn="ctr">
              <a:noFill/>
              <a:prstDash val="solid"/>
              <a:round/>
              <a:headEnd type="none" w="med" len="med"/>
              <a:tailEnd type="none" w="med" len="med"/>
            </a:ln>
            <a:effectLst/>
          </p:spPr>
          <p:txBody>
            <a:bodyPr wrap="none" lIns="0" tIns="0" rIns="0" bIns="0" anchor="ctr"/>
            <a:lstStyle/>
            <a:p>
              <a:pPr algn="ctr"/>
              <a:endParaRPr lang="en-US" sz="1100" dirty="0">
                <a:solidFill>
                  <a:prstClr val="white"/>
                </a:solidFill>
                <a:effectLst>
                  <a:outerShdw blurRad="25400" dist="12700" dir="2700000" algn="tl" rotWithShape="0">
                    <a:prstClr val="black">
                      <a:alpha val="21000"/>
                    </a:prstClr>
                  </a:outerShdw>
                </a:effectLst>
                <a:latin typeface="Arial"/>
              </a:endParaRPr>
            </a:p>
          </p:txBody>
        </p:sp>
        <p:sp>
          <p:nvSpPr>
            <p:cNvPr id="78" name="AutoShape 62"/>
            <p:cNvSpPr>
              <a:spLocks noChangeArrowheads="1"/>
            </p:cNvSpPr>
            <p:nvPr/>
          </p:nvSpPr>
          <p:spPr bwMode="auto">
            <a:xfrm>
              <a:off x="1556657" y="30627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80" name="AutoShape 62"/>
            <p:cNvSpPr>
              <a:spLocks noChangeArrowheads="1"/>
            </p:cNvSpPr>
            <p:nvPr/>
          </p:nvSpPr>
          <p:spPr bwMode="auto">
            <a:xfrm>
              <a:off x="1556657" y="1766488"/>
              <a:ext cx="5834742" cy="429070"/>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OS Kernel / Drivers</a:t>
              </a:r>
            </a:p>
          </p:txBody>
        </p:sp>
        <p:sp>
          <p:nvSpPr>
            <p:cNvPr id="32" name="AutoShape 62"/>
            <p:cNvSpPr>
              <a:spLocks noChangeArrowheads="1"/>
            </p:cNvSpPr>
            <p:nvPr/>
          </p:nvSpPr>
          <p:spPr bwMode="auto">
            <a:xfrm>
              <a:off x="3055257" y="3706310"/>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4" name="AutoShape 62"/>
            <p:cNvSpPr>
              <a:spLocks noChangeArrowheads="1"/>
            </p:cNvSpPr>
            <p:nvPr/>
          </p:nvSpPr>
          <p:spPr bwMode="auto">
            <a:xfrm>
              <a:off x="3055257" y="30627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5" name="AutoShape 62"/>
            <p:cNvSpPr>
              <a:spLocks noChangeArrowheads="1"/>
            </p:cNvSpPr>
            <p:nvPr/>
          </p:nvSpPr>
          <p:spPr bwMode="auto">
            <a:xfrm>
              <a:off x="4579257" y="3693610"/>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7" name="AutoShape 62"/>
            <p:cNvSpPr>
              <a:spLocks noChangeArrowheads="1"/>
            </p:cNvSpPr>
            <p:nvPr/>
          </p:nvSpPr>
          <p:spPr bwMode="auto">
            <a:xfrm>
              <a:off x="4579257" y="30500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grpSp>
      <p:pic>
        <p:nvPicPr>
          <p:cNvPr id="41" name="Picture 4" descr="http://wwv.bioschip.net:1011/wp-content/uploads/2010/09/DIPchip1.jpg"/>
          <p:cNvPicPr>
            <a:picLocks noChangeAspect="1" noChangeArrowheads="1"/>
          </p:cNvPicPr>
          <p:nvPr/>
        </p:nvPicPr>
        <p:blipFill>
          <a:blip r:embed="rId3" cstate="print"/>
          <a:srcRect/>
          <a:stretch>
            <a:fillRect/>
          </a:stretch>
        </p:blipFill>
        <p:spPr bwMode="auto">
          <a:xfrm>
            <a:off x="5575301" y="4416733"/>
            <a:ext cx="1231900" cy="925686"/>
          </a:xfrm>
          <a:prstGeom prst="rect">
            <a:avLst/>
          </a:prstGeom>
          <a:noFill/>
        </p:spPr>
      </p:pic>
      <p:sp>
        <p:nvSpPr>
          <p:cNvPr id="42" name="Flowchart: Magnetic Disk 41"/>
          <p:cNvSpPr/>
          <p:nvPr/>
        </p:nvSpPr>
        <p:spPr>
          <a:xfrm>
            <a:off x="7137400" y="3187700"/>
            <a:ext cx="1143000" cy="841248"/>
          </a:xfrm>
          <a:prstGeom prst="flowChartMagneticDisk">
            <a:avLst/>
          </a:prstGeom>
          <a:solidFill>
            <a:schemeClr val="bg1">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HDD</a:t>
            </a:r>
          </a:p>
        </p:txBody>
      </p:sp>
      <p:pic>
        <p:nvPicPr>
          <p:cNvPr id="43" name="Picture 42" descr="dude5.gif"/>
          <p:cNvPicPr>
            <a:picLocks noChangeAspect="1"/>
          </p:cNvPicPr>
          <p:nvPr/>
        </p:nvPicPr>
        <p:blipFill>
          <a:blip r:embed="rId4" cstate="print"/>
          <a:stretch>
            <a:fillRect/>
          </a:stretch>
        </p:blipFill>
        <p:spPr>
          <a:xfrm>
            <a:off x="3695700" y="1219200"/>
            <a:ext cx="457200" cy="457200"/>
          </a:xfrm>
          <a:prstGeom prst="rect">
            <a:avLst/>
          </a:prstGeom>
        </p:spPr>
      </p:pic>
    </p:spTree>
    <p:extLst>
      <p:ext uri="{BB962C8B-B14F-4D97-AF65-F5344CB8AC3E}">
        <p14:creationId xmlns:p14="http://schemas.microsoft.com/office/powerpoint/2010/main" val="247635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(U)EFI Firmware</a:t>
            </a:r>
          </a:p>
        </p:txBody>
      </p:sp>
      <p:grpSp>
        <p:nvGrpSpPr>
          <p:cNvPr id="4" name="Group 3"/>
          <p:cNvGrpSpPr/>
          <p:nvPr/>
        </p:nvGrpSpPr>
        <p:grpSpPr>
          <a:xfrm>
            <a:off x="963714" y="1766488"/>
            <a:ext cx="5861886" cy="4320417"/>
            <a:chOff x="1547914" y="1766488"/>
            <a:chExt cx="5861886" cy="4320417"/>
          </a:xfrm>
        </p:grpSpPr>
        <p:sp>
          <p:nvSpPr>
            <p:cNvPr id="63" name="AutoShape 62"/>
            <p:cNvSpPr>
              <a:spLocks noChangeArrowheads="1"/>
            </p:cNvSpPr>
            <p:nvPr/>
          </p:nvSpPr>
          <p:spPr bwMode="auto">
            <a:xfrm>
              <a:off x="1556657" y="5395989"/>
              <a:ext cx="5834742" cy="690916"/>
            </a:xfrm>
            <a:prstGeom prst="roundRect">
              <a:avLst>
                <a:gd name="adj" fmla="val 0"/>
              </a:avLst>
            </a:prstGeom>
            <a:solidFill>
              <a:schemeClr val="bg1">
                <a:lumMod val="50000"/>
              </a:schemeClr>
            </a:solidFill>
            <a:ln w="12700" cmpd="sng">
              <a:noFill/>
              <a:round/>
              <a:headEnd/>
              <a:tailEnd/>
            </a:ln>
            <a:effectLst/>
          </p:spPr>
          <p:txBody>
            <a:bodyPr wrap="none" lIns="0" tIns="0" rIns="0" bIns="0" anchor="t" anchorCtr="0"/>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Hardware</a:t>
              </a:r>
            </a:p>
          </p:txBody>
        </p:sp>
        <p:sp>
          <p:nvSpPr>
            <p:cNvPr id="64" name="AutoShape 62"/>
            <p:cNvSpPr>
              <a:spLocks noChangeArrowheads="1"/>
            </p:cNvSpPr>
            <p:nvPr/>
          </p:nvSpPr>
          <p:spPr bwMode="auto">
            <a:xfrm>
              <a:off x="1817914" y="5729347"/>
              <a:ext cx="104502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I/O</a:t>
              </a:r>
            </a:p>
          </p:txBody>
        </p:sp>
        <p:sp>
          <p:nvSpPr>
            <p:cNvPr id="65" name="AutoShape 62"/>
            <p:cNvSpPr>
              <a:spLocks noChangeArrowheads="1"/>
            </p:cNvSpPr>
            <p:nvPr/>
          </p:nvSpPr>
          <p:spPr bwMode="auto">
            <a:xfrm>
              <a:off x="3089365"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Memory</a:t>
              </a:r>
            </a:p>
          </p:txBody>
        </p:sp>
        <p:sp>
          <p:nvSpPr>
            <p:cNvPr id="66" name="AutoShape 62"/>
            <p:cNvSpPr>
              <a:spLocks noChangeArrowheads="1"/>
            </p:cNvSpPr>
            <p:nvPr/>
          </p:nvSpPr>
          <p:spPr bwMode="auto">
            <a:xfrm>
              <a:off x="4482736"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Network</a:t>
              </a:r>
            </a:p>
          </p:txBody>
        </p:sp>
        <p:sp>
          <p:nvSpPr>
            <p:cNvPr id="67" name="AutoShape 62"/>
            <p:cNvSpPr>
              <a:spLocks noChangeArrowheads="1"/>
            </p:cNvSpPr>
            <p:nvPr/>
          </p:nvSpPr>
          <p:spPr bwMode="auto">
            <a:xfrm>
              <a:off x="5876108" y="5729347"/>
              <a:ext cx="1166948" cy="286046"/>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Graphics</a:t>
              </a:r>
            </a:p>
          </p:txBody>
        </p:sp>
        <p:sp>
          <p:nvSpPr>
            <p:cNvPr id="68" name="AutoShape 62"/>
            <p:cNvSpPr>
              <a:spLocks noChangeArrowheads="1"/>
            </p:cNvSpPr>
            <p:nvPr/>
          </p:nvSpPr>
          <p:spPr bwMode="auto">
            <a:xfrm>
              <a:off x="1556657" y="4421352"/>
              <a:ext cx="5834742" cy="429070"/>
            </a:xfrm>
            <a:prstGeom prst="roundRect">
              <a:avLst>
                <a:gd name="adj" fmla="val 0"/>
              </a:avLst>
            </a:prstGeom>
            <a:solidFill>
              <a:schemeClr val="bg1">
                <a:lumMod val="50000"/>
              </a:schemeClr>
            </a:solidFill>
            <a:ln w="127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DXE Core / Dispatcher</a:t>
              </a:r>
            </a:p>
          </p:txBody>
        </p:sp>
        <p:sp>
          <p:nvSpPr>
            <p:cNvPr id="69" name="AutoShape 62"/>
            <p:cNvSpPr>
              <a:spLocks noChangeArrowheads="1"/>
            </p:cNvSpPr>
            <p:nvPr/>
          </p:nvSpPr>
          <p:spPr bwMode="auto">
            <a:xfrm>
              <a:off x="1556657" y="2368301"/>
              <a:ext cx="5834742" cy="429070"/>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OS Loaders</a:t>
              </a:r>
            </a:p>
          </p:txBody>
        </p:sp>
        <p:sp>
          <p:nvSpPr>
            <p:cNvPr id="70" name="AutoShape 62"/>
            <p:cNvSpPr>
              <a:spLocks noChangeArrowheads="1"/>
            </p:cNvSpPr>
            <p:nvPr/>
          </p:nvSpPr>
          <p:spPr bwMode="auto">
            <a:xfrm>
              <a:off x="1556657" y="4921934"/>
              <a:ext cx="5834742" cy="429070"/>
            </a:xfrm>
            <a:prstGeom prst="roundRect">
              <a:avLst>
                <a:gd name="adj" fmla="val 48"/>
              </a:avLst>
            </a:prstGeom>
            <a:solidFill>
              <a:schemeClr val="bg1">
                <a:lumMod val="50000"/>
              </a:schemeClr>
            </a:solidFill>
            <a:ln w="127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System Firmware (SEC/PEI)</a:t>
              </a:r>
            </a:p>
          </p:txBody>
        </p:sp>
        <p:sp>
          <p:nvSpPr>
            <p:cNvPr id="71" name="AutoShape 62"/>
            <p:cNvSpPr>
              <a:spLocks noChangeArrowheads="1"/>
            </p:cNvSpPr>
            <p:nvPr/>
          </p:nvSpPr>
          <p:spPr bwMode="auto">
            <a:xfrm>
              <a:off x="1556657" y="3706311"/>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72" name="AutoShape 62"/>
            <p:cNvSpPr>
              <a:spLocks noChangeArrowheads="1"/>
            </p:cNvSpPr>
            <p:nvPr/>
          </p:nvSpPr>
          <p:spPr bwMode="auto">
            <a:xfrm>
              <a:off x="6085113" y="3062705"/>
              <a:ext cx="1306286" cy="1144186"/>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a:t>
              </a:r>
            </a:p>
            <a:p>
              <a:pPr algn="ctr"/>
              <a:r>
                <a:rPr lang="en-US" sz="1400" dirty="0">
                  <a:solidFill>
                    <a:prstClr val="white"/>
                  </a:solidFill>
                  <a:effectLst>
                    <a:outerShdw blurRad="25400" dist="12700" dir="2700000" algn="tl" rotWithShape="0">
                      <a:prstClr val="black">
                        <a:alpha val="21000"/>
                      </a:prstClr>
                    </a:outerShdw>
                  </a:effectLst>
                  <a:latin typeface="Arial"/>
                </a:rPr>
                <a:t>Boot Loader</a:t>
              </a:r>
            </a:p>
            <a:p>
              <a:pPr algn="ctr"/>
              <a:endParaRPr lang="en-US" sz="1400" dirty="0">
                <a:solidFill>
                  <a:prstClr val="white"/>
                </a:solidFill>
                <a:effectLst>
                  <a:outerShdw blurRad="25400" dist="12700" dir="2700000" algn="tl" rotWithShape="0">
                    <a:prstClr val="black">
                      <a:alpha val="21000"/>
                    </a:prstClr>
                  </a:outerShdw>
                </a:effectLst>
                <a:latin typeface="Arial"/>
              </a:endParaRPr>
            </a:p>
            <a:p>
              <a:pPr algn="ctr"/>
              <a:r>
                <a:rPr lang="en-US" sz="1400" dirty="0">
                  <a:solidFill>
                    <a:prstClr val="white"/>
                  </a:solidFill>
                  <a:effectLst>
                    <a:outerShdw blurRad="25400" dist="12700" dir="2700000" algn="tl" rotWithShape="0">
                      <a:prstClr val="black">
                        <a:alpha val="21000"/>
                      </a:prstClr>
                    </a:outerShdw>
                  </a:effectLst>
                  <a:latin typeface="Arial"/>
                </a:rPr>
                <a:t>Bootx64.efi</a:t>
              </a:r>
            </a:p>
            <a:p>
              <a:pPr algn="ctr"/>
              <a:r>
                <a:rPr lang="en-US" sz="1400" dirty="0">
                  <a:solidFill>
                    <a:prstClr val="white"/>
                  </a:solidFill>
                  <a:effectLst>
                    <a:outerShdw blurRad="25400" dist="12700" dir="2700000" algn="tl" rotWithShape="0">
                      <a:prstClr val="black">
                        <a:alpha val="21000"/>
                      </a:prstClr>
                    </a:outerShdw>
                  </a:effectLst>
                  <a:latin typeface="Arial"/>
                </a:rPr>
                <a:t>Bootmgfw.efi</a:t>
              </a:r>
            </a:p>
          </p:txBody>
        </p:sp>
        <p:sp>
          <p:nvSpPr>
            <p:cNvPr id="73" name="AutoShape 62"/>
            <p:cNvSpPr>
              <a:spLocks noChangeArrowheads="1"/>
            </p:cNvSpPr>
            <p:nvPr/>
          </p:nvSpPr>
          <p:spPr bwMode="auto">
            <a:xfrm>
              <a:off x="1547914" y="4417771"/>
              <a:ext cx="5861886" cy="906149"/>
            </a:xfrm>
            <a:prstGeom prst="roundRect">
              <a:avLst>
                <a:gd name="adj" fmla="val 0"/>
              </a:avLst>
            </a:prstGeom>
            <a:noFill/>
            <a:ln w="50800" cap="flat" cmpd="sng" algn="ctr">
              <a:noFill/>
              <a:prstDash val="solid"/>
              <a:round/>
              <a:headEnd type="none" w="med" len="med"/>
              <a:tailEnd type="none" w="med" len="med"/>
            </a:ln>
            <a:effectLst/>
          </p:spPr>
          <p:txBody>
            <a:bodyPr wrap="none" lIns="0" tIns="0" rIns="0" bIns="0" anchor="ctr"/>
            <a:lstStyle/>
            <a:p>
              <a:pPr algn="ctr"/>
              <a:endParaRPr lang="en-US" sz="1100" dirty="0">
                <a:solidFill>
                  <a:prstClr val="white"/>
                </a:solidFill>
                <a:effectLst>
                  <a:outerShdw blurRad="25400" dist="12700" dir="2700000" algn="tl" rotWithShape="0">
                    <a:prstClr val="black">
                      <a:alpha val="21000"/>
                    </a:prstClr>
                  </a:outerShdw>
                </a:effectLst>
                <a:latin typeface="Arial"/>
              </a:endParaRPr>
            </a:p>
          </p:txBody>
        </p:sp>
        <p:sp>
          <p:nvSpPr>
            <p:cNvPr id="78" name="AutoShape 62"/>
            <p:cNvSpPr>
              <a:spLocks noChangeArrowheads="1"/>
            </p:cNvSpPr>
            <p:nvPr/>
          </p:nvSpPr>
          <p:spPr bwMode="auto">
            <a:xfrm>
              <a:off x="1556657" y="30627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80" name="AutoShape 62"/>
            <p:cNvSpPr>
              <a:spLocks noChangeArrowheads="1"/>
            </p:cNvSpPr>
            <p:nvPr/>
          </p:nvSpPr>
          <p:spPr bwMode="auto">
            <a:xfrm>
              <a:off x="1556657" y="1766488"/>
              <a:ext cx="5834742" cy="429070"/>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OS Kernel / Drivers</a:t>
              </a:r>
            </a:p>
          </p:txBody>
        </p:sp>
        <p:sp>
          <p:nvSpPr>
            <p:cNvPr id="32" name="AutoShape 62"/>
            <p:cNvSpPr>
              <a:spLocks noChangeArrowheads="1"/>
            </p:cNvSpPr>
            <p:nvPr/>
          </p:nvSpPr>
          <p:spPr bwMode="auto">
            <a:xfrm>
              <a:off x="3055257" y="3706310"/>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4" name="AutoShape 62"/>
            <p:cNvSpPr>
              <a:spLocks noChangeArrowheads="1"/>
            </p:cNvSpPr>
            <p:nvPr/>
          </p:nvSpPr>
          <p:spPr bwMode="auto">
            <a:xfrm>
              <a:off x="3055257" y="30627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5" name="AutoShape 62"/>
            <p:cNvSpPr>
              <a:spLocks noChangeArrowheads="1"/>
            </p:cNvSpPr>
            <p:nvPr/>
          </p:nvSpPr>
          <p:spPr bwMode="auto">
            <a:xfrm>
              <a:off x="4579257" y="3693610"/>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7" name="AutoShape 62"/>
            <p:cNvSpPr>
              <a:spLocks noChangeArrowheads="1"/>
            </p:cNvSpPr>
            <p:nvPr/>
          </p:nvSpPr>
          <p:spPr bwMode="auto">
            <a:xfrm>
              <a:off x="4579257" y="3050005"/>
              <a:ext cx="1045028" cy="500581"/>
            </a:xfrm>
            <a:prstGeom prst="roundRect">
              <a:avLst>
                <a:gd name="adj" fmla="val 0"/>
              </a:avLst>
            </a:prstGeom>
            <a:solidFill>
              <a:schemeClr val="bg1">
                <a:lumMod val="50000"/>
              </a:schemeClr>
            </a:solidFill>
            <a:ln w="50800" cap="flat" cmpd="sng" algn="ctr">
              <a:no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grpSp>
      <p:pic>
        <p:nvPicPr>
          <p:cNvPr id="41" name="Picture 4" descr="http://wwv.bioschip.net:1011/wp-content/uploads/2010/09/DIPchip1.jpg"/>
          <p:cNvPicPr>
            <a:picLocks noChangeAspect="1" noChangeArrowheads="1"/>
          </p:cNvPicPr>
          <p:nvPr/>
        </p:nvPicPr>
        <p:blipFill>
          <a:blip r:embed="rId3" cstate="print"/>
          <a:srcRect/>
          <a:stretch>
            <a:fillRect/>
          </a:stretch>
        </p:blipFill>
        <p:spPr bwMode="auto">
          <a:xfrm>
            <a:off x="5575301" y="4416733"/>
            <a:ext cx="1231900" cy="925686"/>
          </a:xfrm>
          <a:prstGeom prst="rect">
            <a:avLst/>
          </a:prstGeom>
          <a:noFill/>
        </p:spPr>
      </p:pic>
      <p:sp>
        <p:nvSpPr>
          <p:cNvPr id="42" name="Flowchart: Magnetic Disk 41"/>
          <p:cNvSpPr/>
          <p:nvPr/>
        </p:nvSpPr>
        <p:spPr>
          <a:xfrm>
            <a:off x="7137400" y="3187700"/>
            <a:ext cx="1143000" cy="841248"/>
          </a:xfrm>
          <a:prstGeom prst="flowChartMagneticDisk">
            <a:avLst/>
          </a:prstGeom>
          <a:solidFill>
            <a:schemeClr val="bg1">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HDD</a:t>
            </a:r>
          </a:p>
        </p:txBody>
      </p:sp>
      <p:pic>
        <p:nvPicPr>
          <p:cNvPr id="43" name="Picture 42" descr="dude5.gif"/>
          <p:cNvPicPr>
            <a:picLocks noChangeAspect="1"/>
          </p:cNvPicPr>
          <p:nvPr/>
        </p:nvPicPr>
        <p:blipFill>
          <a:blip r:embed="rId4" cstate="print"/>
          <a:stretch>
            <a:fillRect/>
          </a:stretch>
        </p:blipFill>
        <p:spPr>
          <a:xfrm>
            <a:off x="3695700" y="1219200"/>
            <a:ext cx="457200" cy="457200"/>
          </a:xfrm>
          <a:prstGeom prst="rect">
            <a:avLst/>
          </a:prstGeom>
        </p:spPr>
      </p:pic>
      <p:pic>
        <p:nvPicPr>
          <p:cNvPr id="24" name="Picture 2" descr="C:\job\docs\bios\bh2013-slides\image\UEFI\simple_SW_FW_sta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7044" y="1955800"/>
            <a:ext cx="465435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20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Boot</a:t>
            </a:r>
          </a:p>
        </p:txBody>
      </p:sp>
      <p:pic>
        <p:nvPicPr>
          <p:cNvPr id="1026" name="Picture 2"/>
          <p:cNvPicPr>
            <a:picLocks noChangeAspect="1" noChangeArrowheads="1"/>
          </p:cNvPicPr>
          <p:nvPr/>
        </p:nvPicPr>
        <p:blipFill>
          <a:blip r:embed="rId3" cstate="print"/>
          <a:srcRect/>
          <a:stretch>
            <a:fillRect/>
          </a:stretch>
        </p:blipFill>
        <p:spPr bwMode="auto">
          <a:xfrm>
            <a:off x="175228" y="950199"/>
            <a:ext cx="8772525" cy="5314950"/>
          </a:xfrm>
          <a:prstGeom prst="rect">
            <a:avLst/>
          </a:prstGeom>
          <a:noFill/>
          <a:ln w="9525">
            <a:noFill/>
            <a:miter lim="800000"/>
            <a:headEnd/>
            <a:tailEnd/>
          </a:ln>
        </p:spPr>
      </p:pic>
      <p:sp>
        <p:nvSpPr>
          <p:cNvPr id="5" name="TextBox 4"/>
          <p:cNvSpPr txBox="1"/>
          <p:nvPr/>
        </p:nvSpPr>
        <p:spPr>
          <a:xfrm>
            <a:off x="241762" y="6265149"/>
            <a:ext cx="7835437" cy="307777"/>
          </a:xfrm>
          <a:prstGeom prst="rect">
            <a:avLst/>
          </a:prstGeom>
          <a:noFill/>
        </p:spPr>
        <p:txBody>
          <a:bodyPr wrap="square" rtlCol="0">
            <a:spAutoFit/>
          </a:bodyPr>
          <a:lstStyle/>
          <a:p>
            <a:r>
              <a:rPr lang="en-US" sz="1400" dirty="0">
                <a:solidFill>
                  <a:prstClr val="black"/>
                </a:solidFill>
                <a:cs typeface="Neo Sans Intel"/>
              </a:rPr>
              <a:t>From </a:t>
            </a:r>
            <a:r>
              <a:rPr lang="en-US" sz="1400" dirty="0">
                <a:solidFill>
                  <a:prstClr val="black"/>
                </a:solidFill>
                <a:cs typeface="Neo Sans Intel"/>
                <a:hlinkClick r:id="rId4"/>
              </a:rPr>
              <a:t>Secure Boot, Network Boot, Verified Boot, oh my</a:t>
            </a:r>
            <a:r>
              <a:rPr lang="en-US" sz="1400" dirty="0">
                <a:solidFill>
                  <a:prstClr val="black"/>
                </a:solidFill>
                <a:cs typeface="Neo Sans Intel"/>
              </a:rPr>
              <a:t> and almost every publication on UEFI</a:t>
            </a:r>
          </a:p>
        </p:txBody>
      </p:sp>
    </p:spTree>
    <p:extLst>
      <p:ext uri="{BB962C8B-B14F-4D97-AF65-F5344CB8AC3E}">
        <p14:creationId xmlns:p14="http://schemas.microsoft.com/office/powerpoint/2010/main" val="27163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[Compliant] Firmware</a:t>
            </a:r>
          </a:p>
        </p:txBody>
      </p:sp>
      <p:sp>
        <p:nvSpPr>
          <p:cNvPr id="6" name="Rectangle 5"/>
          <p:cNvSpPr/>
          <p:nvPr/>
        </p:nvSpPr>
        <p:spPr>
          <a:xfrm>
            <a:off x="974840" y="1701225"/>
            <a:ext cx="7620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0D0D"/>
                </a:solidFill>
              </a:rPr>
              <a:t>SEC</a:t>
            </a:r>
          </a:p>
        </p:txBody>
      </p:sp>
      <p:sp>
        <p:nvSpPr>
          <p:cNvPr id="7" name="Rectangle 6"/>
          <p:cNvSpPr/>
          <p:nvPr/>
        </p:nvSpPr>
        <p:spPr>
          <a:xfrm>
            <a:off x="1736840" y="2082225"/>
            <a:ext cx="1295400" cy="1295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0D0D"/>
                </a:solidFill>
              </a:rPr>
              <a:t>Pre-EFI Init (PEI)</a:t>
            </a:r>
          </a:p>
        </p:txBody>
      </p:sp>
      <p:sp>
        <p:nvSpPr>
          <p:cNvPr id="8" name="Rectangle 7"/>
          <p:cNvSpPr/>
          <p:nvPr/>
        </p:nvSpPr>
        <p:spPr>
          <a:xfrm>
            <a:off x="3032240" y="3377625"/>
            <a:ext cx="1295400" cy="1295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0D0D"/>
                </a:solidFill>
              </a:rPr>
              <a:t>Driver Exec </a:t>
            </a:r>
            <a:r>
              <a:rPr lang="en-US" sz="1600" dirty="0" err="1">
                <a:solidFill>
                  <a:srgbClr val="0D0D0D"/>
                </a:solidFill>
              </a:rPr>
              <a:t>Env</a:t>
            </a:r>
            <a:r>
              <a:rPr lang="en-US" sz="1600" dirty="0">
                <a:solidFill>
                  <a:srgbClr val="0D0D0D"/>
                </a:solidFill>
              </a:rPr>
              <a:t> (DXE)</a:t>
            </a:r>
          </a:p>
        </p:txBody>
      </p:sp>
      <p:sp>
        <p:nvSpPr>
          <p:cNvPr id="9" name="Rectangle 8"/>
          <p:cNvSpPr/>
          <p:nvPr/>
        </p:nvSpPr>
        <p:spPr>
          <a:xfrm>
            <a:off x="4327640" y="4673024"/>
            <a:ext cx="1547648" cy="6241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0D0D"/>
                </a:solidFill>
              </a:rPr>
              <a:t>Boot Dev Select (BDS)</a:t>
            </a:r>
          </a:p>
        </p:txBody>
      </p:sp>
      <p:sp>
        <p:nvSpPr>
          <p:cNvPr id="10" name="Rectangle 9"/>
          <p:cNvSpPr/>
          <p:nvPr/>
        </p:nvSpPr>
        <p:spPr>
          <a:xfrm>
            <a:off x="5880539" y="5290505"/>
            <a:ext cx="19812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0D0D"/>
                </a:solidFill>
              </a:rPr>
              <a:t>Runtime / OS</a:t>
            </a:r>
          </a:p>
        </p:txBody>
      </p:sp>
      <p:sp>
        <p:nvSpPr>
          <p:cNvPr id="11" name="TextBox 10"/>
          <p:cNvSpPr txBox="1"/>
          <p:nvPr/>
        </p:nvSpPr>
        <p:spPr>
          <a:xfrm>
            <a:off x="1736838" y="1701225"/>
            <a:ext cx="6261534" cy="276999"/>
          </a:xfrm>
          <a:prstGeom prst="rect">
            <a:avLst/>
          </a:prstGeom>
          <a:noFill/>
        </p:spPr>
        <p:txBody>
          <a:bodyPr wrap="square" rtlCol="0">
            <a:spAutoFit/>
          </a:bodyPr>
          <a:lstStyle/>
          <a:p>
            <a:r>
              <a:rPr lang="en-US" sz="1200" dirty="0">
                <a:solidFill>
                  <a:srgbClr val="0D0D0D"/>
                </a:solidFill>
              </a:rPr>
              <a:t>S-CRTM; Init caches/MTRRs; Cache-as-RAM (NEM); Recovery; TPM Init</a:t>
            </a:r>
          </a:p>
        </p:txBody>
      </p:sp>
      <p:sp>
        <p:nvSpPr>
          <p:cNvPr id="12" name="TextBox 11"/>
          <p:cNvSpPr txBox="1"/>
          <p:nvPr/>
        </p:nvSpPr>
        <p:spPr>
          <a:xfrm>
            <a:off x="3032240" y="2389655"/>
            <a:ext cx="4724400" cy="646331"/>
          </a:xfrm>
          <a:prstGeom prst="rect">
            <a:avLst/>
          </a:prstGeom>
          <a:noFill/>
        </p:spPr>
        <p:txBody>
          <a:bodyPr wrap="square" rtlCol="0">
            <a:spAutoFit/>
          </a:bodyPr>
          <a:lstStyle/>
          <a:p>
            <a:r>
              <a:rPr lang="en-US" sz="1200" dirty="0">
                <a:solidFill>
                  <a:srgbClr val="0D0D0D"/>
                </a:solidFill>
              </a:rPr>
              <a:t>S-CRTM: Measure DXE/BDS</a:t>
            </a:r>
          </a:p>
          <a:p>
            <a:r>
              <a:rPr lang="en-US" sz="1200" dirty="0">
                <a:solidFill>
                  <a:srgbClr val="0D0D0D"/>
                </a:solidFill>
              </a:rPr>
              <a:t>Early CPU/PCH Init</a:t>
            </a:r>
          </a:p>
          <a:p>
            <a:r>
              <a:rPr lang="en-US" sz="1200" dirty="0">
                <a:solidFill>
                  <a:srgbClr val="0D0D0D"/>
                </a:solidFill>
              </a:rPr>
              <a:t>Memory (DIMMs, DRAM) Init, SMM Init</a:t>
            </a:r>
          </a:p>
        </p:txBody>
      </p:sp>
      <p:cxnSp>
        <p:nvCxnSpPr>
          <p:cNvPr id="13" name="Shape 12"/>
          <p:cNvCxnSpPr>
            <a:stCxn id="6" idx="2"/>
            <a:endCxn id="7" idx="1"/>
          </p:cNvCxnSpPr>
          <p:nvPr/>
        </p:nvCxnSpPr>
        <p:spPr>
          <a:xfrm rot="16200000" flipH="1">
            <a:off x="1222490" y="2215575"/>
            <a:ext cx="647700" cy="381000"/>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hape 13"/>
          <p:cNvCxnSpPr>
            <a:stCxn id="7" idx="2"/>
            <a:endCxn id="8" idx="1"/>
          </p:cNvCxnSpPr>
          <p:nvPr/>
        </p:nvCxnSpPr>
        <p:spPr>
          <a:xfrm rot="16200000" flipH="1">
            <a:off x="2384540" y="3377625"/>
            <a:ext cx="647700" cy="647700"/>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27638" y="3586660"/>
            <a:ext cx="4480032" cy="646331"/>
          </a:xfrm>
          <a:prstGeom prst="rect">
            <a:avLst/>
          </a:prstGeom>
          <a:noFill/>
        </p:spPr>
        <p:txBody>
          <a:bodyPr wrap="square" rtlCol="0">
            <a:spAutoFit/>
          </a:bodyPr>
          <a:lstStyle/>
          <a:p>
            <a:r>
              <a:rPr lang="en-US" sz="1200" dirty="0">
                <a:solidFill>
                  <a:srgbClr val="0D0D0D"/>
                </a:solidFill>
              </a:rPr>
              <a:t>Continue initialization of platform &amp; devices</a:t>
            </a:r>
          </a:p>
          <a:p>
            <a:r>
              <a:rPr lang="en-US" sz="1200" dirty="0" err="1">
                <a:solidFill>
                  <a:srgbClr val="0D0D0D"/>
                </a:solidFill>
              </a:rPr>
              <a:t>Enum</a:t>
            </a:r>
            <a:r>
              <a:rPr lang="en-US" sz="1200" dirty="0">
                <a:solidFill>
                  <a:srgbClr val="0D0D0D"/>
                </a:solidFill>
              </a:rPr>
              <a:t> FV, dispatch drivers (network, I/O, service..)</a:t>
            </a:r>
          </a:p>
          <a:p>
            <a:r>
              <a:rPr lang="en-US" sz="1200" dirty="0">
                <a:solidFill>
                  <a:srgbClr val="0D0D0D"/>
                </a:solidFill>
              </a:rPr>
              <a:t>Produce Boot and Runtime Services</a:t>
            </a:r>
          </a:p>
        </p:txBody>
      </p:sp>
      <p:sp>
        <p:nvSpPr>
          <p:cNvPr id="16" name="TextBox 15"/>
          <p:cNvSpPr txBox="1"/>
          <p:nvPr/>
        </p:nvSpPr>
        <p:spPr>
          <a:xfrm>
            <a:off x="5933090" y="4675235"/>
            <a:ext cx="3210910" cy="461665"/>
          </a:xfrm>
          <a:prstGeom prst="rect">
            <a:avLst/>
          </a:prstGeom>
          <a:noFill/>
        </p:spPr>
        <p:txBody>
          <a:bodyPr wrap="square" rtlCol="0">
            <a:spAutoFit/>
          </a:bodyPr>
          <a:lstStyle/>
          <a:p>
            <a:r>
              <a:rPr lang="en-US" sz="1200" dirty="0">
                <a:solidFill>
                  <a:srgbClr val="0D0D0D"/>
                </a:solidFill>
              </a:rPr>
              <a:t>Boot Manager (Select Boot Device)</a:t>
            </a:r>
          </a:p>
          <a:p>
            <a:r>
              <a:rPr lang="en-US" sz="1200" dirty="0">
                <a:solidFill>
                  <a:srgbClr val="0D0D0D"/>
                </a:solidFill>
              </a:rPr>
              <a:t>EFI Shell/Apps; OS Boot Loader(s)</a:t>
            </a:r>
          </a:p>
        </p:txBody>
      </p:sp>
      <p:sp>
        <p:nvSpPr>
          <p:cNvPr id="17" name="TextBox 16"/>
          <p:cNvSpPr txBox="1"/>
          <p:nvPr/>
        </p:nvSpPr>
        <p:spPr>
          <a:xfrm>
            <a:off x="633250" y="5460526"/>
            <a:ext cx="4800600" cy="276999"/>
          </a:xfrm>
          <a:prstGeom prst="rect">
            <a:avLst/>
          </a:prstGeom>
          <a:noFill/>
        </p:spPr>
        <p:txBody>
          <a:bodyPr wrap="square" rtlCol="0">
            <a:spAutoFit/>
          </a:bodyPr>
          <a:lstStyle/>
          <a:p>
            <a:pPr algn="r"/>
            <a:r>
              <a:rPr lang="en-US" sz="1200" i="1" dirty="0" err="1">
                <a:solidFill>
                  <a:srgbClr val="0D0D0D"/>
                </a:solidFill>
              </a:rPr>
              <a:t>ExitBootServices</a:t>
            </a:r>
            <a:r>
              <a:rPr lang="en-US" sz="1200" i="1" dirty="0">
                <a:solidFill>
                  <a:srgbClr val="0D0D0D"/>
                </a:solidFill>
              </a:rPr>
              <a:t>. Minimal UEFI services (Variable)</a:t>
            </a:r>
          </a:p>
        </p:txBody>
      </p:sp>
      <p:cxnSp>
        <p:nvCxnSpPr>
          <p:cNvPr id="18" name="Shape 17"/>
          <p:cNvCxnSpPr>
            <a:stCxn id="8" idx="2"/>
            <a:endCxn id="9" idx="1"/>
          </p:cNvCxnSpPr>
          <p:nvPr/>
        </p:nvCxnSpPr>
        <p:spPr>
          <a:xfrm rot="16200000" flipH="1">
            <a:off x="3847743" y="4505222"/>
            <a:ext cx="312094" cy="647700"/>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60" y="4864066"/>
            <a:ext cx="4038600" cy="276999"/>
          </a:xfrm>
          <a:prstGeom prst="rect">
            <a:avLst/>
          </a:prstGeom>
          <a:noFill/>
        </p:spPr>
        <p:txBody>
          <a:bodyPr wrap="square" rtlCol="0">
            <a:spAutoFit/>
          </a:bodyPr>
          <a:lstStyle/>
          <a:p>
            <a:pPr algn="r"/>
            <a:r>
              <a:rPr lang="en-US" sz="1200" i="1" dirty="0">
                <a:solidFill>
                  <a:srgbClr val="0D0D0D"/>
                </a:solidFill>
              </a:rPr>
              <a:t>ACPI, UEFI </a:t>
            </a:r>
            <a:r>
              <a:rPr lang="en-US" sz="1200" i="1" dirty="0" err="1">
                <a:solidFill>
                  <a:srgbClr val="0D0D0D"/>
                </a:solidFill>
              </a:rPr>
              <a:t>SystemTable</a:t>
            </a:r>
            <a:r>
              <a:rPr lang="en-US" sz="1200" i="1" dirty="0">
                <a:solidFill>
                  <a:srgbClr val="0D0D0D"/>
                </a:solidFill>
              </a:rPr>
              <a:t>, SMBIOS table </a:t>
            </a:r>
          </a:p>
        </p:txBody>
      </p:sp>
      <p:sp>
        <p:nvSpPr>
          <p:cNvPr id="20" name="Flowchart: Extract 19"/>
          <p:cNvSpPr/>
          <p:nvPr/>
        </p:nvSpPr>
        <p:spPr>
          <a:xfrm rot="5400000">
            <a:off x="7889329" y="5328605"/>
            <a:ext cx="533400" cy="457200"/>
          </a:xfrm>
          <a:prstGeom prst="flowChartExtra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D0D0D"/>
              </a:solidFill>
            </a:endParaRPr>
          </a:p>
        </p:txBody>
      </p:sp>
      <p:cxnSp>
        <p:nvCxnSpPr>
          <p:cNvPr id="21" name="Straight Arrow Connector 20"/>
          <p:cNvCxnSpPr>
            <a:endCxn id="6" idx="1"/>
          </p:cNvCxnSpPr>
          <p:nvPr/>
        </p:nvCxnSpPr>
        <p:spPr>
          <a:xfrm>
            <a:off x="670040" y="1640375"/>
            <a:ext cx="304800" cy="2513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0921" y="1259375"/>
            <a:ext cx="1371600" cy="276999"/>
          </a:xfrm>
          <a:prstGeom prst="rect">
            <a:avLst/>
          </a:prstGeom>
          <a:noFill/>
        </p:spPr>
        <p:txBody>
          <a:bodyPr wrap="square" rtlCol="0">
            <a:spAutoFit/>
          </a:bodyPr>
          <a:lstStyle/>
          <a:p>
            <a:r>
              <a:rPr lang="en-US" sz="1200" dirty="0">
                <a:solidFill>
                  <a:srgbClr val="0D0D0D"/>
                </a:solidFill>
              </a:rPr>
              <a:t>CPU Reset</a:t>
            </a:r>
          </a:p>
        </p:txBody>
      </p:sp>
      <p:cxnSp>
        <p:nvCxnSpPr>
          <p:cNvPr id="23" name="Shape 22"/>
          <p:cNvCxnSpPr>
            <a:stCxn id="9" idx="2"/>
            <a:endCxn id="10" idx="1"/>
          </p:cNvCxnSpPr>
          <p:nvPr/>
        </p:nvCxnSpPr>
        <p:spPr>
          <a:xfrm rot="16200000" flipH="1">
            <a:off x="5361005" y="5037671"/>
            <a:ext cx="259992" cy="77907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411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UEFI OS Booting</a:t>
            </a:r>
          </a:p>
        </p:txBody>
      </p:sp>
      <p:sp>
        <p:nvSpPr>
          <p:cNvPr id="8" name="Content Placeholder 7"/>
          <p:cNvSpPr>
            <a:spLocks noGrp="1"/>
          </p:cNvSpPr>
          <p:nvPr>
            <p:ph idx="1"/>
          </p:nvPr>
        </p:nvSpPr>
        <p:spPr>
          <a:xfrm>
            <a:off x="374072" y="1116550"/>
            <a:ext cx="8312728" cy="1598497"/>
          </a:xfrm>
        </p:spPr>
        <p:txBody>
          <a:bodyPr>
            <a:normAutofit/>
          </a:bodyPr>
          <a:lstStyle/>
          <a:p>
            <a:pPr marL="457200" indent="-457200">
              <a:buFont typeface="Arial"/>
              <a:buAutoNum type="arabicPeriod"/>
            </a:pPr>
            <a:r>
              <a:rPr lang="en-US" sz="2000" dirty="0"/>
              <a:t>Exit UEFI Boot Services </a:t>
            </a:r>
          </a:p>
          <a:p>
            <a:pPr marL="457200" indent="-457200">
              <a:buFont typeface="Arial"/>
              <a:buAutoNum type="arabicPeriod"/>
            </a:pPr>
            <a:r>
              <a:rPr lang="en-US" sz="2000" dirty="0"/>
              <a:t>Looking into UEFI boot variable: </a:t>
            </a:r>
            <a:r>
              <a:rPr lang="en-US" sz="2000" dirty="0" err="1"/>
              <a:t>BootXXXX</a:t>
            </a:r>
            <a:r>
              <a:rPr lang="en-US" sz="2000" dirty="0"/>
              <a:t> for discover UEFI storage devices </a:t>
            </a:r>
          </a:p>
          <a:p>
            <a:pPr marL="457200" indent="-457200">
              <a:buFont typeface="Arial"/>
              <a:buAutoNum type="arabicPeriod"/>
            </a:pPr>
            <a:r>
              <a:rPr lang="en-US" sz="2000" dirty="0"/>
              <a:t>UEFI transfer control to OS </a:t>
            </a:r>
            <a:r>
              <a:rPr lang="en-US" sz="2000" dirty="0" err="1"/>
              <a:t>bootloader</a:t>
            </a:r>
            <a:r>
              <a:rPr lang="en-US" sz="2000" dirty="0"/>
              <a:t> from storage device</a:t>
            </a:r>
          </a:p>
          <a:p>
            <a:pPr marL="457200" indent="-457200">
              <a:buAutoNum type="arabicPeriod"/>
            </a:pPr>
            <a:endParaRPr lang="en-US" sz="2000" dirty="0"/>
          </a:p>
        </p:txBody>
      </p:sp>
      <p:grpSp>
        <p:nvGrpSpPr>
          <p:cNvPr id="2" name="Group 1"/>
          <p:cNvGrpSpPr/>
          <p:nvPr/>
        </p:nvGrpSpPr>
        <p:grpSpPr>
          <a:xfrm>
            <a:off x="5656642" y="2733754"/>
            <a:ext cx="2705414" cy="3808741"/>
            <a:chOff x="5244577" y="1896813"/>
            <a:chExt cx="2705414" cy="3808741"/>
          </a:xfrm>
        </p:grpSpPr>
        <p:sp>
          <p:nvSpPr>
            <p:cNvPr id="4" name="Can 3"/>
            <p:cNvSpPr/>
            <p:nvPr/>
          </p:nvSpPr>
          <p:spPr>
            <a:xfrm>
              <a:off x="5244577" y="1896813"/>
              <a:ext cx="2705414" cy="3808741"/>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prstClr val="white"/>
                  </a:solidFill>
                </a:rPr>
                <a:t>GPT </a:t>
              </a:r>
            </a:p>
            <a:p>
              <a:r>
                <a:rPr lang="en-US" sz="1400" dirty="0">
                  <a:solidFill>
                    <a:prstClr val="white"/>
                  </a:solidFill>
                </a:rPr>
                <a:t>DISK </a:t>
              </a:r>
            </a:p>
          </p:txBody>
        </p:sp>
        <p:sp>
          <p:nvSpPr>
            <p:cNvPr id="5" name="Can 4"/>
            <p:cNvSpPr/>
            <p:nvPr/>
          </p:nvSpPr>
          <p:spPr>
            <a:xfrm>
              <a:off x="5917150" y="2629845"/>
              <a:ext cx="1874142" cy="1458506"/>
            </a:xfrm>
            <a:prstGeom prst="can">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prstClr val="black"/>
                  </a:solidFill>
                </a:rPr>
                <a:t>UEFI FS FAT32 partition with /EFI/BOOT/OS-</a:t>
              </a:r>
              <a:r>
                <a:rPr lang="en-US" sz="1400" b="1" dirty="0" err="1">
                  <a:solidFill>
                    <a:prstClr val="black"/>
                  </a:solidFill>
                </a:rPr>
                <a:t>loader.efi</a:t>
              </a:r>
              <a:r>
                <a:rPr lang="en-US" sz="1400" b="1" dirty="0">
                  <a:solidFill>
                    <a:prstClr val="black"/>
                  </a:solidFill>
                </a:rPr>
                <a:t> </a:t>
              </a:r>
              <a:endParaRPr lang="en-US" sz="1400" dirty="0">
                <a:solidFill>
                  <a:prstClr val="black"/>
                </a:solidFill>
              </a:endParaRPr>
            </a:p>
          </p:txBody>
        </p:sp>
        <p:sp>
          <p:nvSpPr>
            <p:cNvPr id="9" name="Can 8"/>
            <p:cNvSpPr/>
            <p:nvPr/>
          </p:nvSpPr>
          <p:spPr>
            <a:xfrm>
              <a:off x="5947377" y="4141250"/>
              <a:ext cx="1874142" cy="807341"/>
            </a:xfrm>
            <a:prstGeom prst="can">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prstClr val="black"/>
                  </a:solidFill>
                </a:rPr>
                <a:t>OS partition</a:t>
              </a:r>
              <a:endParaRPr lang="en-US" sz="1400" dirty="0">
                <a:solidFill>
                  <a:prstClr val="black"/>
                </a:solidFill>
              </a:endParaRPr>
            </a:p>
          </p:txBody>
        </p:sp>
        <p:sp>
          <p:nvSpPr>
            <p:cNvPr id="10" name="Can 9"/>
            <p:cNvSpPr/>
            <p:nvPr/>
          </p:nvSpPr>
          <p:spPr>
            <a:xfrm>
              <a:off x="5947377" y="4978819"/>
              <a:ext cx="1874142" cy="500024"/>
            </a:xfrm>
            <a:prstGeom prst="can">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prstClr val="black"/>
                  </a:solidFill>
                </a:rPr>
                <a:t>other partition…</a:t>
              </a:r>
              <a:endParaRPr lang="en-US" sz="1400" dirty="0">
                <a:solidFill>
                  <a:prstClr val="black"/>
                </a:solidFill>
              </a:endParaRPr>
            </a:p>
          </p:txBody>
        </p:sp>
      </p:gr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072" y="2724756"/>
            <a:ext cx="4401128" cy="381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948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Shell</a:t>
            </a:r>
          </a:p>
        </p:txBody>
      </p:sp>
      <p:sp>
        <p:nvSpPr>
          <p:cNvPr id="3" name="Content Placeholder 2"/>
          <p:cNvSpPr>
            <a:spLocks noGrp="1"/>
          </p:cNvSpPr>
          <p:nvPr>
            <p:ph idx="1"/>
          </p:nvPr>
        </p:nvSpPr>
        <p:spPr>
          <a:xfrm>
            <a:off x="457200" y="1384300"/>
            <a:ext cx="8229600" cy="4841031"/>
          </a:xfrm>
        </p:spPr>
        <p:txBody>
          <a:bodyPr>
            <a:normAutofit/>
          </a:bodyPr>
          <a:lstStyle/>
          <a:p>
            <a:r>
              <a:rPr lang="en-US" sz="2000" dirty="0"/>
              <a:t>UEFI shell is a shell command line environment</a:t>
            </a:r>
          </a:p>
          <a:p>
            <a:r>
              <a:rPr lang="en-US" sz="2000" dirty="0"/>
              <a:t>Used to run shell commands and UEFI applications: </a:t>
            </a:r>
            <a:r>
              <a:rPr lang="en-US" sz="2000" dirty="0" err="1"/>
              <a:t>dmpstore</a:t>
            </a:r>
            <a:endParaRPr lang="en-US" sz="2000" dirty="0"/>
          </a:p>
          <a:p>
            <a:r>
              <a:rPr lang="en-US" sz="2000" dirty="0"/>
              <a:t>UEFI OS boot loaders are also UEFI “applications”</a:t>
            </a:r>
          </a:p>
          <a:p>
            <a:endParaRPr lang="en-US"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700" y="2724357"/>
            <a:ext cx="7696200" cy="37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459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BIOS Configuration: CMOS Memory</a:t>
            </a:r>
          </a:p>
        </p:txBody>
      </p:sp>
      <p:sp>
        <p:nvSpPr>
          <p:cNvPr id="3" name="Content Placeholder 2"/>
          <p:cNvSpPr>
            <a:spLocks noGrp="1"/>
          </p:cNvSpPr>
          <p:nvPr>
            <p:ph idx="1"/>
          </p:nvPr>
        </p:nvSpPr>
        <p:spPr>
          <a:xfrm>
            <a:off x="457200" y="1699368"/>
            <a:ext cx="4572000" cy="4525963"/>
          </a:xfrm>
        </p:spPr>
        <p:txBody>
          <a:bodyPr>
            <a:normAutofit/>
          </a:bodyPr>
          <a:lstStyle/>
          <a:p>
            <a:pPr marL="342900" indent="-342900">
              <a:buFont typeface="Arial" panose="020B0604020202020204" pitchFamily="34" charset="0"/>
              <a:buChar char="•"/>
            </a:pPr>
            <a:r>
              <a:rPr lang="en-US" dirty="0"/>
              <a:t>256 bytes (low &amp; high 128)</a:t>
            </a:r>
          </a:p>
          <a:p>
            <a:pPr marL="342900" indent="-342900">
              <a:buFont typeface="Arial" panose="020B0604020202020204" pitchFamily="34" charset="0"/>
              <a:buChar char="•"/>
            </a:pPr>
            <a:r>
              <a:rPr lang="en-US" dirty="0"/>
              <a:t>Backed by a small battery. Can be cleared by removing the “coin” battery (or a jumper)</a:t>
            </a:r>
          </a:p>
          <a:p>
            <a:pPr marL="342900" indent="-342900">
              <a:buFont typeface="Arial" panose="020B0604020202020204" pitchFamily="34" charset="0"/>
              <a:buChar char="•"/>
            </a:pPr>
            <a:r>
              <a:rPr lang="en-US" dirty="0"/>
              <a:t>Stores BIOS specific configuration settings</a:t>
            </a:r>
          </a:p>
          <a:p>
            <a:endParaRPr lang="en-US" dirty="0"/>
          </a:p>
          <a:p>
            <a:r>
              <a:rPr lang="en-US" b="1" dirty="0">
                <a:latin typeface="Courier New" panose="02070309020205020404" pitchFamily="49" charset="0"/>
                <a:cs typeface="Courier New" panose="02070309020205020404" pitchFamily="49" charset="0"/>
              </a:rPr>
              <a:t># chipsec_util.py </a:t>
            </a:r>
            <a:r>
              <a:rPr lang="en-US" b="1" dirty="0" err="1">
                <a:latin typeface="Courier New" panose="02070309020205020404" pitchFamily="49" charset="0"/>
                <a:cs typeface="Courier New" panose="02070309020205020404" pitchFamily="49" charset="0"/>
              </a:rPr>
              <a:t>cmos</a:t>
            </a:r>
            <a:r>
              <a:rPr lang="en-US" b="1" dirty="0">
                <a:latin typeface="Courier New" panose="02070309020205020404" pitchFamily="49" charset="0"/>
                <a:cs typeface="Courier New" panose="02070309020205020404" pitchFamily="49" charset="0"/>
              </a:rPr>
              <a:t> dump</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289452" y="1673968"/>
            <a:ext cx="3854548" cy="341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38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Configuration: UEFI “Variables”</a:t>
            </a:r>
          </a:p>
        </p:txBody>
      </p:sp>
      <p:sp>
        <p:nvSpPr>
          <p:cNvPr id="3" name="Content Placeholder 2"/>
          <p:cNvSpPr>
            <a:spLocks noGrp="1"/>
          </p:cNvSpPr>
          <p:nvPr>
            <p:ph idx="1"/>
          </p:nvPr>
        </p:nvSpPr>
        <p:spPr/>
        <p:txBody>
          <a:bodyPr>
            <a:normAutofit/>
          </a:bodyPr>
          <a:lstStyle/>
          <a:p>
            <a:r>
              <a:rPr lang="en-US" dirty="0"/>
              <a:t>UEFI variables contain configuration setup, vendor information, language information, input/output console, error console, and boot order setting, secure boot configuration, long information after capsule update, pointer to S3 boot script and so on.</a:t>
            </a:r>
          </a:p>
          <a:p>
            <a:r>
              <a:rPr lang="en-US" dirty="0"/>
              <a:t>Attributes of UEFI variables:  </a:t>
            </a:r>
          </a:p>
          <a:p>
            <a:pPr marL="342900" indent="-342900">
              <a:buFont typeface="Arial" panose="020B0604020202020204" pitchFamily="34" charset="0"/>
              <a:buChar char="•"/>
            </a:pPr>
            <a:r>
              <a:rPr lang="en-US" dirty="0"/>
              <a:t>NV (Non-Volatile)</a:t>
            </a:r>
          </a:p>
          <a:p>
            <a:pPr marL="342900" indent="-342900">
              <a:buFont typeface="Arial" panose="020B0604020202020204" pitchFamily="34" charset="0"/>
              <a:buChar char="•"/>
            </a:pPr>
            <a:r>
              <a:rPr lang="en-US" dirty="0"/>
              <a:t>BS (Boot Service)</a:t>
            </a:r>
          </a:p>
          <a:p>
            <a:pPr marL="342900" indent="-342900">
              <a:buFont typeface="Arial" panose="020B0604020202020204" pitchFamily="34" charset="0"/>
              <a:buChar char="•"/>
            </a:pPr>
            <a:r>
              <a:rPr lang="en-US" dirty="0"/>
              <a:t>RT (Run-Time)</a:t>
            </a:r>
          </a:p>
          <a:p>
            <a:pPr marL="342900" indent="-342900">
              <a:buFont typeface="Arial" panose="020B0604020202020204" pitchFamily="34" charset="0"/>
              <a:buChar char="•"/>
            </a:pPr>
            <a:r>
              <a:rPr lang="en-US" dirty="0"/>
              <a:t>Authentication attributes</a:t>
            </a:r>
          </a:p>
          <a:p>
            <a:r>
              <a:rPr lang="en-US" dirty="0"/>
              <a:t>NV variables are stored in NVRAM in SPI flash memory</a:t>
            </a:r>
          </a:p>
        </p:txBody>
      </p:sp>
    </p:spTree>
    <p:extLst>
      <p:ext uri="{BB962C8B-B14F-4D97-AF65-F5344CB8AC3E}">
        <p14:creationId xmlns:p14="http://schemas.microsoft.com/office/powerpoint/2010/main" val="983062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Windows API to access UEFI variables</a:t>
            </a:r>
          </a:p>
        </p:txBody>
      </p:sp>
      <p:sp>
        <p:nvSpPr>
          <p:cNvPr id="8" name="Content Placeholder 7"/>
          <p:cNvSpPr>
            <a:spLocks noGrp="1"/>
          </p:cNvSpPr>
          <p:nvPr>
            <p:ph idx="1"/>
          </p:nvPr>
        </p:nvSpPr>
        <p:spPr/>
        <p:txBody>
          <a:bodyPr>
            <a:normAutofit/>
          </a:bodyPr>
          <a:lstStyle/>
          <a:p>
            <a:r>
              <a:rPr lang="en-US" sz="2400" dirty="0"/>
              <a:t>Windows 8+ provides user mode API to access run-time UEFI variables</a:t>
            </a:r>
          </a:p>
          <a:p>
            <a:endParaRPr lang="en-US" sz="2400" dirty="0"/>
          </a:p>
          <a:p>
            <a:pPr marL="342900" indent="-342900">
              <a:buFont typeface="Arial" panose="020B0604020202020204" pitchFamily="34" charset="0"/>
              <a:buChar char="•"/>
            </a:pPr>
            <a:r>
              <a:rPr lang="en-US" sz="2400" b="1" dirty="0" err="1">
                <a:latin typeface="Courier New" panose="02070309020205020404" pitchFamily="49" charset="0"/>
                <a:cs typeface="Courier New" panose="02070309020205020404" pitchFamily="49" charset="0"/>
              </a:rPr>
              <a:t>GetFirmwareEnvironmentVariable</a:t>
            </a:r>
            <a:r>
              <a:rPr lang="en-US" sz="2400" dirty="0"/>
              <a:t> </a:t>
            </a:r>
            <a:r>
              <a:rPr lang="en-US" sz="1600" dirty="0">
                <a:hlinkClick r:id="rId3"/>
              </a:rPr>
              <a:t>http://msdn.microsoft.com/en-us/library/windows/desktop/ms724325(v=vs.85).aspx</a:t>
            </a:r>
            <a:r>
              <a:rPr lang="en-US" sz="1600" dirty="0"/>
              <a:t>  </a:t>
            </a:r>
          </a:p>
          <a:p>
            <a:pPr marL="342900" indent="-342900">
              <a:buFont typeface="Arial" panose="020B0604020202020204" pitchFamily="34" charset="0"/>
              <a:buChar char="•"/>
            </a:pPr>
            <a:endParaRPr lang="en-US" sz="2400"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400" b="1" dirty="0" err="1">
                <a:latin typeface="Courier New" panose="02070309020205020404" pitchFamily="49" charset="0"/>
                <a:cs typeface="Courier New" panose="02070309020205020404" pitchFamily="49" charset="0"/>
              </a:rPr>
              <a:t>SetFirmwareEnvironmentVariable</a:t>
            </a:r>
            <a:r>
              <a:rPr lang="en-US" sz="2400" dirty="0"/>
              <a:t> </a:t>
            </a:r>
            <a:r>
              <a:rPr lang="en-US" sz="1600" dirty="0">
                <a:hlinkClick r:id="rId4"/>
              </a:rPr>
              <a:t>http://msdn.microsoft.com/en-us/library/windows/desktop/ms724934(v=vs.85).aspx</a:t>
            </a:r>
            <a:r>
              <a:rPr lang="en-US" sz="1600" dirty="0"/>
              <a:t>  </a:t>
            </a:r>
            <a:endParaRPr lang="en-US" sz="2400" dirty="0"/>
          </a:p>
          <a:p>
            <a:endParaRPr lang="en-US" sz="2400" dirty="0"/>
          </a:p>
          <a:p>
            <a:endParaRPr lang="en-US" sz="2400" dirty="0"/>
          </a:p>
        </p:txBody>
      </p:sp>
    </p:spTree>
    <p:extLst>
      <p:ext uri="{BB962C8B-B14F-4D97-AF65-F5344CB8AC3E}">
        <p14:creationId xmlns:p14="http://schemas.microsoft.com/office/powerpoint/2010/main" val="3208554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UEFI, EDK I, EDK II, UDK, </a:t>
            </a:r>
            <a:r>
              <a:rPr lang="en-US" dirty="0" err="1"/>
              <a:t>Tianocore</a:t>
            </a:r>
            <a:endParaRPr lang="en-US" dirty="0"/>
          </a:p>
        </p:txBody>
      </p:sp>
      <p:sp>
        <p:nvSpPr>
          <p:cNvPr id="8" name="Content Placeholder 7"/>
          <p:cNvSpPr>
            <a:spLocks noGrp="1"/>
          </p:cNvSpPr>
          <p:nvPr>
            <p:ph idx="1"/>
          </p:nvPr>
        </p:nvSpPr>
        <p:spPr/>
        <p:txBody>
          <a:bodyPr>
            <a:normAutofit/>
          </a:bodyPr>
          <a:lstStyle/>
          <a:p>
            <a:pPr marL="342900" indent="-342900">
              <a:buFont typeface="Arial" panose="020B0604020202020204" pitchFamily="34" charset="0"/>
              <a:buChar char="•"/>
            </a:pPr>
            <a:r>
              <a:rPr lang="en-US" sz="2400" b="1" dirty="0">
                <a:hlinkClick r:id="rId3"/>
              </a:rPr>
              <a:t>TianoCore</a:t>
            </a:r>
            <a:r>
              <a:rPr lang="en-US" sz="2400" dirty="0"/>
              <a:t> is an open source implementation of </a:t>
            </a:r>
            <a:r>
              <a:rPr lang="en-US" sz="2400" b="1" dirty="0"/>
              <a:t>UEFI</a:t>
            </a:r>
            <a:r>
              <a:rPr lang="en-US" sz="2400" dirty="0"/>
              <a:t>, the </a:t>
            </a:r>
            <a:r>
              <a:rPr lang="en-US" sz="2400" b="1" dirty="0"/>
              <a:t>Unified Extensible Firmware Interface</a:t>
            </a:r>
            <a:endParaRPr lang="en-US" sz="2400" dirty="0"/>
          </a:p>
          <a:p>
            <a:pPr marL="342900" indent="-342900">
              <a:buFont typeface="Arial" panose="020B0604020202020204" pitchFamily="34" charset="0"/>
              <a:buChar char="•"/>
            </a:pPr>
            <a:r>
              <a:rPr lang="en-US" sz="2400" b="1" dirty="0"/>
              <a:t>EDK II</a:t>
            </a:r>
            <a:r>
              <a:rPr lang="en-US" sz="2400" dirty="0"/>
              <a:t> </a:t>
            </a:r>
            <a:r>
              <a:rPr lang="en-US" sz="2400" i="1" dirty="0"/>
              <a:t>is a modern, feature-rich, cross-platform firmware development environment for the UEFI and PI specifications</a:t>
            </a:r>
            <a:r>
              <a:rPr lang="en-US" sz="2400" dirty="0"/>
              <a:t>: </a:t>
            </a:r>
            <a:r>
              <a:rPr lang="en-US" sz="2400" dirty="0">
                <a:hlinkClick r:id="rId4"/>
              </a:rPr>
              <a:t>http://www.tianocore.org/edk2/</a:t>
            </a:r>
            <a:endParaRPr lang="en-US" sz="2400" dirty="0"/>
          </a:p>
          <a:p>
            <a:pPr marL="342900" indent="-342900">
              <a:buFont typeface="Arial" panose="020B0604020202020204" pitchFamily="34" charset="0"/>
              <a:buChar char="•"/>
            </a:pPr>
            <a:r>
              <a:rPr lang="en-US" sz="2400" b="1" dirty="0"/>
              <a:t>UDK</a:t>
            </a:r>
            <a:r>
              <a:rPr lang="en-US" sz="2400" dirty="0"/>
              <a:t> (UEFI Developers Kit) is a stable release of portions of the EDK II (</a:t>
            </a:r>
            <a:r>
              <a:rPr lang="en-US" sz="2400" dirty="0">
                <a:hlinkClick r:id="rId5"/>
              </a:rPr>
              <a:t>UDK2015</a:t>
            </a:r>
            <a:r>
              <a:rPr lang="en-US" sz="2400" dirty="0"/>
              <a:t>)</a:t>
            </a:r>
          </a:p>
          <a:p>
            <a:pPr lvl="2" indent="0">
              <a:buNone/>
            </a:pPr>
            <a:r>
              <a:rPr lang="en-US" sz="1800" i="1" dirty="0"/>
              <a:t>The UDK2015 is the EDKII support for all currently published </a:t>
            </a:r>
            <a:r>
              <a:rPr lang="en-US" sz="1800" i="1" dirty="0">
                <a:hlinkClick r:id="rId6" tooltip="http://www.uefi.org"/>
              </a:rPr>
              <a:t>UEFI specifications</a:t>
            </a:r>
            <a:r>
              <a:rPr lang="en-US" sz="1800" i="1" dirty="0"/>
              <a:t> UDK2015 currently supports UEFI 2.5 and PI 1.4 level of specifications</a:t>
            </a:r>
          </a:p>
          <a:p>
            <a:pPr marL="342900" indent="-342900">
              <a:buFont typeface="Arial" panose="020B0604020202020204" pitchFamily="34" charset="0"/>
              <a:buChar char="•"/>
            </a:pPr>
            <a:r>
              <a:rPr lang="en-US" sz="2400" b="1" dirty="0"/>
              <a:t>EDK I</a:t>
            </a:r>
            <a:r>
              <a:rPr lang="en-US" sz="2400" dirty="0"/>
              <a:t> is the older EFI 1.x development environment</a:t>
            </a:r>
          </a:p>
          <a:p>
            <a:endParaRPr lang="en-US" sz="2400" dirty="0"/>
          </a:p>
        </p:txBody>
      </p:sp>
    </p:spTree>
    <p:extLst>
      <p:ext uri="{BB962C8B-B14F-4D97-AF65-F5344CB8AC3E}">
        <p14:creationId xmlns:p14="http://schemas.microsoft.com/office/powerpoint/2010/main" val="12120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Main PC Platform Components</a:t>
            </a:r>
          </a:p>
        </p:txBody>
      </p:sp>
      <p:pic>
        <p:nvPicPr>
          <p:cNvPr id="4" name="Picture 3"/>
          <p:cNvPicPr>
            <a:picLocks noChangeAspect="1"/>
          </p:cNvPicPr>
          <p:nvPr/>
        </p:nvPicPr>
        <p:blipFill>
          <a:blip r:embed="rId3" cstate="print"/>
          <a:stretch>
            <a:fillRect/>
          </a:stretch>
        </p:blipFill>
        <p:spPr>
          <a:xfrm>
            <a:off x="1447801" y="847724"/>
            <a:ext cx="5719762" cy="5688277"/>
          </a:xfrm>
          <a:prstGeom prst="rect">
            <a:avLst/>
          </a:prstGeom>
        </p:spPr>
      </p:pic>
      <p:sp>
        <p:nvSpPr>
          <p:cNvPr id="2" name="Rectangle 1"/>
          <p:cNvSpPr/>
          <p:nvPr/>
        </p:nvSpPr>
        <p:spPr>
          <a:xfrm>
            <a:off x="1981200" y="6536001"/>
            <a:ext cx="5104170" cy="307777"/>
          </a:xfrm>
          <a:prstGeom prst="rect">
            <a:avLst/>
          </a:prstGeom>
        </p:spPr>
        <p:txBody>
          <a:bodyPr wrap="square">
            <a:spAutoFit/>
          </a:bodyPr>
          <a:lstStyle/>
          <a:p>
            <a:r>
              <a:rPr lang="en-US" sz="1400" dirty="0"/>
              <a:t>Source: </a:t>
            </a:r>
            <a:r>
              <a:rPr lang="en-US" sz="1400" dirty="0">
                <a:hlinkClick r:id="rId4"/>
              </a:rPr>
              <a:t>4</a:t>
            </a:r>
            <a:r>
              <a:rPr lang="en-US" sz="1400" baseline="30000" dirty="0">
                <a:hlinkClick r:id="rId4"/>
              </a:rPr>
              <a:t>th</a:t>
            </a:r>
            <a:r>
              <a:rPr lang="en-US" sz="1400" dirty="0">
                <a:hlinkClick r:id="rId4"/>
              </a:rPr>
              <a:t> Generation Intel Core Processor Family Datasheet</a:t>
            </a:r>
            <a:endParaRPr lang="en-US" sz="1400" dirty="0"/>
          </a:p>
        </p:txBody>
      </p:sp>
    </p:spTree>
    <p:extLst>
      <p:ext uri="{BB962C8B-B14F-4D97-AF65-F5344CB8AC3E}">
        <p14:creationId xmlns:p14="http://schemas.microsoft.com/office/powerpoint/2010/main" val="4136603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uefi_logo_red_gr"/>
          <p:cNvPicPr>
            <a:picLocks noChangeAspect="1" noChangeArrowheads="1"/>
          </p:cNvPicPr>
          <p:nvPr/>
        </p:nvPicPr>
        <p:blipFill>
          <a:blip r:embed="rId3" cstate="print">
            <a:clrChange>
              <a:clrFrom>
                <a:srgbClr val="999999"/>
              </a:clrFrom>
              <a:clrTo>
                <a:srgbClr val="999999">
                  <a:alpha val="0"/>
                </a:srgbClr>
              </a:clrTo>
            </a:clrChange>
            <a:extLst>
              <a:ext uri="{28A0092B-C50C-407E-A947-70E740481C1C}">
                <a14:useLocalDpi xmlns:a14="http://schemas.microsoft.com/office/drawing/2010/main" val="0"/>
              </a:ext>
            </a:extLst>
          </a:blip>
          <a:srcRect/>
          <a:stretch>
            <a:fillRect/>
          </a:stretch>
        </p:blipFill>
        <p:spPr bwMode="auto">
          <a:xfrm>
            <a:off x="591430" y="1174400"/>
            <a:ext cx="9525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91380" y="3555968"/>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Calibri" pitchFamily="34" charset="0"/>
                <a:ea typeface="宋体" charset="-122"/>
              </a:rPr>
              <a:t>USWG</a:t>
            </a:r>
          </a:p>
        </p:txBody>
      </p:sp>
      <p:cxnSp>
        <p:nvCxnSpPr>
          <p:cNvPr id="10" name="Elbow Connector 9"/>
          <p:cNvCxnSpPr>
            <a:endCxn id="6" idx="0"/>
          </p:cNvCxnSpPr>
          <p:nvPr/>
        </p:nvCxnSpPr>
        <p:spPr>
          <a:xfrm rot="16200000" flipH="1">
            <a:off x="656517" y="3144806"/>
            <a:ext cx="817563" cy="4762"/>
          </a:xfrm>
          <a:prstGeom prst="bentConnector3">
            <a:avLst>
              <a:gd name="adj1" fmla="val 50000"/>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1380" y="2944780"/>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Calibri" pitchFamily="34" charset="0"/>
                <a:ea typeface="宋体" charset="-122"/>
              </a:rPr>
              <a:t>BOD</a:t>
            </a:r>
          </a:p>
        </p:txBody>
      </p:sp>
      <p:sp>
        <p:nvSpPr>
          <p:cNvPr id="12" name="Rectangle 11"/>
          <p:cNvSpPr/>
          <p:nvPr/>
        </p:nvSpPr>
        <p:spPr>
          <a:xfrm>
            <a:off x="1477962" y="4124929"/>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Calibri" pitchFamily="34" charset="0"/>
                <a:ea typeface="宋体" charset="-122"/>
              </a:rPr>
              <a:t>UNST</a:t>
            </a:r>
          </a:p>
        </p:txBody>
      </p:sp>
      <p:sp>
        <p:nvSpPr>
          <p:cNvPr id="13" name="Rectangle 12"/>
          <p:cNvSpPr/>
          <p:nvPr/>
        </p:nvSpPr>
        <p:spPr>
          <a:xfrm>
            <a:off x="1481137" y="4647216"/>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CB8"/>
                </a:solidFill>
                <a:latin typeface="Calibri" pitchFamily="34" charset="0"/>
                <a:ea typeface="宋体" charset="-122"/>
              </a:rPr>
              <a:t>USST</a:t>
            </a:r>
          </a:p>
        </p:txBody>
      </p:sp>
      <p:cxnSp>
        <p:nvCxnSpPr>
          <p:cNvPr id="14" name="Elbow Connector 13"/>
          <p:cNvCxnSpPr>
            <a:endCxn id="13" idx="1"/>
          </p:cNvCxnSpPr>
          <p:nvPr/>
        </p:nvCxnSpPr>
        <p:spPr>
          <a:xfrm rot="16200000" flipH="1">
            <a:off x="854514" y="4249193"/>
            <a:ext cx="839788" cy="413457"/>
          </a:xfrm>
          <a:prstGeom prst="bentConnector2">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1"/>
          <p:cNvCxnSpPr>
            <a:endCxn id="12" idx="1"/>
          </p:cNvCxnSpPr>
          <p:nvPr/>
        </p:nvCxnSpPr>
        <p:spPr>
          <a:xfrm rot="16200000" flipH="1">
            <a:off x="1114071" y="3989637"/>
            <a:ext cx="317501" cy="410282"/>
          </a:xfrm>
          <a:prstGeom prst="bentConnector2">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72720" y="5201255"/>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Calibri" pitchFamily="34" charset="0"/>
                <a:ea typeface="宋体" charset="-122"/>
              </a:rPr>
              <a:t>……</a:t>
            </a:r>
          </a:p>
        </p:txBody>
      </p:sp>
      <p:cxnSp>
        <p:nvCxnSpPr>
          <p:cNvPr id="17" name="Elbow Connector 16"/>
          <p:cNvCxnSpPr>
            <a:stCxn id="6" idx="2"/>
            <a:endCxn id="16" idx="1"/>
          </p:cNvCxnSpPr>
          <p:nvPr/>
        </p:nvCxnSpPr>
        <p:spPr>
          <a:xfrm rot="16200000" flipH="1">
            <a:off x="561857" y="4518991"/>
            <a:ext cx="1416687" cy="405040"/>
          </a:xfrm>
          <a:prstGeom prst="bentConnector2">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42471" y="3374144"/>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CB8"/>
                </a:solidFill>
                <a:latin typeface="Calibri" pitchFamily="34" charset="0"/>
                <a:ea typeface="宋体" charset="-122"/>
              </a:rPr>
              <a:t>USRT</a:t>
            </a:r>
          </a:p>
        </p:txBody>
      </p:sp>
      <p:cxnSp>
        <p:nvCxnSpPr>
          <p:cNvPr id="19" name="Elbow Connector 11"/>
          <p:cNvCxnSpPr>
            <a:cxnSpLocks noChangeShapeType="1"/>
            <a:stCxn id="11" idx="3"/>
            <a:endCxn id="18" idx="0"/>
          </p:cNvCxnSpPr>
          <p:nvPr/>
        </p:nvCxnSpPr>
        <p:spPr bwMode="auto">
          <a:xfrm>
            <a:off x="1943980" y="3173380"/>
            <a:ext cx="1074791" cy="200764"/>
          </a:xfrm>
          <a:prstGeom prst="bentConnector2">
            <a:avLst/>
          </a:prstGeom>
          <a:noFill/>
          <a:ln w="25400" algn="ctr">
            <a:solidFill>
              <a:srgbClr val="7F7F7F"/>
            </a:solidFill>
            <a:miter lim="800000"/>
            <a:headEnd/>
            <a:tailEnd/>
          </a:ln>
          <a:extLst>
            <a:ext uri="{909E8E84-426E-40DD-AFC4-6F175D3DCCD1}">
              <a14:hiddenFill xmlns:a14="http://schemas.microsoft.com/office/drawing/2010/main">
                <a:noFill/>
              </a14:hiddenFill>
            </a:ext>
          </a:extLst>
        </p:spPr>
      </p:cxnSp>
      <p:sp>
        <p:nvSpPr>
          <p:cNvPr id="20" name="Content Placeholder 6"/>
          <p:cNvSpPr txBox="1">
            <a:spLocks/>
          </p:cNvSpPr>
          <p:nvPr/>
        </p:nvSpPr>
        <p:spPr>
          <a:xfrm>
            <a:off x="3886200" y="762000"/>
            <a:ext cx="5257800" cy="5387975"/>
          </a:xfrm>
          <a:prstGeom prst="rect">
            <a:avLst/>
          </a:prstGeom>
        </p:spPr>
        <p:txBody>
          <a:bodyPr/>
          <a:lstStyle/>
          <a:p>
            <a:pPr marL="342900" indent="-342900" eaLnBrk="0" hangingPunct="0">
              <a:buFontTx/>
              <a:buChar char="•"/>
              <a:defRPr/>
            </a:pPr>
            <a:endParaRPr lang="en-US" altLang="zh-CN" sz="1600" b="1" i="0"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endParaRPr>
          </a:p>
          <a:p>
            <a:pPr marL="342900" indent="-342900" eaLnBrk="0" hangingPunct="0">
              <a:buFontTx/>
              <a:buChar char="•"/>
              <a:defRPr/>
            </a:pPr>
            <a:r>
              <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USWG</a:t>
            </a:r>
          </a:p>
          <a:p>
            <a:pPr marL="800100" lvl="1" indent="-342900" eaLnBrk="0" hangingPunct="0">
              <a:buFontTx/>
              <a:buChar char="•"/>
              <a:defRPr/>
            </a:pPr>
            <a:r>
              <a:rPr lang="en-US" altLang="zh-CN" sz="1600" b="1" kern="0" dirty="0">
                <a:solidFill>
                  <a:srgbClr val="0D0D0D"/>
                </a:solidFill>
                <a:latin typeface="Bookman Old Style" pitchFamily="18" charset="0"/>
                <a:cs typeface="Calibri" pitchFamily="34" charset="0"/>
              </a:rPr>
              <a:t>U</a:t>
            </a:r>
            <a:r>
              <a:rPr lang="en-US" altLang="zh-CN" sz="1600" kern="0" dirty="0">
                <a:solidFill>
                  <a:srgbClr val="0D0D0D"/>
                </a:solidFill>
                <a:latin typeface="Bookman Old Style" pitchFamily="18" charset="0"/>
                <a:cs typeface="Calibri" pitchFamily="34" charset="0"/>
              </a:rPr>
              <a:t>EFI </a:t>
            </a:r>
            <a:r>
              <a:rPr lang="en-US" altLang="zh-CN" sz="1600" b="1" kern="0" dirty="0">
                <a:solidFill>
                  <a:srgbClr val="0D0D0D"/>
                </a:solidFill>
                <a:latin typeface="Bookman Old Style" pitchFamily="18" charset="0"/>
                <a:cs typeface="Calibri" pitchFamily="34" charset="0"/>
              </a:rPr>
              <a:t>S</a:t>
            </a:r>
            <a:r>
              <a:rPr lang="en-US" altLang="zh-CN" sz="1600" kern="0" dirty="0">
                <a:solidFill>
                  <a:srgbClr val="0D0D0D"/>
                </a:solidFill>
                <a:latin typeface="Bookman Old Style" pitchFamily="18" charset="0"/>
                <a:cs typeface="Calibri" pitchFamily="34" charset="0"/>
              </a:rPr>
              <a:t>pecification </a:t>
            </a:r>
            <a:r>
              <a:rPr lang="en-US" altLang="zh-CN" sz="1600" b="1" kern="0" dirty="0">
                <a:solidFill>
                  <a:srgbClr val="0D0D0D"/>
                </a:solidFill>
                <a:latin typeface="Bookman Old Style" pitchFamily="18" charset="0"/>
                <a:cs typeface="Calibri" pitchFamily="34" charset="0"/>
              </a:rPr>
              <a:t>W</a:t>
            </a:r>
            <a:r>
              <a:rPr lang="en-US" altLang="zh-CN" sz="1600" kern="0" dirty="0">
                <a:solidFill>
                  <a:srgbClr val="0D0D0D"/>
                </a:solidFill>
                <a:latin typeface="Bookman Old Style" pitchFamily="18" charset="0"/>
                <a:cs typeface="Calibri" pitchFamily="34" charset="0"/>
              </a:rPr>
              <a:t>orking </a:t>
            </a:r>
            <a:r>
              <a:rPr lang="en-US" altLang="zh-CN" sz="1600" b="1" kern="0" dirty="0">
                <a:solidFill>
                  <a:srgbClr val="0D0D0D"/>
                </a:solidFill>
                <a:latin typeface="Bookman Old Style" pitchFamily="18" charset="0"/>
                <a:cs typeface="Calibri" pitchFamily="34" charset="0"/>
              </a:rPr>
              <a:t>G</a:t>
            </a:r>
            <a:r>
              <a:rPr lang="en-US" altLang="zh-CN" sz="1600" kern="0" dirty="0">
                <a:solidFill>
                  <a:srgbClr val="0D0D0D"/>
                </a:solidFill>
                <a:latin typeface="Bookman Old Style" pitchFamily="18" charset="0"/>
                <a:cs typeface="Calibri" pitchFamily="34" charset="0"/>
              </a:rPr>
              <a:t>roup</a:t>
            </a:r>
          </a:p>
          <a:p>
            <a:pPr marL="342900" indent="-342900" eaLnBrk="0" hangingPunct="0">
              <a:buFontTx/>
              <a:buChar char="•"/>
              <a:defRPr/>
            </a:pPr>
            <a:r>
              <a:rPr lang="en-US" altLang="zh-CN" sz="1600" b="1" kern="0" dirty="0">
                <a:solidFill>
                  <a:srgbClr val="0D0D0D"/>
                </a:solidFill>
                <a:latin typeface="Bookman Old Style" pitchFamily="18" charset="0"/>
                <a:cs typeface="Calibri" pitchFamily="34" charset="0"/>
              </a:rPr>
              <a:t>PIWG</a:t>
            </a:r>
          </a:p>
          <a:p>
            <a:pPr marL="800100" lvl="1" indent="-342900" eaLnBrk="0" hangingPunct="0">
              <a:buFontTx/>
              <a:buChar char="•"/>
              <a:defRPr/>
            </a:pPr>
            <a:r>
              <a:rPr lang="en-US" altLang="zh-CN" sz="1600" b="1" i="0"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P</a:t>
            </a:r>
            <a:r>
              <a:rPr lang="en-US" altLang="zh-CN" sz="1600" i="0" kern="0" dirty="0">
                <a:solidFill>
                  <a:srgbClr val="0D0D0D"/>
                </a:solidFill>
                <a:latin typeface="Bookman Old Style" pitchFamily="18" charset="0"/>
                <a:cs typeface="Calibri" pitchFamily="34" charset="0"/>
              </a:rPr>
              <a:t>latform </a:t>
            </a:r>
            <a:r>
              <a:rPr lang="en-US" altLang="zh-CN" sz="1600" b="1" i="0" kern="0" dirty="0">
                <a:solidFill>
                  <a:srgbClr val="0D0D0D"/>
                </a:solidFill>
                <a:latin typeface="Bookman Old Style" pitchFamily="18" charset="0"/>
                <a:cs typeface="Calibri" pitchFamily="34" charset="0"/>
              </a:rPr>
              <a:t>I</a:t>
            </a:r>
            <a:r>
              <a:rPr lang="en-US" altLang="zh-CN" sz="1600" i="0" kern="0" dirty="0">
                <a:solidFill>
                  <a:srgbClr val="0D0D0D"/>
                </a:solidFill>
                <a:latin typeface="Bookman Old Style" pitchFamily="18" charset="0"/>
                <a:cs typeface="Calibri" pitchFamily="34" charset="0"/>
              </a:rPr>
              <a:t>nitialization </a:t>
            </a:r>
            <a:r>
              <a:rPr lang="en-US" altLang="zh-CN" sz="1600" b="1" i="0" kern="0" dirty="0">
                <a:solidFill>
                  <a:srgbClr val="0D0D0D"/>
                </a:solidFill>
                <a:latin typeface="Bookman Old Style" pitchFamily="18" charset="0"/>
                <a:cs typeface="Calibri" pitchFamily="34" charset="0"/>
              </a:rPr>
              <a:t>W</a:t>
            </a:r>
            <a:r>
              <a:rPr lang="en-US" altLang="zh-CN" sz="1600" i="0" kern="0" dirty="0">
                <a:solidFill>
                  <a:srgbClr val="0D0D0D"/>
                </a:solidFill>
                <a:latin typeface="Bookman Old Style" pitchFamily="18" charset="0"/>
                <a:cs typeface="Calibri" pitchFamily="34" charset="0"/>
              </a:rPr>
              <a:t>orking </a:t>
            </a:r>
            <a:r>
              <a:rPr lang="en-US" altLang="zh-CN" sz="1600" b="1" i="0" kern="0" dirty="0">
                <a:solidFill>
                  <a:srgbClr val="0D0D0D"/>
                </a:solidFill>
                <a:latin typeface="Bookman Old Style" pitchFamily="18" charset="0"/>
                <a:cs typeface="Calibri" pitchFamily="34" charset="0"/>
              </a:rPr>
              <a:t>G</a:t>
            </a:r>
            <a:r>
              <a:rPr lang="en-US" altLang="zh-CN" sz="1600" i="0" kern="0" dirty="0">
                <a:solidFill>
                  <a:srgbClr val="0D0D0D"/>
                </a:solidFill>
                <a:latin typeface="Bookman Old Style" pitchFamily="18" charset="0"/>
                <a:cs typeface="Calibri" pitchFamily="34" charset="0"/>
              </a:rPr>
              <a:t>roup</a:t>
            </a:r>
          </a:p>
          <a:p>
            <a:pPr marL="342900" indent="-342900" eaLnBrk="0" hangingPunct="0">
              <a:buFontTx/>
              <a:buChar char="•"/>
              <a:defRPr/>
            </a:pPr>
            <a:r>
              <a:rPr lang="en-US" altLang="zh-CN" sz="1600" b="1" kern="0" dirty="0">
                <a:solidFill>
                  <a:srgbClr val="0D0D0D"/>
                </a:solidFill>
                <a:latin typeface="Bookman Old Style" pitchFamily="18" charset="0"/>
                <a:cs typeface="Calibri" pitchFamily="34" charset="0"/>
              </a:rPr>
              <a:t>ASWG</a:t>
            </a:r>
          </a:p>
          <a:p>
            <a:pPr marL="800100" lvl="1" indent="-342900" eaLnBrk="0" hangingPunct="0">
              <a:buFontTx/>
              <a:buChar char="•"/>
              <a:defRPr/>
            </a:pPr>
            <a:r>
              <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A</a:t>
            </a:r>
            <a:r>
              <a:rPr lang="en-US" altLang="zh-CN" sz="1600" kern="0" dirty="0">
                <a:solidFill>
                  <a:srgbClr val="0D0D0D"/>
                </a:solidFill>
                <a:latin typeface="Bookman Old Style" pitchFamily="18" charset="0"/>
                <a:cs typeface="Calibri" pitchFamily="34" charset="0"/>
              </a:rPr>
              <a:t>CPI </a:t>
            </a:r>
            <a:r>
              <a:rPr lang="en-US" altLang="zh-CN" sz="1600" b="1" kern="0" dirty="0">
                <a:solidFill>
                  <a:srgbClr val="0D0D0D"/>
                </a:solidFill>
                <a:latin typeface="Bookman Old Style" pitchFamily="18" charset="0"/>
                <a:cs typeface="Calibri" pitchFamily="34" charset="0"/>
              </a:rPr>
              <a:t>S</a:t>
            </a:r>
            <a:r>
              <a:rPr lang="en-US" altLang="zh-CN" sz="1600" kern="0" dirty="0">
                <a:solidFill>
                  <a:srgbClr val="0D0D0D"/>
                </a:solidFill>
                <a:latin typeface="Bookman Old Style" pitchFamily="18" charset="0"/>
                <a:cs typeface="Calibri" pitchFamily="34" charset="0"/>
              </a:rPr>
              <a:t>pecification </a:t>
            </a:r>
            <a:r>
              <a:rPr lang="en-US" altLang="zh-CN" sz="1600" b="1" kern="0" dirty="0">
                <a:solidFill>
                  <a:srgbClr val="0D0D0D"/>
                </a:solidFill>
                <a:latin typeface="Bookman Old Style" pitchFamily="18" charset="0"/>
                <a:cs typeface="Calibri" pitchFamily="34" charset="0"/>
              </a:rPr>
              <a:t>W</a:t>
            </a:r>
            <a:r>
              <a:rPr lang="en-US" altLang="zh-CN" sz="1600" kern="0" dirty="0">
                <a:solidFill>
                  <a:srgbClr val="0D0D0D"/>
                </a:solidFill>
                <a:latin typeface="Bookman Old Style" pitchFamily="18" charset="0"/>
                <a:cs typeface="Calibri" pitchFamily="34" charset="0"/>
              </a:rPr>
              <a:t>orking </a:t>
            </a:r>
            <a:r>
              <a:rPr lang="en-US" altLang="zh-CN" sz="1600" b="1" kern="0" dirty="0">
                <a:solidFill>
                  <a:srgbClr val="0D0D0D"/>
                </a:solidFill>
                <a:latin typeface="Bookman Old Style" pitchFamily="18" charset="0"/>
                <a:cs typeface="Calibri" pitchFamily="34" charset="0"/>
              </a:rPr>
              <a:t>G</a:t>
            </a:r>
            <a:r>
              <a:rPr lang="en-US" altLang="zh-CN" sz="1600" kern="0" dirty="0">
                <a:solidFill>
                  <a:srgbClr val="0D0D0D"/>
                </a:solidFill>
                <a:latin typeface="Bookman Old Style" pitchFamily="18" charset="0"/>
                <a:cs typeface="Calibri" pitchFamily="34" charset="0"/>
              </a:rPr>
              <a:t>roup</a:t>
            </a:r>
            <a:endPar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endParaRPr>
          </a:p>
          <a:p>
            <a:pPr marL="342900" indent="-342900" eaLnBrk="0" hangingPunct="0">
              <a:buFontTx/>
              <a:buChar char="•"/>
              <a:defRPr/>
            </a:pPr>
            <a:r>
              <a:rPr lang="en-US" altLang="zh-CN" sz="1600" b="1" kern="0" dirty="0">
                <a:solidFill>
                  <a:srgbClr val="0D0D0D"/>
                </a:solidFill>
                <a:latin typeface="Bookman Old Style" pitchFamily="18" charset="0"/>
                <a:cs typeface="Calibri" pitchFamily="34" charset="0"/>
              </a:rPr>
              <a:t>BOS</a:t>
            </a:r>
          </a:p>
          <a:p>
            <a:pPr marL="800100" lvl="1" indent="-342900" eaLnBrk="0" hangingPunct="0">
              <a:buFontTx/>
              <a:buChar char="•"/>
              <a:defRPr/>
            </a:pPr>
            <a:r>
              <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B</a:t>
            </a:r>
            <a:r>
              <a:rPr lang="en-US" altLang="zh-CN" sz="1600" kern="0" dirty="0">
                <a:solidFill>
                  <a:srgbClr val="0D0D0D"/>
                </a:solidFill>
                <a:latin typeface="Bookman Old Style" pitchFamily="18" charset="0"/>
                <a:cs typeface="Calibri" pitchFamily="34" charset="0"/>
              </a:rPr>
              <a:t>oard </a:t>
            </a:r>
            <a:r>
              <a:rPr lang="en-US" altLang="zh-CN" sz="1600" b="1" kern="0" dirty="0">
                <a:solidFill>
                  <a:srgbClr val="0D0D0D"/>
                </a:solidFill>
                <a:latin typeface="Bookman Old Style" pitchFamily="18" charset="0"/>
                <a:cs typeface="Calibri" pitchFamily="34" charset="0"/>
              </a:rPr>
              <a:t>O</a:t>
            </a:r>
            <a:r>
              <a:rPr lang="en-US" altLang="zh-CN" sz="1600" kern="0" dirty="0">
                <a:solidFill>
                  <a:srgbClr val="0D0D0D"/>
                </a:solidFill>
                <a:latin typeface="Bookman Old Style" pitchFamily="18" charset="0"/>
                <a:cs typeface="Calibri" pitchFamily="34" charset="0"/>
              </a:rPr>
              <a:t>f </a:t>
            </a:r>
            <a:r>
              <a:rPr lang="en-US" altLang="zh-CN" sz="1600" b="1" kern="0" dirty="0">
                <a:solidFill>
                  <a:srgbClr val="0D0D0D"/>
                </a:solidFill>
                <a:latin typeface="Bookman Old Style" pitchFamily="18" charset="0"/>
                <a:cs typeface="Calibri" pitchFamily="34" charset="0"/>
              </a:rPr>
              <a:t>D</a:t>
            </a:r>
            <a:r>
              <a:rPr lang="en-US" altLang="zh-CN" sz="1600" kern="0" dirty="0">
                <a:solidFill>
                  <a:srgbClr val="0D0D0D"/>
                </a:solidFill>
                <a:latin typeface="Bookman Old Style" pitchFamily="18" charset="0"/>
                <a:cs typeface="Calibri" pitchFamily="34" charset="0"/>
              </a:rPr>
              <a:t>irectors</a:t>
            </a:r>
            <a:endParaRPr lang="en-US" altLang="zh-CN" sz="1600" b="1" i="0"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endParaRPr>
          </a:p>
          <a:p>
            <a:pPr marL="342900" indent="-342900" eaLnBrk="0" hangingPunct="0">
              <a:buFontTx/>
              <a:buChar char="•"/>
              <a:defRPr/>
            </a:pPr>
            <a:r>
              <a:rPr lang="en-US" altLang="zh-CN" sz="1600" b="1" i="0"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USST</a:t>
            </a:r>
          </a:p>
          <a:p>
            <a:pPr marL="800100" lvl="1" indent="-342900" eaLnBrk="0" hangingPunct="0">
              <a:buFontTx/>
              <a:buChar char="•"/>
              <a:defRPr/>
            </a:pPr>
            <a:r>
              <a:rPr lang="en-US" altLang="zh-CN" sz="1600" b="1" kern="0" dirty="0">
                <a:solidFill>
                  <a:srgbClr val="0D0D0D"/>
                </a:solidFill>
                <a:latin typeface="Bookman Old Style" pitchFamily="18" charset="0"/>
                <a:cs typeface="Calibri" pitchFamily="34" charset="0"/>
              </a:rPr>
              <a:t>U</a:t>
            </a:r>
            <a:r>
              <a:rPr lang="en-US" altLang="zh-CN" sz="1600" kern="0" dirty="0">
                <a:solidFill>
                  <a:srgbClr val="0D0D0D"/>
                </a:solidFill>
                <a:latin typeface="Bookman Old Style" pitchFamily="18" charset="0"/>
                <a:cs typeface="Calibri" pitchFamily="34" charset="0"/>
              </a:rPr>
              <a:t>SWG </a:t>
            </a:r>
            <a:r>
              <a:rPr lang="en-US" altLang="zh-CN" sz="1600" b="1" kern="0" dirty="0">
                <a:solidFill>
                  <a:srgbClr val="0D0D0D"/>
                </a:solidFill>
                <a:latin typeface="Bookman Old Style" pitchFamily="18" charset="0"/>
                <a:cs typeface="Calibri" pitchFamily="34" charset="0"/>
              </a:rPr>
              <a:t>S</a:t>
            </a:r>
            <a:r>
              <a:rPr lang="en-US" altLang="zh-CN" sz="1600" kern="0" dirty="0">
                <a:solidFill>
                  <a:srgbClr val="0D0D0D"/>
                </a:solidFill>
                <a:latin typeface="Bookman Old Style" pitchFamily="18" charset="0"/>
                <a:cs typeface="Calibri" pitchFamily="34" charset="0"/>
              </a:rPr>
              <a:t>ecurity </a:t>
            </a:r>
            <a:r>
              <a:rPr lang="en-US" altLang="zh-CN" sz="1600" b="1" kern="0" dirty="0">
                <a:solidFill>
                  <a:srgbClr val="0D0D0D"/>
                </a:solidFill>
                <a:latin typeface="Bookman Old Style" pitchFamily="18" charset="0"/>
                <a:cs typeface="Calibri" pitchFamily="34" charset="0"/>
              </a:rPr>
              <a:t>S</a:t>
            </a:r>
            <a:r>
              <a:rPr lang="en-US" altLang="zh-CN" sz="1600" kern="0" dirty="0">
                <a:solidFill>
                  <a:srgbClr val="0D0D0D"/>
                </a:solidFill>
                <a:latin typeface="Bookman Old Style" pitchFamily="18" charset="0"/>
                <a:cs typeface="Calibri" pitchFamily="34" charset="0"/>
              </a:rPr>
              <a:t>ub-</a:t>
            </a:r>
            <a:r>
              <a:rPr lang="en-US" altLang="zh-CN" sz="1600" b="1" kern="0" dirty="0">
                <a:solidFill>
                  <a:srgbClr val="0D0D0D"/>
                </a:solidFill>
                <a:latin typeface="Bookman Old Style" pitchFamily="18" charset="0"/>
                <a:cs typeface="Calibri" pitchFamily="34" charset="0"/>
              </a:rPr>
              <a:t>t</a:t>
            </a:r>
            <a:r>
              <a:rPr lang="en-US" altLang="zh-CN" sz="1600" kern="0" dirty="0">
                <a:solidFill>
                  <a:srgbClr val="0D0D0D"/>
                </a:solidFill>
                <a:latin typeface="Bookman Old Style" pitchFamily="18" charset="0"/>
                <a:cs typeface="Calibri" pitchFamily="34" charset="0"/>
              </a:rPr>
              <a:t>eam</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Chaired by Vincent Zimmer (Intel)</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Responsible for all security related material and the team that has added security infrastructure in the UEFI spec</a:t>
            </a:r>
          </a:p>
          <a:p>
            <a:pPr marL="342900" indent="-342900" eaLnBrk="0" hangingPunct="0">
              <a:buFontTx/>
              <a:buChar char="•"/>
              <a:defRPr/>
            </a:pPr>
            <a:r>
              <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USRT</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UEFI Security Response Team</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Chaired by Dick Wilkins (Phoenix)</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Provide response to security issues.</a:t>
            </a:r>
          </a:p>
          <a:p>
            <a:pPr marL="342900" indent="-342900" eaLnBrk="0" hangingPunct="0">
              <a:buFontTx/>
              <a:buChar char="•"/>
              <a:defRPr/>
            </a:pPr>
            <a:r>
              <a:rPr lang="en-US" altLang="zh-CN" sz="1600" b="1" kern="0" dirty="0">
                <a:solidFill>
                  <a:srgbClr val="0D0D0D"/>
                </a:solidFill>
                <a:effectLst>
                  <a:outerShdw blurRad="38100" dist="38100" dir="2700000" algn="tl">
                    <a:srgbClr val="000000">
                      <a:alpha val="43137"/>
                    </a:srgbClr>
                  </a:outerShdw>
                </a:effectLst>
                <a:latin typeface="Bookman Old Style" pitchFamily="18" charset="0"/>
                <a:cs typeface="Calibri" pitchFamily="34" charset="0"/>
              </a:rPr>
              <a:t>UNST</a:t>
            </a:r>
          </a:p>
          <a:p>
            <a:pPr marL="800100" lvl="1" indent="-342900" eaLnBrk="0" hangingPunct="0">
              <a:buFontTx/>
              <a:buChar char="•"/>
              <a:defRPr/>
            </a:pPr>
            <a:r>
              <a:rPr lang="en-US" altLang="zh-CN" sz="1600" b="1" kern="0" dirty="0">
                <a:solidFill>
                  <a:srgbClr val="0D0D0D"/>
                </a:solidFill>
                <a:latin typeface="Bookman Old Style" pitchFamily="18" charset="0"/>
                <a:cs typeface="Calibri" pitchFamily="34" charset="0"/>
              </a:rPr>
              <a:t>U</a:t>
            </a:r>
            <a:r>
              <a:rPr lang="en-US" altLang="zh-CN" sz="1600" kern="0" dirty="0">
                <a:solidFill>
                  <a:srgbClr val="0D0D0D"/>
                </a:solidFill>
                <a:latin typeface="Bookman Old Style" pitchFamily="18" charset="0"/>
                <a:cs typeface="Calibri" pitchFamily="34" charset="0"/>
              </a:rPr>
              <a:t>EFI </a:t>
            </a:r>
            <a:r>
              <a:rPr lang="en-US" altLang="zh-CN" sz="1600" b="1" kern="0" dirty="0">
                <a:solidFill>
                  <a:srgbClr val="0D0D0D"/>
                </a:solidFill>
                <a:latin typeface="Bookman Old Style" pitchFamily="18" charset="0"/>
                <a:cs typeface="Calibri" pitchFamily="34" charset="0"/>
              </a:rPr>
              <a:t>N</a:t>
            </a:r>
            <a:r>
              <a:rPr lang="en-US" altLang="zh-CN" sz="1600" kern="0" dirty="0">
                <a:solidFill>
                  <a:srgbClr val="0D0D0D"/>
                </a:solidFill>
                <a:latin typeface="Bookman Old Style" pitchFamily="18" charset="0"/>
                <a:cs typeface="Calibri" pitchFamily="34" charset="0"/>
              </a:rPr>
              <a:t>etwork </a:t>
            </a:r>
            <a:r>
              <a:rPr lang="en-US" altLang="zh-CN" sz="1600" b="1" kern="0" dirty="0">
                <a:solidFill>
                  <a:srgbClr val="0D0D0D"/>
                </a:solidFill>
                <a:latin typeface="Bookman Old Style" pitchFamily="18" charset="0"/>
                <a:cs typeface="Calibri" pitchFamily="34" charset="0"/>
              </a:rPr>
              <a:t>S</a:t>
            </a:r>
            <a:r>
              <a:rPr lang="en-US" altLang="zh-CN" sz="1600" kern="0" dirty="0">
                <a:solidFill>
                  <a:srgbClr val="0D0D0D"/>
                </a:solidFill>
                <a:latin typeface="Bookman Old Style" pitchFamily="18" charset="0"/>
                <a:cs typeface="Calibri" pitchFamily="34" charset="0"/>
              </a:rPr>
              <a:t>ub-</a:t>
            </a:r>
            <a:r>
              <a:rPr lang="en-US" altLang="zh-CN" sz="1600" b="1" kern="0" dirty="0">
                <a:solidFill>
                  <a:srgbClr val="0D0D0D"/>
                </a:solidFill>
                <a:latin typeface="Bookman Old Style" pitchFamily="18" charset="0"/>
                <a:cs typeface="Calibri" pitchFamily="34" charset="0"/>
              </a:rPr>
              <a:t>t</a:t>
            </a:r>
            <a:r>
              <a:rPr lang="en-US" altLang="zh-CN" sz="1600" kern="0" dirty="0">
                <a:solidFill>
                  <a:srgbClr val="0D0D0D"/>
                </a:solidFill>
                <a:latin typeface="Bookman Old Style" pitchFamily="18" charset="0"/>
                <a:cs typeface="Calibri" pitchFamily="34" charset="0"/>
              </a:rPr>
              <a:t>eam (VZ chairs, too)</a:t>
            </a:r>
          </a:p>
          <a:p>
            <a:pPr marL="800100" lvl="1" indent="-342900" eaLnBrk="0" hangingPunct="0">
              <a:buFontTx/>
              <a:buChar char="•"/>
              <a:defRPr/>
            </a:pPr>
            <a:r>
              <a:rPr lang="en-US" altLang="zh-CN" sz="1600" kern="0" dirty="0">
                <a:solidFill>
                  <a:srgbClr val="0D0D0D"/>
                </a:solidFill>
                <a:latin typeface="Bookman Old Style" pitchFamily="18" charset="0"/>
                <a:cs typeface="Calibri" pitchFamily="34" charset="0"/>
              </a:rPr>
              <a:t>Evolve network boot &amp; network security infrastructure for UEFI Specification</a:t>
            </a:r>
          </a:p>
          <a:p>
            <a:pPr lvl="1" eaLnBrk="0" hangingPunct="0">
              <a:defRPr/>
            </a:pPr>
            <a:endParaRPr lang="en-US" altLang="zh-CN" sz="1600" b="0" i="0" kern="0" dirty="0">
              <a:solidFill>
                <a:srgbClr val="333333"/>
              </a:solidFill>
              <a:latin typeface="Bookman Old Style" pitchFamily="18" charset="0"/>
              <a:cs typeface="Calibri" pitchFamily="34" charset="0"/>
            </a:endParaRPr>
          </a:p>
        </p:txBody>
      </p:sp>
      <p:sp>
        <p:nvSpPr>
          <p:cNvPr id="3" name="TextBox 2"/>
          <p:cNvSpPr txBox="1"/>
          <p:nvPr/>
        </p:nvSpPr>
        <p:spPr>
          <a:xfrm>
            <a:off x="-4727" y="5894335"/>
            <a:ext cx="4500527" cy="461665"/>
          </a:xfrm>
          <a:prstGeom prst="rect">
            <a:avLst/>
          </a:prstGeom>
          <a:noFill/>
        </p:spPr>
        <p:txBody>
          <a:bodyPr wrap="none" rtlCol="0">
            <a:spAutoFit/>
          </a:bodyPr>
          <a:lstStyle/>
          <a:p>
            <a:r>
              <a:rPr lang="en-US" sz="1200" dirty="0"/>
              <a:t>Note:  Engaged in firmware/boot</a:t>
            </a:r>
          </a:p>
          <a:p>
            <a:r>
              <a:rPr lang="en-US" sz="1200" dirty="0"/>
              <a:t>Related WG’s of Trusted Computing Group (TCG), IETF, DMTF</a:t>
            </a:r>
          </a:p>
        </p:txBody>
      </p:sp>
      <p:sp>
        <p:nvSpPr>
          <p:cNvPr id="2" name="TextBox 1"/>
          <p:cNvSpPr txBox="1"/>
          <p:nvPr/>
        </p:nvSpPr>
        <p:spPr>
          <a:xfrm>
            <a:off x="1828800" y="1657349"/>
            <a:ext cx="1689309" cy="369332"/>
          </a:xfrm>
          <a:prstGeom prst="rect">
            <a:avLst/>
          </a:prstGeom>
          <a:noFill/>
        </p:spPr>
        <p:txBody>
          <a:bodyPr wrap="none" rtlCol="0">
            <a:spAutoFit/>
          </a:bodyPr>
          <a:lstStyle/>
          <a:p>
            <a:r>
              <a:rPr lang="en-US" b="1">
                <a:hlinkClick r:id="rId4"/>
              </a:rPr>
              <a:t>www.uefi.org</a:t>
            </a:r>
            <a:r>
              <a:rPr lang="en-US" b="1"/>
              <a:t> </a:t>
            </a:r>
            <a:endParaRPr lang="en-US" b="1" dirty="0"/>
          </a:p>
        </p:txBody>
      </p:sp>
      <p:sp>
        <p:nvSpPr>
          <p:cNvPr id="7" name="Title 6"/>
          <p:cNvSpPr>
            <a:spLocks noGrp="1"/>
          </p:cNvSpPr>
          <p:nvPr>
            <p:ph type="title"/>
          </p:nvPr>
        </p:nvSpPr>
        <p:spPr/>
        <p:txBody>
          <a:bodyPr/>
          <a:lstStyle/>
          <a:p>
            <a:r>
              <a:rPr lang="en-US" dirty="0"/>
              <a:t>UEFI Working Groups</a:t>
            </a:r>
          </a:p>
        </p:txBody>
      </p:sp>
      <p:sp>
        <p:nvSpPr>
          <p:cNvPr id="22" name="Rectangle 21"/>
          <p:cNvSpPr/>
          <p:nvPr/>
        </p:nvSpPr>
        <p:spPr>
          <a:xfrm>
            <a:off x="229480" y="2342800"/>
            <a:ext cx="1752600" cy="457200"/>
          </a:xfrm>
          <a:prstGeom prst="rect">
            <a:avLst/>
          </a:prstGeom>
          <a:solidFill>
            <a:srgbClr val="FF99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Calibri" pitchFamily="34" charset="0"/>
                <a:ea typeface="宋体" charset="-122"/>
              </a:rPr>
              <a:t>ASWG, PIWG</a:t>
            </a:r>
          </a:p>
        </p:txBody>
      </p:sp>
    </p:spTree>
    <p:extLst>
      <p:ext uri="{BB962C8B-B14F-4D97-AF65-F5344CB8AC3E}">
        <p14:creationId xmlns:p14="http://schemas.microsoft.com/office/powerpoint/2010/main" val="3372056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road from core to platform</a:t>
            </a:r>
          </a:p>
        </p:txBody>
      </p:sp>
      <p:cxnSp>
        <p:nvCxnSpPr>
          <p:cNvPr id="11" name="Straight Connector 10"/>
          <p:cNvCxnSpPr/>
          <p:nvPr/>
        </p:nvCxnSpPr>
        <p:spPr bwMode="auto">
          <a:xfrm>
            <a:off x="597408" y="1231392"/>
            <a:ext cx="6461760" cy="0"/>
          </a:xfrm>
          <a:prstGeom prst="line">
            <a:avLst/>
          </a:prstGeom>
          <a:solidFill>
            <a:schemeClr val="accent1"/>
          </a:solidFill>
          <a:ln w="38100" cap="flat" cmpd="sng" algn="ctr">
            <a:solidFill>
              <a:schemeClr val="accent1">
                <a:lumMod val="7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12" idx="5"/>
          </p:cNvCxnSpPr>
          <p:nvPr/>
        </p:nvCxnSpPr>
        <p:spPr bwMode="auto">
          <a:xfrm>
            <a:off x="1286383" y="1317602"/>
            <a:ext cx="1145921" cy="627022"/>
          </a:xfrm>
          <a:prstGeom prst="straightConnector1">
            <a:avLst/>
          </a:prstGeom>
          <a:solidFill>
            <a:schemeClr val="accent1"/>
          </a:solidFill>
          <a:ln w="38100" cap="flat" cmpd="sng" algn="ctr">
            <a:solidFill>
              <a:schemeClr val="accent1">
                <a:lumMod val="7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2432304" y="1944624"/>
            <a:ext cx="6461760" cy="0"/>
          </a:xfrm>
          <a:prstGeom prst="line">
            <a:avLst/>
          </a:prstGeom>
          <a:solidFill>
            <a:schemeClr val="accent1"/>
          </a:solidFill>
          <a:ln w="38100" cap="flat" cmpd="sng" algn="ctr">
            <a:solidFill>
              <a:schemeClr val="tx2">
                <a:lumMod val="60000"/>
                <a:lumOff val="4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3974592" y="1569196"/>
            <a:ext cx="4474464" cy="338554"/>
          </a:xfrm>
          <a:prstGeom prst="rect">
            <a:avLst/>
          </a:prstGeom>
          <a:noFill/>
        </p:spPr>
        <p:txBody>
          <a:bodyPr wrap="square" rtlCol="0">
            <a:spAutoFit/>
          </a:bodyPr>
          <a:lstStyle/>
          <a:p>
            <a:pPr algn="l"/>
            <a:r>
              <a:rPr lang="en-US" sz="1600" dirty="0">
                <a:solidFill>
                  <a:schemeClr val="accent1">
                    <a:lumMod val="75000"/>
                  </a:schemeClr>
                </a:solidFill>
              </a:rPr>
              <a:t>Reference Tree</a:t>
            </a:r>
          </a:p>
        </p:txBody>
      </p:sp>
      <p:sp>
        <p:nvSpPr>
          <p:cNvPr id="21" name="TextBox 20"/>
          <p:cNvSpPr txBox="1"/>
          <p:nvPr/>
        </p:nvSpPr>
        <p:spPr>
          <a:xfrm>
            <a:off x="1377696" y="865632"/>
            <a:ext cx="2999232" cy="338554"/>
          </a:xfrm>
          <a:prstGeom prst="rect">
            <a:avLst/>
          </a:prstGeom>
          <a:noFill/>
        </p:spPr>
        <p:txBody>
          <a:bodyPr wrap="square" rtlCol="0">
            <a:spAutoFit/>
          </a:bodyPr>
          <a:lstStyle/>
          <a:p>
            <a:pPr algn="l"/>
            <a:r>
              <a:rPr lang="en-US" sz="1600" dirty="0">
                <a:solidFill>
                  <a:schemeClr val="accent1">
                    <a:lumMod val="75000"/>
                  </a:schemeClr>
                </a:solidFill>
              </a:rPr>
              <a:t>tianocore.org</a:t>
            </a:r>
          </a:p>
        </p:txBody>
      </p:sp>
      <p:sp>
        <p:nvSpPr>
          <p:cNvPr id="22" name="Oval 21"/>
          <p:cNvSpPr/>
          <p:nvPr/>
        </p:nvSpPr>
        <p:spPr bwMode="auto">
          <a:xfrm>
            <a:off x="2600886" y="1822704"/>
            <a:ext cx="207264" cy="243840"/>
          </a:xfrm>
          <a:prstGeom prst="ellipse">
            <a:avLst/>
          </a:prstGeom>
          <a:solidFill>
            <a:schemeClr val="accent1"/>
          </a:solidFill>
          <a:ln w="38100" cap="flat" cmpd="sng" algn="ctr">
            <a:solidFill>
              <a:schemeClr val="tx2">
                <a:lumMod val="60000"/>
                <a:lumOff val="4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24" name="Straight Arrow Connector 23"/>
          <p:cNvCxnSpPr>
            <a:stCxn id="22" idx="5"/>
          </p:cNvCxnSpPr>
          <p:nvPr/>
        </p:nvCxnSpPr>
        <p:spPr bwMode="auto">
          <a:xfrm>
            <a:off x="2777797" y="2030834"/>
            <a:ext cx="1032203" cy="566062"/>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3810000" y="2578608"/>
            <a:ext cx="5084064" cy="0"/>
          </a:xfrm>
          <a:prstGeom prst="line">
            <a:avLst/>
          </a:prstGeom>
          <a:solidFill>
            <a:schemeClr val="accent1"/>
          </a:solidFill>
          <a:ln w="28575" cap="flat" cmpd="sng" algn="ctr">
            <a:solidFill>
              <a:srgbClr val="8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3749040" y="2197084"/>
            <a:ext cx="2999232" cy="338554"/>
          </a:xfrm>
          <a:prstGeom prst="rect">
            <a:avLst/>
          </a:prstGeom>
          <a:noFill/>
        </p:spPr>
        <p:txBody>
          <a:bodyPr wrap="square" rtlCol="0">
            <a:spAutoFit/>
          </a:bodyPr>
          <a:lstStyle/>
          <a:p>
            <a:r>
              <a:rPr lang="en-US" sz="1600" dirty="0">
                <a:solidFill>
                  <a:schemeClr val="accent1">
                    <a:lumMod val="75000"/>
                  </a:schemeClr>
                </a:solidFill>
              </a:rPr>
              <a:t>OEM BIOS </a:t>
            </a:r>
          </a:p>
        </p:txBody>
      </p:sp>
      <p:sp>
        <p:nvSpPr>
          <p:cNvPr id="29" name="Oval 28"/>
          <p:cNvSpPr/>
          <p:nvPr/>
        </p:nvSpPr>
        <p:spPr bwMode="auto">
          <a:xfrm>
            <a:off x="6577584" y="2456688"/>
            <a:ext cx="207264" cy="243840"/>
          </a:xfrm>
          <a:prstGeom prst="ellipse">
            <a:avLst/>
          </a:prstGeom>
          <a:solidFill>
            <a:schemeClr val="accent1"/>
          </a:solidFill>
          <a:ln w="28575"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31" name="Straight Arrow Connector 30"/>
          <p:cNvCxnSpPr>
            <a:stCxn id="29" idx="5"/>
          </p:cNvCxnSpPr>
          <p:nvPr/>
        </p:nvCxnSpPr>
        <p:spPr bwMode="auto">
          <a:xfrm>
            <a:off x="6754495" y="2664818"/>
            <a:ext cx="1036193" cy="334414"/>
          </a:xfrm>
          <a:prstGeom prst="straightConnector1">
            <a:avLst/>
          </a:prstGeom>
          <a:solidFill>
            <a:schemeClr val="accent1"/>
          </a:solidFill>
          <a:ln w="28575"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7351776" y="2596896"/>
            <a:ext cx="1822704" cy="338554"/>
          </a:xfrm>
          <a:prstGeom prst="rect">
            <a:avLst/>
          </a:prstGeom>
          <a:noFill/>
        </p:spPr>
        <p:txBody>
          <a:bodyPr wrap="square" rtlCol="0">
            <a:spAutoFit/>
          </a:bodyPr>
          <a:lstStyle/>
          <a:p>
            <a:r>
              <a:rPr lang="en-US" sz="1600" dirty="0">
                <a:solidFill>
                  <a:schemeClr val="accent1">
                    <a:lumMod val="75000"/>
                  </a:schemeClr>
                </a:solidFill>
              </a:rPr>
              <a:t>New product</a:t>
            </a:r>
          </a:p>
        </p:txBody>
      </p:sp>
      <p:cxnSp>
        <p:nvCxnSpPr>
          <p:cNvPr id="38" name="Straight Connector 37"/>
          <p:cNvCxnSpPr/>
          <p:nvPr/>
        </p:nvCxnSpPr>
        <p:spPr bwMode="auto">
          <a:xfrm>
            <a:off x="3198404" y="4584192"/>
            <a:ext cx="5311612" cy="0"/>
          </a:xfrm>
          <a:prstGeom prst="line">
            <a:avLst/>
          </a:prstGeom>
          <a:solidFill>
            <a:schemeClr val="accent1"/>
          </a:solidFill>
          <a:ln w="38100" cap="flat" cmpd="sng" algn="ctr">
            <a:solidFill>
              <a:schemeClr val="accent6">
                <a:lumMod val="5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p:cNvCxnSpPr>
            <a:stCxn id="12" idx="4"/>
          </p:cNvCxnSpPr>
          <p:nvPr/>
        </p:nvCxnSpPr>
        <p:spPr bwMode="auto">
          <a:xfrm>
            <a:off x="1213104" y="1353312"/>
            <a:ext cx="1985300" cy="3230880"/>
          </a:xfrm>
          <a:prstGeom prst="straightConnector1">
            <a:avLst/>
          </a:prstGeom>
          <a:solidFill>
            <a:schemeClr val="accent1"/>
          </a:solidFill>
          <a:ln w="38100" cap="flat" cmpd="sng" algn="ctr">
            <a:solidFill>
              <a:schemeClr val="tx2">
                <a:lumMod val="60000"/>
                <a:lumOff val="40000"/>
              </a:schemeClr>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4389168" y="4538246"/>
            <a:ext cx="1981200" cy="338554"/>
          </a:xfrm>
          <a:prstGeom prst="rect">
            <a:avLst/>
          </a:prstGeom>
          <a:noFill/>
        </p:spPr>
        <p:txBody>
          <a:bodyPr wrap="square" rtlCol="0">
            <a:spAutoFit/>
          </a:bodyPr>
          <a:lstStyle/>
          <a:p>
            <a:pPr algn="l"/>
            <a:r>
              <a:rPr lang="en-US" sz="1600" dirty="0">
                <a:solidFill>
                  <a:schemeClr val="accent1">
                    <a:lumMod val="75000"/>
                  </a:schemeClr>
                </a:solidFill>
              </a:rPr>
              <a:t>IBV </a:t>
            </a:r>
          </a:p>
        </p:txBody>
      </p:sp>
      <p:sp>
        <p:nvSpPr>
          <p:cNvPr id="44" name="Oval 43"/>
          <p:cNvSpPr/>
          <p:nvPr/>
        </p:nvSpPr>
        <p:spPr bwMode="auto">
          <a:xfrm>
            <a:off x="4901184" y="2499360"/>
            <a:ext cx="207264" cy="243840"/>
          </a:xfrm>
          <a:prstGeom prst="ellipse">
            <a:avLst/>
          </a:prstGeom>
          <a:solidFill>
            <a:schemeClr val="accent1"/>
          </a:solidFill>
          <a:ln w="28575"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45" name="Straight Connector 44"/>
          <p:cNvCxnSpPr/>
          <p:nvPr/>
        </p:nvCxnSpPr>
        <p:spPr bwMode="auto">
          <a:xfrm>
            <a:off x="5108448" y="3511296"/>
            <a:ext cx="3938016" cy="0"/>
          </a:xfrm>
          <a:prstGeom prst="line">
            <a:avLst/>
          </a:prstGeom>
          <a:solidFill>
            <a:schemeClr val="accent1"/>
          </a:solidFill>
          <a:ln w="28575" cap="flat" cmpd="sng" algn="ctr">
            <a:solidFill>
              <a:srgbClr val="8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a:stCxn id="44" idx="4"/>
          </p:cNvCxnSpPr>
          <p:nvPr/>
        </p:nvCxnSpPr>
        <p:spPr bwMode="auto">
          <a:xfrm>
            <a:off x="5004816" y="2743200"/>
            <a:ext cx="103632" cy="743712"/>
          </a:xfrm>
          <a:prstGeom prst="line">
            <a:avLst/>
          </a:prstGeom>
          <a:solidFill>
            <a:schemeClr val="accent1"/>
          </a:solidFill>
          <a:ln w="28575"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5065776" y="3127248"/>
            <a:ext cx="2151888" cy="338554"/>
          </a:xfrm>
          <a:prstGeom prst="rect">
            <a:avLst/>
          </a:prstGeom>
          <a:noFill/>
        </p:spPr>
        <p:txBody>
          <a:bodyPr wrap="square" rtlCol="0">
            <a:spAutoFit/>
          </a:bodyPr>
          <a:lstStyle/>
          <a:p>
            <a:r>
              <a:rPr lang="en-US" sz="1600" dirty="0">
                <a:solidFill>
                  <a:schemeClr val="accent1">
                    <a:lumMod val="75000"/>
                  </a:schemeClr>
                </a:solidFill>
              </a:rPr>
              <a:t>Existing product</a:t>
            </a:r>
          </a:p>
        </p:txBody>
      </p:sp>
      <p:sp>
        <p:nvSpPr>
          <p:cNvPr id="50" name="Oval 49"/>
          <p:cNvSpPr/>
          <p:nvPr/>
        </p:nvSpPr>
        <p:spPr bwMode="auto">
          <a:xfrm>
            <a:off x="3535680" y="4462272"/>
            <a:ext cx="207264" cy="243840"/>
          </a:xfrm>
          <a:prstGeom prst="ellipse">
            <a:avLst/>
          </a:prstGeom>
          <a:solidFill>
            <a:schemeClr val="accent1"/>
          </a:solidFill>
          <a:ln w="38100" cap="flat" cmpd="sng" algn="ctr">
            <a:solidFill>
              <a:schemeClr val="accent6">
                <a:lumMod val="5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51" name="Straight Arrow Connector 50"/>
          <p:cNvCxnSpPr>
            <a:stCxn id="50" idx="5"/>
          </p:cNvCxnSpPr>
          <p:nvPr/>
        </p:nvCxnSpPr>
        <p:spPr bwMode="auto">
          <a:xfrm>
            <a:off x="3712591" y="4670402"/>
            <a:ext cx="612521" cy="438046"/>
          </a:xfrm>
          <a:prstGeom prst="straightConnector1">
            <a:avLst/>
          </a:prstGeom>
          <a:solidFill>
            <a:schemeClr val="accent1"/>
          </a:solidFill>
          <a:ln w="38100" cap="flat" cmpd="sng" algn="ctr">
            <a:solidFill>
              <a:schemeClr val="accent6">
                <a:lumMod val="5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4325112" y="5108448"/>
            <a:ext cx="3938016" cy="0"/>
          </a:xfrm>
          <a:prstGeom prst="line">
            <a:avLst/>
          </a:prstGeom>
          <a:solidFill>
            <a:schemeClr val="accent1"/>
          </a:solidFill>
          <a:ln w="38100" cap="flat" cmpd="sng" algn="ctr">
            <a:solidFill>
              <a:schemeClr val="accent4">
                <a:lumMod val="7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4512146" y="5059763"/>
            <a:ext cx="2279904" cy="338554"/>
          </a:xfrm>
          <a:prstGeom prst="rect">
            <a:avLst/>
          </a:prstGeom>
          <a:noFill/>
        </p:spPr>
        <p:txBody>
          <a:bodyPr wrap="square" rtlCol="0">
            <a:spAutoFit/>
          </a:bodyPr>
          <a:lstStyle/>
          <a:p>
            <a:r>
              <a:rPr lang="en-US" sz="1600" dirty="0">
                <a:solidFill>
                  <a:schemeClr val="accent1">
                    <a:lumMod val="75000"/>
                  </a:schemeClr>
                </a:solidFill>
              </a:rPr>
              <a:t>ODM BIOS</a:t>
            </a:r>
          </a:p>
        </p:txBody>
      </p:sp>
      <p:sp>
        <p:nvSpPr>
          <p:cNvPr id="56" name="Oval 55"/>
          <p:cNvSpPr/>
          <p:nvPr/>
        </p:nvSpPr>
        <p:spPr bwMode="auto">
          <a:xfrm>
            <a:off x="6608064" y="4995972"/>
            <a:ext cx="207264" cy="243840"/>
          </a:xfrm>
          <a:prstGeom prst="ellipse">
            <a:avLst/>
          </a:prstGeom>
          <a:solidFill>
            <a:schemeClr val="accent1"/>
          </a:solidFill>
          <a:ln w="38100" cap="flat" cmpd="sng" algn="ctr">
            <a:solidFill>
              <a:schemeClr val="accent4">
                <a:lumMod val="7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57" name="Straight Arrow Connector 56"/>
          <p:cNvCxnSpPr>
            <a:stCxn id="56" idx="5"/>
          </p:cNvCxnSpPr>
          <p:nvPr/>
        </p:nvCxnSpPr>
        <p:spPr bwMode="auto">
          <a:xfrm>
            <a:off x="6784975" y="5204102"/>
            <a:ext cx="1036193" cy="334414"/>
          </a:xfrm>
          <a:prstGeom prst="straightConnector1">
            <a:avLst/>
          </a:prstGeom>
          <a:solidFill>
            <a:schemeClr val="accent1"/>
          </a:solidFill>
          <a:ln w="38100" cap="flat" cmpd="sng" algn="ctr">
            <a:solidFill>
              <a:schemeClr val="accent4">
                <a:lumMod val="7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7652714" y="5187696"/>
            <a:ext cx="1336741" cy="338554"/>
          </a:xfrm>
          <a:prstGeom prst="rect">
            <a:avLst/>
          </a:prstGeom>
          <a:noFill/>
        </p:spPr>
        <p:txBody>
          <a:bodyPr wrap="square" rtlCol="0">
            <a:spAutoFit/>
          </a:bodyPr>
          <a:lstStyle/>
          <a:p>
            <a:r>
              <a:rPr lang="en-US" sz="1600" dirty="0">
                <a:solidFill>
                  <a:schemeClr val="accent1">
                    <a:lumMod val="75000"/>
                  </a:schemeClr>
                </a:solidFill>
              </a:rPr>
              <a:t>New product</a:t>
            </a:r>
          </a:p>
        </p:txBody>
      </p:sp>
      <p:cxnSp>
        <p:nvCxnSpPr>
          <p:cNvPr id="60" name="Straight Arrow Connector 59"/>
          <p:cNvCxnSpPr/>
          <p:nvPr/>
        </p:nvCxnSpPr>
        <p:spPr bwMode="auto">
          <a:xfrm>
            <a:off x="4376928" y="5949696"/>
            <a:ext cx="2895663" cy="0"/>
          </a:xfrm>
          <a:prstGeom prst="straightConnector1">
            <a:avLst/>
          </a:prstGeom>
          <a:solidFill>
            <a:schemeClr val="accent1"/>
          </a:solidFill>
          <a:ln w="38100" cap="flat" cmpd="sng" algn="ctr">
            <a:solidFill>
              <a:schemeClr val="accent4">
                <a:lumMod val="7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4679775" y="5577754"/>
            <a:ext cx="2200656" cy="338554"/>
          </a:xfrm>
          <a:prstGeom prst="rect">
            <a:avLst/>
          </a:prstGeom>
          <a:noFill/>
        </p:spPr>
        <p:txBody>
          <a:bodyPr wrap="square" rtlCol="0">
            <a:spAutoFit/>
          </a:bodyPr>
          <a:lstStyle>
            <a:defPPr>
              <a:defRPr lang="en-US"/>
            </a:defPPr>
            <a:lvl1pPr>
              <a:defRPr sz="1600">
                <a:solidFill>
                  <a:schemeClr val="accent1">
                    <a:lumMod val="75000"/>
                  </a:schemeClr>
                </a:solidFill>
              </a:defRPr>
            </a:lvl1pPr>
          </a:lstStyle>
          <a:p>
            <a:r>
              <a:rPr lang="en-US" dirty="0"/>
              <a:t>Existing ODM product</a:t>
            </a:r>
          </a:p>
        </p:txBody>
      </p:sp>
      <p:cxnSp>
        <p:nvCxnSpPr>
          <p:cNvPr id="63" name="Straight Connector 62"/>
          <p:cNvCxnSpPr/>
          <p:nvPr/>
        </p:nvCxnSpPr>
        <p:spPr bwMode="auto">
          <a:xfrm flipH="1">
            <a:off x="2993136" y="5943600"/>
            <a:ext cx="1331976" cy="0"/>
          </a:xfrm>
          <a:prstGeom prst="line">
            <a:avLst/>
          </a:prstGeom>
          <a:solidFill>
            <a:schemeClr val="accent1"/>
          </a:solidFill>
          <a:ln w="38100" cap="flat" cmpd="sng" algn="ctr">
            <a:solidFill>
              <a:schemeClr val="accent4">
                <a:lumMod val="75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p:nvPr/>
        </p:nvCxnSpPr>
        <p:spPr bwMode="auto">
          <a:xfrm>
            <a:off x="5108448" y="3938016"/>
            <a:ext cx="3938016" cy="0"/>
          </a:xfrm>
          <a:prstGeom prst="straightConnector1">
            <a:avLst/>
          </a:prstGeom>
          <a:solidFill>
            <a:schemeClr val="accent1"/>
          </a:solidFill>
          <a:ln w="28575"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V="1">
            <a:off x="5126736" y="4319242"/>
            <a:ext cx="3919728" cy="2822"/>
          </a:xfrm>
          <a:prstGeom prst="straightConnector1">
            <a:avLst/>
          </a:prstGeom>
          <a:solidFill>
            <a:schemeClr val="accent1"/>
          </a:solidFill>
          <a:ln w="28575"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p:nvPr/>
        </p:nvCxnSpPr>
        <p:spPr bwMode="auto">
          <a:xfrm flipH="1">
            <a:off x="3730752" y="3938016"/>
            <a:ext cx="1331976" cy="0"/>
          </a:xfrm>
          <a:prstGeom prst="line">
            <a:avLst/>
          </a:prstGeom>
          <a:solidFill>
            <a:schemeClr val="accent1"/>
          </a:solidFill>
          <a:ln w="28575" cap="flat" cmpd="sng" algn="ctr">
            <a:solidFill>
              <a:srgbClr val="8000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p:nvPr/>
        </p:nvCxnSpPr>
        <p:spPr bwMode="auto">
          <a:xfrm flipH="1">
            <a:off x="3749040" y="4322064"/>
            <a:ext cx="1331976" cy="0"/>
          </a:xfrm>
          <a:prstGeom prst="line">
            <a:avLst/>
          </a:prstGeom>
          <a:solidFill>
            <a:schemeClr val="accent1"/>
          </a:solidFill>
          <a:ln w="28575" cap="flat" cmpd="sng" algn="ctr">
            <a:solidFill>
              <a:srgbClr val="8000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5379768" y="3621024"/>
            <a:ext cx="4352544" cy="338554"/>
          </a:xfrm>
          <a:prstGeom prst="rect">
            <a:avLst/>
          </a:prstGeom>
          <a:noFill/>
        </p:spPr>
        <p:txBody>
          <a:bodyPr wrap="square" rtlCol="0">
            <a:spAutoFit/>
          </a:bodyPr>
          <a:lstStyle/>
          <a:p>
            <a:r>
              <a:rPr lang="en-US" sz="1600" dirty="0">
                <a:solidFill>
                  <a:schemeClr val="tx1">
                    <a:lumMod val="85000"/>
                  </a:schemeClr>
                </a:solidFill>
              </a:rPr>
              <a:t>Commercial product in the field</a:t>
            </a:r>
          </a:p>
        </p:txBody>
      </p:sp>
      <p:sp>
        <p:nvSpPr>
          <p:cNvPr id="73" name="TextBox 72"/>
          <p:cNvSpPr txBox="1"/>
          <p:nvPr/>
        </p:nvSpPr>
        <p:spPr>
          <a:xfrm>
            <a:off x="5288328" y="3980688"/>
            <a:ext cx="4352544" cy="338554"/>
          </a:xfrm>
          <a:prstGeom prst="rect">
            <a:avLst/>
          </a:prstGeom>
          <a:noFill/>
        </p:spPr>
        <p:txBody>
          <a:bodyPr wrap="square" rtlCol="0">
            <a:spAutoFit/>
          </a:bodyPr>
          <a:lstStyle/>
          <a:p>
            <a:r>
              <a:rPr lang="en-US" sz="1600" dirty="0">
                <a:solidFill>
                  <a:schemeClr val="tx1">
                    <a:lumMod val="85000"/>
                  </a:schemeClr>
                </a:solidFill>
              </a:rPr>
              <a:t>Consumer product in the field</a:t>
            </a:r>
          </a:p>
        </p:txBody>
      </p:sp>
      <p:cxnSp>
        <p:nvCxnSpPr>
          <p:cNvPr id="77" name="Straight Arrow Connector 76"/>
          <p:cNvCxnSpPr/>
          <p:nvPr/>
        </p:nvCxnSpPr>
        <p:spPr bwMode="auto">
          <a:xfrm>
            <a:off x="5108448" y="3486912"/>
            <a:ext cx="0" cy="832330"/>
          </a:xfrm>
          <a:prstGeom prst="straightConnector1">
            <a:avLst/>
          </a:prstGeom>
          <a:solidFill>
            <a:schemeClr val="accent1"/>
          </a:solidFill>
          <a:ln w="28575"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a:off x="5126736" y="3511296"/>
            <a:ext cx="121920" cy="391781"/>
          </a:xfrm>
          <a:prstGeom prst="straightConnector1">
            <a:avLst/>
          </a:prstGeom>
          <a:solidFill>
            <a:schemeClr val="accent1"/>
          </a:solidFill>
          <a:ln w="28575"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a:off x="4325112" y="5187696"/>
            <a:ext cx="76200" cy="743712"/>
          </a:xfrm>
          <a:prstGeom prst="straightConnector1">
            <a:avLst/>
          </a:prstGeom>
          <a:solidFill>
            <a:schemeClr val="accent1"/>
          </a:solidFill>
          <a:ln w="38100" cap="flat" cmpd="sng" algn="ctr">
            <a:solidFill>
              <a:schemeClr val="accent4">
                <a:lumMod val="7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Multiply 83"/>
          <p:cNvSpPr/>
          <p:nvPr/>
        </p:nvSpPr>
        <p:spPr bwMode="auto">
          <a:xfrm>
            <a:off x="4720386" y="3756671"/>
            <a:ext cx="743712" cy="609225"/>
          </a:xfrm>
          <a:prstGeom prst="mathMultiply">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sp>
        <p:nvSpPr>
          <p:cNvPr id="85" name="Multiply 84"/>
          <p:cNvSpPr/>
          <p:nvPr/>
        </p:nvSpPr>
        <p:spPr bwMode="auto">
          <a:xfrm>
            <a:off x="3991356" y="5169408"/>
            <a:ext cx="743712" cy="609225"/>
          </a:xfrm>
          <a:prstGeom prst="mathMultiply">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sp>
        <p:nvSpPr>
          <p:cNvPr id="86" name="TextBox 85"/>
          <p:cNvSpPr txBox="1"/>
          <p:nvPr/>
        </p:nvSpPr>
        <p:spPr>
          <a:xfrm>
            <a:off x="3198404" y="3287725"/>
            <a:ext cx="1840992" cy="646331"/>
          </a:xfrm>
          <a:prstGeom prst="rect">
            <a:avLst/>
          </a:prstGeom>
          <a:noFill/>
        </p:spPr>
        <p:txBody>
          <a:bodyPr wrap="square" rtlCol="0">
            <a:spAutoFit/>
          </a:bodyPr>
          <a:lstStyle/>
          <a:p>
            <a:r>
              <a:rPr lang="en-US" sz="1800" i="1" dirty="0">
                <a:solidFill>
                  <a:schemeClr val="tx1">
                    <a:lumMod val="65000"/>
                    <a:lumOff val="35000"/>
                  </a:schemeClr>
                </a:solidFill>
              </a:rPr>
              <a:t>End users </a:t>
            </a:r>
            <a:r>
              <a:rPr lang="en-US" i="1" dirty="0">
                <a:solidFill>
                  <a:schemeClr val="tx1">
                    <a:lumMod val="65000"/>
                    <a:lumOff val="35000"/>
                  </a:schemeClr>
                </a:solidFill>
              </a:rPr>
              <a:t>updating?</a:t>
            </a:r>
            <a:endParaRPr lang="en-US" sz="1800" i="1" dirty="0">
              <a:solidFill>
                <a:schemeClr val="tx1">
                  <a:lumMod val="65000"/>
                  <a:lumOff val="35000"/>
                </a:schemeClr>
              </a:solidFill>
            </a:endParaRPr>
          </a:p>
        </p:txBody>
      </p:sp>
      <p:sp>
        <p:nvSpPr>
          <p:cNvPr id="87" name="TextBox 86"/>
          <p:cNvSpPr txBox="1"/>
          <p:nvPr/>
        </p:nvSpPr>
        <p:spPr>
          <a:xfrm>
            <a:off x="2117460" y="5189491"/>
            <a:ext cx="2060448" cy="369332"/>
          </a:xfrm>
          <a:prstGeom prst="rect">
            <a:avLst/>
          </a:prstGeom>
          <a:noFill/>
        </p:spPr>
        <p:txBody>
          <a:bodyPr wrap="square" rtlCol="0">
            <a:spAutoFit/>
          </a:bodyPr>
          <a:lstStyle/>
          <a:p>
            <a:r>
              <a:rPr lang="en-US" sz="1800" i="1" dirty="0">
                <a:solidFill>
                  <a:schemeClr val="tx1">
                    <a:lumMod val="65000"/>
                    <a:lumOff val="35000"/>
                  </a:schemeClr>
                </a:solidFill>
              </a:rPr>
              <a:t>ODMs </a:t>
            </a:r>
            <a:r>
              <a:rPr lang="en-US" i="1" dirty="0">
                <a:solidFill>
                  <a:schemeClr val="tx1">
                    <a:lumMod val="65000"/>
                    <a:lumOff val="35000"/>
                  </a:schemeClr>
                </a:solidFill>
              </a:rPr>
              <a:t>updating?</a:t>
            </a:r>
            <a:endParaRPr lang="en-US" sz="1800" i="1" dirty="0">
              <a:solidFill>
                <a:schemeClr val="tx1">
                  <a:lumMod val="65000"/>
                  <a:lumOff val="35000"/>
                </a:schemeClr>
              </a:solidFill>
            </a:endParaRPr>
          </a:p>
        </p:txBody>
      </p:sp>
      <p:sp>
        <p:nvSpPr>
          <p:cNvPr id="88" name="TextBox 87"/>
          <p:cNvSpPr txBox="1"/>
          <p:nvPr/>
        </p:nvSpPr>
        <p:spPr>
          <a:xfrm>
            <a:off x="2852928" y="6047232"/>
            <a:ext cx="2151888" cy="338554"/>
          </a:xfrm>
          <a:prstGeom prst="rect">
            <a:avLst/>
          </a:prstGeom>
          <a:noFill/>
        </p:spPr>
        <p:txBody>
          <a:bodyPr wrap="square" rtlCol="0">
            <a:spAutoFit/>
          </a:bodyPr>
          <a:lstStyle/>
          <a:p>
            <a:r>
              <a:rPr lang="en-US" sz="1600" dirty="0">
                <a:solidFill>
                  <a:schemeClr val="accent1">
                    <a:lumMod val="75000"/>
                  </a:schemeClr>
                </a:solidFill>
              </a:rPr>
              <a:t>Time</a:t>
            </a:r>
          </a:p>
        </p:txBody>
      </p:sp>
      <p:cxnSp>
        <p:nvCxnSpPr>
          <p:cNvPr id="90" name="Straight Arrow Connector 89"/>
          <p:cNvCxnSpPr/>
          <p:nvPr/>
        </p:nvCxnSpPr>
        <p:spPr bwMode="auto">
          <a:xfrm>
            <a:off x="3535680" y="6245578"/>
            <a:ext cx="1520952"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1109472" y="1109472"/>
            <a:ext cx="207264" cy="243840"/>
          </a:xfrm>
          <a:prstGeom prst="ellipse">
            <a:avLst/>
          </a:prstGeom>
          <a:solidFill>
            <a:schemeClr val="accent1"/>
          </a:solidFill>
          <a:ln w="381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2203A"/>
              </a:solidFill>
              <a:effectLst/>
              <a:latin typeface="Verdana" pitchFamily="34" charset="0"/>
            </a:endParaRPr>
          </a:p>
        </p:txBody>
      </p:sp>
      <p:cxnSp>
        <p:nvCxnSpPr>
          <p:cNvPr id="54" name="Straight Arrow Connector 53"/>
          <p:cNvCxnSpPr>
            <a:stCxn id="22" idx="4"/>
          </p:cNvCxnSpPr>
          <p:nvPr/>
        </p:nvCxnSpPr>
        <p:spPr bwMode="auto">
          <a:xfrm>
            <a:off x="2704518" y="2066544"/>
            <a:ext cx="450806" cy="2505456"/>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rot="3699814">
            <a:off x="700003" y="3118448"/>
            <a:ext cx="1797644" cy="338554"/>
          </a:xfrm>
          <a:prstGeom prst="rect">
            <a:avLst/>
          </a:prstGeom>
          <a:noFill/>
        </p:spPr>
        <p:txBody>
          <a:bodyPr wrap="square" rtlCol="0">
            <a:spAutoFit/>
          </a:bodyPr>
          <a:lstStyle/>
          <a:p>
            <a:r>
              <a:rPr lang="en-US" sz="1600" dirty="0">
                <a:solidFill>
                  <a:schemeClr val="accent1">
                    <a:lumMod val="75000"/>
                  </a:schemeClr>
                </a:solidFill>
              </a:rPr>
              <a:t>Open Source</a:t>
            </a:r>
          </a:p>
        </p:txBody>
      </p:sp>
      <p:sp>
        <p:nvSpPr>
          <p:cNvPr id="40" name="Freeform 39"/>
          <p:cNvSpPr/>
          <p:nvPr/>
        </p:nvSpPr>
        <p:spPr>
          <a:xfrm>
            <a:off x="1236372" y="1378039"/>
            <a:ext cx="2343955" cy="1420717"/>
          </a:xfrm>
          <a:custGeom>
            <a:avLst/>
            <a:gdLst>
              <a:gd name="connsiteX0" fmla="*/ 0 w 2343955"/>
              <a:gd name="connsiteY0" fmla="*/ 0 h 1420717"/>
              <a:gd name="connsiteX1" fmla="*/ 1068946 w 2343955"/>
              <a:gd name="connsiteY1" fmla="*/ 1313646 h 1420717"/>
              <a:gd name="connsiteX2" fmla="*/ 2343955 w 2343955"/>
              <a:gd name="connsiteY2" fmla="*/ 1249251 h 1420717"/>
            </a:gdLst>
            <a:ahLst/>
            <a:cxnLst>
              <a:cxn ang="0">
                <a:pos x="connsiteX0" y="connsiteY0"/>
              </a:cxn>
              <a:cxn ang="0">
                <a:pos x="connsiteX1" y="connsiteY1"/>
              </a:cxn>
              <a:cxn ang="0">
                <a:pos x="connsiteX2" y="connsiteY2"/>
              </a:cxn>
            </a:cxnLst>
            <a:rect l="l" t="t" r="r" b="b"/>
            <a:pathLst>
              <a:path w="2343955" h="1420717">
                <a:moveTo>
                  <a:pt x="0" y="0"/>
                </a:moveTo>
                <a:cubicBezTo>
                  <a:pt x="339143" y="552719"/>
                  <a:pt x="678287" y="1105438"/>
                  <a:pt x="1068946" y="1313646"/>
                </a:cubicBezTo>
                <a:cubicBezTo>
                  <a:pt x="1459605" y="1521854"/>
                  <a:pt x="1901780" y="1385552"/>
                  <a:pt x="2343955" y="1249251"/>
                </a:cubicBezTo>
              </a:path>
            </a:pathLst>
          </a:custGeom>
          <a:noFill/>
          <a:ln w="38100" cap="flat" cmpd="sng" algn="ctr">
            <a:solidFill>
              <a:schemeClr val="tx2">
                <a:lumMod val="60000"/>
                <a:lumOff val="40000"/>
              </a:schemeClr>
            </a:solidFill>
            <a:prstDash val="dash"/>
            <a:round/>
            <a:headEnd type="none" w="med" len="med"/>
            <a:tailEnd type="arrow"/>
          </a:ln>
          <a:effectLst/>
        </p:spPr>
        <p:txBody>
          <a:bodyPr rtlCol="0" anchor="ctr"/>
          <a:lstStyle/>
          <a:p>
            <a:pPr algn="ctr"/>
            <a:endParaRPr lang="en-US"/>
          </a:p>
        </p:txBody>
      </p:sp>
      <p:sp>
        <p:nvSpPr>
          <p:cNvPr id="43" name="Freeform 42"/>
          <p:cNvSpPr/>
          <p:nvPr/>
        </p:nvSpPr>
        <p:spPr>
          <a:xfrm>
            <a:off x="721217" y="1236372"/>
            <a:ext cx="2446986" cy="3322749"/>
          </a:xfrm>
          <a:custGeom>
            <a:avLst/>
            <a:gdLst>
              <a:gd name="connsiteX0" fmla="*/ 0 w 2446986"/>
              <a:gd name="connsiteY0" fmla="*/ 0 h 3322749"/>
              <a:gd name="connsiteX1" fmla="*/ 218941 w 2446986"/>
              <a:gd name="connsiteY1" fmla="*/ 991673 h 3322749"/>
              <a:gd name="connsiteX2" fmla="*/ 1030310 w 2446986"/>
              <a:gd name="connsiteY2" fmla="*/ 2472743 h 3322749"/>
              <a:gd name="connsiteX3" fmla="*/ 2446986 w 2446986"/>
              <a:gd name="connsiteY3" fmla="*/ 3322749 h 3322749"/>
            </a:gdLst>
            <a:ahLst/>
            <a:cxnLst>
              <a:cxn ang="0">
                <a:pos x="connsiteX0" y="connsiteY0"/>
              </a:cxn>
              <a:cxn ang="0">
                <a:pos x="connsiteX1" y="connsiteY1"/>
              </a:cxn>
              <a:cxn ang="0">
                <a:pos x="connsiteX2" y="connsiteY2"/>
              </a:cxn>
              <a:cxn ang="0">
                <a:pos x="connsiteX3" y="connsiteY3"/>
              </a:cxn>
            </a:cxnLst>
            <a:rect l="l" t="t" r="r" b="b"/>
            <a:pathLst>
              <a:path w="2446986" h="3322749">
                <a:moveTo>
                  <a:pt x="0" y="0"/>
                </a:moveTo>
                <a:cubicBezTo>
                  <a:pt x="23611" y="289774"/>
                  <a:pt x="47223" y="579549"/>
                  <a:pt x="218941" y="991673"/>
                </a:cubicBezTo>
                <a:cubicBezTo>
                  <a:pt x="390659" y="1403797"/>
                  <a:pt x="658969" y="2084230"/>
                  <a:pt x="1030310" y="2472743"/>
                </a:cubicBezTo>
                <a:cubicBezTo>
                  <a:pt x="1401651" y="2861256"/>
                  <a:pt x="2206580" y="3181081"/>
                  <a:pt x="2446986" y="3322749"/>
                </a:cubicBezTo>
              </a:path>
            </a:pathLst>
          </a:custGeom>
          <a:noFill/>
          <a:ln w="38100" cap="flat" cmpd="sng" algn="ctr">
            <a:solidFill>
              <a:schemeClr val="tx2">
                <a:lumMod val="60000"/>
                <a:lumOff val="40000"/>
              </a:schemeClr>
            </a:solidFill>
            <a:prstDash val="sys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400">
              <a:solidFill>
                <a:srgbClr val="02203A"/>
              </a:solidFill>
              <a:latin typeface="Verdana" pitchFamily="34" charset="0"/>
            </a:endParaRPr>
          </a:p>
        </p:txBody>
      </p:sp>
      <p:sp>
        <p:nvSpPr>
          <p:cNvPr id="46" name="Freeform 45"/>
          <p:cNvSpPr/>
          <p:nvPr/>
        </p:nvSpPr>
        <p:spPr>
          <a:xfrm>
            <a:off x="1931263" y="1236372"/>
            <a:ext cx="1700579" cy="1378039"/>
          </a:xfrm>
          <a:custGeom>
            <a:avLst/>
            <a:gdLst>
              <a:gd name="connsiteX0" fmla="*/ 568 w 1700579"/>
              <a:gd name="connsiteY0" fmla="*/ 0 h 1378039"/>
              <a:gd name="connsiteX1" fmla="*/ 116478 w 1700579"/>
              <a:gd name="connsiteY1" fmla="*/ 772732 h 1378039"/>
              <a:gd name="connsiteX2" fmla="*/ 721785 w 1700579"/>
              <a:gd name="connsiteY2" fmla="*/ 1275008 h 1378039"/>
              <a:gd name="connsiteX3" fmla="*/ 1700579 w 1700579"/>
              <a:gd name="connsiteY3" fmla="*/ 1378039 h 1378039"/>
            </a:gdLst>
            <a:ahLst/>
            <a:cxnLst>
              <a:cxn ang="0">
                <a:pos x="connsiteX0" y="connsiteY0"/>
              </a:cxn>
              <a:cxn ang="0">
                <a:pos x="connsiteX1" y="connsiteY1"/>
              </a:cxn>
              <a:cxn ang="0">
                <a:pos x="connsiteX2" y="connsiteY2"/>
              </a:cxn>
              <a:cxn ang="0">
                <a:pos x="connsiteX3" y="connsiteY3"/>
              </a:cxn>
            </a:cxnLst>
            <a:rect l="l" t="t" r="r" b="b"/>
            <a:pathLst>
              <a:path w="1700579" h="1378039">
                <a:moveTo>
                  <a:pt x="568" y="0"/>
                </a:moveTo>
                <a:cubicBezTo>
                  <a:pt x="-1579" y="280115"/>
                  <a:pt x="-3725" y="560231"/>
                  <a:pt x="116478" y="772732"/>
                </a:cubicBezTo>
                <a:cubicBezTo>
                  <a:pt x="236681" y="985233"/>
                  <a:pt x="457768" y="1174124"/>
                  <a:pt x="721785" y="1275008"/>
                </a:cubicBezTo>
                <a:cubicBezTo>
                  <a:pt x="985802" y="1375892"/>
                  <a:pt x="1343190" y="1376965"/>
                  <a:pt x="1700579" y="1378039"/>
                </a:cubicBezTo>
              </a:path>
            </a:pathLst>
          </a:custGeom>
          <a:noFill/>
          <a:ln w="38100" cap="flat" cmpd="sng" algn="ctr">
            <a:solidFill>
              <a:schemeClr val="tx2">
                <a:lumMod val="60000"/>
                <a:lumOff val="40000"/>
              </a:schemeClr>
            </a:solidFill>
            <a:prstDash val="sys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400">
              <a:solidFill>
                <a:srgbClr val="02203A"/>
              </a:solidFill>
              <a:latin typeface="Verdana" pitchFamily="34" charset="0"/>
            </a:endParaRPr>
          </a:p>
        </p:txBody>
      </p:sp>
      <p:sp>
        <p:nvSpPr>
          <p:cNvPr id="83" name="TextBox 82"/>
          <p:cNvSpPr txBox="1"/>
          <p:nvPr/>
        </p:nvSpPr>
        <p:spPr>
          <a:xfrm>
            <a:off x="1859581" y="1304337"/>
            <a:ext cx="1797644" cy="338554"/>
          </a:xfrm>
          <a:prstGeom prst="rect">
            <a:avLst/>
          </a:prstGeom>
          <a:noFill/>
        </p:spPr>
        <p:txBody>
          <a:bodyPr wrap="square" rtlCol="0">
            <a:spAutoFit/>
          </a:bodyPr>
          <a:lstStyle/>
          <a:p>
            <a:r>
              <a:rPr lang="en-US" sz="1600" dirty="0">
                <a:solidFill>
                  <a:schemeClr val="accent1">
                    <a:lumMod val="75000"/>
                  </a:schemeClr>
                </a:solidFill>
              </a:rPr>
              <a:t>Open Source</a:t>
            </a:r>
          </a:p>
        </p:txBody>
      </p:sp>
      <p:sp>
        <p:nvSpPr>
          <p:cNvPr id="74" name="TextBox 73"/>
          <p:cNvSpPr txBox="1"/>
          <p:nvPr/>
        </p:nvSpPr>
        <p:spPr>
          <a:xfrm>
            <a:off x="241298" y="5317248"/>
            <a:ext cx="1136398" cy="861774"/>
          </a:xfrm>
          <a:prstGeom prst="rect">
            <a:avLst/>
          </a:prstGeom>
          <a:noFill/>
          <a:ln>
            <a:solidFill>
              <a:schemeClr val="bg2">
                <a:lumMod val="75000"/>
              </a:schemeClr>
            </a:solidFill>
          </a:ln>
        </p:spPr>
        <p:txBody>
          <a:bodyPr wrap="square" rtlCol="0">
            <a:spAutoFit/>
          </a:bodyPr>
          <a:lstStyle/>
          <a:p>
            <a:r>
              <a:rPr lang="en-US" sz="1000" dirty="0">
                <a:solidFill>
                  <a:schemeClr val="tx2"/>
                </a:solidFill>
                <a:latin typeface="Neo Sans Intel"/>
                <a:cs typeface="Neo Sans Intel"/>
              </a:rPr>
              <a:t>All</a:t>
            </a:r>
          </a:p>
          <a:p>
            <a:r>
              <a:rPr lang="en-US" sz="1000" dirty="0">
                <a:solidFill>
                  <a:schemeClr val="tx2"/>
                </a:solidFill>
                <a:latin typeface="Neo Sans Intel"/>
                <a:cs typeface="Neo Sans Intel"/>
              </a:rPr>
              <a:t>Intel</a:t>
            </a:r>
          </a:p>
          <a:p>
            <a:r>
              <a:rPr lang="en-US" sz="1000" dirty="0">
                <a:solidFill>
                  <a:schemeClr val="tx2"/>
                </a:solidFill>
                <a:latin typeface="Neo Sans Intel"/>
                <a:cs typeface="Neo Sans Intel"/>
              </a:rPr>
              <a:t>OEM</a:t>
            </a:r>
          </a:p>
          <a:p>
            <a:r>
              <a:rPr lang="en-US" sz="1000" dirty="0">
                <a:solidFill>
                  <a:schemeClr val="tx2"/>
                </a:solidFill>
                <a:latin typeface="Neo Sans Intel"/>
                <a:cs typeface="Neo Sans Intel"/>
              </a:rPr>
              <a:t>IBV</a:t>
            </a:r>
          </a:p>
          <a:p>
            <a:r>
              <a:rPr lang="en-US" sz="1000" dirty="0">
                <a:solidFill>
                  <a:schemeClr val="tx2"/>
                </a:solidFill>
                <a:latin typeface="Neo Sans Intel"/>
                <a:cs typeface="Neo Sans Intel"/>
              </a:rPr>
              <a:t>ODM</a:t>
            </a:r>
          </a:p>
        </p:txBody>
      </p:sp>
      <p:cxnSp>
        <p:nvCxnSpPr>
          <p:cNvPr id="75" name="Straight Connector 74"/>
          <p:cNvCxnSpPr/>
          <p:nvPr/>
        </p:nvCxnSpPr>
        <p:spPr>
          <a:xfrm>
            <a:off x="688792" y="5466897"/>
            <a:ext cx="296214" cy="0"/>
          </a:xfrm>
          <a:prstGeom prst="line">
            <a:avLst/>
          </a:prstGeom>
          <a:solidFill>
            <a:schemeClr val="accent1"/>
          </a:solidFill>
          <a:ln w="38100" cap="flat" cmpd="sng" algn="ctr">
            <a:solidFill>
              <a:schemeClr val="tx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p:nvPr/>
        </p:nvCxnSpPr>
        <p:spPr>
          <a:xfrm>
            <a:off x="690940" y="5712099"/>
            <a:ext cx="296214" cy="0"/>
          </a:xfrm>
          <a:prstGeom prst="line">
            <a:avLst/>
          </a:prstGeom>
          <a:solidFill>
            <a:schemeClr val="accent1"/>
          </a:solidFill>
          <a:ln w="28575"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p:nvPr/>
        </p:nvCxnSpPr>
        <p:spPr>
          <a:xfrm>
            <a:off x="688792" y="5851620"/>
            <a:ext cx="296214" cy="0"/>
          </a:xfrm>
          <a:prstGeom prst="line">
            <a:avLst/>
          </a:prstGeom>
          <a:solidFill>
            <a:schemeClr val="accent1"/>
          </a:solidFill>
          <a:ln w="381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nvCxnSpPr>
        <p:spPr>
          <a:xfrm>
            <a:off x="699523" y="6004020"/>
            <a:ext cx="296214" cy="0"/>
          </a:xfrm>
          <a:prstGeom prst="line">
            <a:avLst/>
          </a:prstGeom>
          <a:solidFill>
            <a:schemeClr val="accent1"/>
          </a:solidFill>
          <a:ln w="38100" cap="flat" cmpd="sng" algn="ctr">
            <a:solidFill>
              <a:schemeClr val="accent4">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p:cNvSpPr txBox="1"/>
          <p:nvPr/>
        </p:nvSpPr>
        <p:spPr>
          <a:xfrm>
            <a:off x="1020807" y="4947916"/>
            <a:ext cx="502276" cy="369332"/>
          </a:xfrm>
          <a:prstGeom prst="rect">
            <a:avLst/>
          </a:prstGeom>
          <a:noFill/>
        </p:spPr>
        <p:txBody>
          <a:bodyPr wrap="square" rtlCol="0">
            <a:spAutoFit/>
          </a:bodyPr>
          <a:lstStyle/>
          <a:p>
            <a:pPr algn="r"/>
            <a:r>
              <a:rPr lang="en-US" dirty="0">
                <a:solidFill>
                  <a:schemeClr val="tx1">
                    <a:lumMod val="65000"/>
                    <a:lumOff val="35000"/>
                  </a:schemeClr>
                </a:solidFill>
                <a:latin typeface="Neo Sans Intel"/>
                <a:cs typeface="Neo Sans Intel"/>
                <a:sym typeface="Wingdings"/>
              </a:rPr>
              <a:t></a:t>
            </a:r>
            <a:endParaRPr lang="en-US" sz="1000" dirty="0">
              <a:solidFill>
                <a:schemeClr val="tx1">
                  <a:lumMod val="65000"/>
                  <a:lumOff val="35000"/>
                </a:schemeClr>
              </a:solidFill>
              <a:latin typeface="Neo Sans Intel"/>
              <a:cs typeface="Neo Sans Intel"/>
            </a:endParaRPr>
          </a:p>
        </p:txBody>
      </p:sp>
      <p:cxnSp>
        <p:nvCxnSpPr>
          <p:cNvPr id="91" name="Straight Connector 90"/>
          <p:cNvCxnSpPr/>
          <p:nvPr/>
        </p:nvCxnSpPr>
        <p:spPr>
          <a:xfrm>
            <a:off x="688792" y="5575971"/>
            <a:ext cx="296214" cy="0"/>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908328" y="6526627"/>
            <a:ext cx="7013400" cy="369332"/>
          </a:xfrm>
          <a:prstGeom prst="rect">
            <a:avLst/>
          </a:prstGeom>
        </p:spPr>
        <p:txBody>
          <a:bodyPr wrap="square">
            <a:spAutoFit/>
          </a:bodyPr>
          <a:lstStyle/>
          <a:p>
            <a:r>
              <a:rPr lang="en-US" dirty="0"/>
              <a:t>Source: </a:t>
            </a:r>
            <a:r>
              <a:rPr lang="en-US" dirty="0">
                <a:hlinkClick r:id="rId3"/>
              </a:rPr>
              <a:t>http://vzimmer.blogspot.com/2015_05_01_archive.html</a:t>
            </a:r>
            <a:endParaRPr lang="en-US" dirty="0"/>
          </a:p>
        </p:txBody>
      </p:sp>
    </p:spTree>
    <p:extLst>
      <p:ext uri="{BB962C8B-B14F-4D97-AF65-F5344CB8AC3E}">
        <p14:creationId xmlns:p14="http://schemas.microsoft.com/office/powerpoint/2010/main" val="345099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p:bldP spid="8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1.4 Platform Firmware: SMI Handlers</a:t>
            </a:r>
          </a:p>
        </p:txBody>
      </p:sp>
    </p:spTree>
    <p:extLst>
      <p:ext uri="{BB962C8B-B14F-4D97-AF65-F5344CB8AC3E}">
        <p14:creationId xmlns:p14="http://schemas.microsoft.com/office/powerpoint/2010/main" val="226085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x86 System Management Mode (SMM)</a:t>
            </a:r>
          </a:p>
        </p:txBody>
      </p:sp>
      <p:sp>
        <p:nvSpPr>
          <p:cNvPr id="2" name="Rectangle 1"/>
          <p:cNvSpPr/>
          <p:nvPr/>
        </p:nvSpPr>
        <p:spPr>
          <a:xfrm>
            <a:off x="876300" y="6172200"/>
            <a:ext cx="7810500" cy="369332"/>
          </a:xfrm>
          <a:prstGeom prst="rect">
            <a:avLst/>
          </a:prstGeom>
        </p:spPr>
        <p:txBody>
          <a:bodyPr wrap="square">
            <a:spAutoFit/>
          </a:bodyPr>
          <a:lstStyle/>
          <a:p>
            <a:r>
              <a:rPr lang="en-US" dirty="0"/>
              <a:t>Source: </a:t>
            </a:r>
            <a:r>
              <a:rPr lang="en-US" dirty="0">
                <a:hlinkClick r:id="rId3"/>
              </a:rPr>
              <a:t>Intel® 64 and IA-32 Architectures Software Developer’s Manual</a:t>
            </a:r>
            <a:endParaRPr lang="en-US" dirty="0"/>
          </a:p>
        </p:txBody>
      </p:sp>
      <p:grpSp>
        <p:nvGrpSpPr>
          <p:cNvPr id="58" name="Group 57"/>
          <p:cNvGrpSpPr/>
          <p:nvPr/>
        </p:nvGrpSpPr>
        <p:grpSpPr>
          <a:xfrm>
            <a:off x="381000" y="838200"/>
            <a:ext cx="7710961" cy="5218513"/>
            <a:chOff x="381000" y="838200"/>
            <a:chExt cx="7710961" cy="5218513"/>
          </a:xfrm>
        </p:grpSpPr>
        <p:sp>
          <p:nvSpPr>
            <p:cNvPr id="5" name="Rectangle: Rounded Corners 4"/>
            <p:cNvSpPr/>
            <p:nvPr/>
          </p:nvSpPr>
          <p:spPr>
            <a:xfrm>
              <a:off x="1454651" y="838200"/>
              <a:ext cx="1961024" cy="962492"/>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Real-Address Mode</a:t>
              </a:r>
            </a:p>
          </p:txBody>
        </p:sp>
        <p:sp>
          <p:nvSpPr>
            <p:cNvPr id="6" name="Rectangle: Rounded Corners 5"/>
            <p:cNvSpPr/>
            <p:nvPr/>
          </p:nvSpPr>
          <p:spPr>
            <a:xfrm>
              <a:off x="1454651" y="2589267"/>
              <a:ext cx="1961024" cy="962492"/>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Protected Mode</a:t>
              </a:r>
            </a:p>
          </p:txBody>
        </p:sp>
        <p:sp>
          <p:nvSpPr>
            <p:cNvPr id="8" name="Rectangle: Rounded Corners 7"/>
            <p:cNvSpPr/>
            <p:nvPr/>
          </p:nvSpPr>
          <p:spPr>
            <a:xfrm>
              <a:off x="1486471" y="5094221"/>
              <a:ext cx="1961024" cy="962492"/>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Virtual-8086</a:t>
              </a:r>
            </a:p>
            <a:p>
              <a:pPr algn="ctr"/>
              <a:r>
                <a:rPr lang="en-US" sz="1600" dirty="0">
                  <a:solidFill>
                    <a:schemeClr val="tx1"/>
                  </a:solidFill>
                </a:rPr>
                <a:t>Mode</a:t>
              </a:r>
            </a:p>
          </p:txBody>
        </p:sp>
        <p:sp>
          <p:nvSpPr>
            <p:cNvPr id="9" name="Oval 8"/>
            <p:cNvSpPr/>
            <p:nvPr/>
          </p:nvSpPr>
          <p:spPr>
            <a:xfrm>
              <a:off x="6357209" y="2589267"/>
              <a:ext cx="1734752" cy="1522810"/>
            </a:xfrm>
            <a:prstGeom prst="ellipse">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System Management Mode </a:t>
              </a:r>
            </a:p>
          </p:txBody>
        </p:sp>
        <p:sp>
          <p:nvSpPr>
            <p:cNvPr id="10" name="Rectangle: Rounded Corners 9"/>
            <p:cNvSpPr/>
            <p:nvPr/>
          </p:nvSpPr>
          <p:spPr>
            <a:xfrm>
              <a:off x="3641945" y="3947788"/>
              <a:ext cx="1508481" cy="962492"/>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IA-32e </a:t>
              </a:r>
            </a:p>
            <a:p>
              <a:pPr algn="ctr"/>
              <a:r>
                <a:rPr lang="en-US" sz="1600" dirty="0">
                  <a:solidFill>
                    <a:schemeClr val="tx1"/>
                  </a:solidFill>
                </a:rPr>
                <a:t>Mode</a:t>
              </a:r>
            </a:p>
          </p:txBody>
        </p:sp>
        <p:cxnSp>
          <p:nvCxnSpPr>
            <p:cNvPr id="11" name="Straight Arrow Connector 10"/>
            <p:cNvCxnSpPr/>
            <p:nvPr/>
          </p:nvCxnSpPr>
          <p:spPr>
            <a:xfrm>
              <a:off x="3415674" y="1208389"/>
              <a:ext cx="3394079" cy="148075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405271" y="2879401"/>
              <a:ext cx="2951938" cy="2212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516679" y="4004545"/>
              <a:ext cx="3219592" cy="160986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415674" y="1412123"/>
              <a:ext cx="3157872" cy="14001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415674" y="3074774"/>
              <a:ext cx="2776077" cy="24246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3463322" y="4152001"/>
              <a:ext cx="3346431" cy="17207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2202999" y="3639787"/>
              <a:ext cx="5891" cy="14216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435162" y="1800692"/>
              <a:ext cx="7907" cy="78994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661434" y="1800692"/>
              <a:ext cx="0" cy="78857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359737" y="3639787"/>
              <a:ext cx="1" cy="140048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264826" y="3521643"/>
              <a:ext cx="377119" cy="59043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058590" y="3546512"/>
              <a:ext cx="571571" cy="8526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5144534" y="3784379"/>
              <a:ext cx="1427162" cy="2686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120025" y="3941969"/>
              <a:ext cx="1491232" cy="3019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169914" y="1208389"/>
              <a:ext cx="2090148" cy="358852"/>
            </a:xfrm>
            <a:prstGeom prst="rect">
              <a:avLst/>
            </a:prstGeom>
          </p:spPr>
          <p:txBody>
            <a:bodyPr wrap="square">
              <a:spAutoFit/>
            </a:bodyPr>
            <a:lstStyle/>
            <a:p>
              <a:r>
                <a:rPr lang="en-US" dirty="0"/>
                <a:t>SMI#</a:t>
              </a:r>
            </a:p>
          </p:txBody>
        </p:sp>
        <p:sp>
          <p:nvSpPr>
            <p:cNvPr id="27" name="Rectangle 26"/>
            <p:cNvSpPr/>
            <p:nvPr/>
          </p:nvSpPr>
          <p:spPr>
            <a:xfrm>
              <a:off x="3471062" y="5058356"/>
              <a:ext cx="978822" cy="358852"/>
            </a:xfrm>
            <a:prstGeom prst="rect">
              <a:avLst/>
            </a:prstGeom>
          </p:spPr>
          <p:txBody>
            <a:bodyPr wrap="square">
              <a:spAutoFit/>
            </a:bodyPr>
            <a:lstStyle/>
            <a:p>
              <a:r>
                <a:rPr lang="en-US" dirty="0"/>
                <a:t>SMI#</a:t>
              </a:r>
            </a:p>
          </p:txBody>
        </p:sp>
        <p:sp>
          <p:nvSpPr>
            <p:cNvPr id="28" name="Rectangle 27"/>
            <p:cNvSpPr/>
            <p:nvPr/>
          </p:nvSpPr>
          <p:spPr>
            <a:xfrm>
              <a:off x="5121963" y="3651637"/>
              <a:ext cx="933551" cy="358852"/>
            </a:xfrm>
            <a:prstGeom prst="rect">
              <a:avLst/>
            </a:prstGeom>
          </p:spPr>
          <p:txBody>
            <a:bodyPr wrap="square">
              <a:spAutoFit/>
            </a:bodyPr>
            <a:lstStyle/>
            <a:p>
              <a:r>
                <a:rPr lang="en-US" dirty="0"/>
                <a:t>SMI#</a:t>
              </a:r>
            </a:p>
          </p:txBody>
        </p:sp>
        <p:sp>
          <p:nvSpPr>
            <p:cNvPr id="29" name="Rectangle 28"/>
            <p:cNvSpPr/>
            <p:nvPr/>
          </p:nvSpPr>
          <p:spPr>
            <a:xfrm>
              <a:off x="3459278" y="2550312"/>
              <a:ext cx="929002" cy="367063"/>
            </a:xfrm>
            <a:prstGeom prst="rect">
              <a:avLst/>
            </a:prstGeom>
          </p:spPr>
          <p:txBody>
            <a:bodyPr wrap="square">
              <a:spAutoFit/>
            </a:bodyPr>
            <a:lstStyle/>
            <a:p>
              <a:r>
                <a:rPr lang="en-US" dirty="0"/>
                <a:t>SMI#</a:t>
              </a:r>
            </a:p>
          </p:txBody>
        </p:sp>
        <p:sp>
          <p:nvSpPr>
            <p:cNvPr id="30" name="Rectangle 29"/>
            <p:cNvSpPr/>
            <p:nvPr/>
          </p:nvSpPr>
          <p:spPr>
            <a:xfrm>
              <a:off x="6546821" y="4265822"/>
              <a:ext cx="780164" cy="358852"/>
            </a:xfrm>
            <a:prstGeom prst="rect">
              <a:avLst/>
            </a:prstGeom>
          </p:spPr>
          <p:txBody>
            <a:bodyPr wrap="square">
              <a:spAutoFit/>
            </a:bodyPr>
            <a:lstStyle/>
            <a:p>
              <a:r>
                <a:rPr lang="en-US" dirty="0"/>
                <a:t>RSM</a:t>
              </a:r>
            </a:p>
          </p:txBody>
        </p:sp>
        <p:sp>
          <p:nvSpPr>
            <p:cNvPr id="32" name="Rectangle 31"/>
            <p:cNvSpPr/>
            <p:nvPr/>
          </p:nvSpPr>
          <p:spPr>
            <a:xfrm>
              <a:off x="5735684" y="2663361"/>
              <a:ext cx="739629" cy="358852"/>
            </a:xfrm>
            <a:prstGeom prst="rect">
              <a:avLst/>
            </a:prstGeom>
          </p:spPr>
          <p:txBody>
            <a:bodyPr wrap="square">
              <a:spAutoFit/>
            </a:bodyPr>
            <a:lstStyle/>
            <a:p>
              <a:r>
                <a:rPr lang="en-US" dirty="0"/>
                <a:t>RSM</a:t>
              </a:r>
            </a:p>
          </p:txBody>
        </p:sp>
        <p:sp>
          <p:nvSpPr>
            <p:cNvPr id="33" name="Rectangle 32"/>
            <p:cNvSpPr/>
            <p:nvPr/>
          </p:nvSpPr>
          <p:spPr>
            <a:xfrm>
              <a:off x="381000" y="3364468"/>
              <a:ext cx="902943" cy="369332"/>
            </a:xfrm>
            <a:prstGeom prst="rect">
              <a:avLst/>
            </a:prstGeom>
          </p:spPr>
          <p:txBody>
            <a:bodyPr wrap="square">
              <a:spAutoFit/>
            </a:bodyPr>
            <a:lstStyle/>
            <a:p>
              <a:r>
                <a:rPr lang="en-US" dirty="0"/>
                <a:t>Reset</a:t>
              </a:r>
            </a:p>
          </p:txBody>
        </p:sp>
        <p:sp>
          <p:nvSpPr>
            <p:cNvPr id="34" name="Rectangle 33"/>
            <p:cNvSpPr/>
            <p:nvPr/>
          </p:nvSpPr>
          <p:spPr>
            <a:xfrm>
              <a:off x="1496799" y="4214093"/>
              <a:ext cx="2090148" cy="328948"/>
            </a:xfrm>
            <a:prstGeom prst="rect">
              <a:avLst/>
            </a:prstGeom>
          </p:spPr>
          <p:txBody>
            <a:bodyPr wrap="square">
              <a:spAutoFit/>
            </a:bodyPr>
            <a:lstStyle/>
            <a:p>
              <a:r>
                <a:rPr lang="en-US" sz="1600" dirty="0"/>
                <a:t>VM=0</a:t>
              </a:r>
            </a:p>
          </p:txBody>
        </p:sp>
        <p:sp>
          <p:nvSpPr>
            <p:cNvPr id="35" name="Rectangle 34"/>
            <p:cNvSpPr/>
            <p:nvPr/>
          </p:nvSpPr>
          <p:spPr>
            <a:xfrm>
              <a:off x="2359737" y="4233899"/>
              <a:ext cx="2090148" cy="328948"/>
            </a:xfrm>
            <a:prstGeom prst="rect">
              <a:avLst/>
            </a:prstGeom>
          </p:spPr>
          <p:txBody>
            <a:bodyPr wrap="square">
              <a:spAutoFit/>
            </a:bodyPr>
            <a:lstStyle/>
            <a:p>
              <a:r>
                <a:rPr lang="en-US" sz="1600" dirty="0"/>
                <a:t>VM=1</a:t>
              </a:r>
            </a:p>
          </p:txBody>
        </p:sp>
        <p:sp>
          <p:nvSpPr>
            <p:cNvPr id="36" name="Rectangle 35"/>
            <p:cNvSpPr/>
            <p:nvPr/>
          </p:nvSpPr>
          <p:spPr>
            <a:xfrm>
              <a:off x="1561895" y="1901160"/>
              <a:ext cx="2090148" cy="568182"/>
            </a:xfrm>
            <a:prstGeom prst="rect">
              <a:avLst/>
            </a:prstGeom>
          </p:spPr>
          <p:txBody>
            <a:bodyPr wrap="square">
              <a:spAutoFit/>
            </a:bodyPr>
            <a:lstStyle/>
            <a:p>
              <a:r>
                <a:rPr lang="en-US" sz="1600" dirty="0"/>
                <a:t>Reset or</a:t>
              </a:r>
            </a:p>
            <a:p>
              <a:r>
                <a:rPr lang="en-US" sz="1600" dirty="0"/>
                <a:t>PE=0</a:t>
              </a:r>
            </a:p>
          </p:txBody>
        </p:sp>
        <p:sp>
          <p:nvSpPr>
            <p:cNvPr id="37" name="Rectangle 36"/>
            <p:cNvSpPr/>
            <p:nvPr/>
          </p:nvSpPr>
          <p:spPr>
            <a:xfrm>
              <a:off x="2607882" y="2079853"/>
              <a:ext cx="2090148" cy="328948"/>
            </a:xfrm>
            <a:prstGeom prst="rect">
              <a:avLst/>
            </a:prstGeom>
          </p:spPr>
          <p:txBody>
            <a:bodyPr wrap="square">
              <a:spAutoFit/>
            </a:bodyPr>
            <a:lstStyle/>
            <a:p>
              <a:r>
                <a:rPr lang="en-US" sz="1600" dirty="0"/>
                <a:t>PE=1</a:t>
              </a:r>
            </a:p>
          </p:txBody>
        </p:sp>
        <p:sp>
          <p:nvSpPr>
            <p:cNvPr id="38" name="Rectangle 37"/>
            <p:cNvSpPr/>
            <p:nvPr/>
          </p:nvSpPr>
          <p:spPr>
            <a:xfrm>
              <a:off x="3351110" y="3481052"/>
              <a:ext cx="2090148" cy="328948"/>
            </a:xfrm>
            <a:prstGeom prst="rect">
              <a:avLst/>
            </a:prstGeom>
          </p:spPr>
          <p:txBody>
            <a:bodyPr wrap="square">
              <a:spAutoFit/>
            </a:bodyPr>
            <a:lstStyle/>
            <a:p>
              <a:r>
                <a:rPr lang="en-US" sz="1600" dirty="0"/>
                <a:t>LME=1,CR0.PG=1</a:t>
              </a:r>
            </a:p>
          </p:txBody>
        </p:sp>
        <p:sp>
          <p:nvSpPr>
            <p:cNvPr id="46" name="Rectangle 45"/>
            <p:cNvSpPr/>
            <p:nvPr/>
          </p:nvSpPr>
          <p:spPr>
            <a:xfrm>
              <a:off x="5647987" y="3311295"/>
              <a:ext cx="739629" cy="358852"/>
            </a:xfrm>
            <a:prstGeom prst="rect">
              <a:avLst/>
            </a:prstGeom>
          </p:spPr>
          <p:txBody>
            <a:bodyPr wrap="square">
              <a:spAutoFit/>
            </a:bodyPr>
            <a:lstStyle/>
            <a:p>
              <a:r>
                <a:rPr lang="en-US" dirty="0"/>
                <a:t>RSM</a:t>
              </a:r>
            </a:p>
          </p:txBody>
        </p:sp>
        <p:cxnSp>
          <p:nvCxnSpPr>
            <p:cNvPr id="56" name="Connector: Curved 55"/>
            <p:cNvCxnSpPr>
              <a:stCxn id="8" idx="1"/>
              <a:endCxn id="5" idx="1"/>
            </p:cNvCxnSpPr>
            <p:nvPr/>
          </p:nvCxnSpPr>
          <p:spPr>
            <a:xfrm rot="10800000">
              <a:off x="1454651" y="1319447"/>
              <a:ext cx="31820" cy="4256021"/>
            </a:xfrm>
            <a:prstGeom prst="curvedConnector3">
              <a:avLst>
                <a:gd name="adj1" fmla="val 818416"/>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39469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System Management Mode (SMM)</a:t>
            </a:r>
          </a:p>
        </p:txBody>
      </p:sp>
      <p:sp>
        <p:nvSpPr>
          <p:cNvPr id="8" name="Content Placeholder 7"/>
          <p:cNvSpPr>
            <a:spLocks noGrp="1"/>
          </p:cNvSpPr>
          <p:nvPr>
            <p:ph idx="1"/>
          </p:nvPr>
        </p:nvSpPr>
        <p:spPr>
          <a:xfrm>
            <a:off x="457200" y="1371600"/>
            <a:ext cx="8229600" cy="4659583"/>
          </a:xfrm>
        </p:spPr>
        <p:txBody>
          <a:bodyPr>
            <a:normAutofit/>
          </a:bodyPr>
          <a:lstStyle/>
          <a:p>
            <a:pPr marL="342900" indent="-342900">
              <a:buFont typeface="Arial" panose="020B0604020202020204" pitchFamily="34" charset="0"/>
              <a:buChar char="•"/>
            </a:pPr>
            <a:r>
              <a:rPr lang="en-US" sz="2400" dirty="0"/>
              <a:t>SMRAM is a range of DRAM reserved by BIOS for runtime part - SMI handlers</a:t>
            </a:r>
          </a:p>
          <a:p>
            <a:pPr marL="342900" indent="-342900">
              <a:buFont typeface="Arial" panose="020B0604020202020204" pitchFamily="34" charset="0"/>
              <a:buChar char="•"/>
            </a:pPr>
            <a:r>
              <a:rPr lang="en-US" sz="2400" dirty="0"/>
              <a:t>CPU enters System Management Mode (SMM) upon receiving System Management Interrupt (SMI#) from the chipset or other logical CPU</a:t>
            </a:r>
          </a:p>
          <a:p>
            <a:pPr marL="342900" indent="-342900">
              <a:buFont typeface="Arial" panose="020B0604020202020204" pitchFamily="34" charset="0"/>
              <a:buChar char="•"/>
            </a:pPr>
            <a:r>
              <a:rPr lang="en-US" sz="2400" dirty="0"/>
              <a:t>SMI handler firmware is executing in SMM</a:t>
            </a:r>
          </a:p>
          <a:p>
            <a:pPr marL="342900" indent="-342900">
              <a:buFont typeface="Arial" panose="020B0604020202020204" pitchFamily="34" charset="0"/>
              <a:buChar char="•"/>
            </a:pPr>
            <a:r>
              <a:rPr lang="en-US" sz="2400" dirty="0"/>
              <a:t>CPU (OS) state is saved in SMRAM upon entry to SMM and restored upon exit from SMM</a:t>
            </a:r>
          </a:p>
          <a:p>
            <a:pPr marL="342900" indent="-342900">
              <a:buFont typeface="Arial" panose="020B0604020202020204" pitchFamily="34" charset="0"/>
              <a:buChar char="•"/>
            </a:pPr>
            <a:r>
              <a:rPr lang="en-US" sz="2400" dirty="0"/>
              <a:t>CPU exits SMM to the interrupted OS when SMI handler executes </a:t>
            </a:r>
            <a:r>
              <a:rPr lang="en-US" sz="2400" dirty="0">
                <a:latin typeface="Courier New" panose="02070309020205020404" pitchFamily="49" charset="0"/>
                <a:cs typeface="Courier New" panose="02070309020205020404" pitchFamily="49" charset="0"/>
              </a:rPr>
              <a:t>RSM</a:t>
            </a:r>
            <a:r>
              <a:rPr lang="en-US" sz="2400" dirty="0"/>
              <a:t> instruction (“Resume from SMM”)</a:t>
            </a:r>
          </a:p>
        </p:txBody>
      </p:sp>
    </p:spTree>
    <p:extLst>
      <p:ext uri="{BB962C8B-B14F-4D97-AF65-F5344CB8AC3E}">
        <p14:creationId xmlns:p14="http://schemas.microsoft.com/office/powerpoint/2010/main" val="3594233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Initial SMM Execution Environment</a:t>
            </a:r>
          </a:p>
        </p:txBody>
      </p:sp>
      <p:sp>
        <p:nvSpPr>
          <p:cNvPr id="3" name="Content Placeholder 2"/>
          <p:cNvSpPr>
            <a:spLocks noGrp="1"/>
          </p:cNvSpPr>
          <p:nvPr>
            <p:ph idx="1"/>
          </p:nvPr>
        </p:nvSpPr>
        <p:spPr>
          <a:xfrm>
            <a:off x="457200" y="1447800"/>
            <a:ext cx="8458200" cy="2508475"/>
          </a:xfrm>
        </p:spPr>
        <p:txBody>
          <a:bodyPr>
            <a:noAutofit/>
          </a:bodyPr>
          <a:lstStyle/>
          <a:p>
            <a:pPr marL="342900" indent="-342900">
              <a:buFont typeface="Arial" panose="020B0604020202020204" pitchFamily="34" charset="0"/>
              <a:buChar char="•"/>
            </a:pPr>
            <a:r>
              <a:rPr lang="en-US" sz="2400" dirty="0"/>
              <a:t>Separate address space (SMRAM)</a:t>
            </a:r>
          </a:p>
          <a:p>
            <a:pPr marL="342900" indent="-342900">
              <a:buFont typeface="Arial" panose="020B0604020202020204" pitchFamily="34" charset="0"/>
              <a:buChar char="•"/>
            </a:pPr>
            <a:r>
              <a:rPr lang="en-US" sz="2400" dirty="0"/>
              <a:t>SMM starts as Read-Address Mode with flat 32-bit addressable space without paging (CR0 PE/PG = 0)</a:t>
            </a:r>
          </a:p>
          <a:p>
            <a:pPr marL="914400" lvl="2" indent="-342900">
              <a:buFont typeface="Arial" panose="020B0604020202020204" pitchFamily="34" charset="0"/>
              <a:buChar char="•"/>
            </a:pPr>
            <a:r>
              <a:rPr lang="en-US" sz="2400" dirty="0"/>
              <a:t>SMI handler firmware can enable paging later</a:t>
            </a:r>
          </a:p>
          <a:p>
            <a:pPr marL="914400" lvl="2" indent="-342900">
              <a:buFont typeface="Arial" panose="020B0604020202020204" pitchFamily="34" charset="0"/>
              <a:buChar char="•"/>
            </a:pPr>
            <a:r>
              <a:rPr lang="en-US" sz="2400" dirty="0"/>
              <a:t>Segments: base = </a:t>
            </a:r>
            <a:r>
              <a:rPr lang="en-US" sz="2400" dirty="0">
                <a:latin typeface="Courier New" panose="02070309020205020404" pitchFamily="49" charset="0"/>
                <a:cs typeface="Courier New" panose="02070309020205020404" pitchFamily="49" charset="0"/>
              </a:rPr>
              <a:t>0</a:t>
            </a:r>
            <a:r>
              <a:rPr lang="en-US" sz="2400" dirty="0"/>
              <a:t>, limit = </a:t>
            </a:r>
            <a:r>
              <a:rPr lang="en-US" sz="2400" dirty="0" err="1">
                <a:latin typeface="Courier New" panose="02070309020205020404" pitchFamily="49" charset="0"/>
                <a:cs typeface="Courier New" panose="02070309020205020404" pitchFamily="49" charset="0"/>
              </a:rPr>
              <a:t>FFFFFFFFh</a:t>
            </a:r>
            <a:endParaRPr lang="en-US" sz="2400" dirty="0">
              <a:latin typeface="Courier New" panose="02070309020205020404" pitchFamily="49" charset="0"/>
              <a:cs typeface="Courier New" panose="02070309020205020404" pitchFamily="49" charset="0"/>
            </a:endParaRPr>
          </a:p>
          <a:p>
            <a:pPr marL="914400" lvl="2" indent="-342900">
              <a:buFont typeface="Arial" panose="020B0604020202020204" pitchFamily="34" charset="0"/>
              <a:buChar char="•"/>
            </a:pPr>
            <a:r>
              <a:rPr lang="en-US" sz="2400" dirty="0"/>
              <a:t>Addressable physical memory: </a:t>
            </a:r>
            <a:r>
              <a:rPr lang="en-US" sz="2400" dirty="0">
                <a:latin typeface="Courier New" panose="02070309020205020404" pitchFamily="49" charset="0"/>
                <a:cs typeface="Courier New" panose="02070309020205020404" pitchFamily="49" charset="0"/>
              </a:rPr>
              <a:t>0</a:t>
            </a:r>
            <a:r>
              <a:rPr lang="en-US" sz="2400" dirty="0"/>
              <a:t> to </a:t>
            </a:r>
            <a:r>
              <a:rPr lang="en-US" sz="2400" dirty="0" err="1">
                <a:latin typeface="Courier New" panose="02070309020205020404" pitchFamily="49" charset="0"/>
                <a:cs typeface="Courier New" panose="02070309020205020404" pitchFamily="49" charset="0"/>
              </a:rPr>
              <a:t>FFFFFFFFh</a:t>
            </a:r>
            <a:r>
              <a:rPr lang="en-US" sz="2400" dirty="0"/>
              <a:t> (4G) </a:t>
            </a:r>
          </a:p>
          <a:p>
            <a:pPr marL="342900" indent="-342900">
              <a:buFont typeface="Arial" panose="020B0604020202020204" pitchFamily="34" charset="0"/>
              <a:buChar char="•"/>
            </a:pPr>
            <a:r>
              <a:rPr lang="en-US" sz="2400" dirty="0" err="1"/>
              <a:t>CS.base</a:t>
            </a:r>
            <a:r>
              <a:rPr lang="en-US" sz="2400" dirty="0"/>
              <a:t> = SMBASE (</a:t>
            </a:r>
            <a:r>
              <a:rPr lang="en-US" sz="2400" dirty="0">
                <a:latin typeface="Courier New" panose="02070309020205020404" pitchFamily="49" charset="0"/>
                <a:cs typeface="Courier New" panose="02070309020205020404" pitchFamily="49" charset="0"/>
              </a:rPr>
              <a:t>30000h</a:t>
            </a:r>
            <a:r>
              <a:rPr lang="en-US" sz="2400" dirty="0"/>
              <a:t> at reset), EIP=</a:t>
            </a:r>
            <a:r>
              <a:rPr lang="en-US" sz="2400" dirty="0">
                <a:latin typeface="Courier New" panose="02070309020205020404" pitchFamily="49" charset="0"/>
                <a:cs typeface="Courier New" panose="02070309020205020404" pitchFamily="49" charset="0"/>
              </a:rPr>
              <a:t>8000h</a:t>
            </a:r>
          </a:p>
          <a:p>
            <a:pPr lvl="1" indent="0">
              <a:buNone/>
            </a:pPr>
            <a:r>
              <a:rPr lang="en-US" sz="2400" dirty="0">
                <a:sym typeface="Wingdings" panose="05000000000000000000" pitchFamily="2" charset="2"/>
              </a:rPr>
              <a:t>	 </a:t>
            </a:r>
            <a:r>
              <a:rPr lang="en-US" sz="2400" dirty="0"/>
              <a:t>SMM entry point = SMBASE + </a:t>
            </a:r>
            <a:r>
              <a:rPr lang="en-US" sz="2400" dirty="0">
                <a:latin typeface="Courier New" panose="02070309020205020404" pitchFamily="49" charset="0"/>
                <a:cs typeface="Courier New" panose="02070309020205020404" pitchFamily="49" charset="0"/>
              </a:rPr>
              <a:t>8000h</a:t>
            </a:r>
          </a:p>
          <a:p>
            <a:pPr marL="342900" indent="-342900">
              <a:buFont typeface="Arial" panose="020B0604020202020204" pitchFamily="34" charset="0"/>
              <a:buChar char="•"/>
            </a:pPr>
            <a:r>
              <a:rPr lang="en-US" sz="2400" dirty="0"/>
              <a:t>All hardware interrupts are disabled upon entry</a:t>
            </a:r>
          </a:p>
          <a:p>
            <a:endParaRPr lang="en-US" sz="2400" dirty="0"/>
          </a:p>
        </p:txBody>
      </p:sp>
    </p:spTree>
    <p:extLst>
      <p:ext uri="{BB962C8B-B14F-4D97-AF65-F5344CB8AC3E}">
        <p14:creationId xmlns:p14="http://schemas.microsoft.com/office/powerpoint/2010/main" val="119809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System Management RAM (SMRAM)</a:t>
            </a:r>
          </a:p>
        </p:txBody>
      </p:sp>
      <p:sp>
        <p:nvSpPr>
          <p:cNvPr id="4" name="Rounded Rectangle 3"/>
          <p:cNvSpPr/>
          <p:nvPr/>
        </p:nvSpPr>
        <p:spPr>
          <a:xfrm>
            <a:off x="1864273" y="1724366"/>
            <a:ext cx="2216206" cy="4105813"/>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sp>
        <p:nvSpPr>
          <p:cNvPr id="9" name="TextBox 8"/>
          <p:cNvSpPr txBox="1"/>
          <p:nvPr/>
        </p:nvSpPr>
        <p:spPr>
          <a:xfrm>
            <a:off x="92057" y="3766372"/>
            <a:ext cx="1792025" cy="307777"/>
          </a:xfrm>
          <a:prstGeom prst="rect">
            <a:avLst/>
          </a:prstGeom>
          <a:noFill/>
        </p:spPr>
        <p:txBody>
          <a:bodyPr wrap="square" rtlCol="0">
            <a:spAutoFit/>
          </a:bodyPr>
          <a:lstStyle/>
          <a:p>
            <a:r>
              <a:rPr lang="en-US" sz="1400" dirty="0">
                <a:solidFill>
                  <a:srgbClr val="FF0000"/>
                </a:solidFill>
                <a:cs typeface="Neo Sans Intel"/>
              </a:rPr>
              <a:t>SMRR_PHYSBASE</a:t>
            </a:r>
          </a:p>
        </p:txBody>
      </p:sp>
      <p:sp>
        <p:nvSpPr>
          <p:cNvPr id="11" name="Rounded Rectangle 10"/>
          <p:cNvSpPr/>
          <p:nvPr/>
        </p:nvSpPr>
        <p:spPr>
          <a:xfrm>
            <a:off x="1921404" y="2759084"/>
            <a:ext cx="2092289" cy="1100599"/>
          </a:xfrm>
          <a:prstGeom prst="roundRect">
            <a:avLst/>
          </a:prstGeom>
          <a:solidFill>
            <a:schemeClr val="accent4"/>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SMRAM</a:t>
            </a:r>
          </a:p>
        </p:txBody>
      </p:sp>
      <p:cxnSp>
        <p:nvCxnSpPr>
          <p:cNvPr id="15" name="Straight Connector 14"/>
          <p:cNvCxnSpPr/>
          <p:nvPr/>
        </p:nvCxnSpPr>
        <p:spPr>
          <a:xfrm>
            <a:off x="1909188" y="3962170"/>
            <a:ext cx="2104505" cy="0"/>
          </a:xfrm>
          <a:prstGeom prst="line">
            <a:avLst/>
          </a:prstGeom>
          <a:ln w="508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909188" y="2671178"/>
            <a:ext cx="2104505" cy="0"/>
          </a:xfrm>
          <a:prstGeom prst="line">
            <a:avLst/>
          </a:prstGeom>
          <a:ln w="508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377537" y="5569016"/>
            <a:ext cx="1418978" cy="338554"/>
          </a:xfrm>
          <a:prstGeom prst="rect">
            <a:avLst/>
          </a:prstGeom>
        </p:spPr>
        <p:txBody>
          <a:bodyPr wrap="none">
            <a:spAutoFit/>
          </a:bodyPr>
          <a:lstStyle/>
          <a:p>
            <a:r>
              <a:rPr lang="en-US" sz="1600" dirty="0">
                <a:solidFill>
                  <a:prstClr val="black"/>
                </a:solidFill>
                <a:latin typeface="Courier New" panose="02070309020205020404" pitchFamily="49" charset="0"/>
                <a:cs typeface="Courier New" panose="02070309020205020404" pitchFamily="49" charset="0"/>
              </a:rPr>
              <a:t>0x00000000</a:t>
            </a:r>
          </a:p>
        </p:txBody>
      </p:sp>
      <p:sp>
        <p:nvSpPr>
          <p:cNvPr id="24" name="Rectangle 23"/>
          <p:cNvSpPr/>
          <p:nvPr/>
        </p:nvSpPr>
        <p:spPr>
          <a:xfrm>
            <a:off x="365321" y="1715231"/>
            <a:ext cx="1418978" cy="338554"/>
          </a:xfrm>
          <a:prstGeom prst="rect">
            <a:avLst/>
          </a:prstGeom>
        </p:spPr>
        <p:txBody>
          <a:bodyPr wrap="none">
            <a:spAutoFit/>
          </a:bodyPr>
          <a:lstStyle/>
          <a:p>
            <a:r>
              <a:rPr lang="en-US" sz="1600" dirty="0">
                <a:solidFill>
                  <a:prstClr val="black"/>
                </a:solidFill>
                <a:latin typeface="Courier New" panose="02070309020205020404" pitchFamily="49" charset="0"/>
                <a:cs typeface="Courier New" panose="02070309020205020404" pitchFamily="49" charset="0"/>
              </a:rPr>
              <a:t>0xFFFFFFFF</a:t>
            </a:r>
          </a:p>
        </p:txBody>
      </p:sp>
      <p:cxnSp>
        <p:nvCxnSpPr>
          <p:cNvPr id="25" name="Straight Arrow Connector 24"/>
          <p:cNvCxnSpPr/>
          <p:nvPr/>
        </p:nvCxnSpPr>
        <p:spPr>
          <a:xfrm>
            <a:off x="4051015" y="2671178"/>
            <a:ext cx="1295139" cy="84099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013693" y="3962170"/>
            <a:ext cx="1343923" cy="19454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5410515" y="3406936"/>
            <a:ext cx="1723740" cy="2531411"/>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sp>
        <p:nvSpPr>
          <p:cNvPr id="33" name="Rounded Rectangle 32"/>
          <p:cNvSpPr/>
          <p:nvPr/>
        </p:nvSpPr>
        <p:spPr>
          <a:xfrm>
            <a:off x="5517723" y="4390965"/>
            <a:ext cx="1509323" cy="858435"/>
          </a:xfrm>
          <a:prstGeom prst="roundRect">
            <a:avLst/>
          </a:prstGeom>
          <a:solidFill>
            <a:schemeClr val="accent4"/>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SMI handlers</a:t>
            </a:r>
          </a:p>
        </p:txBody>
      </p:sp>
      <p:sp>
        <p:nvSpPr>
          <p:cNvPr id="34" name="Rounded Rectangle 33"/>
          <p:cNvSpPr/>
          <p:nvPr/>
        </p:nvSpPr>
        <p:spPr>
          <a:xfrm>
            <a:off x="5517723" y="3550921"/>
            <a:ext cx="1509323" cy="683359"/>
          </a:xfrm>
          <a:prstGeom prst="roundRect">
            <a:avLst/>
          </a:prstGeom>
          <a:solidFill>
            <a:schemeClr val="accent4"/>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SMM state save area</a:t>
            </a:r>
          </a:p>
        </p:txBody>
      </p:sp>
      <p:sp>
        <p:nvSpPr>
          <p:cNvPr id="35" name="Rectangle 34"/>
          <p:cNvSpPr/>
          <p:nvPr/>
        </p:nvSpPr>
        <p:spPr>
          <a:xfrm>
            <a:off x="7134255" y="5016917"/>
            <a:ext cx="1890261" cy="338554"/>
          </a:xfrm>
          <a:prstGeom prst="rect">
            <a:avLst/>
          </a:prstGeom>
        </p:spPr>
        <p:txBody>
          <a:bodyPr wrap="none">
            <a:spAutoFit/>
          </a:bodyPr>
          <a:lstStyle/>
          <a:p>
            <a:r>
              <a:rPr lang="en-US" sz="1600" dirty="0">
                <a:solidFill>
                  <a:prstClr val="black"/>
                </a:solidFill>
              </a:rPr>
              <a:t>SMBASE + </a:t>
            </a:r>
            <a:r>
              <a:rPr lang="en-US" sz="1600" dirty="0">
                <a:solidFill>
                  <a:prstClr val="black"/>
                </a:solidFill>
                <a:latin typeface="Courier New" panose="02070309020205020404" pitchFamily="49" charset="0"/>
                <a:cs typeface="Courier New" panose="02070309020205020404" pitchFamily="49" charset="0"/>
              </a:rPr>
              <a:t>8000h</a:t>
            </a:r>
          </a:p>
        </p:txBody>
      </p:sp>
      <p:sp>
        <p:nvSpPr>
          <p:cNvPr id="39" name="Rectangle 38"/>
          <p:cNvSpPr/>
          <p:nvPr/>
        </p:nvSpPr>
        <p:spPr>
          <a:xfrm>
            <a:off x="7187154" y="5645513"/>
            <a:ext cx="1037463" cy="338554"/>
          </a:xfrm>
          <a:prstGeom prst="rect">
            <a:avLst/>
          </a:prstGeom>
        </p:spPr>
        <p:txBody>
          <a:bodyPr wrap="none">
            <a:spAutoFit/>
          </a:bodyPr>
          <a:lstStyle/>
          <a:p>
            <a:r>
              <a:rPr lang="en-US" sz="1600" dirty="0">
                <a:solidFill>
                  <a:prstClr val="black"/>
                </a:solidFill>
              </a:rPr>
              <a:t>SMBASE</a:t>
            </a:r>
          </a:p>
        </p:txBody>
      </p:sp>
      <p:sp>
        <p:nvSpPr>
          <p:cNvPr id="40" name="Rectangle 39"/>
          <p:cNvSpPr/>
          <p:nvPr/>
        </p:nvSpPr>
        <p:spPr>
          <a:xfrm>
            <a:off x="7149054" y="3352800"/>
            <a:ext cx="1887055" cy="338554"/>
          </a:xfrm>
          <a:prstGeom prst="rect">
            <a:avLst/>
          </a:prstGeom>
        </p:spPr>
        <p:txBody>
          <a:bodyPr wrap="none">
            <a:spAutoFit/>
          </a:bodyPr>
          <a:lstStyle/>
          <a:p>
            <a:r>
              <a:rPr lang="en-US" sz="1600" dirty="0">
                <a:solidFill>
                  <a:prstClr val="black"/>
                </a:solidFill>
              </a:rPr>
              <a:t>SMBASE + </a:t>
            </a:r>
            <a:r>
              <a:rPr lang="en-US" sz="1600" dirty="0" err="1">
                <a:solidFill>
                  <a:prstClr val="black"/>
                </a:solidFill>
                <a:latin typeface="Courier New" panose="02070309020205020404" pitchFamily="49" charset="0"/>
                <a:cs typeface="Courier New" panose="02070309020205020404" pitchFamily="49" charset="0"/>
              </a:rPr>
              <a:t>FFFFh</a:t>
            </a:r>
            <a:endParaRPr lang="en-US" sz="1600" dirty="0">
              <a:solidFill>
                <a:prstClr val="black"/>
              </a:solidFill>
              <a:latin typeface="Courier New" panose="02070309020205020404" pitchFamily="49" charset="0"/>
              <a:cs typeface="Courier New" panose="02070309020205020404" pitchFamily="49" charset="0"/>
            </a:endParaRPr>
          </a:p>
        </p:txBody>
      </p:sp>
      <p:sp>
        <p:nvSpPr>
          <p:cNvPr id="41" name="Rectangle 40"/>
          <p:cNvSpPr/>
          <p:nvPr/>
        </p:nvSpPr>
        <p:spPr>
          <a:xfrm>
            <a:off x="5776255" y="3037605"/>
            <a:ext cx="947695" cy="338554"/>
          </a:xfrm>
          <a:prstGeom prst="rect">
            <a:avLst/>
          </a:prstGeom>
        </p:spPr>
        <p:txBody>
          <a:bodyPr wrap="none">
            <a:spAutoFit/>
          </a:bodyPr>
          <a:lstStyle/>
          <a:p>
            <a:r>
              <a:rPr lang="en-US" sz="1600" dirty="0">
                <a:solidFill>
                  <a:prstClr val="black"/>
                </a:solidFill>
              </a:rPr>
              <a:t>SMRAM</a:t>
            </a:r>
          </a:p>
        </p:txBody>
      </p:sp>
      <p:sp>
        <p:nvSpPr>
          <p:cNvPr id="19" name="Rectangle 18"/>
          <p:cNvSpPr/>
          <p:nvPr/>
        </p:nvSpPr>
        <p:spPr>
          <a:xfrm>
            <a:off x="7162800" y="4004846"/>
            <a:ext cx="1875835" cy="338554"/>
          </a:xfrm>
          <a:prstGeom prst="rect">
            <a:avLst/>
          </a:prstGeom>
        </p:spPr>
        <p:txBody>
          <a:bodyPr wrap="none">
            <a:spAutoFit/>
          </a:bodyPr>
          <a:lstStyle/>
          <a:p>
            <a:r>
              <a:rPr lang="en-US" sz="1600" dirty="0">
                <a:solidFill>
                  <a:prstClr val="black"/>
                </a:solidFill>
              </a:rPr>
              <a:t>SMBASE + </a:t>
            </a:r>
            <a:r>
              <a:rPr lang="en-US" sz="1600" dirty="0">
                <a:solidFill>
                  <a:prstClr val="black"/>
                </a:solidFill>
                <a:latin typeface="Courier New" panose="02070309020205020404" pitchFamily="49" charset="0"/>
                <a:cs typeface="Courier New" panose="02070309020205020404" pitchFamily="49" charset="0"/>
              </a:rPr>
              <a:t>FE00h</a:t>
            </a:r>
          </a:p>
        </p:txBody>
      </p:sp>
    </p:spTree>
    <p:extLst>
      <p:ext uri="{BB962C8B-B14F-4D97-AF65-F5344CB8AC3E}">
        <p14:creationId xmlns:p14="http://schemas.microsoft.com/office/powerpoint/2010/main" val="614140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x64 SMM Save State</a:t>
            </a:r>
          </a:p>
        </p:txBody>
      </p:sp>
      <p:sp>
        <p:nvSpPr>
          <p:cNvPr id="4" name="Rectangle 3"/>
          <p:cNvSpPr/>
          <p:nvPr/>
        </p:nvSpPr>
        <p:spPr>
          <a:xfrm>
            <a:off x="952500" y="6519446"/>
            <a:ext cx="7810500" cy="338554"/>
          </a:xfrm>
          <a:prstGeom prst="rect">
            <a:avLst/>
          </a:prstGeom>
        </p:spPr>
        <p:txBody>
          <a:bodyPr wrap="square">
            <a:spAutoFit/>
          </a:bodyPr>
          <a:lstStyle/>
          <a:p>
            <a:r>
              <a:rPr lang="en-US" sz="1600" dirty="0"/>
              <a:t>Reference: </a:t>
            </a:r>
            <a:r>
              <a:rPr lang="en-US" sz="1600" dirty="0">
                <a:hlinkClick r:id="rId3"/>
              </a:rPr>
              <a:t>Intel® 64 and IA-32 Architectures Software Developer’s Manual</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557914924"/>
              </p:ext>
            </p:extLst>
          </p:nvPr>
        </p:nvGraphicFramePr>
        <p:xfrm>
          <a:off x="495300" y="990600"/>
          <a:ext cx="8191500" cy="5369219"/>
        </p:xfrm>
        <a:graphic>
          <a:graphicData uri="http://schemas.openxmlformats.org/drawingml/2006/table">
            <a:tbl>
              <a:tblPr>
                <a:tableStyleId>{5C22544A-7EE6-4342-B048-85BDC9FD1C3A}</a:tableStyleId>
              </a:tblPr>
              <a:tblGrid>
                <a:gridCol w="3047080">
                  <a:extLst>
                    <a:ext uri="{9D8B030D-6E8A-4147-A177-3AD203B41FA5}">
                      <a16:colId xmlns:a16="http://schemas.microsoft.com/office/drawing/2014/main" val="4291589473"/>
                    </a:ext>
                  </a:extLst>
                </a:gridCol>
                <a:gridCol w="4142020">
                  <a:extLst>
                    <a:ext uri="{9D8B030D-6E8A-4147-A177-3AD203B41FA5}">
                      <a16:colId xmlns:a16="http://schemas.microsoft.com/office/drawing/2014/main" val="3295620977"/>
                    </a:ext>
                  </a:extLst>
                </a:gridCol>
                <a:gridCol w="1002400">
                  <a:extLst>
                    <a:ext uri="{9D8B030D-6E8A-4147-A177-3AD203B41FA5}">
                      <a16:colId xmlns:a16="http://schemas.microsoft.com/office/drawing/2014/main" val="2758344679"/>
                    </a:ext>
                  </a:extLst>
                </a:gridCol>
              </a:tblGrid>
              <a:tr h="698075">
                <a:tc>
                  <a:txBody>
                    <a:bodyPr/>
                    <a:lstStyle/>
                    <a:p>
                      <a:pPr algn="ctr" fontAlgn="b"/>
                      <a:r>
                        <a:rPr lang="en-US" sz="1400" u="none" strike="noStrike">
                          <a:effectLst/>
                        </a:rPr>
                        <a:t>Offset</a:t>
                      </a:r>
                      <a:br>
                        <a:rPr lang="en-US" sz="1400" u="none" strike="noStrike">
                          <a:effectLst/>
                        </a:rPr>
                      </a:br>
                      <a:r>
                        <a:rPr lang="en-US" sz="1400" u="none" strike="noStrike">
                          <a:effectLst/>
                        </a:rPr>
                        <a:t>(Added to SMBASE + 8000H)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dirty="0">
                          <a:effectLst/>
                        </a:rPr>
                        <a:t>Register</a:t>
                      </a:r>
                      <a:endParaRPr lang="en-US" sz="1400" b="0" i="0" u="none" strike="noStrike" dirty="0">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Writable?</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4084358034"/>
                  </a:ext>
                </a:extLst>
              </a:tr>
              <a:tr h="259508">
                <a:tc>
                  <a:txBody>
                    <a:bodyPr/>
                    <a:lstStyle/>
                    <a:p>
                      <a:pPr algn="ctr" fontAlgn="b"/>
                      <a:r>
                        <a:rPr lang="en-US" sz="1400" u="none" strike="noStrike">
                          <a:effectLst/>
                        </a:rPr>
                        <a:t>7FF8H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CR0</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582539994"/>
                  </a:ext>
                </a:extLst>
              </a:tr>
              <a:tr h="259508">
                <a:tc>
                  <a:txBody>
                    <a:bodyPr/>
                    <a:lstStyle/>
                    <a:p>
                      <a:pPr algn="ctr" fontAlgn="b"/>
                      <a:r>
                        <a:rPr lang="en-US" sz="1400" u="none" strike="noStrike">
                          <a:effectLst/>
                        </a:rPr>
                        <a:t>7FF0H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CR3</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2367141852"/>
                  </a:ext>
                </a:extLst>
              </a:tr>
              <a:tr h="259508">
                <a:tc>
                  <a:txBody>
                    <a:bodyPr/>
                    <a:lstStyle/>
                    <a:p>
                      <a:pPr algn="ctr" fontAlgn="b"/>
                      <a:r>
                        <a:rPr lang="en-US" sz="1400" u="none" strike="noStrike">
                          <a:effectLst/>
                        </a:rPr>
                        <a:t>7FE8H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RFLAGS</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063306497"/>
                  </a:ext>
                </a:extLst>
              </a:tr>
              <a:tr h="259508">
                <a:tc>
                  <a:txBody>
                    <a:bodyPr/>
                    <a:lstStyle/>
                    <a:p>
                      <a:pPr algn="ctr" fontAlgn="b"/>
                      <a:r>
                        <a:rPr lang="en-US" sz="1400" u="none" strike="noStrike">
                          <a:effectLst/>
                        </a:rPr>
                        <a:t>7FE0H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IA32_EFER</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77682633"/>
                  </a:ext>
                </a:extLst>
              </a:tr>
              <a:tr h="259508">
                <a:tc>
                  <a:txBody>
                    <a:bodyPr/>
                    <a:lstStyle/>
                    <a:p>
                      <a:pPr algn="ctr" fontAlgn="b"/>
                      <a:r>
                        <a:rPr lang="en-US" sz="1400" u="none" strike="noStrike">
                          <a:effectLst/>
                        </a:rPr>
                        <a:t>7FD8H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RIP</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988334309"/>
                  </a:ext>
                </a:extLst>
              </a:tr>
              <a:tr h="259508">
                <a:tc>
                  <a:txBody>
                    <a:bodyPr/>
                    <a:lstStyle/>
                    <a:p>
                      <a:pPr algn="ctr" fontAlgn="b"/>
                      <a:r>
                        <a:rPr lang="en-US" sz="1400" u="none" strike="noStrike">
                          <a:effectLst/>
                        </a:rPr>
                        <a:t>7FD0H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DR6</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2888418506"/>
                  </a:ext>
                </a:extLst>
              </a:tr>
              <a:tr h="259508">
                <a:tc>
                  <a:txBody>
                    <a:bodyPr/>
                    <a:lstStyle/>
                    <a:p>
                      <a:pPr algn="ctr" fontAlgn="b"/>
                      <a:r>
                        <a:rPr lang="en-US" sz="1400" u="none" strike="noStrike">
                          <a:effectLst/>
                        </a:rPr>
                        <a:t>7FC8H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DR7</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33687137"/>
                  </a:ext>
                </a:extLst>
              </a:tr>
              <a:tr h="259508">
                <a:tc>
                  <a:txBody>
                    <a:bodyPr/>
                    <a:lstStyle/>
                    <a:p>
                      <a:pPr algn="ctr" fontAlgn="b"/>
                      <a:r>
                        <a:rPr lang="en-US" sz="1400" u="none" strike="noStrike">
                          <a:effectLst/>
                        </a:rPr>
                        <a:t>7FC4H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dirty="0">
                          <a:effectLst/>
                        </a:rPr>
                        <a:t>TR SEL1</a:t>
                      </a:r>
                      <a:endParaRPr lang="en-US" sz="1400" b="0" i="0" u="none" strike="noStrike" dirty="0">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3833694884"/>
                  </a:ext>
                </a:extLst>
              </a:tr>
              <a:tr h="259508">
                <a:tc>
                  <a:txBody>
                    <a:bodyPr/>
                    <a:lstStyle/>
                    <a:p>
                      <a:pPr algn="ctr" fontAlgn="b"/>
                      <a:r>
                        <a:rPr lang="en-US" sz="1400" u="none" strike="noStrike" dirty="0">
                          <a:effectLst/>
                        </a:rPr>
                        <a:t>7FC0H</a:t>
                      </a:r>
                      <a:endParaRPr lang="en-US" sz="1400" b="0" i="0" u="none" strike="noStrike" dirty="0">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LDTR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875093771"/>
                  </a:ext>
                </a:extLst>
              </a:tr>
              <a:tr h="259508">
                <a:tc>
                  <a:txBody>
                    <a:bodyPr/>
                    <a:lstStyle/>
                    <a:p>
                      <a:pPr algn="ctr" fontAlgn="b"/>
                      <a:r>
                        <a:rPr lang="en-US" sz="1400" u="none" strike="noStrike">
                          <a:effectLst/>
                        </a:rPr>
                        <a:t>7FBCH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GS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2022977850"/>
                  </a:ext>
                </a:extLst>
              </a:tr>
              <a:tr h="259508">
                <a:tc>
                  <a:txBody>
                    <a:bodyPr/>
                    <a:lstStyle/>
                    <a:p>
                      <a:pPr algn="ctr" fontAlgn="b"/>
                      <a:r>
                        <a:rPr lang="en-US" sz="1400" u="none" strike="noStrike">
                          <a:effectLst/>
                        </a:rPr>
                        <a:t>7FB8H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FS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2371706250"/>
                  </a:ext>
                </a:extLst>
              </a:tr>
              <a:tr h="259508">
                <a:tc>
                  <a:txBody>
                    <a:bodyPr/>
                    <a:lstStyle/>
                    <a:p>
                      <a:pPr algn="ctr" fontAlgn="b"/>
                      <a:r>
                        <a:rPr lang="en-US" sz="1400" u="none" strike="noStrike">
                          <a:effectLst/>
                        </a:rPr>
                        <a:t>7FB4H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DS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3329939655"/>
                  </a:ext>
                </a:extLst>
              </a:tr>
              <a:tr h="259508">
                <a:tc>
                  <a:txBody>
                    <a:bodyPr/>
                    <a:lstStyle/>
                    <a:p>
                      <a:pPr algn="ctr" fontAlgn="b"/>
                      <a:r>
                        <a:rPr lang="en-US" sz="1400" u="none" strike="noStrike">
                          <a:effectLst/>
                        </a:rPr>
                        <a:t>7FB0H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SS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3741334538"/>
                  </a:ext>
                </a:extLst>
              </a:tr>
              <a:tr h="259508">
                <a:tc>
                  <a:txBody>
                    <a:bodyPr/>
                    <a:lstStyle/>
                    <a:p>
                      <a:pPr algn="ctr" fontAlgn="b"/>
                      <a:r>
                        <a:rPr lang="en-US" sz="1400" u="none" strike="noStrike">
                          <a:effectLst/>
                        </a:rPr>
                        <a:t>7FACH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CS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500221850"/>
                  </a:ext>
                </a:extLst>
              </a:tr>
              <a:tr h="259508">
                <a:tc>
                  <a:txBody>
                    <a:bodyPr/>
                    <a:lstStyle/>
                    <a:p>
                      <a:pPr algn="ctr" fontAlgn="b"/>
                      <a:r>
                        <a:rPr lang="en-US" sz="1400" u="none" strike="noStrike">
                          <a:effectLst/>
                        </a:rPr>
                        <a:t>7FA8H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ES SEL1</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533761627"/>
                  </a:ext>
                </a:extLst>
              </a:tr>
              <a:tr h="259508">
                <a:tc>
                  <a:txBody>
                    <a:bodyPr/>
                    <a:lstStyle/>
                    <a:p>
                      <a:pPr algn="ctr" fontAlgn="b"/>
                      <a:r>
                        <a:rPr lang="en-US" sz="1400" u="none" strike="noStrike">
                          <a:effectLst/>
                        </a:rPr>
                        <a:t>7FA4H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IO_MISC</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114556761"/>
                  </a:ext>
                </a:extLst>
              </a:tr>
              <a:tr h="259508">
                <a:tc>
                  <a:txBody>
                    <a:bodyPr/>
                    <a:lstStyle/>
                    <a:p>
                      <a:pPr algn="ctr" fontAlgn="b"/>
                      <a:r>
                        <a:rPr lang="en-US" sz="1400" u="none" strike="noStrike">
                          <a:effectLst/>
                        </a:rPr>
                        <a:t>7F9CH</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IO_MEM_ADDR</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233791828"/>
                  </a:ext>
                </a:extLst>
              </a:tr>
              <a:tr h="259508">
                <a:tc>
                  <a:txBody>
                    <a:bodyPr/>
                    <a:lstStyle/>
                    <a:p>
                      <a:pPr algn="ctr" fontAlgn="b"/>
                      <a:r>
                        <a:rPr lang="en-US" sz="1400" u="none" strike="noStrike" dirty="0">
                          <a:effectLst/>
                        </a:rPr>
                        <a:t>7F94H</a:t>
                      </a:r>
                      <a:endParaRPr lang="en-US" sz="1400" b="0" i="0" u="none" strike="noStrike" dirty="0">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a:effectLst/>
                        </a:rPr>
                        <a:t>RDI</a:t>
                      </a:r>
                      <a:endParaRPr lang="en-US" sz="1400" b="0" i="0" u="none" strike="noStrike">
                        <a:solidFill>
                          <a:srgbClr val="000000"/>
                        </a:solidFill>
                        <a:effectLst/>
                        <a:latin typeface="Calibri" panose="020F0502020204030204" pitchFamily="34" charset="0"/>
                      </a:endParaRPr>
                    </a:p>
                  </a:txBody>
                  <a:tcPr marL="12976" marR="12976" marT="12976"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12976" marR="12976" marT="12976" marB="0" anchor="b"/>
                </a:tc>
                <a:extLst>
                  <a:ext uri="{0D108BD9-81ED-4DB2-BD59-A6C34878D82A}">
                    <a16:rowId xmlns:a16="http://schemas.microsoft.com/office/drawing/2014/main" val="1655948136"/>
                  </a:ext>
                </a:extLst>
              </a:tr>
            </a:tbl>
          </a:graphicData>
        </a:graphic>
      </p:graphicFrame>
    </p:spTree>
    <p:extLst>
      <p:ext uri="{BB962C8B-B14F-4D97-AF65-F5344CB8AC3E}">
        <p14:creationId xmlns:p14="http://schemas.microsoft.com/office/powerpoint/2010/main" val="2263568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x64 SMM Save State (cont’d)</a:t>
            </a:r>
          </a:p>
        </p:txBody>
      </p:sp>
      <p:graphicFrame>
        <p:nvGraphicFramePr>
          <p:cNvPr id="5" name="Table 4"/>
          <p:cNvGraphicFramePr>
            <a:graphicFrameLocks noGrp="1"/>
          </p:cNvGraphicFramePr>
          <p:nvPr>
            <p:extLst>
              <p:ext uri="{D42A27DB-BD31-4B8C-83A1-F6EECF244321}">
                <p14:modId xmlns:p14="http://schemas.microsoft.com/office/powerpoint/2010/main" val="1561188017"/>
              </p:ext>
            </p:extLst>
          </p:nvPr>
        </p:nvGraphicFramePr>
        <p:xfrm>
          <a:off x="495302" y="997795"/>
          <a:ext cx="8191498" cy="5403005"/>
        </p:xfrm>
        <a:graphic>
          <a:graphicData uri="http://schemas.openxmlformats.org/drawingml/2006/table">
            <a:tbl>
              <a:tblPr>
                <a:tableStyleId>{5C22544A-7EE6-4342-B048-85BDC9FD1C3A}</a:tableStyleId>
              </a:tblPr>
              <a:tblGrid>
                <a:gridCol w="2756605">
                  <a:extLst>
                    <a:ext uri="{9D8B030D-6E8A-4147-A177-3AD203B41FA5}">
                      <a16:colId xmlns:a16="http://schemas.microsoft.com/office/drawing/2014/main" val="1897340152"/>
                    </a:ext>
                  </a:extLst>
                </a:gridCol>
                <a:gridCol w="4432493">
                  <a:extLst>
                    <a:ext uri="{9D8B030D-6E8A-4147-A177-3AD203B41FA5}">
                      <a16:colId xmlns:a16="http://schemas.microsoft.com/office/drawing/2014/main" val="952860100"/>
                    </a:ext>
                  </a:extLst>
                </a:gridCol>
                <a:gridCol w="1002400">
                  <a:extLst>
                    <a:ext uri="{9D8B030D-6E8A-4147-A177-3AD203B41FA5}">
                      <a16:colId xmlns:a16="http://schemas.microsoft.com/office/drawing/2014/main" val="1750075681"/>
                    </a:ext>
                  </a:extLst>
                </a:gridCol>
              </a:tblGrid>
              <a:tr h="614769">
                <a:tc>
                  <a:txBody>
                    <a:bodyPr/>
                    <a:lstStyle/>
                    <a:p>
                      <a:pPr algn="ctr" fontAlgn="b"/>
                      <a:r>
                        <a:rPr lang="en-US" sz="1400" u="none" strike="noStrike">
                          <a:effectLst/>
                        </a:rPr>
                        <a:t>Offset</a:t>
                      </a:r>
                      <a:br>
                        <a:rPr lang="en-US" sz="1400" u="none" strike="noStrike">
                          <a:effectLst/>
                        </a:rPr>
                      </a:br>
                      <a:r>
                        <a:rPr lang="en-US" sz="1400" u="none" strike="noStrike">
                          <a:effectLst/>
                        </a:rPr>
                        <a:t>(Added to SMBASE + 8000H)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Register</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Writable?</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930454413"/>
                  </a:ext>
                </a:extLst>
              </a:tr>
              <a:tr h="230439">
                <a:tc>
                  <a:txBody>
                    <a:bodyPr/>
                    <a:lstStyle/>
                    <a:p>
                      <a:pPr algn="ctr" fontAlgn="b"/>
                      <a:r>
                        <a:rPr lang="en-US" sz="1400" u="none" strike="noStrike">
                          <a:effectLst/>
                        </a:rPr>
                        <a:t>7F8CH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RSI</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482682180"/>
                  </a:ext>
                </a:extLst>
              </a:tr>
              <a:tr h="230439">
                <a:tc>
                  <a:txBody>
                    <a:bodyPr/>
                    <a:lstStyle/>
                    <a:p>
                      <a:pPr algn="ctr" fontAlgn="b"/>
                      <a:r>
                        <a:rPr lang="en-US" sz="1400" u="none" strike="noStrike">
                          <a:effectLst/>
                        </a:rPr>
                        <a:t>7F84H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RBP</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659669682"/>
                  </a:ext>
                </a:extLst>
              </a:tr>
              <a:tr h="230439">
                <a:tc>
                  <a:txBody>
                    <a:bodyPr/>
                    <a:lstStyle/>
                    <a:p>
                      <a:pPr algn="ctr" fontAlgn="b"/>
                      <a:r>
                        <a:rPr lang="en-US" sz="1400" u="none" strike="noStrike">
                          <a:effectLst/>
                        </a:rPr>
                        <a:t>7F7CH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RSP</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141970995"/>
                  </a:ext>
                </a:extLst>
              </a:tr>
              <a:tr h="230439">
                <a:tc>
                  <a:txBody>
                    <a:bodyPr/>
                    <a:lstStyle/>
                    <a:p>
                      <a:pPr algn="ctr" fontAlgn="b"/>
                      <a:r>
                        <a:rPr lang="en-US" sz="1400" u="none" strike="noStrike">
                          <a:effectLst/>
                        </a:rPr>
                        <a:t>7F74H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RBX</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1121910443"/>
                  </a:ext>
                </a:extLst>
              </a:tr>
              <a:tr h="230439">
                <a:tc>
                  <a:txBody>
                    <a:bodyPr/>
                    <a:lstStyle/>
                    <a:p>
                      <a:pPr algn="ctr" fontAlgn="b"/>
                      <a:r>
                        <a:rPr lang="en-US" sz="1400" u="none" strike="noStrike">
                          <a:effectLst/>
                        </a:rPr>
                        <a:t>7F6CH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RDX</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158490521"/>
                  </a:ext>
                </a:extLst>
              </a:tr>
              <a:tr h="230439">
                <a:tc>
                  <a:txBody>
                    <a:bodyPr/>
                    <a:lstStyle/>
                    <a:p>
                      <a:pPr algn="ctr" fontAlgn="b"/>
                      <a:r>
                        <a:rPr lang="en-US" sz="1400" u="none" strike="noStrike">
                          <a:effectLst/>
                        </a:rPr>
                        <a:t>7F64H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RCX</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828920026"/>
                  </a:ext>
                </a:extLst>
              </a:tr>
              <a:tr h="230439">
                <a:tc>
                  <a:txBody>
                    <a:bodyPr/>
                    <a:lstStyle/>
                    <a:p>
                      <a:pPr algn="ctr" fontAlgn="b"/>
                      <a:r>
                        <a:rPr lang="en-US" sz="1400" u="none" strike="noStrike">
                          <a:effectLst/>
                        </a:rPr>
                        <a:t>7F5CH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RAX</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4236840941"/>
                  </a:ext>
                </a:extLst>
              </a:tr>
              <a:tr h="230439">
                <a:tc>
                  <a:txBody>
                    <a:bodyPr/>
                    <a:lstStyle/>
                    <a:p>
                      <a:pPr algn="ctr" fontAlgn="b"/>
                      <a:r>
                        <a:rPr lang="en-US" sz="1400" u="none" strike="noStrike" dirty="0">
                          <a:effectLst/>
                        </a:rPr>
                        <a:t>7F54H</a:t>
                      </a:r>
                      <a:endParaRPr lang="en-US" sz="1400" b="0" i="0" u="none" strike="noStrike" dirty="0">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R8</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609487096"/>
                  </a:ext>
                </a:extLst>
              </a:tr>
              <a:tr h="230439">
                <a:tc>
                  <a:txBody>
                    <a:bodyPr/>
                    <a:lstStyle/>
                    <a:p>
                      <a:pPr algn="ctr" fontAlgn="b"/>
                      <a:r>
                        <a:rPr lang="en-US" sz="1400" u="none" strike="noStrike">
                          <a:effectLst/>
                        </a:rPr>
                        <a:t>7F4CH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R9</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194853491"/>
                  </a:ext>
                </a:extLst>
              </a:tr>
              <a:tr h="230439">
                <a:tc>
                  <a:txBody>
                    <a:bodyPr/>
                    <a:lstStyle/>
                    <a:p>
                      <a:pPr algn="ctr" fontAlgn="b"/>
                      <a:r>
                        <a:rPr lang="en-US" sz="1400" u="none" strike="noStrike" dirty="0">
                          <a:effectLst/>
                        </a:rPr>
                        <a:t>7F44H</a:t>
                      </a:r>
                      <a:endParaRPr lang="en-US" sz="1400" b="0" i="0" u="none" strike="noStrike" dirty="0">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R10</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752843116"/>
                  </a:ext>
                </a:extLst>
              </a:tr>
              <a:tr h="230439">
                <a:tc>
                  <a:txBody>
                    <a:bodyPr/>
                    <a:lstStyle/>
                    <a:p>
                      <a:pPr algn="ctr" fontAlgn="b"/>
                      <a:r>
                        <a:rPr lang="en-US" sz="1400" u="none" strike="noStrike" dirty="0">
                          <a:effectLst/>
                        </a:rPr>
                        <a:t>7F3CH</a:t>
                      </a:r>
                      <a:endParaRPr lang="en-US" sz="1400" b="0" i="0" u="none" strike="noStrike" dirty="0">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R11</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395707986"/>
                  </a:ext>
                </a:extLst>
              </a:tr>
              <a:tr h="230439">
                <a:tc>
                  <a:txBody>
                    <a:bodyPr/>
                    <a:lstStyle/>
                    <a:p>
                      <a:pPr algn="ctr" fontAlgn="b"/>
                      <a:r>
                        <a:rPr lang="en-US" sz="1400" u="none" strike="noStrike" dirty="0">
                          <a:effectLst/>
                        </a:rPr>
                        <a:t>7F34H</a:t>
                      </a:r>
                      <a:endParaRPr lang="en-US" sz="1400" b="0" i="0" u="none" strike="noStrike" dirty="0">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R12</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1898894490"/>
                  </a:ext>
                </a:extLst>
              </a:tr>
              <a:tr h="230439">
                <a:tc>
                  <a:txBody>
                    <a:bodyPr/>
                    <a:lstStyle/>
                    <a:p>
                      <a:pPr algn="ctr" fontAlgn="b"/>
                      <a:r>
                        <a:rPr lang="en-US" sz="1400" u="none" strike="noStrike">
                          <a:effectLst/>
                        </a:rPr>
                        <a:t>7F2CH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R13</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1436256511"/>
                  </a:ext>
                </a:extLst>
              </a:tr>
              <a:tr h="230439">
                <a:tc>
                  <a:txBody>
                    <a:bodyPr/>
                    <a:lstStyle/>
                    <a:p>
                      <a:pPr algn="ctr" fontAlgn="b"/>
                      <a:r>
                        <a:rPr lang="en-US" sz="1400" u="none" strike="noStrike" dirty="0">
                          <a:effectLst/>
                        </a:rPr>
                        <a:t>7F24H</a:t>
                      </a:r>
                      <a:endParaRPr lang="en-US" sz="1400" b="0" i="0" u="none" strike="noStrike" dirty="0">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R14</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3819470074"/>
                  </a:ext>
                </a:extLst>
              </a:tr>
              <a:tr h="230439">
                <a:tc>
                  <a:txBody>
                    <a:bodyPr/>
                    <a:lstStyle/>
                    <a:p>
                      <a:pPr algn="ctr" fontAlgn="b"/>
                      <a:r>
                        <a:rPr lang="en-US" sz="1400" u="none" strike="noStrike">
                          <a:effectLst/>
                        </a:rPr>
                        <a:t>7F1CH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R15</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609845308"/>
                  </a:ext>
                </a:extLst>
              </a:tr>
              <a:tr h="119646">
                <a:tc>
                  <a:txBody>
                    <a:bodyPr/>
                    <a:lstStyle/>
                    <a:p>
                      <a:pPr algn="ctr" fontAlgn="b"/>
                      <a:r>
                        <a:rPr lang="en-US" sz="1400" u="none" strike="noStrike">
                          <a:effectLst/>
                        </a:rPr>
                        <a:t>7F1BH-7F04H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Reserved</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189378154"/>
                  </a:ext>
                </a:extLst>
              </a:tr>
              <a:tr h="230439">
                <a:tc>
                  <a:txBody>
                    <a:bodyPr/>
                    <a:lstStyle/>
                    <a:p>
                      <a:pPr algn="ctr" fontAlgn="b"/>
                      <a:r>
                        <a:rPr lang="en-US" sz="1400" u="none" strike="noStrike">
                          <a:effectLst/>
                        </a:rPr>
                        <a:t>7F02H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Auto HALT Restart Field (Word)</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25151582"/>
                  </a:ext>
                </a:extLst>
              </a:tr>
              <a:tr h="230439">
                <a:tc>
                  <a:txBody>
                    <a:bodyPr/>
                    <a:lstStyle/>
                    <a:p>
                      <a:pPr algn="ctr" fontAlgn="b"/>
                      <a:r>
                        <a:rPr lang="en-US" sz="1400" u="none" strike="noStrike">
                          <a:effectLst/>
                        </a:rPr>
                        <a:t>7F00H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I/O Instruction Restart Field (Word)</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45049818"/>
                  </a:ext>
                </a:extLst>
              </a:tr>
              <a:tr h="417093">
                <a:tc>
                  <a:txBody>
                    <a:bodyPr/>
                    <a:lstStyle/>
                    <a:p>
                      <a:pPr algn="ctr" fontAlgn="b"/>
                      <a:r>
                        <a:rPr lang="en-US" sz="1400" u="none" strike="noStrike">
                          <a:effectLst/>
                        </a:rPr>
                        <a:t>7EFCH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SMM Revision Identifier Field (Doubleword)</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15351707"/>
                  </a:ext>
                </a:extLst>
              </a:tr>
              <a:tr h="230439">
                <a:tc>
                  <a:txBody>
                    <a:bodyPr/>
                    <a:lstStyle/>
                    <a:p>
                      <a:pPr algn="ctr" fontAlgn="b"/>
                      <a:r>
                        <a:rPr lang="en-US" sz="1400" u="none" strike="noStrike">
                          <a:effectLst/>
                        </a:rPr>
                        <a:t>7EF8H</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a:effectLst/>
                        </a:rPr>
                        <a:t>SMBASE Field (Doubleword)</a:t>
                      </a:r>
                      <a:endParaRPr lang="en-US" sz="1400" b="0" i="0" u="none" strike="noStrike">
                        <a:solidFill>
                          <a:srgbClr val="000000"/>
                        </a:solidFill>
                        <a:effectLst/>
                        <a:latin typeface="Calibri" panose="020F0502020204030204" pitchFamily="34" charset="0"/>
                      </a:endParaRPr>
                    </a:p>
                  </a:txBody>
                  <a:tcPr marL="9881" marR="9881" marT="9881"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9881" marR="9881" marT="9881" marB="0" anchor="b"/>
                </a:tc>
                <a:extLst>
                  <a:ext uri="{0D108BD9-81ED-4DB2-BD59-A6C34878D82A}">
                    <a16:rowId xmlns:a16="http://schemas.microsoft.com/office/drawing/2014/main" val="2676273277"/>
                  </a:ext>
                </a:extLst>
              </a:tr>
            </a:tbl>
          </a:graphicData>
        </a:graphic>
      </p:graphicFrame>
      <p:sp>
        <p:nvSpPr>
          <p:cNvPr id="6" name="Rectangle 5"/>
          <p:cNvSpPr/>
          <p:nvPr/>
        </p:nvSpPr>
        <p:spPr>
          <a:xfrm>
            <a:off x="952500" y="6519446"/>
            <a:ext cx="7810500" cy="338554"/>
          </a:xfrm>
          <a:prstGeom prst="rect">
            <a:avLst/>
          </a:prstGeom>
        </p:spPr>
        <p:txBody>
          <a:bodyPr wrap="square">
            <a:spAutoFit/>
          </a:bodyPr>
          <a:lstStyle/>
          <a:p>
            <a:r>
              <a:rPr lang="en-US" sz="1600" dirty="0"/>
              <a:t>Reference: </a:t>
            </a:r>
            <a:r>
              <a:rPr lang="en-US" sz="1600" dirty="0">
                <a:hlinkClick r:id="rId3"/>
              </a:rPr>
              <a:t>Intel® 64 and IA-32 Architectures Software Developer’s Manual</a:t>
            </a:r>
            <a:endParaRPr lang="en-US" sz="1600" dirty="0"/>
          </a:p>
        </p:txBody>
      </p:sp>
    </p:spTree>
    <p:extLst>
      <p:ext uri="{BB962C8B-B14F-4D97-AF65-F5344CB8AC3E}">
        <p14:creationId xmlns:p14="http://schemas.microsoft.com/office/powerpoint/2010/main" val="4137940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48"/>
            <a:ext cx="8229600" cy="700180"/>
          </a:xfrm>
        </p:spPr>
        <p:txBody>
          <a:bodyPr/>
          <a:lstStyle/>
          <a:p>
            <a:r>
              <a:rPr lang="en-US" dirty="0"/>
              <a:t>Locating SMRAM using CHIPSEC</a:t>
            </a:r>
          </a:p>
        </p:txBody>
      </p:sp>
      <p:sp>
        <p:nvSpPr>
          <p:cNvPr id="3" name="Content Placeholder 2"/>
          <p:cNvSpPr>
            <a:spLocks noGrp="1"/>
          </p:cNvSpPr>
          <p:nvPr>
            <p:ph idx="1"/>
          </p:nvPr>
        </p:nvSpPr>
        <p:spPr>
          <a:xfrm>
            <a:off x="525212" y="1485900"/>
            <a:ext cx="8618787" cy="4927600"/>
          </a:xfrm>
        </p:spPr>
        <p:txBody>
          <a:bodyPr>
            <a:noAutofit/>
          </a:bodyPr>
          <a:lstStyle/>
          <a:p>
            <a:pPr>
              <a:spcBef>
                <a:spcPts val="0"/>
              </a:spcBef>
            </a:pPr>
            <a:r>
              <a:rPr lang="en-US" sz="1400" b="1" dirty="0">
                <a:latin typeface="Courier New" panose="02070309020205020404" pitchFamily="49" charset="0"/>
                <a:cs typeface="Courier New" panose="02070309020205020404" pitchFamily="49" charset="0"/>
              </a:rPr>
              <a:t>python chipsec_util.py </a:t>
            </a:r>
            <a:r>
              <a:rPr lang="en-US" sz="1400" b="1" dirty="0" err="1">
                <a:latin typeface="Courier New" panose="02070309020205020404" pitchFamily="49" charset="0"/>
                <a:cs typeface="Courier New" panose="02070309020205020404" pitchFamily="49" charset="0"/>
              </a:rPr>
              <a:t>msr</a:t>
            </a:r>
            <a:r>
              <a:rPr lang="en-US" sz="1400" b="1" dirty="0">
                <a:latin typeface="Courier New" panose="02070309020205020404" pitchFamily="49" charset="0"/>
                <a:cs typeface="Courier New" panose="02070309020205020404" pitchFamily="49" charset="0"/>
              </a:rPr>
              <a:t> 0x1f2</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latin typeface="Courier New" panose="02070309020205020404" pitchFamily="49" charset="0"/>
                <a:cs typeface="Courier New" panose="02070309020205020404" pitchFamily="49" charset="0"/>
              </a:rPr>
              <a:t>[*] loading common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‘..chipsec\tool\chipsec/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\common.xml'..</a:t>
            </a:r>
          </a:p>
          <a:p>
            <a:pPr>
              <a:spcBef>
                <a:spcPts val="0"/>
              </a:spcBef>
            </a:pPr>
            <a:r>
              <a:rPr lang="en-US" sz="1400" dirty="0">
                <a:latin typeface="Courier New" panose="02070309020205020404" pitchFamily="49" charset="0"/>
                <a:cs typeface="Courier New" panose="02070309020205020404" pitchFamily="49" charset="0"/>
              </a:rPr>
              <a:t>[*] loading '</a:t>
            </a:r>
            <a:r>
              <a:rPr lang="en-US" sz="1400" dirty="0" err="1">
                <a:latin typeface="Courier New" panose="02070309020205020404" pitchFamily="49" charset="0"/>
                <a:cs typeface="Courier New" panose="02070309020205020404" pitchFamily="49" charset="0"/>
              </a:rPr>
              <a:t>hsw</a:t>
            </a:r>
            <a:r>
              <a:rPr lang="en-US" sz="1400" dirty="0">
                <a:latin typeface="Courier New" panose="02070309020205020404" pitchFamily="49" charset="0"/>
                <a:cs typeface="Courier New" panose="02070309020205020404" pitchFamily="49" charset="0"/>
              </a:rPr>
              <a:t>'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‘..chipsec\tool\chipsec/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\hsw.xml'..</a:t>
            </a:r>
          </a:p>
          <a:p>
            <a:pPr>
              <a:spcBef>
                <a:spcPts val="0"/>
              </a:spcBef>
            </a:pPr>
            <a:r>
              <a:rPr lang="en-US" sz="1400" dirty="0">
                <a:latin typeface="Courier New" panose="02070309020205020404" pitchFamily="49" charset="0"/>
                <a:cs typeface="Courier New" panose="02070309020205020404" pitchFamily="49" charset="0"/>
              </a:rPr>
              <a:t>[CHIPSEC] Executing command '</a:t>
            </a:r>
            <a:r>
              <a:rPr lang="en-US" sz="1400" dirty="0" err="1">
                <a:latin typeface="Courier New" panose="02070309020205020404" pitchFamily="49" charset="0"/>
                <a:cs typeface="Courier New" panose="02070309020205020404" pitchFamily="49" charset="0"/>
              </a:rPr>
              <a:t>msr</a:t>
            </a:r>
            <a:r>
              <a:rPr lang="en-US" sz="1400" dirty="0">
                <a:latin typeface="Courier New" panose="02070309020205020404" pitchFamily="49" charset="0"/>
                <a:cs typeface="Courier New" panose="02070309020205020404" pitchFamily="49" charset="0"/>
              </a:rPr>
              <a:t>' with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['0x1f2']</a:t>
            </a:r>
          </a:p>
          <a:p>
            <a:pPr>
              <a:spcBef>
                <a:spcPts val="0"/>
              </a:spcBef>
            </a:pPr>
            <a:r>
              <a:rPr lang="en-US" sz="1400" dirty="0">
                <a:latin typeface="Courier New" panose="02070309020205020404" pitchFamily="49" charset="0"/>
                <a:cs typeface="Courier New" panose="02070309020205020404" pitchFamily="49" charset="0"/>
              </a:rPr>
              <a:t>[CHIPSEC] CPU0: RDMSR( 0x1f2 ) = 00000000DA000006 (EAX=DA000006, EDX=00000000)</a:t>
            </a:r>
          </a:p>
          <a:p>
            <a:pPr>
              <a:spcBef>
                <a:spcPts val="0"/>
              </a:spcBef>
            </a:pPr>
            <a:r>
              <a:rPr lang="en-US" sz="1400" dirty="0">
                <a:latin typeface="Courier New" panose="02070309020205020404" pitchFamily="49" charset="0"/>
                <a:cs typeface="Courier New" panose="02070309020205020404" pitchFamily="49" charset="0"/>
              </a:rPr>
              <a:t>[CHIPSEC] CPU1: RDMSR( 0x1f2 ) = 00000000DA000006 (EAX=DA000006, EDX=00000000)</a:t>
            </a:r>
          </a:p>
          <a:p>
            <a:pPr>
              <a:spcBef>
                <a:spcPts val="0"/>
              </a:spcBef>
            </a:pPr>
            <a:r>
              <a:rPr lang="en-US" sz="1400" dirty="0">
                <a:latin typeface="Courier New" panose="02070309020205020404" pitchFamily="49" charset="0"/>
                <a:cs typeface="Courier New" panose="02070309020205020404" pitchFamily="49" charset="0"/>
              </a:rPr>
              <a:t>[CHIPSEC] CPU2: RDMSR( 0x1f2 ) = 00000000DA000006 (EAX=DA000006, EDX=00000000)</a:t>
            </a:r>
          </a:p>
          <a:p>
            <a:pPr>
              <a:spcBef>
                <a:spcPts val="0"/>
              </a:spcBef>
            </a:pPr>
            <a:r>
              <a:rPr lang="en-US" sz="1400" dirty="0">
                <a:latin typeface="Courier New" panose="02070309020205020404" pitchFamily="49" charset="0"/>
                <a:cs typeface="Courier New" panose="02070309020205020404" pitchFamily="49" charset="0"/>
              </a:rPr>
              <a:t>[CHIPSEC] CPU3: RDMSR( 0x1f2 ) = 00000000DA000006 (EAX=DA000006, EDX=00000000)</a:t>
            </a: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400" b="1" dirty="0">
                <a:latin typeface="Courier New" panose="02070309020205020404" pitchFamily="49" charset="0"/>
                <a:cs typeface="Courier New" panose="02070309020205020404" pitchFamily="49" charset="0"/>
              </a:rPr>
              <a:t>python chipsec_util.py </a:t>
            </a:r>
            <a:r>
              <a:rPr lang="en-US" sz="1400" b="1" dirty="0" err="1">
                <a:latin typeface="Courier New" panose="02070309020205020404" pitchFamily="49" charset="0"/>
                <a:cs typeface="Courier New" panose="02070309020205020404" pitchFamily="49" charset="0"/>
              </a:rPr>
              <a:t>msr</a:t>
            </a:r>
            <a:r>
              <a:rPr lang="en-US" sz="1400" b="1" dirty="0">
                <a:latin typeface="Courier New" panose="02070309020205020404" pitchFamily="49" charset="0"/>
                <a:cs typeface="Courier New" panose="02070309020205020404" pitchFamily="49" charset="0"/>
              </a:rPr>
              <a:t> 0x1f3</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latin typeface="Courier New" panose="02070309020205020404" pitchFamily="49" charset="0"/>
                <a:cs typeface="Courier New" panose="02070309020205020404" pitchFamily="49" charset="0"/>
              </a:rPr>
              <a:t>[*] loading common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‘..chipsec\tool\chipsec/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\common.xml'..</a:t>
            </a:r>
          </a:p>
          <a:p>
            <a:pPr>
              <a:spcBef>
                <a:spcPts val="0"/>
              </a:spcBef>
            </a:pPr>
            <a:r>
              <a:rPr lang="en-US" sz="1400" dirty="0">
                <a:latin typeface="Courier New" panose="02070309020205020404" pitchFamily="49" charset="0"/>
                <a:cs typeface="Courier New" panose="02070309020205020404" pitchFamily="49" charset="0"/>
              </a:rPr>
              <a:t>[*] loading '</a:t>
            </a:r>
            <a:r>
              <a:rPr lang="en-US" sz="1400" dirty="0" err="1">
                <a:latin typeface="Courier New" panose="02070309020205020404" pitchFamily="49" charset="0"/>
                <a:cs typeface="Courier New" panose="02070309020205020404" pitchFamily="49" charset="0"/>
              </a:rPr>
              <a:t>hsw</a:t>
            </a:r>
            <a:r>
              <a:rPr lang="en-US" sz="1400" dirty="0">
                <a:latin typeface="Courier New" panose="02070309020205020404" pitchFamily="49" charset="0"/>
                <a:cs typeface="Courier New" panose="02070309020205020404" pitchFamily="49" charset="0"/>
              </a:rPr>
              <a:t>'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‘..chipsec\tool\chipsec/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\hsw.xml'..</a:t>
            </a:r>
          </a:p>
          <a:p>
            <a:pPr>
              <a:spcBef>
                <a:spcPts val="0"/>
              </a:spcBef>
            </a:pPr>
            <a:r>
              <a:rPr lang="en-US" sz="1400" dirty="0">
                <a:latin typeface="Courier New" panose="02070309020205020404" pitchFamily="49" charset="0"/>
                <a:cs typeface="Courier New" panose="02070309020205020404" pitchFamily="49" charset="0"/>
              </a:rPr>
              <a:t>[CHIPSEC] Executing command '</a:t>
            </a:r>
            <a:r>
              <a:rPr lang="en-US" sz="1400" dirty="0" err="1">
                <a:latin typeface="Courier New" panose="02070309020205020404" pitchFamily="49" charset="0"/>
                <a:cs typeface="Courier New" panose="02070309020205020404" pitchFamily="49" charset="0"/>
              </a:rPr>
              <a:t>msr</a:t>
            </a:r>
            <a:r>
              <a:rPr lang="en-US" sz="1400" dirty="0">
                <a:latin typeface="Courier New" panose="02070309020205020404" pitchFamily="49" charset="0"/>
                <a:cs typeface="Courier New" panose="02070309020205020404" pitchFamily="49" charset="0"/>
              </a:rPr>
              <a:t>' with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['0x1f3']</a:t>
            </a:r>
          </a:p>
          <a:p>
            <a:pPr>
              <a:spcBef>
                <a:spcPts val="0"/>
              </a:spcBef>
            </a:pPr>
            <a:r>
              <a:rPr lang="en-US" sz="1400" dirty="0">
                <a:latin typeface="Courier New" panose="02070309020205020404" pitchFamily="49" charset="0"/>
                <a:cs typeface="Courier New" panose="02070309020205020404" pitchFamily="49" charset="0"/>
              </a:rPr>
              <a:t>[CHIPSEC] CPU0: RDMSR( 0x1f3 ) = 00000000FF000800 (EAX=FF000800, EDX=00000000)</a:t>
            </a:r>
          </a:p>
          <a:p>
            <a:pPr>
              <a:spcBef>
                <a:spcPts val="0"/>
              </a:spcBef>
            </a:pPr>
            <a:r>
              <a:rPr lang="en-US" sz="1400" dirty="0">
                <a:latin typeface="Courier New" panose="02070309020205020404" pitchFamily="49" charset="0"/>
                <a:cs typeface="Courier New" panose="02070309020205020404" pitchFamily="49" charset="0"/>
              </a:rPr>
              <a:t>[CHIPSEC] CPU1: RDMSR( 0x1f3 ) = 00000000FF000800 (EAX=FF000800, EDX=00000000)</a:t>
            </a:r>
          </a:p>
          <a:p>
            <a:pPr>
              <a:spcBef>
                <a:spcPts val="0"/>
              </a:spcBef>
            </a:pPr>
            <a:r>
              <a:rPr lang="en-US" sz="1400" dirty="0">
                <a:latin typeface="Courier New" panose="02070309020205020404" pitchFamily="49" charset="0"/>
                <a:cs typeface="Courier New" panose="02070309020205020404" pitchFamily="49" charset="0"/>
              </a:rPr>
              <a:t>[CHIPSEC] CPU2: RDMSR( 0x1f3 ) = 00000000FF000800 (EAX=FF000800, EDX=00000000)</a:t>
            </a:r>
          </a:p>
          <a:p>
            <a:pPr>
              <a:spcBef>
                <a:spcPts val="0"/>
              </a:spcBef>
            </a:pPr>
            <a:r>
              <a:rPr lang="en-US" sz="1400" dirty="0">
                <a:latin typeface="Courier New" panose="02070309020205020404" pitchFamily="49" charset="0"/>
                <a:cs typeface="Courier New" panose="02070309020205020404" pitchFamily="49" charset="0"/>
              </a:rPr>
              <a:t>[CHIPSEC] CPU3: RDMSR( 0x1f3 ) = 00000000FF000800 (EAX=FF000800, EDX=00000000)</a:t>
            </a:r>
          </a:p>
        </p:txBody>
      </p:sp>
    </p:spTree>
    <p:extLst>
      <p:ext uri="{BB962C8B-B14F-4D97-AF65-F5344CB8AC3E}">
        <p14:creationId xmlns:p14="http://schemas.microsoft.com/office/powerpoint/2010/main" val="284522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PCI Express Overview</a:t>
            </a:r>
          </a:p>
        </p:txBody>
      </p:sp>
      <p:sp>
        <p:nvSpPr>
          <p:cNvPr id="8" name="Content Placeholder 7"/>
          <p:cNvSpPr>
            <a:spLocks noGrp="1"/>
          </p:cNvSpPr>
          <p:nvPr>
            <p:ph idx="1"/>
          </p:nvPr>
        </p:nvSpPr>
        <p:spPr>
          <a:xfrm>
            <a:off x="457199" y="1546963"/>
            <a:ext cx="8562109" cy="4881541"/>
          </a:xfrm>
        </p:spPr>
        <p:txBody>
          <a:bodyPr>
            <a:normAutofit/>
          </a:bodyPr>
          <a:lstStyle/>
          <a:p>
            <a:pPr marL="342900" indent="-342900">
              <a:buFont typeface="Arial" panose="020B0604020202020204" pitchFamily="34" charset="0"/>
              <a:buChar char="•"/>
            </a:pPr>
            <a:r>
              <a:rPr lang="en-US" sz="2400" dirty="0"/>
              <a:t>PCI Express Fabric consists of </a:t>
            </a:r>
            <a:r>
              <a:rPr lang="en-US" sz="2400" dirty="0" err="1"/>
              <a:t>PCIe</a:t>
            </a:r>
            <a:r>
              <a:rPr lang="en-US" sz="2400" dirty="0"/>
              <a:t> components connected over </a:t>
            </a:r>
            <a:r>
              <a:rPr lang="en-US" sz="2400" dirty="0" err="1"/>
              <a:t>PCIe</a:t>
            </a:r>
            <a:r>
              <a:rPr lang="en-US" sz="2400" dirty="0"/>
              <a:t> interconnect in a certain topology (e.g. hierarchy)</a:t>
            </a:r>
          </a:p>
          <a:p>
            <a:pPr marL="342900" indent="-342900">
              <a:buFont typeface="Arial" panose="020B0604020202020204" pitchFamily="34" charset="0"/>
              <a:buChar char="•"/>
            </a:pPr>
            <a:r>
              <a:rPr lang="en-US" sz="2400" i="1" dirty="0"/>
              <a:t>Root Complex</a:t>
            </a:r>
            <a:r>
              <a:rPr lang="en-US" sz="2400" dirty="0"/>
              <a:t> is a root component in a hierarchical </a:t>
            </a:r>
            <a:r>
              <a:rPr lang="en-US" sz="2400" dirty="0" err="1"/>
              <a:t>PCIe</a:t>
            </a:r>
            <a:r>
              <a:rPr lang="en-US" sz="2400" dirty="0"/>
              <a:t> topology with one or more </a:t>
            </a:r>
            <a:r>
              <a:rPr lang="en-US" sz="2400" dirty="0" err="1"/>
              <a:t>PCIe</a:t>
            </a:r>
            <a:r>
              <a:rPr lang="en-US" sz="2400" dirty="0"/>
              <a:t> </a:t>
            </a:r>
            <a:r>
              <a:rPr lang="en-US" sz="2400" i="1" dirty="0"/>
              <a:t>root ports</a:t>
            </a:r>
          </a:p>
          <a:p>
            <a:pPr marL="342900" indent="-342900">
              <a:buFont typeface="Arial" panose="020B0604020202020204" pitchFamily="34" charset="0"/>
              <a:buChar char="•"/>
            </a:pPr>
            <a:r>
              <a:rPr lang="en-US" sz="2400" dirty="0"/>
              <a:t>Components: </a:t>
            </a:r>
            <a:r>
              <a:rPr lang="en-US" sz="2400" i="1" dirty="0"/>
              <a:t>Endpoints</a:t>
            </a:r>
            <a:r>
              <a:rPr lang="en-US" sz="2400" dirty="0"/>
              <a:t> (I/O Devices), </a:t>
            </a:r>
            <a:r>
              <a:rPr lang="en-US" sz="2400" i="1" dirty="0"/>
              <a:t>Switches</a:t>
            </a:r>
            <a:r>
              <a:rPr lang="en-US" sz="2400" dirty="0"/>
              <a:t>, </a:t>
            </a:r>
            <a:r>
              <a:rPr lang="en-US" sz="2400" dirty="0" err="1"/>
              <a:t>PCIe</a:t>
            </a:r>
            <a:r>
              <a:rPr lang="en-US" sz="2400" dirty="0"/>
              <a:t>-to-PCI/PCI-X </a:t>
            </a:r>
            <a:r>
              <a:rPr lang="en-US" sz="2400" i="1" dirty="0"/>
              <a:t>Bridges</a:t>
            </a:r>
          </a:p>
          <a:p>
            <a:pPr marL="342900" indent="-342900">
              <a:buFont typeface="Arial" panose="020B0604020202020204" pitchFamily="34" charset="0"/>
              <a:buChar char="•"/>
            </a:pPr>
            <a:r>
              <a:rPr lang="en-US" sz="2400" dirty="0"/>
              <a:t>All components are interconnect via PCI Express Links</a:t>
            </a:r>
          </a:p>
          <a:p>
            <a:pPr marL="342900" indent="-342900">
              <a:buFont typeface="Arial" panose="020B0604020202020204" pitchFamily="34" charset="0"/>
              <a:buChar char="•"/>
            </a:pPr>
            <a:r>
              <a:rPr lang="en-US" sz="2400" dirty="0"/>
              <a:t>Physical components can have up to 8 physical or virtual </a:t>
            </a:r>
            <a:r>
              <a:rPr lang="en-US" sz="2400" i="1" dirty="0"/>
              <a:t>functions</a:t>
            </a:r>
          </a:p>
          <a:p>
            <a:pPr marL="342900" indent="-342900">
              <a:buFont typeface="Arial" panose="020B0604020202020204" pitchFamily="34" charset="0"/>
              <a:buChar char="•"/>
            </a:pPr>
            <a:r>
              <a:rPr lang="en-US" sz="2400" dirty="0"/>
              <a:t>Some endpoints are </a:t>
            </a:r>
            <a:r>
              <a:rPr lang="en-US" sz="2400" i="1" dirty="0"/>
              <a:t>integrated</a:t>
            </a:r>
            <a:r>
              <a:rPr lang="en-US" sz="2400" dirty="0"/>
              <a:t> into Root Complex</a:t>
            </a:r>
          </a:p>
        </p:txBody>
      </p:sp>
    </p:spTree>
    <p:extLst>
      <p:ext uri="{BB962C8B-B14F-4D97-AF65-F5344CB8AC3E}">
        <p14:creationId xmlns:p14="http://schemas.microsoft.com/office/powerpoint/2010/main" val="29244474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System Management Interrupt (SMI) Handler</a:t>
            </a:r>
          </a:p>
        </p:txBody>
      </p:sp>
      <p:grpSp>
        <p:nvGrpSpPr>
          <p:cNvPr id="4" name="Group 3"/>
          <p:cNvGrpSpPr/>
          <p:nvPr/>
        </p:nvGrpSpPr>
        <p:grpSpPr>
          <a:xfrm>
            <a:off x="1643023" y="2133600"/>
            <a:ext cx="5857953" cy="2963257"/>
            <a:chOff x="1399726" y="3505556"/>
            <a:chExt cx="5857953" cy="2963257"/>
          </a:xfrm>
        </p:grpSpPr>
        <p:sp>
          <p:nvSpPr>
            <p:cNvPr id="5" name="Rounded Rectangle 4"/>
            <p:cNvSpPr/>
            <p:nvPr/>
          </p:nvSpPr>
          <p:spPr>
            <a:xfrm>
              <a:off x="2397251" y="4007285"/>
              <a:ext cx="3856081" cy="2461528"/>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Rounded Rectangle 5"/>
            <p:cNvSpPr/>
            <p:nvPr/>
          </p:nvSpPr>
          <p:spPr>
            <a:xfrm>
              <a:off x="2444845" y="4260537"/>
              <a:ext cx="1607144" cy="896590"/>
            </a:xfrm>
            <a:prstGeom prst="roundRect">
              <a:avLst/>
            </a:prstGeom>
            <a:solidFill>
              <a:schemeClr val="accent4"/>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white"/>
                  </a:solidFill>
                </a:rPr>
                <a:t>SMM Core dispatcher</a:t>
              </a:r>
            </a:p>
          </p:txBody>
        </p:sp>
        <p:cxnSp>
          <p:nvCxnSpPr>
            <p:cNvPr id="8" name="Straight Connector 7"/>
            <p:cNvCxnSpPr/>
            <p:nvPr/>
          </p:nvCxnSpPr>
          <p:spPr>
            <a:xfrm>
              <a:off x="2321683" y="3891868"/>
              <a:ext cx="0" cy="257694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590488" y="4524166"/>
              <a:ext cx="529312" cy="369332"/>
            </a:xfrm>
            <a:prstGeom prst="rect">
              <a:avLst/>
            </a:prstGeom>
          </p:spPr>
          <p:txBody>
            <a:bodyPr wrap="none">
              <a:spAutoFit/>
            </a:bodyPr>
            <a:lstStyle/>
            <a:p>
              <a:r>
                <a:rPr lang="en-US" dirty="0">
                  <a:solidFill>
                    <a:prstClr val="black"/>
                  </a:solidFill>
                </a:rPr>
                <a:t>SMI</a:t>
              </a:r>
            </a:p>
          </p:txBody>
        </p:sp>
        <p:cxnSp>
          <p:nvCxnSpPr>
            <p:cNvPr id="11" name="Straight Arrow Connector 10"/>
            <p:cNvCxnSpPr/>
            <p:nvPr/>
          </p:nvCxnSpPr>
          <p:spPr>
            <a:xfrm>
              <a:off x="1399726" y="4893498"/>
              <a:ext cx="921957"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215716" y="4237500"/>
              <a:ext cx="1939376" cy="1294242"/>
            </a:xfrm>
            <a:prstGeom prst="roundRect">
              <a:avLst/>
            </a:prstGeom>
            <a:solidFill>
              <a:schemeClr val="accent4"/>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prstClr val="white"/>
                  </a:solidFill>
                </a:rPr>
                <a:t>SMST</a:t>
              </a:r>
            </a:p>
          </p:txBody>
        </p:sp>
        <p:sp>
          <p:nvSpPr>
            <p:cNvPr id="14" name="Rounded Rectangle 13"/>
            <p:cNvSpPr/>
            <p:nvPr/>
          </p:nvSpPr>
          <p:spPr>
            <a:xfrm>
              <a:off x="5569700" y="4828559"/>
              <a:ext cx="521434" cy="667475"/>
            </a:xfrm>
            <a:prstGeom prst="roundRect">
              <a:avLst/>
            </a:prstGeom>
            <a:solidFill>
              <a:srgbClr val="92D05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CPU info</a:t>
              </a:r>
            </a:p>
          </p:txBody>
        </p:sp>
        <p:sp>
          <p:nvSpPr>
            <p:cNvPr id="15" name="Rounded Rectangle 14"/>
            <p:cNvSpPr/>
            <p:nvPr/>
          </p:nvSpPr>
          <p:spPr>
            <a:xfrm>
              <a:off x="4788521" y="4818219"/>
              <a:ext cx="793766" cy="677815"/>
            </a:xfrm>
            <a:prstGeom prst="roundRect">
              <a:avLst/>
            </a:prstGeom>
            <a:solidFill>
              <a:srgbClr val="92D05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Memory info</a:t>
              </a:r>
            </a:p>
          </p:txBody>
        </p:sp>
        <p:sp>
          <p:nvSpPr>
            <p:cNvPr id="16" name="Rounded Rectangle 15"/>
            <p:cNvSpPr/>
            <p:nvPr/>
          </p:nvSpPr>
          <p:spPr>
            <a:xfrm>
              <a:off x="4254500" y="4818219"/>
              <a:ext cx="521434" cy="677815"/>
            </a:xfrm>
            <a:prstGeom prst="roundRect">
              <a:avLst/>
            </a:prstGeom>
            <a:solidFill>
              <a:srgbClr val="92D05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prstClr val="white"/>
                  </a:solidFill>
                </a:rPr>
                <a:t>I/O info</a:t>
              </a:r>
            </a:p>
          </p:txBody>
        </p:sp>
        <p:sp>
          <p:nvSpPr>
            <p:cNvPr id="17" name="Rounded Rectangle 16"/>
            <p:cNvSpPr/>
            <p:nvPr/>
          </p:nvSpPr>
          <p:spPr>
            <a:xfrm>
              <a:off x="2593213" y="5555486"/>
              <a:ext cx="871577" cy="874472"/>
            </a:xfrm>
            <a:prstGeom prst="roundRect">
              <a:avLst>
                <a:gd name="adj" fmla="val 0"/>
              </a:avLst>
            </a:prstGeom>
            <a:solidFill>
              <a:schemeClr val="bg1">
                <a:lumMod val="8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Driver </a:t>
              </a:r>
            </a:p>
          </p:txBody>
        </p:sp>
        <p:sp>
          <p:nvSpPr>
            <p:cNvPr id="18" name="Rounded Rectangle 17"/>
            <p:cNvSpPr/>
            <p:nvPr/>
          </p:nvSpPr>
          <p:spPr>
            <a:xfrm>
              <a:off x="5219557" y="5571671"/>
              <a:ext cx="871577" cy="874472"/>
            </a:xfrm>
            <a:prstGeom prst="roundRect">
              <a:avLst>
                <a:gd name="adj" fmla="val 0"/>
              </a:avLst>
            </a:prstGeom>
            <a:solidFill>
              <a:schemeClr val="bg1">
                <a:lumMod val="8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Driver </a:t>
              </a:r>
            </a:p>
          </p:txBody>
        </p:sp>
        <p:sp>
          <p:nvSpPr>
            <p:cNvPr id="19" name="Rounded Rectangle 18"/>
            <p:cNvSpPr/>
            <p:nvPr/>
          </p:nvSpPr>
          <p:spPr>
            <a:xfrm>
              <a:off x="3916944" y="5571671"/>
              <a:ext cx="871577" cy="874472"/>
            </a:xfrm>
            <a:prstGeom prst="roundRect">
              <a:avLst>
                <a:gd name="adj" fmla="val 0"/>
              </a:avLst>
            </a:prstGeom>
            <a:solidFill>
              <a:schemeClr val="bg1">
                <a:lumMod val="8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Driver </a:t>
              </a:r>
            </a:p>
          </p:txBody>
        </p:sp>
        <p:sp>
          <p:nvSpPr>
            <p:cNvPr id="20" name="Rounded Rectangle 19"/>
            <p:cNvSpPr/>
            <p:nvPr/>
          </p:nvSpPr>
          <p:spPr>
            <a:xfrm>
              <a:off x="2593212" y="5555486"/>
              <a:ext cx="871577" cy="437236"/>
            </a:xfrm>
            <a:prstGeom prst="roundRect">
              <a:avLst>
                <a:gd name="adj" fmla="val 0"/>
              </a:avLst>
            </a:prstGeom>
            <a:solidFill>
              <a:schemeClr val="bg2">
                <a:lumMod val="7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callback</a:t>
              </a:r>
            </a:p>
          </p:txBody>
        </p:sp>
        <p:sp>
          <p:nvSpPr>
            <p:cNvPr id="21" name="Rounded Rectangle 20"/>
            <p:cNvSpPr/>
            <p:nvPr/>
          </p:nvSpPr>
          <p:spPr>
            <a:xfrm>
              <a:off x="3916944" y="5571671"/>
              <a:ext cx="871577" cy="437236"/>
            </a:xfrm>
            <a:prstGeom prst="roundRect">
              <a:avLst>
                <a:gd name="adj" fmla="val 0"/>
              </a:avLst>
            </a:prstGeom>
            <a:solidFill>
              <a:schemeClr val="bg2">
                <a:lumMod val="7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callback</a:t>
              </a:r>
            </a:p>
          </p:txBody>
        </p:sp>
        <p:sp>
          <p:nvSpPr>
            <p:cNvPr id="23" name="Rounded Rectangle 22"/>
            <p:cNvSpPr/>
            <p:nvPr/>
          </p:nvSpPr>
          <p:spPr>
            <a:xfrm>
              <a:off x="5219556" y="5571671"/>
              <a:ext cx="871577" cy="437236"/>
            </a:xfrm>
            <a:prstGeom prst="roundRect">
              <a:avLst>
                <a:gd name="adj" fmla="val 0"/>
              </a:avLst>
            </a:prstGeom>
            <a:solidFill>
              <a:schemeClr val="bg2">
                <a:lumMod val="75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prstClr val="white"/>
                  </a:solidFill>
                </a:rPr>
                <a:t>SMM callback</a:t>
              </a:r>
            </a:p>
          </p:txBody>
        </p:sp>
        <p:sp>
          <p:nvSpPr>
            <p:cNvPr id="24" name="Rectangle 23"/>
            <p:cNvSpPr/>
            <p:nvPr/>
          </p:nvSpPr>
          <p:spPr>
            <a:xfrm>
              <a:off x="4870894" y="5774104"/>
              <a:ext cx="314510" cy="369332"/>
            </a:xfrm>
            <a:prstGeom prst="rect">
              <a:avLst/>
            </a:prstGeom>
          </p:spPr>
          <p:txBody>
            <a:bodyPr wrap="none">
              <a:spAutoFit/>
            </a:bodyPr>
            <a:lstStyle/>
            <a:p>
              <a:r>
                <a:rPr lang="en-US" dirty="0">
                  <a:solidFill>
                    <a:prstClr val="black"/>
                  </a:solidFill>
                </a:rPr>
                <a:t>...</a:t>
              </a:r>
            </a:p>
          </p:txBody>
        </p:sp>
        <p:cxnSp>
          <p:nvCxnSpPr>
            <p:cNvPr id="25" name="Straight Connector 24"/>
            <p:cNvCxnSpPr/>
            <p:nvPr/>
          </p:nvCxnSpPr>
          <p:spPr>
            <a:xfrm>
              <a:off x="6335722" y="3880075"/>
              <a:ext cx="0" cy="257694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335722" y="4893498"/>
              <a:ext cx="921957"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6489564" y="4469154"/>
              <a:ext cx="614271" cy="369332"/>
            </a:xfrm>
            <a:prstGeom prst="rect">
              <a:avLst/>
            </a:prstGeom>
          </p:spPr>
          <p:txBody>
            <a:bodyPr wrap="none">
              <a:spAutoFit/>
            </a:bodyPr>
            <a:lstStyle/>
            <a:p>
              <a:r>
                <a:rPr lang="en-US" dirty="0">
                  <a:solidFill>
                    <a:prstClr val="black"/>
                  </a:solidFill>
                </a:rPr>
                <a:t>RSM</a:t>
              </a:r>
            </a:p>
          </p:txBody>
        </p:sp>
        <p:sp>
          <p:nvSpPr>
            <p:cNvPr id="32" name="Up Arrow 31"/>
            <p:cNvSpPr/>
            <p:nvPr/>
          </p:nvSpPr>
          <p:spPr>
            <a:xfrm>
              <a:off x="2663746" y="5180340"/>
              <a:ext cx="120912" cy="315694"/>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Up Arrow 32"/>
            <p:cNvSpPr/>
            <p:nvPr/>
          </p:nvSpPr>
          <p:spPr>
            <a:xfrm flipV="1">
              <a:off x="3248417" y="5193270"/>
              <a:ext cx="120912" cy="302764"/>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4" name="Bent Arrow 33"/>
            <p:cNvSpPr/>
            <p:nvPr/>
          </p:nvSpPr>
          <p:spPr>
            <a:xfrm>
              <a:off x="3916944" y="5224560"/>
              <a:ext cx="298772" cy="338908"/>
            </a:xfrm>
            <a:prstGeom prst="bentArrow">
              <a:avLst>
                <a:gd name="adj1" fmla="val 12353"/>
                <a:gd name="adj2" fmla="val 25000"/>
                <a:gd name="adj3" fmla="val 25000"/>
                <a:gd name="adj4" fmla="val 4375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black"/>
                </a:solidFill>
              </a:endParaRPr>
            </a:p>
          </p:txBody>
        </p:sp>
        <p:sp>
          <p:nvSpPr>
            <p:cNvPr id="36" name="Bent Arrow 35"/>
            <p:cNvSpPr/>
            <p:nvPr/>
          </p:nvSpPr>
          <p:spPr>
            <a:xfrm rot="10800000">
              <a:off x="4814276" y="5567390"/>
              <a:ext cx="298772" cy="338908"/>
            </a:xfrm>
            <a:prstGeom prst="bentArrow">
              <a:avLst>
                <a:gd name="adj1" fmla="val 14882"/>
                <a:gd name="adj2" fmla="val 25000"/>
                <a:gd name="adj3" fmla="val 25000"/>
                <a:gd name="adj4" fmla="val 4375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black"/>
                </a:solidFill>
              </a:endParaRPr>
            </a:p>
          </p:txBody>
        </p:sp>
        <p:sp>
          <p:nvSpPr>
            <p:cNvPr id="38" name="Rectangle 37"/>
            <p:cNvSpPr/>
            <p:nvPr/>
          </p:nvSpPr>
          <p:spPr>
            <a:xfrm>
              <a:off x="3409894" y="3505556"/>
              <a:ext cx="1646285" cy="369332"/>
            </a:xfrm>
            <a:prstGeom prst="rect">
              <a:avLst/>
            </a:prstGeom>
          </p:spPr>
          <p:txBody>
            <a:bodyPr wrap="none">
              <a:spAutoFit/>
            </a:bodyPr>
            <a:lstStyle/>
            <a:p>
              <a:r>
                <a:rPr lang="en-US" dirty="0">
                  <a:solidFill>
                    <a:prstClr val="black"/>
                  </a:solidFill>
                </a:rPr>
                <a:t>SMM code flow</a:t>
              </a:r>
            </a:p>
          </p:txBody>
        </p:sp>
      </p:grpSp>
    </p:spTree>
    <p:extLst>
      <p:ext uri="{BB962C8B-B14F-4D97-AF65-F5344CB8AC3E}">
        <p14:creationId xmlns:p14="http://schemas.microsoft.com/office/powerpoint/2010/main" val="4003945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1.4 Platform Firmware: Hardware Reference Code, etc.</a:t>
            </a:r>
          </a:p>
        </p:txBody>
      </p:sp>
    </p:spTree>
    <p:extLst>
      <p:ext uri="{BB962C8B-B14F-4D97-AF65-F5344CB8AC3E}">
        <p14:creationId xmlns:p14="http://schemas.microsoft.com/office/powerpoint/2010/main" val="367958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Hardware Reference Code</a:t>
            </a:r>
          </a:p>
        </p:txBody>
      </p:sp>
      <p:sp>
        <p:nvSpPr>
          <p:cNvPr id="8" name="Content Placeholder 7"/>
          <p:cNvSpPr>
            <a:spLocks noGrp="1"/>
          </p:cNvSpPr>
          <p:nvPr>
            <p:ph idx="1"/>
          </p:nvPr>
        </p:nvSpPr>
        <p:spPr/>
        <p:txBody>
          <a:bodyPr>
            <a:normAutofit/>
          </a:bodyPr>
          <a:lstStyle/>
          <a:p>
            <a:pPr marL="342900" indent="-342900">
              <a:buFont typeface="Arial" panose="020B0604020202020204" pitchFamily="34" charset="0"/>
              <a:buChar char="•"/>
            </a:pPr>
            <a:r>
              <a:rPr lang="en-US" sz="2400" dirty="0"/>
              <a:t>Reference Code is a part of BIOS / system firmware which initializes specific piece of platform</a:t>
            </a:r>
          </a:p>
          <a:p>
            <a:pPr marL="568325" lvl="1" indent="-342900">
              <a:buFont typeface="Arial" panose="020B0604020202020204" pitchFamily="34" charset="0"/>
              <a:buChar char="•"/>
            </a:pPr>
            <a:r>
              <a:rPr lang="en-US" sz="2400" dirty="0"/>
              <a:t>CPU reference code (microcode update, CAR/NEM </a:t>
            </a:r>
            <a:r>
              <a:rPr lang="en-US" sz="2400" dirty="0" err="1"/>
              <a:t>init</a:t>
            </a:r>
            <a:r>
              <a:rPr lang="en-US" sz="2400" dirty="0"/>
              <a:t>)</a:t>
            </a:r>
          </a:p>
          <a:p>
            <a:pPr marL="568325" lvl="1" indent="-342900">
              <a:buFont typeface="Arial" panose="020B0604020202020204" pitchFamily="34" charset="0"/>
              <a:buChar char="•"/>
            </a:pPr>
            <a:r>
              <a:rPr lang="en-US" sz="2400" dirty="0"/>
              <a:t>Memory reference code trains DDR, initializes DIMMs, initializes memory controller, creates memory map</a:t>
            </a:r>
          </a:p>
          <a:p>
            <a:pPr marL="568325" lvl="1" indent="-342900">
              <a:buFont typeface="Arial" panose="020B0604020202020204" pitchFamily="34" charset="0"/>
              <a:buChar char="•"/>
            </a:pPr>
            <a:r>
              <a:rPr lang="en-US" sz="2400" dirty="0"/>
              <a:t>Chipset reference code initializes internal PCH interfaces</a:t>
            </a:r>
          </a:p>
          <a:p>
            <a:pPr marL="342900" indent="-342900">
              <a:buFont typeface="Arial" panose="020B0604020202020204" pitchFamily="34" charset="0"/>
              <a:buChar char="•"/>
            </a:pPr>
            <a:r>
              <a:rPr lang="en-US" sz="2400" dirty="0"/>
              <a:t>Provided by CPU/chipset vendors to original equipment manufacturers (OEMs) or BIOS vendors (IBV) for integration into the final BIOS for specific platform</a:t>
            </a:r>
          </a:p>
        </p:txBody>
      </p:sp>
    </p:spTree>
    <p:extLst>
      <p:ext uri="{BB962C8B-B14F-4D97-AF65-F5344CB8AC3E}">
        <p14:creationId xmlns:p14="http://schemas.microsoft.com/office/powerpoint/2010/main" val="1727842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mj-lt"/>
              </a:rPr>
              <a:t>Intel® Firmware Support Package (FSP)</a:t>
            </a:r>
          </a:p>
        </p:txBody>
      </p:sp>
      <p:sp>
        <p:nvSpPr>
          <p:cNvPr id="3" name="Content Placeholder 2"/>
          <p:cNvSpPr>
            <a:spLocks noGrp="1"/>
          </p:cNvSpPr>
          <p:nvPr>
            <p:ph idx="4294967295"/>
          </p:nvPr>
        </p:nvSpPr>
        <p:spPr>
          <a:xfrm>
            <a:off x="531778" y="2819400"/>
            <a:ext cx="3583022" cy="2855141"/>
          </a:xfrm>
          <a:prstGeom prst="rect">
            <a:avLst/>
          </a:prstGeom>
        </p:spPr>
        <p:txBody>
          <a:bodyPr wrap="square" lIns="64008" tIns="32004" rIns="64008" bIns="32004">
            <a:spAutoFit/>
          </a:bodyPr>
          <a:lstStyle/>
          <a:p>
            <a:pPr lvl="1">
              <a:spcBef>
                <a:spcPts val="840"/>
              </a:spcBef>
            </a:pPr>
            <a:r>
              <a:rPr lang="en-US" sz="2400" dirty="0"/>
              <a:t>Silicon initialization binaries (CPU, mem, PCH/SoC) packaged into FSP</a:t>
            </a:r>
          </a:p>
          <a:p>
            <a:pPr lvl="1">
              <a:spcBef>
                <a:spcPts val="840"/>
              </a:spcBef>
            </a:pPr>
            <a:r>
              <a:rPr lang="en-US" sz="2400" dirty="0"/>
              <a:t>Plugs into existing FW frameworks</a:t>
            </a:r>
          </a:p>
          <a:p>
            <a:pPr lvl="1">
              <a:spcBef>
                <a:spcPts val="840"/>
              </a:spcBef>
            </a:pPr>
            <a:r>
              <a:rPr lang="en-US" sz="2400" dirty="0"/>
              <a:t>Binary customization</a:t>
            </a:r>
          </a:p>
        </p:txBody>
      </p:sp>
      <p:sp>
        <p:nvSpPr>
          <p:cNvPr id="4" name="TextBox 3"/>
          <p:cNvSpPr txBox="1"/>
          <p:nvPr/>
        </p:nvSpPr>
        <p:spPr>
          <a:xfrm>
            <a:off x="527748" y="6096000"/>
            <a:ext cx="3297698" cy="369332"/>
          </a:xfrm>
          <a:prstGeom prst="rect">
            <a:avLst/>
          </a:prstGeom>
          <a:noFill/>
        </p:spPr>
        <p:txBody>
          <a:bodyPr wrap="none" rtlCol="0">
            <a:spAutoFit/>
          </a:bodyPr>
          <a:lstStyle/>
          <a:p>
            <a:r>
              <a:rPr lang="en-US" dirty="0"/>
              <a:t>Reference: </a:t>
            </a:r>
            <a:r>
              <a:rPr lang="en-US" dirty="0">
                <a:hlinkClick r:id="rId3"/>
              </a:rPr>
              <a:t>www.intel.com/fsp</a:t>
            </a:r>
            <a:r>
              <a:rPr lang="en-US" dirty="0"/>
              <a:t> </a:t>
            </a:r>
          </a:p>
        </p:txBody>
      </p:sp>
      <p:grpSp>
        <p:nvGrpSpPr>
          <p:cNvPr id="51" name="Group 50"/>
          <p:cNvGrpSpPr/>
          <p:nvPr/>
        </p:nvGrpSpPr>
        <p:grpSpPr>
          <a:xfrm>
            <a:off x="4267200" y="2641995"/>
            <a:ext cx="4668459" cy="3606405"/>
            <a:chOff x="4315097" y="2641995"/>
            <a:chExt cx="4668459" cy="3606405"/>
          </a:xfrm>
        </p:grpSpPr>
        <p:sp>
          <p:nvSpPr>
            <p:cNvPr id="30" name="Oval 29"/>
            <p:cNvSpPr/>
            <p:nvPr/>
          </p:nvSpPr>
          <p:spPr>
            <a:xfrm>
              <a:off x="7696200" y="3454224"/>
              <a:ext cx="1287356" cy="1727376"/>
            </a:xfrm>
            <a:prstGeom prst="ellipse">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chemeClr val="tx1"/>
                  </a:solidFill>
                </a:rPr>
                <a:t>Final BIOS</a:t>
              </a:r>
            </a:p>
          </p:txBody>
        </p:sp>
        <p:sp>
          <p:nvSpPr>
            <p:cNvPr id="31" name="Oval 30"/>
            <p:cNvSpPr/>
            <p:nvPr/>
          </p:nvSpPr>
          <p:spPr>
            <a:xfrm>
              <a:off x="4315097" y="4038601"/>
              <a:ext cx="1219200" cy="1759984"/>
            </a:xfrm>
            <a:prstGeom prst="ellipse">
              <a:avLst/>
            </a:prstGeom>
            <a:solidFill>
              <a:schemeClr val="accent1">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Reference</a:t>
              </a:r>
            </a:p>
            <a:p>
              <a:pPr algn="ctr"/>
              <a:r>
                <a:rPr lang="en-US" sz="1100" dirty="0">
                  <a:solidFill>
                    <a:schemeClr val="tx1"/>
                  </a:solidFill>
                </a:rPr>
                <a:t>BIOS</a:t>
              </a:r>
            </a:p>
          </p:txBody>
        </p:sp>
        <p:sp>
          <p:nvSpPr>
            <p:cNvPr id="32" name="Oval 31"/>
            <p:cNvSpPr/>
            <p:nvPr/>
          </p:nvSpPr>
          <p:spPr>
            <a:xfrm>
              <a:off x="4315097" y="2641995"/>
              <a:ext cx="1343297" cy="1293012"/>
            </a:xfrm>
            <a:prstGeom prst="ellipse">
              <a:avLst/>
            </a:prstGeom>
            <a:solidFill>
              <a:schemeClr val="accent6">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100" dirty="0">
                  <a:solidFill>
                    <a:schemeClr val="tx1"/>
                  </a:solidFill>
                </a:rPr>
                <a:t>EDKII Repo</a:t>
              </a:r>
            </a:p>
          </p:txBody>
        </p:sp>
        <p:sp>
          <p:nvSpPr>
            <p:cNvPr id="33" name="Rectangle 32"/>
            <p:cNvSpPr/>
            <p:nvPr/>
          </p:nvSpPr>
          <p:spPr>
            <a:xfrm>
              <a:off x="6134399" y="2743200"/>
              <a:ext cx="1157853" cy="3505200"/>
            </a:xfrm>
            <a:prstGeom prst="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tx1"/>
                  </a:solidFill>
                </a:rPr>
                <a:t>FSP FV</a:t>
              </a:r>
            </a:p>
          </p:txBody>
        </p:sp>
        <p:sp>
          <p:nvSpPr>
            <p:cNvPr id="34" name="Rectangle 33"/>
            <p:cNvSpPr/>
            <p:nvPr/>
          </p:nvSpPr>
          <p:spPr>
            <a:xfrm>
              <a:off x="7999378" y="3657602"/>
              <a:ext cx="681000" cy="713809"/>
            </a:xfrm>
            <a:prstGeom prst="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FSP</a:t>
              </a:r>
            </a:p>
          </p:txBody>
        </p:sp>
        <p:sp>
          <p:nvSpPr>
            <p:cNvPr id="35" name="Rectangle 34"/>
            <p:cNvSpPr/>
            <p:nvPr/>
          </p:nvSpPr>
          <p:spPr>
            <a:xfrm>
              <a:off x="6267600" y="2980129"/>
              <a:ext cx="895200" cy="448871"/>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Core PEIMs</a:t>
              </a:r>
            </a:p>
          </p:txBody>
        </p:sp>
        <p:sp>
          <p:nvSpPr>
            <p:cNvPr id="36" name="Rectangle 35"/>
            <p:cNvSpPr/>
            <p:nvPr/>
          </p:nvSpPr>
          <p:spPr>
            <a:xfrm>
              <a:off x="6277200" y="3501979"/>
              <a:ext cx="895200" cy="448871"/>
            </a:xfrm>
            <a:prstGeom prst="rect">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CPU RC</a:t>
              </a:r>
            </a:p>
          </p:txBody>
        </p:sp>
        <p:sp>
          <p:nvSpPr>
            <p:cNvPr id="37" name="Rectangle 36"/>
            <p:cNvSpPr/>
            <p:nvPr/>
          </p:nvSpPr>
          <p:spPr>
            <a:xfrm>
              <a:off x="6267600" y="4058317"/>
              <a:ext cx="895200" cy="448871"/>
            </a:xfrm>
            <a:prstGeom prst="rect">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Mem RC</a:t>
              </a:r>
            </a:p>
          </p:txBody>
        </p:sp>
        <p:sp>
          <p:nvSpPr>
            <p:cNvPr id="38" name="Rectangle 37"/>
            <p:cNvSpPr/>
            <p:nvPr/>
          </p:nvSpPr>
          <p:spPr>
            <a:xfrm>
              <a:off x="6265779" y="4588185"/>
              <a:ext cx="895200" cy="448871"/>
            </a:xfrm>
            <a:prstGeom prst="rect">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Chipset RC</a:t>
              </a:r>
            </a:p>
          </p:txBody>
        </p:sp>
        <p:sp>
          <p:nvSpPr>
            <p:cNvPr id="39" name="Rectangle 38"/>
            <p:cNvSpPr/>
            <p:nvPr/>
          </p:nvSpPr>
          <p:spPr>
            <a:xfrm>
              <a:off x="6277200" y="5118053"/>
              <a:ext cx="895200" cy="448871"/>
            </a:xfrm>
            <a:prstGeom prst="rect">
              <a:avLst/>
            </a:prstGeom>
            <a:solidFill>
              <a:schemeClr val="bg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Platform PEIMs</a:t>
              </a:r>
            </a:p>
          </p:txBody>
        </p:sp>
        <p:sp>
          <p:nvSpPr>
            <p:cNvPr id="40" name="Rectangle 39"/>
            <p:cNvSpPr/>
            <p:nvPr/>
          </p:nvSpPr>
          <p:spPr>
            <a:xfrm>
              <a:off x="6277200" y="5647921"/>
              <a:ext cx="895200" cy="448871"/>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Other Glue</a:t>
              </a:r>
            </a:p>
          </p:txBody>
        </p:sp>
        <p:sp>
          <p:nvSpPr>
            <p:cNvPr id="41" name="Rectangle 40"/>
            <p:cNvSpPr/>
            <p:nvPr/>
          </p:nvSpPr>
          <p:spPr>
            <a:xfrm>
              <a:off x="4420097" y="4669182"/>
              <a:ext cx="895200" cy="448871"/>
            </a:xfrm>
            <a:prstGeom prst="rect">
              <a:avLst/>
            </a:prstGeom>
            <a:solidFill>
              <a:schemeClr val="accent1">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477097" y="4738668"/>
              <a:ext cx="895200" cy="448871"/>
            </a:xfrm>
            <a:prstGeom prst="rect">
              <a:avLst/>
            </a:prstGeom>
            <a:solidFill>
              <a:schemeClr val="accent1">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4543791" y="4839974"/>
              <a:ext cx="895200" cy="448871"/>
            </a:xfrm>
            <a:prstGeom prst="rect">
              <a:avLst/>
            </a:prstGeom>
            <a:solidFill>
              <a:schemeClr val="accent1">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Si </a:t>
              </a:r>
              <a:r>
                <a:rPr lang="en-US" sz="1600" dirty="0" err="1">
                  <a:solidFill>
                    <a:schemeClr val="tx1"/>
                  </a:solidFill>
                </a:rPr>
                <a:t>Init</a:t>
              </a:r>
              <a:endParaRPr lang="en-US" sz="1600" dirty="0">
                <a:solidFill>
                  <a:schemeClr val="tx1"/>
                </a:solidFill>
              </a:endParaRPr>
            </a:p>
          </p:txBody>
        </p:sp>
        <p:sp>
          <p:nvSpPr>
            <p:cNvPr id="44" name="Rectangle 43"/>
            <p:cNvSpPr/>
            <p:nvPr/>
          </p:nvSpPr>
          <p:spPr>
            <a:xfrm>
              <a:off x="4477097" y="2951330"/>
              <a:ext cx="811175" cy="406739"/>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a:solidFill>
                    <a:schemeClr val="tx1"/>
                  </a:solidFill>
                </a:rPr>
                <a:t>PeiCore</a:t>
              </a:r>
              <a:endParaRPr lang="en-US" sz="1300" dirty="0">
                <a:solidFill>
                  <a:schemeClr val="tx1"/>
                </a:solidFill>
              </a:endParaRPr>
            </a:p>
          </p:txBody>
        </p:sp>
        <p:cxnSp>
          <p:nvCxnSpPr>
            <p:cNvPr id="45" name="Straight Arrow Connector 44"/>
            <p:cNvCxnSpPr>
              <a:endCxn id="35" idx="1"/>
            </p:cNvCxnSpPr>
            <p:nvPr/>
          </p:nvCxnSpPr>
          <p:spPr>
            <a:xfrm>
              <a:off x="5286746" y="3145144"/>
              <a:ext cx="980854" cy="59421"/>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7305601" y="2752877"/>
              <a:ext cx="693777" cy="818021"/>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7315201" y="4435975"/>
              <a:ext cx="677755" cy="1812425"/>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36" idx="1"/>
            </p:cNvCxnSpPr>
            <p:nvPr/>
          </p:nvCxnSpPr>
          <p:spPr>
            <a:xfrm flipV="1">
              <a:off x="5330150" y="3726415"/>
              <a:ext cx="947050" cy="958520"/>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7" idx="1"/>
            </p:cNvCxnSpPr>
            <p:nvPr/>
          </p:nvCxnSpPr>
          <p:spPr>
            <a:xfrm flipV="1">
              <a:off x="5370476" y="4282753"/>
              <a:ext cx="897124" cy="522479"/>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3"/>
              <a:endCxn id="38" idx="1"/>
            </p:cNvCxnSpPr>
            <p:nvPr/>
          </p:nvCxnSpPr>
          <p:spPr>
            <a:xfrm flipV="1">
              <a:off x="5438991" y="4812621"/>
              <a:ext cx="826788" cy="251789"/>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73" name="Content Placeholder 2"/>
          <p:cNvSpPr>
            <a:spLocks noGrp="1"/>
          </p:cNvSpPr>
          <p:nvPr>
            <p:ph idx="4294967295"/>
          </p:nvPr>
        </p:nvSpPr>
        <p:spPr>
          <a:xfrm>
            <a:off x="457200" y="1428184"/>
            <a:ext cx="8229600" cy="1080296"/>
          </a:xfrm>
          <a:prstGeom prst="rect">
            <a:avLst/>
          </a:prstGeom>
        </p:spPr>
        <p:txBody>
          <a:bodyPr wrap="square" lIns="64008" tIns="32004" rIns="64008" bIns="32004">
            <a:spAutoFit/>
          </a:bodyPr>
          <a:lstStyle/>
          <a:p>
            <a:r>
              <a:rPr lang="en-US" sz="2200" dirty="0"/>
              <a:t>The Intel FSP provides processor, memory &amp; chipset initialization in a format that can easily be incorporated into existing boot loader (firmware) frameworks</a:t>
            </a:r>
          </a:p>
        </p:txBody>
      </p:sp>
    </p:spTree>
    <p:extLst>
      <p:ext uri="{BB962C8B-B14F-4D97-AF65-F5344CB8AC3E}">
        <p14:creationId xmlns:p14="http://schemas.microsoft.com/office/powerpoint/2010/main" val="1113051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References and Further Reading</a:t>
            </a:r>
          </a:p>
        </p:txBody>
      </p:sp>
      <p:sp>
        <p:nvSpPr>
          <p:cNvPr id="8" name="Content Placeholder 7"/>
          <p:cNvSpPr>
            <a:spLocks noGrp="1"/>
          </p:cNvSpPr>
          <p:nvPr>
            <p:ph idx="1"/>
          </p:nvPr>
        </p:nvSpPr>
        <p:spPr>
          <a:xfrm>
            <a:off x="457200" y="1524000"/>
            <a:ext cx="8534400" cy="4458737"/>
          </a:xfrm>
        </p:spPr>
        <p:txBody>
          <a:bodyPr>
            <a:noAutofit/>
          </a:bodyPr>
          <a:lstStyle/>
          <a:p>
            <a:pPr algn="ctr">
              <a:spcBef>
                <a:spcPts val="0"/>
              </a:spcBef>
            </a:pPr>
            <a:r>
              <a:rPr lang="en-US" sz="2400" dirty="0"/>
              <a:t>For further details on platform and BIOS fundamentals take </a:t>
            </a:r>
          </a:p>
          <a:p>
            <a:pPr algn="ctr">
              <a:spcBef>
                <a:spcPts val="0"/>
              </a:spcBef>
            </a:pPr>
            <a:endParaRPr lang="en-US" sz="2400" dirty="0">
              <a:hlinkClick r:id="rId3"/>
            </a:endParaRPr>
          </a:p>
          <a:p>
            <a:pPr algn="ctr">
              <a:spcBef>
                <a:spcPts val="0"/>
              </a:spcBef>
            </a:pPr>
            <a:r>
              <a:rPr lang="en-US" sz="2400" dirty="0">
                <a:hlinkClick r:id="rId3"/>
              </a:rPr>
              <a:t>Advanced x86: Introduction to BIOS &amp; SMM</a:t>
            </a:r>
            <a:endParaRPr lang="en-US" sz="2400" dirty="0"/>
          </a:p>
          <a:p>
            <a:pPr algn="ctr">
              <a:spcBef>
                <a:spcPts val="0"/>
              </a:spcBef>
            </a:pPr>
            <a:endParaRPr lang="en-US" sz="2400" dirty="0"/>
          </a:p>
          <a:p>
            <a:pPr algn="ctr">
              <a:spcBef>
                <a:spcPts val="0"/>
              </a:spcBef>
            </a:pPr>
            <a:r>
              <a:rPr lang="en-US" sz="2400" dirty="0"/>
              <a:t>class by John Butterworth, </a:t>
            </a:r>
            <a:r>
              <a:rPr lang="en-US" sz="2400" dirty="0" err="1"/>
              <a:t>Xeno</a:t>
            </a:r>
            <a:r>
              <a:rPr lang="en-US" sz="2400" dirty="0"/>
              <a:t> </a:t>
            </a:r>
            <a:r>
              <a:rPr lang="en-US" sz="2400" dirty="0" err="1"/>
              <a:t>Kovah</a:t>
            </a:r>
            <a:r>
              <a:rPr lang="en-US" sz="2400" dirty="0"/>
              <a:t> and Corey </a:t>
            </a:r>
            <a:r>
              <a:rPr lang="en-US" sz="2400" dirty="0" err="1"/>
              <a:t>Kallenberg</a:t>
            </a:r>
            <a:r>
              <a:rPr lang="en-US" sz="2400" dirty="0"/>
              <a:t> at </a:t>
            </a:r>
            <a:r>
              <a:rPr lang="en-US" sz="2400" dirty="0">
                <a:hlinkClick r:id="rId4"/>
              </a:rPr>
              <a:t>http://OpenSecurityTraining.info</a:t>
            </a:r>
            <a:r>
              <a:rPr lang="en-US" sz="2400" dirty="0"/>
              <a:t> </a:t>
            </a:r>
          </a:p>
          <a:p>
            <a:pPr algn="ctr">
              <a:spcBef>
                <a:spcPts val="0"/>
              </a:spcBef>
            </a:pPr>
            <a:endParaRPr lang="en-US" sz="2400" dirty="0"/>
          </a:p>
        </p:txBody>
      </p:sp>
    </p:spTree>
    <p:extLst>
      <p:ext uri="{BB962C8B-B14F-4D97-AF65-F5344CB8AC3E}">
        <p14:creationId xmlns:p14="http://schemas.microsoft.com/office/powerpoint/2010/main" val="199615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References and Further Reading</a:t>
            </a:r>
          </a:p>
        </p:txBody>
      </p:sp>
      <p:sp>
        <p:nvSpPr>
          <p:cNvPr id="8" name="Content Placeholder 7"/>
          <p:cNvSpPr>
            <a:spLocks noGrp="1"/>
          </p:cNvSpPr>
          <p:nvPr>
            <p:ph idx="1"/>
          </p:nvPr>
        </p:nvSpPr>
        <p:spPr>
          <a:xfrm>
            <a:off x="457200" y="990600"/>
            <a:ext cx="8534400" cy="4992137"/>
          </a:xfrm>
        </p:spPr>
        <p:txBody>
          <a:bodyPr>
            <a:noAutofit/>
          </a:bodyPr>
          <a:lstStyle/>
          <a:p>
            <a:pPr marL="342900" indent="-342900">
              <a:spcBef>
                <a:spcPts val="0"/>
              </a:spcBef>
              <a:buFont typeface="+mj-lt"/>
              <a:buAutoNum type="arabicPeriod"/>
            </a:pPr>
            <a:r>
              <a:rPr lang="en-US" sz="1600" dirty="0">
                <a:hlinkClick r:id="rId3"/>
              </a:rPr>
              <a:t>Advanced x86: Introduction to BIOS &amp; SMM</a:t>
            </a:r>
            <a:r>
              <a:rPr lang="en-US" sz="1600" dirty="0"/>
              <a:t> by John Butterworth and </a:t>
            </a:r>
            <a:r>
              <a:rPr lang="en-US" sz="1600" dirty="0" err="1"/>
              <a:t>Xeno</a:t>
            </a:r>
            <a:r>
              <a:rPr lang="en-US" sz="1600" dirty="0"/>
              <a:t> </a:t>
            </a:r>
            <a:r>
              <a:rPr lang="en-US" sz="1600" dirty="0" err="1"/>
              <a:t>Kovah</a:t>
            </a:r>
            <a:r>
              <a:rPr lang="en-US" sz="1600" dirty="0"/>
              <a:t> at OpenSecurityTraining.info</a:t>
            </a:r>
          </a:p>
          <a:p>
            <a:pPr marL="342900" indent="-342900">
              <a:spcBef>
                <a:spcPts val="0"/>
              </a:spcBef>
              <a:buFont typeface="+mj-lt"/>
              <a:buAutoNum type="arabicPeriod"/>
            </a:pPr>
            <a:r>
              <a:rPr lang="en-US" sz="1600" dirty="0"/>
              <a:t>4th Generation Intel® Core™ Processor Family Datasheet (</a:t>
            </a:r>
            <a:r>
              <a:rPr lang="en-US" sz="1600" dirty="0">
                <a:hlinkClick r:id="rId4"/>
              </a:rPr>
              <a:t>vol 1</a:t>
            </a:r>
            <a:r>
              <a:rPr lang="en-US" sz="1600" dirty="0"/>
              <a:t>, </a:t>
            </a:r>
            <a:r>
              <a:rPr lang="en-US" sz="1600" dirty="0">
                <a:hlinkClick r:id="rId5"/>
              </a:rPr>
              <a:t>vol 2</a:t>
            </a:r>
            <a:r>
              <a:rPr lang="en-US" sz="1600" dirty="0"/>
              <a:t>)</a:t>
            </a:r>
          </a:p>
          <a:p>
            <a:pPr marL="342900" indent="-342900">
              <a:spcBef>
                <a:spcPts val="0"/>
              </a:spcBef>
              <a:buFont typeface="+mj-lt"/>
              <a:buAutoNum type="arabicPeriod"/>
            </a:pPr>
            <a:r>
              <a:rPr lang="en-US" sz="1600" dirty="0">
                <a:hlinkClick r:id="rId6"/>
              </a:rPr>
              <a:t>PCI Express System Architecture</a:t>
            </a:r>
            <a:r>
              <a:rPr lang="en-US" sz="1600" dirty="0"/>
              <a:t> by </a:t>
            </a:r>
            <a:r>
              <a:rPr lang="en-US" sz="1600" dirty="0" err="1"/>
              <a:t>Budruk</a:t>
            </a:r>
            <a:r>
              <a:rPr lang="en-US" sz="1600" dirty="0"/>
              <a:t>,  Anderson and </a:t>
            </a:r>
            <a:r>
              <a:rPr lang="en-US" sz="1600" dirty="0" err="1"/>
              <a:t>Shanley</a:t>
            </a:r>
            <a:r>
              <a:rPr lang="en-US" sz="1600" dirty="0"/>
              <a:t> (MindShare)</a:t>
            </a:r>
          </a:p>
          <a:p>
            <a:pPr marL="342900" indent="-342900">
              <a:spcBef>
                <a:spcPts val="0"/>
              </a:spcBef>
              <a:buFont typeface="+mj-lt"/>
              <a:buAutoNum type="arabicPeriod"/>
            </a:pPr>
            <a:r>
              <a:rPr lang="en-US" sz="1600" dirty="0">
                <a:hlinkClick r:id="rId7"/>
              </a:rPr>
              <a:t>PCI System Architecture</a:t>
            </a:r>
            <a:r>
              <a:rPr lang="en-US" sz="1600" dirty="0"/>
              <a:t> by </a:t>
            </a:r>
            <a:r>
              <a:rPr lang="en-US" sz="1600" dirty="0" err="1"/>
              <a:t>Shanley</a:t>
            </a:r>
            <a:r>
              <a:rPr lang="en-US" sz="1600" dirty="0"/>
              <a:t> and Anderson (MindShare)</a:t>
            </a:r>
          </a:p>
          <a:p>
            <a:pPr marL="342900" indent="-342900">
              <a:spcBef>
                <a:spcPts val="0"/>
              </a:spcBef>
              <a:buFont typeface="+mj-lt"/>
              <a:buAutoNum type="arabicPeriod"/>
            </a:pPr>
            <a:r>
              <a:rPr lang="en-US" sz="1600" dirty="0">
                <a:hlinkClick r:id="rId8"/>
              </a:rPr>
              <a:t>An Introduction to PCI Express</a:t>
            </a:r>
            <a:r>
              <a:rPr lang="en-US" sz="1600" dirty="0"/>
              <a:t> by </a:t>
            </a:r>
            <a:r>
              <a:rPr lang="en-US" sz="1600" dirty="0" err="1"/>
              <a:t>Budruk</a:t>
            </a:r>
            <a:r>
              <a:rPr lang="en-US" sz="1600" dirty="0"/>
              <a:t> (MindShare)</a:t>
            </a:r>
          </a:p>
          <a:p>
            <a:pPr marL="342900" indent="-342900">
              <a:spcBef>
                <a:spcPts val="0"/>
              </a:spcBef>
              <a:buFont typeface="+mj-lt"/>
              <a:buAutoNum type="arabicPeriod"/>
            </a:pPr>
            <a:r>
              <a:rPr lang="en-US" sz="1600" dirty="0">
                <a:hlinkClick r:id="rId9"/>
              </a:rPr>
              <a:t>PCI/PCI Express Configuration Space Access</a:t>
            </a:r>
            <a:r>
              <a:rPr lang="en-US" sz="1600" dirty="0"/>
              <a:t> (AMD)</a:t>
            </a:r>
          </a:p>
          <a:p>
            <a:pPr marL="342900" indent="-342900">
              <a:spcBef>
                <a:spcPts val="0"/>
              </a:spcBef>
              <a:buFont typeface="+mj-lt"/>
              <a:buAutoNum type="arabicPeriod"/>
            </a:pPr>
            <a:r>
              <a:rPr lang="en-US" sz="1600" dirty="0"/>
              <a:t>PCI Express Base Specification Revision 3.0 (</a:t>
            </a:r>
            <a:r>
              <a:rPr lang="en-US" sz="1600" dirty="0">
                <a:hlinkClick r:id="rId10"/>
              </a:rPr>
              <a:t>https://pcisig.com/specifications</a:t>
            </a:r>
            <a:r>
              <a:rPr lang="en-US" sz="1600" dirty="0"/>
              <a:t>)</a:t>
            </a:r>
          </a:p>
          <a:p>
            <a:pPr marL="342900" indent="-342900">
              <a:spcBef>
                <a:spcPts val="0"/>
              </a:spcBef>
              <a:buFont typeface="+mj-lt"/>
              <a:buAutoNum type="arabicPeriod"/>
            </a:pPr>
            <a:r>
              <a:rPr lang="en-US" sz="1600" dirty="0">
                <a:hlinkClick r:id="rId11"/>
              </a:rPr>
              <a:t>LPC specification</a:t>
            </a:r>
            <a:endParaRPr lang="en-US" sz="1600" dirty="0"/>
          </a:p>
          <a:p>
            <a:pPr marL="342900" indent="-342900">
              <a:spcBef>
                <a:spcPts val="0"/>
              </a:spcBef>
              <a:buFont typeface="+mj-lt"/>
              <a:buAutoNum type="arabicPeriod"/>
            </a:pPr>
            <a:r>
              <a:rPr lang="en-US" sz="1600" dirty="0">
                <a:hlinkClick r:id="rId12"/>
              </a:rPr>
              <a:t>SPI Block Guide</a:t>
            </a:r>
            <a:r>
              <a:rPr lang="en-US" sz="1600" dirty="0"/>
              <a:t> (Motorola, Inc.)</a:t>
            </a:r>
          </a:p>
          <a:p>
            <a:pPr marL="342900" indent="-342900">
              <a:spcBef>
                <a:spcPts val="0"/>
              </a:spcBef>
              <a:buFont typeface="+mj-lt"/>
              <a:buAutoNum type="arabicPeriod"/>
            </a:pPr>
            <a:r>
              <a:rPr lang="en-US" sz="1600" dirty="0">
                <a:hlinkClick r:id="rId13"/>
              </a:rPr>
              <a:t>SMBus specification</a:t>
            </a:r>
            <a:endParaRPr lang="en-US" sz="1600" dirty="0"/>
          </a:p>
          <a:p>
            <a:pPr marL="342900" indent="-342900">
              <a:spcBef>
                <a:spcPts val="0"/>
              </a:spcBef>
              <a:buFont typeface="+mj-lt"/>
              <a:buAutoNum type="arabicPeriod"/>
            </a:pPr>
            <a:r>
              <a:rPr lang="en-US" sz="1600" dirty="0">
                <a:hlinkClick r:id="rId14"/>
              </a:rPr>
              <a:t>Designing with SMBus 2.0</a:t>
            </a:r>
            <a:r>
              <a:rPr lang="en-US" sz="1600" dirty="0"/>
              <a:t> by Dale </a:t>
            </a:r>
            <a:r>
              <a:rPr lang="en-US" sz="1600" dirty="0" err="1"/>
              <a:t>Stolitzka</a:t>
            </a:r>
            <a:r>
              <a:rPr lang="en-US" sz="1600" dirty="0"/>
              <a:t> (Analog Devices, Inc.)</a:t>
            </a:r>
          </a:p>
          <a:p>
            <a:pPr marL="342900" indent="-342900">
              <a:spcBef>
                <a:spcPts val="0"/>
              </a:spcBef>
              <a:buFont typeface="+mj-lt"/>
              <a:buAutoNum type="arabicPeriod"/>
            </a:pPr>
            <a:r>
              <a:rPr lang="en-US" sz="1600" dirty="0">
                <a:hlinkClick r:id="rId15"/>
              </a:rPr>
              <a:t>Minimal Intel Architecture Boot Loader</a:t>
            </a:r>
            <a:r>
              <a:rPr lang="en-US" sz="1600" dirty="0"/>
              <a:t> by Jenny M </a:t>
            </a:r>
            <a:r>
              <a:rPr lang="en-US" sz="1600" dirty="0" err="1"/>
              <a:t>Pelner</a:t>
            </a:r>
            <a:r>
              <a:rPr lang="en-US" sz="1600" dirty="0"/>
              <a:t> &amp; James A </a:t>
            </a:r>
            <a:r>
              <a:rPr lang="en-US" sz="1600" dirty="0" err="1"/>
              <a:t>Pelner</a:t>
            </a:r>
            <a:r>
              <a:rPr lang="en-US" sz="1600" dirty="0"/>
              <a:t> (Intel)</a:t>
            </a:r>
          </a:p>
          <a:p>
            <a:pPr marL="342900" indent="-342900">
              <a:spcBef>
                <a:spcPts val="0"/>
              </a:spcBef>
              <a:buFont typeface="+mj-lt"/>
              <a:buAutoNum type="arabicPeriod"/>
            </a:pPr>
            <a:r>
              <a:rPr lang="en-US" sz="1600" dirty="0">
                <a:hlinkClick r:id="rId16"/>
              </a:rPr>
              <a:t>Pentium Processor Family Developer’s Manual</a:t>
            </a:r>
            <a:r>
              <a:rPr lang="en-US" sz="1600" dirty="0"/>
              <a:t> (Initialization and Mode Switching)</a:t>
            </a:r>
          </a:p>
          <a:p>
            <a:pPr marL="342900" indent="-342900">
              <a:spcBef>
                <a:spcPts val="0"/>
              </a:spcBef>
              <a:buFont typeface="+mj-lt"/>
              <a:buAutoNum type="arabicPeriod"/>
            </a:pPr>
            <a:r>
              <a:rPr lang="en-US" sz="1600" dirty="0">
                <a:hlinkClick r:id="rId17"/>
              </a:rPr>
              <a:t>Power Sequence and Reset Utilizing the Intel® EP80579 Processor</a:t>
            </a:r>
            <a:r>
              <a:rPr lang="en-US" sz="1600" dirty="0"/>
              <a:t> by Julio Pineda (Intel)</a:t>
            </a:r>
          </a:p>
          <a:p>
            <a:pPr marL="342900" indent="-342900">
              <a:spcBef>
                <a:spcPts val="0"/>
              </a:spcBef>
              <a:buFont typeface="+mj-lt"/>
              <a:buAutoNum type="arabicPeriod"/>
            </a:pPr>
            <a:r>
              <a:rPr lang="en-US" sz="1600" dirty="0">
                <a:hlinkClick r:id="rId18"/>
              </a:rPr>
              <a:t>Plug and Play BIOS Specification</a:t>
            </a:r>
            <a:endParaRPr lang="en-US" sz="1600" dirty="0"/>
          </a:p>
          <a:p>
            <a:pPr marL="342900" indent="-342900">
              <a:spcBef>
                <a:spcPts val="0"/>
              </a:spcBef>
              <a:buFont typeface="+mj-lt"/>
              <a:buAutoNum type="arabicPeriod"/>
            </a:pPr>
            <a:r>
              <a:rPr lang="en-US" sz="1600" dirty="0">
                <a:hlinkClick r:id="rId19"/>
              </a:rPr>
              <a:t>BIOS Boot Specification</a:t>
            </a:r>
            <a:endParaRPr lang="en-US" sz="1600" dirty="0"/>
          </a:p>
          <a:p>
            <a:pPr marL="342900" indent="-342900">
              <a:spcBef>
                <a:spcPts val="0"/>
              </a:spcBef>
              <a:buFont typeface="+mj-lt"/>
              <a:buAutoNum type="arabicPeriod"/>
            </a:pPr>
            <a:r>
              <a:rPr lang="en-US" sz="1600" dirty="0">
                <a:hlinkClick r:id="rId20"/>
              </a:rPr>
              <a:t>Booting an Intel Architecture System</a:t>
            </a:r>
            <a:r>
              <a:rPr lang="en-US" sz="1600" dirty="0"/>
              <a:t> by Pete Dice (Intel)</a:t>
            </a:r>
          </a:p>
          <a:p>
            <a:pPr marL="342900" indent="-342900">
              <a:spcBef>
                <a:spcPts val="0"/>
              </a:spcBef>
              <a:buFont typeface="+mj-lt"/>
              <a:buAutoNum type="arabicPeriod"/>
            </a:pPr>
            <a:r>
              <a:rPr lang="en-US" sz="1600" dirty="0">
                <a:hlinkClick r:id="rId21"/>
              </a:rPr>
              <a:t>Intel® 64 and IA-32 Architectures Software Developer’s Manual</a:t>
            </a:r>
            <a:endParaRPr lang="en-US" sz="1600" dirty="0"/>
          </a:p>
          <a:p>
            <a:pPr marL="342900" indent="-342900">
              <a:spcBef>
                <a:spcPts val="0"/>
              </a:spcBef>
              <a:buFont typeface="+mj-lt"/>
              <a:buAutoNum type="arabicPeriod"/>
            </a:pPr>
            <a:r>
              <a:rPr lang="en-US" sz="1600" dirty="0">
                <a:hlinkClick r:id="rId22"/>
              </a:rPr>
              <a:t>UEFI Platform Initialization Specification 1.5</a:t>
            </a:r>
            <a:endParaRPr lang="en-US" sz="1600" dirty="0"/>
          </a:p>
          <a:p>
            <a:pPr marL="342900" indent="-342900">
              <a:spcBef>
                <a:spcPts val="0"/>
              </a:spcBef>
              <a:buFont typeface="+mj-lt"/>
              <a:buAutoNum type="arabicPeriod"/>
            </a:pPr>
            <a:r>
              <a:rPr lang="en-US" sz="1600" dirty="0">
                <a:hlinkClick r:id="rId23"/>
              </a:rPr>
              <a:t>UEFI Specification 2.6</a:t>
            </a:r>
            <a:endParaRPr lang="en-US" sz="1600" dirty="0"/>
          </a:p>
          <a:p>
            <a:pPr marL="342900" indent="-342900">
              <a:spcBef>
                <a:spcPts val="0"/>
              </a:spcBef>
              <a:buFont typeface="+mj-lt"/>
              <a:buAutoNum type="arabicPeriod"/>
            </a:pPr>
            <a:r>
              <a:rPr lang="en-US" sz="1600" dirty="0">
                <a:hlinkClick r:id="rId24"/>
              </a:rPr>
              <a:t>A Tour Beyond BIOS: Using Intel FSP with EDKII</a:t>
            </a:r>
            <a:endParaRPr lang="en-US" sz="1600" dirty="0"/>
          </a:p>
          <a:p>
            <a:pPr>
              <a:spcBef>
                <a:spcPts val="0"/>
              </a:spcBef>
            </a:pPr>
            <a:endParaRPr lang="en-US" sz="1600" dirty="0"/>
          </a:p>
        </p:txBody>
      </p:sp>
    </p:spTree>
    <p:extLst>
      <p:ext uri="{BB962C8B-B14F-4D97-AF65-F5344CB8AC3E}">
        <p14:creationId xmlns:p14="http://schemas.microsoft.com/office/powerpoint/2010/main" val="21034727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66</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36442115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PCI Express Overview</a:t>
            </a:r>
          </a:p>
        </p:txBody>
      </p:sp>
      <p:sp>
        <p:nvSpPr>
          <p:cNvPr id="2" name="Rectangle 1"/>
          <p:cNvSpPr/>
          <p:nvPr/>
        </p:nvSpPr>
        <p:spPr>
          <a:xfrm>
            <a:off x="152400" y="6096000"/>
            <a:ext cx="8831264" cy="323165"/>
          </a:xfrm>
          <a:prstGeom prst="rect">
            <a:avLst/>
          </a:prstGeom>
        </p:spPr>
        <p:txBody>
          <a:bodyPr wrap="none">
            <a:spAutoFit/>
          </a:bodyPr>
          <a:lstStyle/>
          <a:p>
            <a:r>
              <a:rPr lang="en-US" sz="1500" dirty="0"/>
              <a:t>Reference: </a:t>
            </a:r>
            <a:r>
              <a:rPr lang="en-US" sz="1500" dirty="0">
                <a:hlinkClick r:id="rId3"/>
              </a:rPr>
              <a:t>https://www.mindshare.com/files/ebooks/PCI%20Express%20System%20Architecture.pdf</a:t>
            </a:r>
            <a:endParaRPr lang="en-US" sz="1500" dirty="0"/>
          </a:p>
        </p:txBody>
      </p:sp>
      <p:cxnSp>
        <p:nvCxnSpPr>
          <p:cNvPr id="5" name="Straight Connector 4"/>
          <p:cNvCxnSpPr>
            <a:stCxn id="30" idx="2"/>
          </p:cNvCxnSpPr>
          <p:nvPr/>
        </p:nvCxnSpPr>
        <p:spPr>
          <a:xfrm flipV="1">
            <a:off x="2583575" y="3202368"/>
            <a:ext cx="0" cy="9685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572000" y="1233194"/>
            <a:ext cx="990600" cy="671806"/>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CPU</a:t>
            </a:r>
          </a:p>
        </p:txBody>
      </p:sp>
      <p:sp>
        <p:nvSpPr>
          <p:cNvPr id="8" name="Rectangle 7"/>
          <p:cNvSpPr/>
          <p:nvPr/>
        </p:nvSpPr>
        <p:spPr>
          <a:xfrm>
            <a:off x="6324600" y="2286000"/>
            <a:ext cx="1066800" cy="595606"/>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DRAM</a:t>
            </a:r>
          </a:p>
        </p:txBody>
      </p:sp>
      <p:sp>
        <p:nvSpPr>
          <p:cNvPr id="9" name="Rectangle 8"/>
          <p:cNvSpPr/>
          <p:nvPr/>
        </p:nvSpPr>
        <p:spPr>
          <a:xfrm>
            <a:off x="4419600" y="2133600"/>
            <a:ext cx="1295400" cy="884153"/>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Root Complex</a:t>
            </a:r>
          </a:p>
        </p:txBody>
      </p:sp>
      <p:sp>
        <p:nvSpPr>
          <p:cNvPr id="10" name="Rectangle 9"/>
          <p:cNvSpPr/>
          <p:nvPr/>
        </p:nvSpPr>
        <p:spPr>
          <a:xfrm>
            <a:off x="1060155" y="1752600"/>
            <a:ext cx="2182944" cy="689392"/>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PCI Express Endpoint</a:t>
            </a:r>
          </a:p>
        </p:txBody>
      </p:sp>
      <p:sp>
        <p:nvSpPr>
          <p:cNvPr id="11" name="Rectangle 10"/>
          <p:cNvSpPr/>
          <p:nvPr/>
        </p:nvSpPr>
        <p:spPr>
          <a:xfrm>
            <a:off x="1060155" y="2540105"/>
            <a:ext cx="2180897" cy="711703"/>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PCI Express to PCI/PCI-X Bridge</a:t>
            </a:r>
          </a:p>
        </p:txBody>
      </p:sp>
      <p:sp>
        <p:nvSpPr>
          <p:cNvPr id="12" name="Rectangle 11"/>
          <p:cNvSpPr/>
          <p:nvPr/>
        </p:nvSpPr>
        <p:spPr>
          <a:xfrm>
            <a:off x="2667000" y="4876800"/>
            <a:ext cx="1143000" cy="822142"/>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Legacy Endpoint</a:t>
            </a:r>
          </a:p>
        </p:txBody>
      </p:sp>
      <p:sp>
        <p:nvSpPr>
          <p:cNvPr id="13" name="Rectangle 12"/>
          <p:cNvSpPr/>
          <p:nvPr/>
        </p:nvSpPr>
        <p:spPr>
          <a:xfrm>
            <a:off x="3881245" y="4876800"/>
            <a:ext cx="1143000" cy="822142"/>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Legacy Endpoint</a:t>
            </a:r>
          </a:p>
        </p:txBody>
      </p:sp>
      <p:sp>
        <p:nvSpPr>
          <p:cNvPr id="14" name="Rectangle 13"/>
          <p:cNvSpPr/>
          <p:nvPr/>
        </p:nvSpPr>
        <p:spPr>
          <a:xfrm>
            <a:off x="5143500" y="4876799"/>
            <a:ext cx="1143000" cy="822143"/>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PCI Express Endpoint</a:t>
            </a:r>
          </a:p>
        </p:txBody>
      </p:sp>
      <p:sp>
        <p:nvSpPr>
          <p:cNvPr id="15" name="Rectangle 14"/>
          <p:cNvSpPr/>
          <p:nvPr/>
        </p:nvSpPr>
        <p:spPr>
          <a:xfrm>
            <a:off x="6416058" y="4861674"/>
            <a:ext cx="1143000" cy="837268"/>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PCI Express Endpoint </a:t>
            </a:r>
          </a:p>
        </p:txBody>
      </p:sp>
      <p:sp>
        <p:nvSpPr>
          <p:cNvPr id="16" name="Plaque 15"/>
          <p:cNvSpPr/>
          <p:nvPr/>
        </p:nvSpPr>
        <p:spPr>
          <a:xfrm>
            <a:off x="4505236" y="3416242"/>
            <a:ext cx="1110783" cy="886843"/>
          </a:xfrm>
          <a:prstGeom prst="plaqu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Switch</a:t>
            </a:r>
          </a:p>
        </p:txBody>
      </p:sp>
      <p:cxnSp>
        <p:nvCxnSpPr>
          <p:cNvPr id="18" name="Straight Connector 17"/>
          <p:cNvCxnSpPr/>
          <p:nvPr/>
        </p:nvCxnSpPr>
        <p:spPr>
          <a:xfrm>
            <a:off x="5715000" y="2583803"/>
            <a:ext cx="616825" cy="699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9" idx="0"/>
          </p:cNvCxnSpPr>
          <p:nvPr/>
        </p:nvCxnSpPr>
        <p:spPr>
          <a:xfrm flipH="1" flipV="1">
            <a:off x="5067299" y="1904999"/>
            <a:ext cx="1" cy="2286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5067299" y="3008171"/>
            <a:ext cx="1" cy="40807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400396" y="4179172"/>
            <a:ext cx="1187462" cy="69762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4479769" y="4343400"/>
            <a:ext cx="308248" cy="52263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5386541" y="4343400"/>
            <a:ext cx="312817" cy="52263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5616019" y="4152901"/>
            <a:ext cx="1142044" cy="6983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374025" y="3333410"/>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374025" y="3474911"/>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374025" y="3628400"/>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374025" y="3773321"/>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374654" y="3924066"/>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374025" y="4069237"/>
            <a:ext cx="419100" cy="10163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241147" y="3536633"/>
            <a:ext cx="2111653" cy="338554"/>
          </a:xfrm>
          <a:prstGeom prst="rect">
            <a:avLst/>
          </a:prstGeom>
        </p:spPr>
        <p:txBody>
          <a:bodyPr wrap="square">
            <a:spAutoFit/>
          </a:bodyPr>
          <a:lstStyle/>
          <a:p>
            <a:r>
              <a:rPr lang="en-US" sz="1600" dirty="0"/>
              <a:t>PCI/PCI-X</a:t>
            </a:r>
          </a:p>
        </p:txBody>
      </p:sp>
      <p:cxnSp>
        <p:nvCxnSpPr>
          <p:cNvPr id="33" name="Straight Connector 32"/>
          <p:cNvCxnSpPr/>
          <p:nvPr/>
        </p:nvCxnSpPr>
        <p:spPr>
          <a:xfrm flipV="1">
            <a:off x="3238500" y="2362200"/>
            <a:ext cx="1181100" cy="116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121690" y="3072484"/>
            <a:ext cx="2111653" cy="338554"/>
          </a:xfrm>
          <a:prstGeom prst="rect">
            <a:avLst/>
          </a:prstGeom>
        </p:spPr>
        <p:txBody>
          <a:bodyPr wrap="square">
            <a:spAutoFit/>
          </a:bodyPr>
          <a:lstStyle/>
          <a:p>
            <a:r>
              <a:rPr lang="en-US" sz="1600" dirty="0"/>
              <a:t>PCI Express</a:t>
            </a:r>
          </a:p>
        </p:txBody>
      </p:sp>
      <p:sp>
        <p:nvSpPr>
          <p:cNvPr id="35" name="Rectangle 34"/>
          <p:cNvSpPr/>
          <p:nvPr/>
        </p:nvSpPr>
        <p:spPr>
          <a:xfrm rot="19821517">
            <a:off x="3112525" y="4067055"/>
            <a:ext cx="2111653" cy="338554"/>
          </a:xfrm>
          <a:prstGeom prst="rect">
            <a:avLst/>
          </a:prstGeom>
        </p:spPr>
        <p:txBody>
          <a:bodyPr wrap="square">
            <a:spAutoFit/>
          </a:bodyPr>
          <a:lstStyle/>
          <a:p>
            <a:r>
              <a:rPr lang="en-US" sz="1600" dirty="0"/>
              <a:t>PCI Express</a:t>
            </a:r>
          </a:p>
        </p:txBody>
      </p:sp>
      <p:sp>
        <p:nvSpPr>
          <p:cNvPr id="36" name="Rectangle 35"/>
          <p:cNvSpPr/>
          <p:nvPr/>
        </p:nvSpPr>
        <p:spPr>
          <a:xfrm rot="1922565">
            <a:off x="5589025" y="4397074"/>
            <a:ext cx="2111653" cy="338554"/>
          </a:xfrm>
          <a:prstGeom prst="rect">
            <a:avLst/>
          </a:prstGeom>
        </p:spPr>
        <p:txBody>
          <a:bodyPr wrap="square">
            <a:spAutoFit/>
          </a:bodyPr>
          <a:lstStyle/>
          <a:p>
            <a:r>
              <a:rPr lang="en-US" sz="1600" dirty="0"/>
              <a:t>PCI Express</a:t>
            </a:r>
          </a:p>
        </p:txBody>
      </p:sp>
      <p:sp>
        <p:nvSpPr>
          <p:cNvPr id="37" name="Rectangle 36"/>
          <p:cNvSpPr/>
          <p:nvPr/>
        </p:nvSpPr>
        <p:spPr>
          <a:xfrm>
            <a:off x="3184246" y="2613429"/>
            <a:ext cx="2111653" cy="338554"/>
          </a:xfrm>
          <a:prstGeom prst="rect">
            <a:avLst/>
          </a:prstGeom>
        </p:spPr>
        <p:txBody>
          <a:bodyPr wrap="square">
            <a:spAutoFit/>
          </a:bodyPr>
          <a:lstStyle/>
          <a:p>
            <a:r>
              <a:rPr lang="en-US" sz="1600" dirty="0"/>
              <a:t>PCI Express</a:t>
            </a:r>
          </a:p>
        </p:txBody>
      </p:sp>
      <p:sp>
        <p:nvSpPr>
          <p:cNvPr id="38" name="Rectangle 37"/>
          <p:cNvSpPr/>
          <p:nvPr/>
        </p:nvSpPr>
        <p:spPr>
          <a:xfrm>
            <a:off x="3187472" y="2062151"/>
            <a:ext cx="2111653" cy="338554"/>
          </a:xfrm>
          <a:prstGeom prst="rect">
            <a:avLst/>
          </a:prstGeom>
        </p:spPr>
        <p:txBody>
          <a:bodyPr wrap="square">
            <a:spAutoFit/>
          </a:bodyPr>
          <a:lstStyle/>
          <a:p>
            <a:r>
              <a:rPr lang="en-US" sz="1600" dirty="0"/>
              <a:t>PCI Express</a:t>
            </a:r>
          </a:p>
        </p:txBody>
      </p:sp>
      <p:cxnSp>
        <p:nvCxnSpPr>
          <p:cNvPr id="42" name="Straight Connector 41"/>
          <p:cNvCxnSpPr/>
          <p:nvPr/>
        </p:nvCxnSpPr>
        <p:spPr>
          <a:xfrm flipV="1">
            <a:off x="3246120" y="2936349"/>
            <a:ext cx="1181100" cy="116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6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241" y="244448"/>
            <a:ext cx="8148119" cy="988746"/>
          </a:xfrm>
        </p:spPr>
        <p:txBody>
          <a:bodyPr>
            <a:normAutofit/>
          </a:bodyPr>
          <a:lstStyle/>
          <a:p>
            <a:r>
              <a:rPr lang="en-US" dirty="0" err="1"/>
              <a:t>PCIe</a:t>
            </a:r>
            <a:r>
              <a:rPr lang="en-US" dirty="0"/>
              <a:t> Configuration Space Layout</a:t>
            </a:r>
          </a:p>
        </p:txBody>
      </p:sp>
      <p:sp>
        <p:nvSpPr>
          <p:cNvPr id="6" name="Content Placeholder 7"/>
          <p:cNvSpPr>
            <a:spLocks noGrp="1"/>
          </p:cNvSpPr>
          <p:nvPr>
            <p:ph idx="1"/>
          </p:nvPr>
        </p:nvSpPr>
        <p:spPr>
          <a:xfrm>
            <a:off x="457200" y="1066800"/>
            <a:ext cx="8562109" cy="1249322"/>
          </a:xfrm>
        </p:spPr>
        <p:txBody>
          <a:bodyPr>
            <a:normAutofit/>
          </a:bodyPr>
          <a:lstStyle/>
          <a:p>
            <a:r>
              <a:rPr lang="en-US" sz="2400" dirty="0"/>
              <a:t>Each </a:t>
            </a:r>
            <a:r>
              <a:rPr lang="en-US" sz="2400" i="1" dirty="0"/>
              <a:t>function</a:t>
            </a:r>
            <a:r>
              <a:rPr lang="en-US" sz="2400" dirty="0"/>
              <a:t> has its own configuration (256 bytes of PCI </a:t>
            </a:r>
            <a:r>
              <a:rPr lang="en-US" sz="2400" dirty="0" err="1"/>
              <a:t>config</a:t>
            </a:r>
            <a:r>
              <a:rPr lang="en-US" sz="2400" dirty="0"/>
              <a:t> space and 4kB of </a:t>
            </a:r>
            <a:r>
              <a:rPr lang="en-US" sz="2400" dirty="0" err="1"/>
              <a:t>PCIe</a:t>
            </a:r>
            <a:r>
              <a:rPr lang="en-US" sz="2400" dirty="0"/>
              <a:t> extended </a:t>
            </a:r>
            <a:r>
              <a:rPr lang="en-US" sz="2400" dirty="0" err="1"/>
              <a:t>config</a:t>
            </a:r>
            <a:r>
              <a:rPr lang="en-US" sz="2400" dirty="0"/>
              <a:t> space)</a:t>
            </a:r>
          </a:p>
        </p:txBody>
      </p:sp>
      <p:sp>
        <p:nvSpPr>
          <p:cNvPr id="2" name="Rectangle 1"/>
          <p:cNvSpPr/>
          <p:nvPr/>
        </p:nvSpPr>
        <p:spPr>
          <a:xfrm>
            <a:off x="573974" y="6172200"/>
            <a:ext cx="8328560" cy="369332"/>
          </a:xfrm>
          <a:prstGeom prst="rect">
            <a:avLst/>
          </a:prstGeom>
        </p:spPr>
        <p:txBody>
          <a:bodyPr wrap="square">
            <a:spAutoFit/>
          </a:bodyPr>
          <a:lstStyle/>
          <a:p>
            <a:pPr algn="ctr"/>
            <a:r>
              <a:rPr lang="en-US" dirty="0"/>
              <a:t>Reference: PCI Express Base Specification Revision 3.0</a:t>
            </a:r>
          </a:p>
        </p:txBody>
      </p:sp>
      <p:sp>
        <p:nvSpPr>
          <p:cNvPr id="8" name="Rectangle 7"/>
          <p:cNvSpPr/>
          <p:nvPr/>
        </p:nvSpPr>
        <p:spPr>
          <a:xfrm>
            <a:off x="3657600" y="2133600"/>
            <a:ext cx="1828800" cy="3581400"/>
          </a:xfrm>
          <a:prstGeom prst="rect">
            <a:avLst/>
          </a:prstGeom>
          <a:solidFill>
            <a:schemeClr val="bg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657600" y="4724400"/>
            <a:ext cx="18288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657600" y="4953000"/>
            <a:ext cx="1828800" cy="152400"/>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657600" y="5396207"/>
            <a:ext cx="1828800" cy="318793"/>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76600" y="5575384"/>
            <a:ext cx="284052" cy="307777"/>
          </a:xfrm>
          <a:prstGeom prst="rect">
            <a:avLst/>
          </a:prstGeom>
        </p:spPr>
        <p:txBody>
          <a:bodyPr wrap="none">
            <a:spAutoFit/>
          </a:bodyPr>
          <a:lstStyle/>
          <a:p>
            <a:r>
              <a:rPr lang="en-US" sz="1400" b="1" dirty="0"/>
              <a:t>0</a:t>
            </a:r>
          </a:p>
        </p:txBody>
      </p:sp>
      <p:sp>
        <p:nvSpPr>
          <p:cNvPr id="13" name="Rectangle 12"/>
          <p:cNvSpPr/>
          <p:nvPr/>
        </p:nvSpPr>
        <p:spPr>
          <a:xfrm>
            <a:off x="3165157" y="5247500"/>
            <a:ext cx="492443" cy="307777"/>
          </a:xfrm>
          <a:prstGeom prst="rect">
            <a:avLst/>
          </a:prstGeom>
        </p:spPr>
        <p:txBody>
          <a:bodyPr wrap="none">
            <a:spAutoFit/>
          </a:bodyPr>
          <a:lstStyle/>
          <a:p>
            <a:r>
              <a:rPr lang="en-US" sz="1400" b="1" dirty="0"/>
              <a:t>3Fh</a:t>
            </a:r>
          </a:p>
        </p:txBody>
      </p:sp>
      <p:sp>
        <p:nvSpPr>
          <p:cNvPr id="14" name="Rectangle 13"/>
          <p:cNvSpPr/>
          <p:nvPr/>
        </p:nvSpPr>
        <p:spPr>
          <a:xfrm>
            <a:off x="3124200" y="4569023"/>
            <a:ext cx="546213" cy="307777"/>
          </a:xfrm>
          <a:prstGeom prst="rect">
            <a:avLst/>
          </a:prstGeom>
        </p:spPr>
        <p:txBody>
          <a:bodyPr wrap="square">
            <a:spAutoFit/>
          </a:bodyPr>
          <a:lstStyle/>
          <a:p>
            <a:r>
              <a:rPr lang="en-US" sz="1400" b="1" dirty="0" err="1"/>
              <a:t>FFh</a:t>
            </a:r>
            <a:endParaRPr lang="en-US" sz="1200" b="1" dirty="0"/>
          </a:p>
        </p:txBody>
      </p:sp>
      <p:sp>
        <p:nvSpPr>
          <p:cNvPr id="15" name="Rectangle 14"/>
          <p:cNvSpPr/>
          <p:nvPr/>
        </p:nvSpPr>
        <p:spPr>
          <a:xfrm>
            <a:off x="3122735" y="1981200"/>
            <a:ext cx="611065" cy="307777"/>
          </a:xfrm>
          <a:prstGeom prst="rect">
            <a:avLst/>
          </a:prstGeom>
        </p:spPr>
        <p:txBody>
          <a:bodyPr wrap="none">
            <a:spAutoFit/>
          </a:bodyPr>
          <a:lstStyle/>
          <a:p>
            <a:r>
              <a:rPr lang="en-US" sz="1400" b="1" dirty="0" err="1"/>
              <a:t>FFFh</a:t>
            </a:r>
            <a:endParaRPr lang="en-US" sz="1200" b="1" dirty="0"/>
          </a:p>
        </p:txBody>
      </p:sp>
      <p:sp>
        <p:nvSpPr>
          <p:cNvPr id="16" name="Left Brace 15"/>
          <p:cNvSpPr/>
          <p:nvPr/>
        </p:nvSpPr>
        <p:spPr>
          <a:xfrm>
            <a:off x="2819400" y="2133601"/>
            <a:ext cx="307722" cy="2590800"/>
          </a:xfrm>
          <a:prstGeom prst="leftBrace">
            <a:avLst>
              <a:gd name="adj1" fmla="val 52735"/>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e 16"/>
          <p:cNvSpPr/>
          <p:nvPr/>
        </p:nvSpPr>
        <p:spPr>
          <a:xfrm>
            <a:off x="2819399" y="4724401"/>
            <a:ext cx="294327" cy="990600"/>
          </a:xfrm>
          <a:prstGeom prst="leftBrace">
            <a:avLst>
              <a:gd name="adj1" fmla="val 52735"/>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flipH="1">
            <a:off x="5334000" y="2590800"/>
            <a:ext cx="9906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5334000" y="5575384"/>
            <a:ext cx="9906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5410200" y="4543097"/>
            <a:ext cx="838200" cy="48873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Content Placeholder 7"/>
          <p:cNvSpPr txBox="1">
            <a:spLocks/>
          </p:cNvSpPr>
          <p:nvPr/>
        </p:nvSpPr>
        <p:spPr>
          <a:xfrm>
            <a:off x="485241" y="2426168"/>
            <a:ext cx="2410359" cy="3948406"/>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t>PCI Express Extended Configuration Space (Not available for legacy operating system)</a:t>
            </a:r>
          </a:p>
          <a:p>
            <a:pPr algn="ctr"/>
            <a:endParaRPr lang="en-US" sz="1800" dirty="0"/>
          </a:p>
          <a:p>
            <a:pPr algn="ctr"/>
            <a:r>
              <a:rPr lang="en-US" sz="1800" dirty="0"/>
              <a:t>PCI Configuration Space (Available on legacy OS through legacy PCI mechanisms) </a:t>
            </a:r>
          </a:p>
        </p:txBody>
      </p:sp>
      <p:sp>
        <p:nvSpPr>
          <p:cNvPr id="22" name="Content Placeholder 7"/>
          <p:cNvSpPr txBox="1">
            <a:spLocks/>
          </p:cNvSpPr>
          <p:nvPr/>
        </p:nvSpPr>
        <p:spPr>
          <a:xfrm>
            <a:off x="6477000" y="2209800"/>
            <a:ext cx="2286000" cy="3948406"/>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Extended configuration space for PCI Express parameters and capabilities (Not available on legacy OS) </a:t>
            </a:r>
          </a:p>
          <a:p>
            <a:endParaRPr lang="en-US" sz="1400" dirty="0"/>
          </a:p>
          <a:p>
            <a:r>
              <a:rPr lang="en-US" sz="1400" dirty="0"/>
              <a:t>PCI Express Capability Structure </a:t>
            </a:r>
          </a:p>
          <a:p>
            <a:r>
              <a:rPr lang="en-US" sz="1400" dirty="0"/>
              <a:t>Capability needed by BIOS or by driver software on non PCI Express aware OS</a:t>
            </a:r>
          </a:p>
          <a:p>
            <a:endParaRPr lang="en-US" sz="1400" dirty="0"/>
          </a:p>
          <a:p>
            <a:r>
              <a:rPr lang="en-US" sz="1400" dirty="0"/>
              <a:t>PCI 3.0 Compatible Configuration Space Header</a:t>
            </a:r>
          </a:p>
        </p:txBody>
      </p:sp>
    </p:spTree>
    <p:extLst>
      <p:ext uri="{BB962C8B-B14F-4D97-AF65-F5344CB8AC3E}">
        <p14:creationId xmlns:p14="http://schemas.microsoft.com/office/powerpoint/2010/main" val="362896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a:t>PCIe</a:t>
            </a:r>
            <a:r>
              <a:rPr lang="en-US" dirty="0"/>
              <a:t> Configuration Space Access</a:t>
            </a:r>
          </a:p>
        </p:txBody>
      </p:sp>
      <p:sp>
        <p:nvSpPr>
          <p:cNvPr id="8" name="Content Placeholder 7"/>
          <p:cNvSpPr>
            <a:spLocks noGrp="1"/>
          </p:cNvSpPr>
          <p:nvPr>
            <p:ph idx="1"/>
          </p:nvPr>
        </p:nvSpPr>
        <p:spPr>
          <a:xfrm>
            <a:off x="381000" y="1265278"/>
            <a:ext cx="8638309" cy="5135522"/>
          </a:xfrm>
        </p:spPr>
        <p:txBody>
          <a:bodyPr>
            <a:normAutofit fontScale="92500" lnSpcReduction="10000"/>
          </a:bodyPr>
          <a:lstStyle/>
          <a:p>
            <a:r>
              <a:rPr lang="en-US" sz="2400" dirty="0"/>
              <a:t>SW uses one these mechanisms to access </a:t>
            </a:r>
            <a:r>
              <a:rPr lang="en-US" sz="2400" dirty="0" err="1"/>
              <a:t>config</a:t>
            </a:r>
            <a:r>
              <a:rPr lang="en-US" sz="2400" dirty="0"/>
              <a:t> space:</a:t>
            </a:r>
          </a:p>
          <a:p>
            <a:pPr marL="457200" indent="-457200">
              <a:buFont typeface="+mj-lt"/>
              <a:buAutoNum type="arabicPeriod"/>
            </a:pPr>
            <a:r>
              <a:rPr lang="en-US" sz="2400" dirty="0"/>
              <a:t>Legacy configuration access via </a:t>
            </a:r>
            <a:r>
              <a:rPr lang="en-US" sz="2400" i="1" dirty="0"/>
              <a:t>control</a:t>
            </a:r>
            <a:r>
              <a:rPr lang="en-US" sz="2400" dirty="0"/>
              <a:t> </a:t>
            </a:r>
            <a:r>
              <a:rPr lang="en-US" sz="2400" b="1" dirty="0">
                <a:latin typeface="Courier New" panose="02070309020205020404" pitchFamily="49" charset="0"/>
                <a:cs typeface="Courier New" panose="02070309020205020404" pitchFamily="49" charset="0"/>
              </a:rPr>
              <a:t>CF8h</a:t>
            </a:r>
            <a:r>
              <a:rPr lang="en-US" sz="2400" dirty="0"/>
              <a:t> &amp; </a:t>
            </a:r>
            <a:r>
              <a:rPr lang="en-US" sz="2400" i="1" dirty="0"/>
              <a:t>data</a:t>
            </a:r>
            <a:r>
              <a:rPr lang="en-US" sz="2400" dirty="0"/>
              <a:t> </a:t>
            </a:r>
            <a:r>
              <a:rPr lang="en-US" sz="2400" b="1" dirty="0" err="1">
                <a:latin typeface="Courier New" panose="02070309020205020404" pitchFamily="49" charset="0"/>
                <a:cs typeface="Courier New" panose="02070309020205020404" pitchFamily="49" charset="0"/>
              </a:rPr>
              <a:t>CFCh</a:t>
            </a:r>
            <a:r>
              <a:rPr lang="en-US" sz="2400" dirty="0"/>
              <a:t> processor I/O ports</a:t>
            </a:r>
          </a:p>
          <a:p>
            <a:pPr marL="1028700" lvl="2" indent="-457200"/>
            <a:r>
              <a:rPr lang="en-US" sz="2400" dirty="0">
                <a:latin typeface="+mj-lt"/>
                <a:cs typeface="Courier New" panose="02070309020205020404" pitchFamily="49" charset="0"/>
              </a:rPr>
              <a:t>PCI </a:t>
            </a:r>
            <a:r>
              <a:rPr lang="en-US" sz="2400" dirty="0" err="1">
                <a:latin typeface="+mj-lt"/>
                <a:cs typeface="Courier New" panose="02070309020205020404" pitchFamily="49" charset="0"/>
              </a:rPr>
              <a:t>config</a:t>
            </a:r>
            <a:r>
              <a:rPr lang="en-US" sz="2400" dirty="0">
                <a:latin typeface="+mj-lt"/>
                <a:cs typeface="Courier New" panose="02070309020205020404" pitchFamily="49" charset="0"/>
              </a:rPr>
              <a:t> register address</a:t>
            </a:r>
          </a:p>
          <a:p>
            <a:pPr marL="1028700" lvl="2" indent="-457200"/>
            <a:endParaRPr lang="en-US" sz="2400" dirty="0">
              <a:latin typeface="+mj-lt"/>
              <a:cs typeface="Courier New" panose="02070309020205020404" pitchFamily="49" charset="0"/>
            </a:endParaRPr>
          </a:p>
          <a:p>
            <a:pPr lvl="2" indent="0">
              <a:buNone/>
            </a:pPr>
            <a:r>
              <a:rPr lang="en-US" sz="2000" b="1" dirty="0">
                <a:latin typeface="Courier New" panose="02070309020205020404" pitchFamily="49" charset="0"/>
                <a:cs typeface="Courier New" panose="02070309020205020404" pitchFamily="49" charset="0"/>
                <a:sym typeface="Wingdings" panose="05000000000000000000" pitchFamily="2" charset="2"/>
              </a:rPr>
              <a:t>bus &lt;&lt; 16 | device &lt;&lt; 11 | function &lt;&lt; 8 | </a:t>
            </a:r>
            <a:r>
              <a:rPr lang="en-US" sz="2400" b="1" dirty="0">
                <a:latin typeface="Courier New" panose="02070309020205020404" pitchFamily="49" charset="0"/>
                <a:cs typeface="Courier New" panose="02070309020205020404" pitchFamily="49" charset="0"/>
                <a:sym typeface="Wingdings" panose="05000000000000000000" pitchFamily="2" charset="2"/>
              </a:rPr>
              <a:t>offset &amp; ~3</a:t>
            </a:r>
            <a:endParaRPr lang="en-US" sz="2400" dirty="0">
              <a:latin typeface="+mj-lt"/>
              <a:cs typeface="Courier New" panose="02070309020205020404" pitchFamily="49" charset="0"/>
            </a:endParaRPr>
          </a:p>
          <a:p>
            <a:pPr marL="1028700" lvl="2" indent="-457200"/>
            <a:endParaRPr lang="en-US" sz="2400" b="1" dirty="0">
              <a:latin typeface="Courier New" panose="02070309020205020404" pitchFamily="49" charset="0"/>
              <a:cs typeface="Courier New" panose="02070309020205020404" pitchFamily="49" charset="0"/>
            </a:endParaRPr>
          </a:p>
          <a:p>
            <a:pPr marL="1028700" lvl="2" indent="-457200"/>
            <a:endParaRPr lang="en-US" sz="2400" b="1" dirty="0">
              <a:latin typeface="Courier New" panose="02070309020205020404" pitchFamily="49" charset="0"/>
              <a:cs typeface="Courier New" panose="02070309020205020404" pitchFamily="49" charset="0"/>
            </a:endParaRPr>
          </a:p>
          <a:p>
            <a:pPr marL="1028700" lvl="2" indent="-457200"/>
            <a:r>
              <a:rPr lang="en-US" sz="2400" b="1" dirty="0">
                <a:latin typeface="Courier New" panose="02070309020205020404" pitchFamily="49" charset="0"/>
                <a:cs typeface="Courier New" panose="02070309020205020404" pitchFamily="49" charset="0"/>
              </a:rPr>
              <a:t>CF8h</a:t>
            </a:r>
            <a:r>
              <a:rPr lang="en-US" sz="2400" dirty="0"/>
              <a:t> </a:t>
            </a:r>
            <a:r>
              <a:rPr lang="en-US" sz="2400" dirty="0">
                <a:sym typeface="Wingdings" panose="05000000000000000000" pitchFamily="2" charset="2"/>
              </a:rPr>
              <a:t></a:t>
            </a:r>
            <a:r>
              <a:rPr lang="en-US" sz="2400" dirty="0"/>
              <a:t> </a:t>
            </a:r>
            <a:r>
              <a:rPr lang="en-US" sz="2000" b="1" dirty="0">
                <a:latin typeface="Courier New" panose="02070309020205020404" pitchFamily="49" charset="0"/>
                <a:cs typeface="Courier New" panose="02070309020205020404" pitchFamily="49" charset="0"/>
                <a:sym typeface="Wingdings" panose="05000000000000000000" pitchFamily="2" charset="2"/>
              </a:rPr>
              <a:t>1&lt;&lt;31 | </a:t>
            </a:r>
            <a:r>
              <a:rPr lang="en-US" sz="2000" b="1" dirty="0" err="1">
                <a:latin typeface="Courier New" panose="02070309020205020404" pitchFamily="49" charset="0"/>
                <a:cs typeface="Courier New" panose="02070309020205020404" pitchFamily="49" charset="0"/>
                <a:sym typeface="Wingdings" panose="05000000000000000000" pitchFamily="2" charset="2"/>
              </a:rPr>
              <a:t>bdf_address</a:t>
            </a:r>
            <a:endParaRPr lang="en-US" sz="1700" b="1" dirty="0">
              <a:latin typeface="Courier New" panose="02070309020205020404" pitchFamily="49" charset="0"/>
              <a:cs typeface="Courier New" panose="02070309020205020404" pitchFamily="49" charset="0"/>
              <a:sym typeface="Wingdings" panose="05000000000000000000" pitchFamily="2" charset="2"/>
            </a:endParaRPr>
          </a:p>
          <a:p>
            <a:pPr marL="1028700" lvl="2" indent="-457200"/>
            <a:r>
              <a:rPr lang="en-US" sz="2400" dirty="0">
                <a:sym typeface="Wingdings" panose="05000000000000000000" pitchFamily="2" charset="2"/>
              </a:rPr>
              <a:t>Read data from or write data to port (</a:t>
            </a:r>
            <a:r>
              <a:rPr lang="en-US" sz="2400" b="1" dirty="0" err="1">
                <a:latin typeface="Courier New" panose="02070309020205020404" pitchFamily="49" charset="0"/>
                <a:cs typeface="Courier New" panose="02070309020205020404" pitchFamily="49" charset="0"/>
                <a:sym typeface="Wingdings" panose="05000000000000000000" pitchFamily="2" charset="2"/>
              </a:rPr>
              <a:t>CFCh</a:t>
            </a:r>
            <a:r>
              <a:rPr lang="en-US" sz="2400" b="1" dirty="0">
                <a:latin typeface="Courier New" panose="02070309020205020404" pitchFamily="49" charset="0"/>
                <a:cs typeface="Courier New" panose="02070309020205020404" pitchFamily="49" charset="0"/>
                <a:sym typeface="Wingdings" panose="05000000000000000000" pitchFamily="2" charset="2"/>
              </a:rPr>
              <a:t> + off[1:0]</a:t>
            </a:r>
            <a:r>
              <a:rPr lang="en-US" sz="2400" dirty="0">
                <a:sym typeface="Wingdings" panose="05000000000000000000" pitchFamily="2" charset="2"/>
              </a:rPr>
              <a:t>)</a:t>
            </a:r>
          </a:p>
          <a:p>
            <a:pPr marL="1028700" lvl="2" indent="-457200"/>
            <a:endParaRPr lang="en-US" sz="2400" dirty="0"/>
          </a:p>
          <a:p>
            <a:pPr marL="457200" indent="-457200">
              <a:buFont typeface="+mj-lt"/>
              <a:buAutoNum type="arabicPeriod"/>
            </a:pPr>
            <a:r>
              <a:rPr lang="en-US" sz="2400" dirty="0"/>
              <a:t>Enhanced configuration access mechanism (ECAM) to </a:t>
            </a:r>
            <a:r>
              <a:rPr lang="en-US" sz="2400" dirty="0" err="1"/>
              <a:t>PCIe</a:t>
            </a:r>
            <a:r>
              <a:rPr lang="en-US" sz="2400" dirty="0"/>
              <a:t> extended configuration registers</a:t>
            </a:r>
          </a:p>
        </p:txBody>
      </p:sp>
      <p:sp>
        <p:nvSpPr>
          <p:cNvPr id="4" name="Oval Callout 3"/>
          <p:cNvSpPr/>
          <p:nvPr/>
        </p:nvSpPr>
        <p:spPr>
          <a:xfrm>
            <a:off x="6172200" y="3733800"/>
            <a:ext cx="2362200" cy="762000"/>
          </a:xfrm>
          <a:prstGeom prst="wedgeEllipseCallout">
            <a:avLst>
              <a:gd name="adj1" fmla="val -32039"/>
              <a:gd name="adj2" fmla="val -74869"/>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100h bytes of CFG header</a:t>
            </a:r>
          </a:p>
        </p:txBody>
      </p:sp>
      <p:sp>
        <p:nvSpPr>
          <p:cNvPr id="9" name="Oval Callout 8"/>
          <p:cNvSpPr/>
          <p:nvPr/>
        </p:nvSpPr>
        <p:spPr>
          <a:xfrm>
            <a:off x="4953000" y="2362200"/>
            <a:ext cx="1828800" cy="674090"/>
          </a:xfrm>
          <a:prstGeom prst="wedgeEllipseCallout">
            <a:avLst>
              <a:gd name="adj1" fmla="val -87301"/>
              <a:gd name="adj2" fmla="val 69433"/>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8 * 100h per device</a:t>
            </a:r>
          </a:p>
        </p:txBody>
      </p:sp>
      <p:sp>
        <p:nvSpPr>
          <p:cNvPr id="10" name="Oval Callout 9"/>
          <p:cNvSpPr/>
          <p:nvPr/>
        </p:nvSpPr>
        <p:spPr>
          <a:xfrm>
            <a:off x="190500" y="3733800"/>
            <a:ext cx="2095500" cy="623637"/>
          </a:xfrm>
          <a:prstGeom prst="wedgeEllipseCallout">
            <a:avLst>
              <a:gd name="adj1" fmla="val 38869"/>
              <a:gd name="adj2" fmla="val -84475"/>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32* 8 * 100h per bus</a:t>
            </a:r>
          </a:p>
        </p:txBody>
      </p:sp>
    </p:spTree>
    <p:extLst>
      <p:ext uri="{BB962C8B-B14F-4D97-AF65-F5344CB8AC3E}">
        <p14:creationId xmlns:p14="http://schemas.microsoft.com/office/powerpoint/2010/main" val="1219030372"/>
      </p:ext>
    </p:extLst>
  </p:cSld>
  <p:clrMapOvr>
    <a:masterClrMapping/>
  </p:clrMapOvr>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4404</Words>
  <Application>Microsoft Office PowerPoint</Application>
  <PresentationFormat>On-screen Show (4:3)</PresentationFormat>
  <Paragraphs>929</Paragraphs>
  <Slides>66</Slides>
  <Notes>56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66</vt:i4>
      </vt:variant>
    </vt:vector>
  </HeadingPairs>
  <TitlesOfParts>
    <vt:vector size="81" baseType="lpstr">
      <vt:lpstr>Browallia New</vt:lpstr>
      <vt:lpstr>Lucida Grande</vt:lpstr>
      <vt:lpstr>ＭＳ Ｐゴシック</vt:lpstr>
      <vt:lpstr>Neo Sans Intel</vt:lpstr>
      <vt:lpstr>Neo Sans Intel (Body)</vt:lpstr>
      <vt:lpstr>Neo Sans Intel Light</vt:lpstr>
      <vt:lpstr>Neo Sans Intel Medium</vt:lpstr>
      <vt:lpstr>宋体</vt:lpstr>
      <vt:lpstr>Arial</vt:lpstr>
      <vt:lpstr>Bookman Old Style</vt:lpstr>
      <vt:lpstr>Calibri</vt:lpstr>
      <vt:lpstr>Courier New</vt:lpstr>
      <vt:lpstr>Verdana</vt:lpstr>
      <vt:lpstr>Wingdings</vt:lpstr>
      <vt:lpstr>ISPO-PPT-Template-darkblue-newlogo 2014</vt:lpstr>
      <vt:lpstr>Security of BIOS/UEFI System Firmware from Attacker and Defender Perspectives  Section 1. BIOS and UEFI Firmware Fundamentals</vt:lpstr>
      <vt:lpstr>License</vt:lpstr>
      <vt:lpstr>Section 1. BIOS and UEFI Firmware Fundamentals</vt:lpstr>
      <vt:lpstr>1.1 Introduction to Platform Hardware</vt:lpstr>
      <vt:lpstr>Main PC Platform Components</vt:lpstr>
      <vt:lpstr>PCI Express Overview</vt:lpstr>
      <vt:lpstr>PCI Express Overview</vt:lpstr>
      <vt:lpstr>PCIe Configuration Space Layout</vt:lpstr>
      <vt:lpstr>PCIe Configuration Space Access</vt:lpstr>
      <vt:lpstr>Low Pin Count (LPC) Interface</vt:lpstr>
      <vt:lpstr>Low Pin Count (LPC) Interface</vt:lpstr>
      <vt:lpstr>Serial Peripheral Interface (SPI)</vt:lpstr>
      <vt:lpstr>Chipset SPI Controller</vt:lpstr>
      <vt:lpstr>System Flash Memory</vt:lpstr>
      <vt:lpstr>SPI Flash Descriptor</vt:lpstr>
      <vt:lpstr>System Flash Security</vt:lpstr>
      <vt:lpstr>System Management Bus (SMBus)</vt:lpstr>
      <vt:lpstr>Where is system firmware?</vt:lpstr>
      <vt:lpstr>Hardware Boot Sequence</vt:lpstr>
      <vt:lpstr>x86 Reset Vector</vt:lpstr>
      <vt:lpstr>Reset Vector Decode</vt:lpstr>
      <vt:lpstr>x86 Reset Vector Example</vt:lpstr>
      <vt:lpstr>Firmware Start</vt:lpstr>
      <vt:lpstr>Firmware Boot Sequence – Early Boot</vt:lpstr>
      <vt:lpstr>Firmware Boot Sequence – DRAM Init</vt:lpstr>
      <vt:lpstr>Firmware Boot Sequence – DRAM Init</vt:lpstr>
      <vt:lpstr>Memory Map: System View</vt:lpstr>
      <vt:lpstr>Memory Map (Below 4GB)</vt:lpstr>
      <vt:lpstr>Memory Map (Above 4GB)</vt:lpstr>
      <vt:lpstr>1.2 Platform Firmware: BIOS</vt:lpstr>
      <vt:lpstr>PowerPoint Presentation</vt:lpstr>
      <vt:lpstr>Legacy BIOS</vt:lpstr>
      <vt:lpstr>Legacy BIOS Stages</vt:lpstr>
      <vt:lpstr>Legacy Option ROMs</vt:lpstr>
      <vt:lpstr>1.3 Platform Firmware: (U)EFI Firmware</vt:lpstr>
      <vt:lpstr>Industry Transition</vt:lpstr>
      <vt:lpstr>(Unified) Extensible Firmware Interface</vt:lpstr>
      <vt:lpstr>UEFI Firmware Evolution</vt:lpstr>
      <vt:lpstr>Compatibility Support Module (CSM)</vt:lpstr>
      <vt:lpstr>(U)EFI Firmware</vt:lpstr>
      <vt:lpstr>(U)EFI Firmware</vt:lpstr>
      <vt:lpstr>UEFI Boot</vt:lpstr>
      <vt:lpstr>UEFI [Compliant] Firmware</vt:lpstr>
      <vt:lpstr>UEFI OS Booting</vt:lpstr>
      <vt:lpstr>UEFI Shell</vt:lpstr>
      <vt:lpstr>BIOS Configuration: CMOS Memory</vt:lpstr>
      <vt:lpstr>UEFI Configuration: UEFI “Variables”</vt:lpstr>
      <vt:lpstr>Windows API to access UEFI variables</vt:lpstr>
      <vt:lpstr>UEFI, EDK I, EDK II, UDK, Tianocore</vt:lpstr>
      <vt:lpstr>UEFI Working Groups</vt:lpstr>
      <vt:lpstr>The road from core to platform</vt:lpstr>
      <vt:lpstr>1.4 Platform Firmware: SMI Handlers</vt:lpstr>
      <vt:lpstr>x86 System Management Mode (SMM)</vt:lpstr>
      <vt:lpstr>System Management Mode (SMM)</vt:lpstr>
      <vt:lpstr>Initial SMM Execution Environment</vt:lpstr>
      <vt:lpstr>System Management RAM (SMRAM)</vt:lpstr>
      <vt:lpstr>x64 SMM Save State</vt:lpstr>
      <vt:lpstr>x64 SMM Save State (cont’d)</vt:lpstr>
      <vt:lpstr>Locating SMRAM using CHIPSEC</vt:lpstr>
      <vt:lpstr>System Management Interrupt (SMI) Handler</vt:lpstr>
      <vt:lpstr>1.4 Platform Firmware: Hardware Reference Code, etc.</vt:lpstr>
      <vt:lpstr>Hardware Reference Code</vt:lpstr>
      <vt:lpstr>Intel® Firmware Support Package (FSP)</vt:lpstr>
      <vt:lpstr>References and Further Reading</vt:lpstr>
      <vt:lpstr>References and 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2015-06-16T06:23:34Z</dcterms:created>
  <dcterms:modified xsi:type="dcterms:W3CDTF">2017-05-09T16:56:11Z</dcterms:modified>
</cp:coreProperties>
</file>