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1"/>
  </p:notesMasterIdLst>
  <p:sldIdLst>
    <p:sldId id="257" r:id="rId2"/>
    <p:sldId id="397" r:id="rId3"/>
    <p:sldId id="317" r:id="rId4"/>
    <p:sldId id="260" r:id="rId5"/>
    <p:sldId id="377" r:id="rId6"/>
    <p:sldId id="378" r:id="rId7"/>
    <p:sldId id="379" r:id="rId8"/>
    <p:sldId id="380" r:id="rId9"/>
    <p:sldId id="376" r:id="rId10"/>
    <p:sldId id="261" r:id="rId11"/>
    <p:sldId id="262" r:id="rId12"/>
    <p:sldId id="263" r:id="rId13"/>
    <p:sldId id="264" r:id="rId14"/>
    <p:sldId id="265" r:id="rId15"/>
    <p:sldId id="357" r:id="rId16"/>
    <p:sldId id="292" r:id="rId17"/>
    <p:sldId id="391" r:id="rId18"/>
    <p:sldId id="392" r:id="rId19"/>
    <p:sldId id="384" r:id="rId20"/>
    <p:sldId id="393" r:id="rId21"/>
    <p:sldId id="383" r:id="rId22"/>
    <p:sldId id="385" r:id="rId23"/>
    <p:sldId id="358" r:id="rId24"/>
    <p:sldId id="375" r:id="rId25"/>
    <p:sldId id="266" r:id="rId26"/>
    <p:sldId id="267" r:id="rId27"/>
    <p:sldId id="268" r:id="rId28"/>
    <p:sldId id="269" r:id="rId29"/>
    <p:sldId id="394" r:id="rId30"/>
    <p:sldId id="306" r:id="rId31"/>
    <p:sldId id="291" r:id="rId32"/>
    <p:sldId id="395" r:id="rId33"/>
    <p:sldId id="296" r:id="rId34"/>
    <p:sldId id="360" r:id="rId35"/>
    <p:sldId id="297" r:id="rId36"/>
    <p:sldId id="299" r:id="rId37"/>
    <p:sldId id="301" r:id="rId38"/>
    <p:sldId id="303" r:id="rId39"/>
    <p:sldId id="396" r:id="rId40"/>
    <p:sldId id="390" r:id="rId41"/>
    <p:sldId id="318" r:id="rId42"/>
    <p:sldId id="324" r:id="rId43"/>
    <p:sldId id="325" r:id="rId44"/>
    <p:sldId id="365" r:id="rId45"/>
    <p:sldId id="326" r:id="rId46"/>
    <p:sldId id="327" r:id="rId47"/>
    <p:sldId id="328" r:id="rId48"/>
    <p:sldId id="366" r:id="rId49"/>
    <p:sldId id="367" r:id="rId50"/>
    <p:sldId id="368" r:id="rId51"/>
    <p:sldId id="369" r:id="rId52"/>
    <p:sldId id="372" r:id="rId53"/>
    <p:sldId id="371" r:id="rId54"/>
    <p:sldId id="349" r:id="rId55"/>
    <p:sldId id="364" r:id="rId56"/>
    <p:sldId id="363" r:id="rId57"/>
    <p:sldId id="362" r:id="rId58"/>
    <p:sldId id="310" r:id="rId59"/>
    <p:sldId id="39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B357A4-2A5F-4F53-A7DF-793D236F8508}">
          <p14:sldIdLst>
            <p14:sldId id="257"/>
            <p14:sldId id="397"/>
            <p14:sldId id="317"/>
            <p14:sldId id="260"/>
            <p14:sldId id="377"/>
            <p14:sldId id="378"/>
            <p14:sldId id="379"/>
            <p14:sldId id="380"/>
            <p14:sldId id="376"/>
            <p14:sldId id="261"/>
            <p14:sldId id="262"/>
            <p14:sldId id="263"/>
            <p14:sldId id="264"/>
            <p14:sldId id="265"/>
            <p14:sldId id="357"/>
            <p14:sldId id="292"/>
            <p14:sldId id="391"/>
            <p14:sldId id="392"/>
            <p14:sldId id="384"/>
            <p14:sldId id="393"/>
            <p14:sldId id="383"/>
            <p14:sldId id="385"/>
            <p14:sldId id="358"/>
            <p14:sldId id="375"/>
            <p14:sldId id="266"/>
            <p14:sldId id="267"/>
            <p14:sldId id="268"/>
            <p14:sldId id="269"/>
            <p14:sldId id="394"/>
            <p14:sldId id="306"/>
            <p14:sldId id="291"/>
            <p14:sldId id="395"/>
            <p14:sldId id="296"/>
            <p14:sldId id="360"/>
            <p14:sldId id="297"/>
            <p14:sldId id="299"/>
            <p14:sldId id="301"/>
            <p14:sldId id="303"/>
            <p14:sldId id="396"/>
            <p14:sldId id="390"/>
            <p14:sldId id="318"/>
            <p14:sldId id="324"/>
            <p14:sldId id="325"/>
            <p14:sldId id="365"/>
            <p14:sldId id="326"/>
            <p14:sldId id="327"/>
            <p14:sldId id="328"/>
            <p14:sldId id="366"/>
            <p14:sldId id="367"/>
            <p14:sldId id="368"/>
            <p14:sldId id="369"/>
            <p14:sldId id="372"/>
            <p14:sldId id="371"/>
            <p14:sldId id="349"/>
            <p14:sldId id="364"/>
            <p14:sldId id="363"/>
            <p14:sldId id="362"/>
            <p14:sldId id="310"/>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86" autoAdjust="0"/>
  </p:normalViewPr>
  <p:slideViewPr>
    <p:cSldViewPr>
      <p:cViewPr varScale="1">
        <p:scale>
          <a:sx n="64" d="100"/>
          <a:sy n="64" d="100"/>
        </p:scale>
        <p:origin x="134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7435B-D920-40EA-B5A8-94BD75685236}" type="datetimeFigureOut">
              <a:rPr lang="en-US" smtClean="0"/>
              <a:pPr/>
              <a:t>5/9/2017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813037-7791-448C-A1F2-0416EF80352F}" type="slidenum">
              <a:rPr lang="en-US" smtClean="0"/>
              <a:pPr/>
              <a:t>‹#›</a:t>
            </a:fld>
            <a:endParaRPr lang="en-US"/>
          </a:p>
        </p:txBody>
      </p:sp>
    </p:spTree>
    <p:extLst>
      <p:ext uri="{BB962C8B-B14F-4D97-AF65-F5344CB8AC3E}">
        <p14:creationId xmlns:p14="http://schemas.microsoft.com/office/powerpoint/2010/main" val="151931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3201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a:p>
        </p:txBody>
      </p:sp>
    </p:spTree>
    <p:extLst>
      <p:ext uri="{BB962C8B-B14F-4D97-AF65-F5344CB8AC3E}">
        <p14:creationId xmlns:p14="http://schemas.microsoft.com/office/powerpoint/2010/main" val="1314608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a:p>
        </p:txBody>
      </p:sp>
    </p:spTree>
    <p:extLst>
      <p:ext uri="{BB962C8B-B14F-4D97-AF65-F5344CB8AC3E}">
        <p14:creationId xmlns:p14="http://schemas.microsoft.com/office/powerpoint/2010/main" val="64637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a:p>
        </p:txBody>
      </p:sp>
    </p:spTree>
    <p:extLst>
      <p:ext uri="{BB962C8B-B14F-4D97-AF65-F5344CB8AC3E}">
        <p14:creationId xmlns:p14="http://schemas.microsoft.com/office/powerpoint/2010/main" val="342302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821957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157377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498400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1310037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204947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3228957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154060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a:p>
        </p:txBody>
      </p:sp>
    </p:spTree>
    <p:extLst>
      <p:ext uri="{BB962C8B-B14F-4D97-AF65-F5344CB8AC3E}">
        <p14:creationId xmlns:p14="http://schemas.microsoft.com/office/powerpoint/2010/main" val="646372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39</a:t>
            </a:fld>
            <a:endParaRPr lang="en-US"/>
          </a:p>
        </p:txBody>
      </p:sp>
    </p:spTree>
    <p:extLst>
      <p:ext uri="{BB962C8B-B14F-4D97-AF65-F5344CB8AC3E}">
        <p14:creationId xmlns:p14="http://schemas.microsoft.com/office/powerpoint/2010/main" val="2981986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40</a:t>
            </a:fld>
            <a:endParaRPr lang="en-US"/>
          </a:p>
        </p:txBody>
      </p:sp>
    </p:spTree>
    <p:extLst>
      <p:ext uri="{BB962C8B-B14F-4D97-AF65-F5344CB8AC3E}">
        <p14:creationId xmlns:p14="http://schemas.microsoft.com/office/powerpoint/2010/main" val="3896543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41</a:t>
            </a:fld>
            <a:endParaRPr lang="en-US"/>
          </a:p>
        </p:txBody>
      </p:sp>
    </p:spTree>
    <p:extLst>
      <p:ext uri="{BB962C8B-B14F-4D97-AF65-F5344CB8AC3E}">
        <p14:creationId xmlns:p14="http://schemas.microsoft.com/office/powerpoint/2010/main" val="3191259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777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738845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44</a:t>
            </a:fld>
            <a:endParaRPr lang="en-US"/>
          </a:p>
        </p:txBody>
      </p:sp>
    </p:spTree>
    <p:extLst>
      <p:ext uri="{BB962C8B-B14F-4D97-AF65-F5344CB8AC3E}">
        <p14:creationId xmlns:p14="http://schemas.microsoft.com/office/powerpoint/2010/main" val="1640583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229832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688711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4103060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48</a:t>
            </a:fld>
            <a:endParaRPr lang="en-US"/>
          </a:p>
        </p:txBody>
      </p:sp>
    </p:spTree>
    <p:extLst>
      <p:ext uri="{BB962C8B-B14F-4D97-AF65-F5344CB8AC3E}">
        <p14:creationId xmlns:p14="http://schemas.microsoft.com/office/powerpoint/2010/main" val="199535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a:p>
        </p:txBody>
      </p:sp>
    </p:spTree>
    <p:extLst>
      <p:ext uri="{BB962C8B-B14F-4D97-AF65-F5344CB8AC3E}">
        <p14:creationId xmlns:p14="http://schemas.microsoft.com/office/powerpoint/2010/main" val="4194731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49</a:t>
            </a:fld>
            <a:endParaRPr lang="en-US"/>
          </a:p>
        </p:txBody>
      </p:sp>
    </p:spTree>
    <p:extLst>
      <p:ext uri="{BB962C8B-B14F-4D97-AF65-F5344CB8AC3E}">
        <p14:creationId xmlns:p14="http://schemas.microsoft.com/office/powerpoint/2010/main" val="1869292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50</a:t>
            </a:fld>
            <a:endParaRPr lang="en-US"/>
          </a:p>
        </p:txBody>
      </p:sp>
    </p:spTree>
    <p:extLst>
      <p:ext uri="{BB962C8B-B14F-4D97-AF65-F5344CB8AC3E}">
        <p14:creationId xmlns:p14="http://schemas.microsoft.com/office/powerpoint/2010/main" val="3921879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51</a:t>
            </a:fld>
            <a:endParaRPr lang="en-US"/>
          </a:p>
        </p:txBody>
      </p:sp>
    </p:spTree>
    <p:extLst>
      <p:ext uri="{BB962C8B-B14F-4D97-AF65-F5344CB8AC3E}">
        <p14:creationId xmlns:p14="http://schemas.microsoft.com/office/powerpoint/2010/main" val="283391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52</a:t>
            </a:fld>
            <a:endParaRPr lang="en-US"/>
          </a:p>
        </p:txBody>
      </p:sp>
    </p:spTree>
    <p:extLst>
      <p:ext uri="{BB962C8B-B14F-4D97-AF65-F5344CB8AC3E}">
        <p14:creationId xmlns:p14="http://schemas.microsoft.com/office/powerpoint/2010/main" val="307512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B6EC27-32A5-4154-B6A8-850B41B25568}" type="slidenum">
              <a:rPr lang="en-US" smtClean="0"/>
              <a:pPr/>
              <a:t>53</a:t>
            </a:fld>
            <a:endParaRPr lang="en-US"/>
          </a:p>
        </p:txBody>
      </p:sp>
    </p:spTree>
    <p:extLst>
      <p:ext uri="{BB962C8B-B14F-4D97-AF65-F5344CB8AC3E}">
        <p14:creationId xmlns:p14="http://schemas.microsoft.com/office/powerpoint/2010/main" val="2000993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2A42F2-AD44-4B81-90EC-C985E80ED8A9}" type="slidenum">
              <a:rPr lang="en-US" smtClean="0"/>
              <a:pPr/>
              <a:t>54</a:t>
            </a:fld>
            <a:endParaRPr lang="en-US" dirty="0"/>
          </a:p>
        </p:txBody>
      </p:sp>
    </p:spTree>
    <p:extLst>
      <p:ext uri="{BB962C8B-B14F-4D97-AF65-F5344CB8AC3E}">
        <p14:creationId xmlns:p14="http://schemas.microsoft.com/office/powerpoint/2010/main" val="1669078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55</a:t>
            </a:fld>
            <a:endParaRPr lang="en-US"/>
          </a:p>
        </p:txBody>
      </p:sp>
    </p:spTree>
    <p:extLst>
      <p:ext uri="{BB962C8B-B14F-4D97-AF65-F5344CB8AC3E}">
        <p14:creationId xmlns:p14="http://schemas.microsoft.com/office/powerpoint/2010/main" val="1397861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56</a:t>
            </a:fld>
            <a:endParaRPr lang="en-US"/>
          </a:p>
        </p:txBody>
      </p:sp>
    </p:spTree>
    <p:extLst>
      <p:ext uri="{BB962C8B-B14F-4D97-AF65-F5344CB8AC3E}">
        <p14:creationId xmlns:p14="http://schemas.microsoft.com/office/powerpoint/2010/main" val="2613753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pPr/>
              <a:t>57</a:t>
            </a:fld>
            <a:endParaRPr lang="en-US"/>
          </a:p>
        </p:txBody>
      </p:sp>
    </p:spTree>
    <p:extLst>
      <p:ext uri="{BB962C8B-B14F-4D97-AF65-F5344CB8AC3E}">
        <p14:creationId xmlns:p14="http://schemas.microsoft.com/office/powerpoint/2010/main" val="473129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58</a:t>
            </a:fld>
            <a:endParaRPr lang="en-US"/>
          </a:p>
        </p:txBody>
      </p:sp>
    </p:spTree>
    <p:extLst>
      <p:ext uri="{BB962C8B-B14F-4D97-AF65-F5344CB8AC3E}">
        <p14:creationId xmlns:p14="http://schemas.microsoft.com/office/powerpoint/2010/main" val="64637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a:p>
        </p:txBody>
      </p:sp>
    </p:spTree>
    <p:extLst>
      <p:ext uri="{BB962C8B-B14F-4D97-AF65-F5344CB8AC3E}">
        <p14:creationId xmlns:p14="http://schemas.microsoft.com/office/powerpoint/2010/main" val="84756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a:p>
        </p:txBody>
      </p:sp>
    </p:spTree>
    <p:extLst>
      <p:ext uri="{BB962C8B-B14F-4D97-AF65-F5344CB8AC3E}">
        <p14:creationId xmlns:p14="http://schemas.microsoft.com/office/powerpoint/2010/main" val="104988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2233440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a:p>
        </p:txBody>
      </p:sp>
    </p:spTree>
    <p:extLst>
      <p:ext uri="{BB962C8B-B14F-4D97-AF65-F5344CB8AC3E}">
        <p14:creationId xmlns:p14="http://schemas.microsoft.com/office/powerpoint/2010/main" val="1373040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318549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81072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340982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69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Left Half Image">
    <p:spTree>
      <p:nvGrpSpPr>
        <p:cNvPr id="1" name=""/>
        <p:cNvGrpSpPr/>
        <p:nvPr/>
      </p:nvGrpSpPr>
      <p:grpSpPr>
        <a:xfrm>
          <a:off x="0" y="0"/>
          <a:ext cx="0" cy="0"/>
          <a:chOff x="0" y="0"/>
          <a:chExt cx="0" cy="0"/>
        </a:xfrm>
      </p:grpSpPr>
      <p:sp>
        <p:nvSpPr>
          <p:cNvPr id="2" name="Title 1"/>
          <p:cNvSpPr>
            <a:spLocks noGrp="1"/>
          </p:cNvSpPr>
          <p:nvPr>
            <p:ph type="title"/>
          </p:nvPr>
        </p:nvSpPr>
        <p:spPr>
          <a:xfrm>
            <a:off x="904672" y="241300"/>
            <a:ext cx="6867728" cy="973669"/>
          </a:xfrm>
        </p:spPr>
        <p:txBody>
          <a:bodyPr>
            <a:normAutofit/>
          </a:bodyPr>
          <a:lstStyle>
            <a:lvl1pPr>
              <a:defRPr sz="3200"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728368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Left Half Imag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0"/>
            <a:ext cx="3584575" cy="6493010"/>
          </a:xfrm>
          <a:pattFill prst="dotGrid">
            <a:fgClr>
              <a:schemeClr val="tx1"/>
            </a:fgClr>
            <a:bgClr>
              <a:schemeClr val="bg1"/>
            </a:bgClr>
          </a:pattFill>
        </p:spPr>
        <p:txBody>
          <a:bodyPr vert="horz" lIns="182880" tIns="91440" rIns="182880" bIns="45720" rtlCol="0" anchor="t">
            <a:noAutofit/>
          </a:bodyPr>
          <a:lstStyle>
            <a:lvl1pPr algn="ctr">
              <a:defRPr lang="en-US" sz="2000" dirty="0">
                <a:solidFill>
                  <a:srgbClr val="B71234"/>
                </a:solidFill>
              </a:defRPr>
            </a:lvl1pPr>
          </a:lstStyle>
          <a:p>
            <a:r>
              <a:rPr lang="en-US" dirty="0"/>
              <a:t>Drag picture to placeholder or click icon to add. You must use a full bleed image to fill this entire space.</a:t>
            </a:r>
          </a:p>
        </p:txBody>
      </p:sp>
      <p:sp>
        <p:nvSpPr>
          <p:cNvPr id="2" name="Title 1"/>
          <p:cNvSpPr>
            <a:spLocks noGrp="1"/>
          </p:cNvSpPr>
          <p:nvPr>
            <p:ph type="title"/>
          </p:nvPr>
        </p:nvSpPr>
        <p:spPr>
          <a:xfrm>
            <a:off x="3886200" y="241300"/>
            <a:ext cx="3886200" cy="973669"/>
          </a:xfrm>
        </p:spPr>
        <p:txBody>
          <a:bodyPr/>
          <a:lstStyle>
            <a:lvl1pPr>
              <a:defRPr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24"/>
          </p:nvPr>
        </p:nvSpPr>
        <p:spPr>
          <a:xfrm>
            <a:off x="3886200" y="1224495"/>
            <a:ext cx="3886200" cy="333372"/>
          </a:xfrm>
        </p:spPr>
        <p:txBody>
          <a:bodyPr/>
          <a:lstStyle>
            <a:lvl1pPr>
              <a:tabLst>
                <a:tab pos="230179" algn="l"/>
                <a:tab pos="342886" algn="l"/>
              </a:tabLst>
              <a:defRPr>
                <a:solidFill>
                  <a:schemeClr val="tx2"/>
                </a:solidFill>
              </a:defRPr>
            </a:lvl1pPr>
          </a:lstStyle>
          <a:p>
            <a:pPr lvl="0"/>
            <a:r>
              <a:rPr lang="en-US" dirty="0"/>
              <a:t>Click to edit Master text styles</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1466021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228600" y="609600"/>
            <a:ext cx="8610599" cy="4953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p:nvPr userDrawn="1"/>
        </p:nvSpPr>
        <p:spPr>
          <a:xfrm>
            <a:off x="0" y="0"/>
            <a:ext cx="9144000" cy="533400"/>
          </a:xfrm>
          <a:prstGeom prst="rect">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0" y="5791200"/>
            <a:ext cx="9144000" cy="1066800"/>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Content Placeholder 2"/>
          <p:cNvSpPr>
            <a:spLocks noGrp="1"/>
          </p:cNvSpPr>
          <p:nvPr>
            <p:ph idx="10" hasCustomPrompt="1"/>
          </p:nvPr>
        </p:nvSpPr>
        <p:spPr>
          <a:xfrm>
            <a:off x="228600" y="5867400"/>
            <a:ext cx="7696200" cy="838200"/>
          </a:xfrm>
        </p:spPr>
        <p:txBody>
          <a:bodyPr anchor="ctr"/>
          <a:lstStyle>
            <a:lvl1pPr algn="r">
              <a:buNone/>
              <a:defRPr baseline="0">
                <a:solidFill>
                  <a:schemeClr val="bg2">
                    <a:lumMod val="90000"/>
                    <a:lumOff val="10000"/>
                  </a:schemeClr>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Blurb one</a:t>
            </a:r>
          </a:p>
        </p:txBody>
      </p:sp>
      <p:cxnSp>
        <p:nvCxnSpPr>
          <p:cNvPr id="14" name="Straight Connector 13"/>
          <p:cNvCxnSpPr/>
          <p:nvPr userDrawn="1"/>
        </p:nvCxnSpPr>
        <p:spPr>
          <a:xfrm rot="5400000">
            <a:off x="7810500" y="6286500"/>
            <a:ext cx="381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ft Whit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2" y="158750"/>
            <a:ext cx="8231187" cy="889000"/>
          </a:xfrm>
          <a:prstGeom prst="rect">
            <a:avLst/>
          </a:prstGeom>
        </p:spPr>
        <p:txBody>
          <a:bodyPr anchor="ctr"/>
          <a:lstStyle>
            <a:lvl1pPr algn="r">
              <a:defRPr sz="3200">
                <a:solidFill>
                  <a:schemeClr val="tx2"/>
                </a:solidFill>
                <a:latin typeface="Neo Sans Intel Medium"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5613" y="1201738"/>
            <a:ext cx="8237537" cy="4767262"/>
          </a:xfrm>
          <a:prstGeom prst="rect">
            <a:avLst/>
          </a:prstGeom>
        </p:spPr>
        <p:txBody>
          <a:bodyPr/>
          <a:lstStyle>
            <a:lvl1pPr>
              <a:defRPr sz="2800">
                <a:solidFill>
                  <a:schemeClr val="tx2"/>
                </a:solidFill>
                <a:latin typeface="Neo Sans Intel Medium" pitchFamily="34" charset="0"/>
              </a:defRPr>
            </a:lvl1pPr>
            <a:lvl2pPr>
              <a:defRPr sz="2400">
                <a:solidFill>
                  <a:schemeClr val="tx2"/>
                </a:solidFill>
                <a:latin typeface="Neo Sans Intel Medium" pitchFamily="34" charset="0"/>
              </a:defRPr>
            </a:lvl2pPr>
            <a:lvl3pPr>
              <a:defRPr sz="2000">
                <a:solidFill>
                  <a:schemeClr val="tx2"/>
                </a:solidFill>
                <a:latin typeface="Neo Sans Intel Medium" pitchFamily="34" charset="0"/>
              </a:defRPr>
            </a:lvl3pPr>
            <a:lvl4pPr>
              <a:defRPr sz="1800">
                <a:solidFill>
                  <a:schemeClr val="tx2"/>
                </a:solidFill>
                <a:latin typeface="Neo Sans Intel Medium" pitchFamily="34" charset="0"/>
              </a:defRPr>
            </a:lvl4pPr>
            <a:lvl5pPr>
              <a:defRPr sz="1600">
                <a:solidFill>
                  <a:schemeClr val="tx2"/>
                </a:solidFill>
                <a:latin typeface="Neo Sans Intel Medium"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2"/>
          <p:cNvSpPr>
            <a:spLocks noGrp="1"/>
          </p:cNvSpPr>
          <p:nvPr>
            <p:ph type="sldNum" sz="quarter" idx="4"/>
          </p:nvPr>
        </p:nvSpPr>
        <p:spPr>
          <a:xfrm>
            <a:off x="0" y="6477000"/>
            <a:ext cx="501650" cy="228600"/>
          </a:xfrm>
          <a:prstGeom prst="rect">
            <a:avLst/>
          </a:prstGeom>
        </p:spPr>
        <p:txBody>
          <a:bodyPr/>
          <a:lstStyle>
            <a:lvl1pPr marL="0" algn="ctr" defTabSz="914400" rtl="0" eaLnBrk="0" latinLnBrk="0" hangingPunct="0">
              <a:lnSpc>
                <a:spcPct val="80000"/>
              </a:lnSpc>
              <a:spcBef>
                <a:spcPct val="50000"/>
              </a:spcBef>
              <a:defRPr lang="en-US" sz="1200" kern="1200" smtClean="0">
                <a:solidFill>
                  <a:schemeClr val="bg1"/>
                </a:solidFill>
                <a:latin typeface="+mn-lt"/>
                <a:ea typeface="+mn-ea"/>
                <a:cs typeface="+mn-cs"/>
              </a:defRPr>
            </a:lvl1pPr>
          </a:lstStyle>
          <a:p>
            <a:fld id="{5D2D4532-1F63-42F5-86ED-C1410817A4FA}" type="slidenum">
              <a:rPr lang="en-US" smtClean="0"/>
              <a:pPr/>
              <a:t>‹#›</a:t>
            </a:fld>
            <a:endParaRPr lang="en-US" dirty="0"/>
          </a:p>
        </p:txBody>
      </p:sp>
      <p:sp>
        <p:nvSpPr>
          <p:cNvPr id="5" name="Text Placeholder 4"/>
          <p:cNvSpPr>
            <a:spLocks noGrp="1"/>
          </p:cNvSpPr>
          <p:nvPr>
            <p:ph type="body" sz="quarter" idx="10"/>
          </p:nvPr>
        </p:nvSpPr>
        <p:spPr>
          <a:xfrm>
            <a:off x="894" y="0"/>
            <a:ext cx="3048000" cy="381000"/>
          </a:xfrm>
          <a:prstGeom prst="rect">
            <a:avLst/>
          </a:prstGeom>
        </p:spPr>
        <p:txBody>
          <a:bodyPr wrap="none"/>
          <a:lstStyle>
            <a:lvl1pPr marL="0" indent="0">
              <a:buNone/>
              <a:defRPr sz="1600" i="0">
                <a:solidFill>
                  <a:schemeClr val="bg1">
                    <a:lumMod val="50000"/>
                  </a:schemeClr>
                </a:solidFill>
                <a:effectLst/>
                <a:latin typeface="Neo Sans Intel Medium" pitchFamily="34" charset="0"/>
              </a:defRPr>
            </a:lvl1pPr>
          </a:lstStyle>
          <a:p>
            <a:pPr lvl="0"/>
            <a:r>
              <a:rPr lang="en-US" dirty="0"/>
              <a:t>Click to edit Master text styles</a:t>
            </a:r>
          </a:p>
        </p:txBody>
      </p:sp>
    </p:spTree>
    <p:extLst>
      <p:ext uri="{BB962C8B-B14F-4D97-AF65-F5344CB8AC3E}">
        <p14:creationId xmlns:p14="http://schemas.microsoft.com/office/powerpoint/2010/main" val="428242475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hidden="1"/>
          <p:cNvSpPr>
            <a:spLocks noGrp="1"/>
          </p:cNvSpPr>
          <p:nvPr>
            <p:ph type="dt" sz="half" idx="10"/>
          </p:nvPr>
        </p:nvSpPr>
        <p:spPr>
          <a:xfrm>
            <a:off x="453893" y="6493009"/>
            <a:ext cx="822595" cy="206103"/>
          </a:xfrm>
          <a:prstGeom prst="rect">
            <a:avLst/>
          </a:prstGeom>
        </p:spPr>
        <p:txBody>
          <a:bodyPr lIns="91436" tIns="45718" rIns="91436" bIns="45718"/>
          <a:lstStyle>
            <a:lvl1pPr>
              <a:defRPr>
                <a:solidFill>
                  <a:schemeClr val="bg2"/>
                </a:solidFill>
              </a:defRPr>
            </a:lvl1pPr>
          </a:lstStyle>
          <a:p>
            <a:endParaRPr lang="en-US" dirty="0"/>
          </a:p>
        </p:txBody>
      </p:sp>
      <p:sp>
        <p:nvSpPr>
          <p:cNvPr id="6" name="Footer Placeholder 5" hidden="1"/>
          <p:cNvSpPr>
            <a:spLocks noGrp="1"/>
          </p:cNvSpPr>
          <p:nvPr>
            <p:ph type="ftr" sz="quarter" idx="11"/>
          </p:nvPr>
        </p:nvSpPr>
        <p:spPr>
          <a:xfrm>
            <a:off x="3097924" y="6493009"/>
            <a:ext cx="2940147" cy="206103"/>
          </a:xfrm>
          <a:prstGeom prst="rect">
            <a:avLst/>
          </a:prstGeom>
        </p:spPr>
        <p:txBody>
          <a:bodyPr lIns="91436" tIns="45718" rIns="91436" bIns="45718"/>
          <a:lstStyle>
            <a:lvl1pPr>
              <a:defRPr>
                <a:solidFill>
                  <a:schemeClr val="bg2"/>
                </a:solidFill>
              </a:defRPr>
            </a:lvl1pPr>
          </a:lstStyle>
          <a:p>
            <a:endParaRPr lang="en-US" dirty="0"/>
          </a:p>
        </p:txBody>
      </p:sp>
      <p:sp>
        <p:nvSpPr>
          <p:cNvPr id="8" name="Title Placeholder 1"/>
          <p:cNvSpPr>
            <a:spLocks noGrp="1"/>
          </p:cNvSpPr>
          <p:nvPr>
            <p:ph type="title"/>
          </p:nvPr>
        </p:nvSpPr>
        <p:spPr>
          <a:xfrm>
            <a:off x="457201" y="241300"/>
            <a:ext cx="7315200" cy="973669"/>
          </a:xfrm>
          <a:prstGeom prst="rect">
            <a:avLst/>
          </a:prstGeom>
        </p:spPr>
        <p:txBody>
          <a:bodyPr vert="horz" lIns="0" tIns="0" rIns="0" bIns="0" rtlCol="0" anchor="b">
            <a:noAutofit/>
          </a:bodyPr>
          <a:lstStyle/>
          <a:p>
            <a:r>
              <a:rPr lang="en-US" dirty="0"/>
              <a:t>Click to edit Master title style</a:t>
            </a:r>
          </a:p>
        </p:txBody>
      </p:sp>
      <p:sp>
        <p:nvSpPr>
          <p:cNvPr id="15" name="Text Placeholder 2"/>
          <p:cNvSpPr>
            <a:spLocks noGrp="1"/>
          </p:cNvSpPr>
          <p:nvPr>
            <p:ph idx="1"/>
          </p:nvPr>
        </p:nvSpPr>
        <p:spPr>
          <a:xfrm>
            <a:off x="4710114" y="1839384"/>
            <a:ext cx="3973512" cy="4231216"/>
          </a:xfrm>
          <a:prstGeom prst="rect">
            <a:avLst/>
          </a:prstGeom>
        </p:spPr>
        <p:txBody>
          <a:bodyPr vert="horz" lIns="0" tIns="0" rIns="0" bIns="45718" rtlCol="0">
            <a:noAutofit/>
          </a:bodyPr>
          <a:lstStyle>
            <a:lvl1pPr>
              <a:defRPr>
                <a:solidFill>
                  <a:schemeClr val="tx1"/>
                </a:solidFill>
              </a:defRPr>
            </a:lvl1pPr>
            <a:lvl2pPr>
              <a:defRPr sz="1600">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p:cNvSpPr>
            <a:spLocks noGrp="1"/>
          </p:cNvSpPr>
          <p:nvPr>
            <p:ph idx="23"/>
          </p:nvPr>
        </p:nvSpPr>
        <p:spPr>
          <a:xfrm>
            <a:off x="457200" y="1839384"/>
            <a:ext cx="3976688" cy="4231216"/>
          </a:xfrm>
          <a:prstGeom prst="rect">
            <a:avLst/>
          </a:prstGeom>
        </p:spPr>
        <p:txBody>
          <a:bodyPr vert="horz" lIns="0" tIns="0" rIns="0" bIns="45718" rtlCol="0">
            <a:noAutofit/>
          </a:bodyPr>
          <a:lstStyle>
            <a:lvl1pPr>
              <a:defRPr>
                <a:solidFill>
                  <a:schemeClr val="tx1"/>
                </a:solidFill>
              </a:defRPr>
            </a:lvl1pPr>
            <a:lvl2pPr>
              <a:defRPr sz="1600">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type="body" sz="quarter" idx="21" hasCustomPrompt="1"/>
          </p:nvPr>
        </p:nvSpPr>
        <p:spPr>
          <a:xfrm>
            <a:off x="457201" y="6477000"/>
            <a:ext cx="6804025" cy="203200"/>
          </a:xfrm>
        </p:spPr>
        <p:txBody>
          <a:bodyPr anchor="t"/>
          <a:lstStyle>
            <a:lvl1pPr>
              <a:defRPr sz="800">
                <a:solidFill>
                  <a:schemeClr val="accent1"/>
                </a:solidFill>
              </a:defRPr>
            </a:lvl1pPr>
          </a:lstStyle>
          <a:p>
            <a:pPr lvl="0"/>
            <a:r>
              <a:rPr lang="en-US" dirty="0"/>
              <a:t>Footer</a:t>
            </a:r>
          </a:p>
        </p:txBody>
      </p:sp>
      <p:sp>
        <p:nvSpPr>
          <p:cNvPr id="18" name="Text Placeholder 2"/>
          <p:cNvSpPr>
            <a:spLocks noGrp="1"/>
          </p:cNvSpPr>
          <p:nvPr>
            <p:ph type="body" sz="quarter" idx="22" hasCustomPrompt="1"/>
          </p:nvPr>
        </p:nvSpPr>
        <p:spPr>
          <a:xfrm>
            <a:off x="457202" y="6223005"/>
            <a:ext cx="6804025" cy="203200"/>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13"/>
          </p:nvPr>
        </p:nvSpPr>
        <p:spPr>
          <a:xfrm>
            <a:off x="457200" y="1224495"/>
            <a:ext cx="7315200" cy="333372"/>
          </a:xfrm>
        </p:spPr>
        <p:txBody>
          <a:bodyPr/>
          <a:lstStyle>
            <a:lvl1pPr>
              <a:tabLst>
                <a:tab pos="228600" algn="l"/>
                <a:tab pos="341313" algn="l"/>
                <a:tab pos="457200" algn="l"/>
              </a:tabLst>
              <a:defRPr>
                <a:solidFill>
                  <a:schemeClr val="tx2"/>
                </a:solidFill>
              </a:defRPr>
            </a:lvl1pPr>
          </a:lstStyle>
          <a:p>
            <a:pPr lvl="0"/>
            <a:r>
              <a:rPr lang="en-US" dirty="0"/>
              <a:t>Click to edit Master text styles</a:t>
            </a:r>
          </a:p>
        </p:txBody>
      </p:sp>
      <p:sp>
        <p:nvSpPr>
          <p:cNvPr id="12" name="Slide Number Placeholder 5"/>
          <p:cNvSpPr>
            <a:spLocks noGrp="1"/>
          </p:cNvSpPr>
          <p:nvPr>
            <p:ph type="sldNum" sz="quarter" idx="4"/>
          </p:nvPr>
        </p:nvSpPr>
        <p:spPr>
          <a:xfrm>
            <a:off x="8610600" y="6541203"/>
            <a:ext cx="533400" cy="365125"/>
          </a:xfrm>
          <a:prstGeom prst="rect">
            <a:avLst/>
          </a:prstGeom>
        </p:spPr>
        <p:txBody>
          <a:bodyPr/>
          <a:lstStyle>
            <a:lvl1pPr>
              <a:defRPr sz="1600"/>
            </a:lvl1pPr>
          </a:lstStyle>
          <a:p>
            <a:fld id="{59B94101-DCC3-4FE8-839D-EB5A039647E9}" type="slidenum">
              <a:rPr lang="en-US" smtClean="0"/>
              <a:t>‹#›</a:t>
            </a:fld>
            <a:endParaRPr lang="en-US" dirty="0"/>
          </a:p>
        </p:txBody>
      </p:sp>
    </p:spTree>
    <p:extLst>
      <p:ext uri="{BB962C8B-B14F-4D97-AF65-F5344CB8AC3E}">
        <p14:creationId xmlns:p14="http://schemas.microsoft.com/office/powerpoint/2010/main" val="407560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5113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a:t>22pt Medium Sub Line</a:t>
            </a:r>
          </a:p>
          <a:p>
            <a:pPr lvl="1"/>
            <a:r>
              <a:rPr lang="en-US" dirty="0"/>
              <a:t>22pt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10231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solidFill>
                  <a:schemeClr val="tx1"/>
                </a:solidFill>
              </a:defRPr>
            </a:lvl1pPr>
            <a:lvl2pPr>
              <a:defRPr sz="1800">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r>
              <a:rPr lang="ro-RO" sz="2200" b="0" i="0" u="none" strike="noStrike" baseline="0" dirty="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a:t> </a:t>
            </a:r>
          </a:p>
          <a:p>
            <a:pPr lvl="1"/>
            <a:r>
              <a:rPr lang="en-US" dirty="0"/>
              <a:t>18pt Regular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384727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1" i="0" u="none" strike="noStrike" baseline="0" smtClean="0"/>
            </a:lvl1pPr>
          </a:lstStyle>
          <a:p>
            <a:r>
              <a:rPr lang="en-US" dirty="0"/>
              <a:t>36pt Light headline</a:t>
            </a:r>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tx1"/>
                </a:solidFill>
                <a:latin typeface="Neo Sans Intel Light"/>
                <a:cs typeface="Neo Sans Intel Light"/>
              </a:defRPr>
            </a:lvl1pPr>
            <a:lvl2pPr marL="400050" indent="-225425">
              <a:buFont typeface="Lucida Grande"/>
              <a:buChar char="−"/>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0"/>
            <a:r>
              <a:rPr lang="en-US" dirty="0"/>
              <a:t>50pt Light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556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1"/>
            <a:r>
              <a:rPr lang="en-US" dirty="0"/>
              <a:t>16 point medium subhead</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a:t>36pt Light Text</a:t>
            </a:r>
          </a:p>
        </p:txBody>
      </p:sp>
    </p:spTree>
    <p:extLst>
      <p:ext uri="{BB962C8B-B14F-4D97-AF65-F5344CB8AC3E}">
        <p14:creationId xmlns:p14="http://schemas.microsoft.com/office/powerpoint/2010/main" val="306102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bg1">
            <a:lumMod val="6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556443"/>
            <a:ext cx="9144000" cy="3015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tx1"/>
                </a:solidFill>
                <a:latin typeface="Neo Sans Intel" panose="020B0504020202020204" pitchFamily="34" charset="0"/>
                <a:cs typeface="Neo Sans Intel" panose="020B0504020202020204" pitchFamily="34" charset="0"/>
              </a:defRPr>
            </a:lvl1pPr>
          </a:lstStyle>
          <a:p>
            <a:r>
              <a:rPr lang="en-US" dirty="0"/>
              <a:t>36pt Light Text</a:t>
            </a:r>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tx1"/>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Medium Subhead</a:t>
            </a:r>
          </a:p>
        </p:txBody>
      </p:sp>
    </p:spTree>
    <p:extLst>
      <p:ext uri="{BB962C8B-B14F-4D97-AF65-F5344CB8AC3E}">
        <p14:creationId xmlns:p14="http://schemas.microsoft.com/office/powerpoint/2010/main" val="275845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84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Tree>
    <p:extLst>
      <p:ext uri="{BB962C8B-B14F-4D97-AF65-F5344CB8AC3E}">
        <p14:creationId xmlns:p14="http://schemas.microsoft.com/office/powerpoint/2010/main" val="329986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p:cNvSpPr/>
          <p:nvPr/>
        </p:nvSpPr>
        <p:spPr>
          <a:xfrm>
            <a:off x="0" y="6556442"/>
            <a:ext cx="9150839" cy="30410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a:t>Click to edit Master text styles</a:t>
            </a:r>
          </a:p>
          <a:p>
            <a:pPr lvl="1"/>
            <a:r>
              <a:rPr lang="en-US" dirty="0"/>
              <a:t>18pt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43699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7" r:id="rId13"/>
    <p:sldLayoutId id="2147483688" r:id="rId14"/>
    <p:sldLayoutId id="2147483689" r:id="rId15"/>
  </p:sldLayoutIdLst>
  <p:hf hdr="0" ftr="0" dt="0"/>
  <p:txStyles>
    <p:titleStyle>
      <a:lvl1pPr algn="l" defTabSz="457200" rtl="0" eaLnBrk="1" latinLnBrk="0" hangingPunct="1">
        <a:spcBef>
          <a:spcPct val="0"/>
        </a:spcBef>
        <a:buNone/>
        <a:defRPr sz="3600" b="1" kern="1200">
          <a:solidFill>
            <a:schemeClr val="tx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net.microsoft.com/en-us/library/cc976786.aspx"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technet.microsoft.com/en-us/library/cc976786.aspx"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technet.microsoft.com/en-us/library/cc976786.aspx"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blog.fpmurphy.com/2011/10/fedora-16-mbr-grub-legacy-to-gpt-grub2.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GUID_Partition_Table#Protective_MBR_.28LBA_0.29"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iki.osdev.org/Volume_Boot_Record"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rkspace.net/secdocs/Conferences/BlackHat/USA/2005/eEye%20BootRoot.pdf"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BIOS_Parameter_Block" TargetMode="External"/><Relationship Id="rId13" Type="http://schemas.openxmlformats.org/officeDocument/2006/relationships/hyperlink" Target="http://www.slideshare.net/EricKoeppen/bootkits-step-bystepslidesfinalv1release" TargetMode="External"/><Relationship Id="rId3" Type="http://schemas.openxmlformats.org/officeDocument/2006/relationships/hyperlink" Target="http://www.welivesecurity.com/media_files/white-papers/The_Evolution_of_TDL.pdf" TargetMode="External"/><Relationship Id="rId7" Type="http://schemas.openxmlformats.org/officeDocument/2006/relationships/hyperlink" Target="http://www.welivesecurity.com/2011/08/23/hasta-la-vista-bootkit-exploiting-the-vbr/" TargetMode="External"/><Relationship Id="rId12" Type="http://schemas.openxmlformats.org/officeDocument/2006/relationships/hyperlink" Target="http://www.intelsecurity.com/advanced-threat-research/content/data/HT-UEFI-rootkit.html" TargetMode="External"/><Relationship Id="rId2" Type="http://schemas.openxmlformats.org/officeDocument/2006/relationships/hyperlink" Target="http://www.ahnlab.com/kr/site/securityinfo/secunews/secuNewsView.do?seq=18482&amp;menu_dist=2" TargetMode="External"/><Relationship Id="rId1" Type="http://schemas.openxmlformats.org/officeDocument/2006/relationships/slideLayout" Target="../slideLayouts/slideLayout4.xml"/><Relationship Id="rId6" Type="http://schemas.openxmlformats.org/officeDocument/2006/relationships/hyperlink" Target="https://www.fireeye.com/blog/threat-research/2015/12/fin1-targets-boot-record.html" TargetMode="External"/><Relationship Id="rId11" Type="http://schemas.openxmlformats.org/officeDocument/2006/relationships/hyperlink" Target="http://contagiodump.blogspot.com/2011/09/mebromi-bios-rootkit-affecting-award.html" TargetMode="External"/><Relationship Id="rId5" Type="http://schemas.openxmlformats.org/officeDocument/2006/relationships/hyperlink" Target="https://blog.malwarebytes.com/threat-analysis/2016/12/goldeneye-ransomware-the-petyamischa-combo-rebranded/" TargetMode="External"/><Relationship Id="rId10" Type="http://schemas.openxmlformats.org/officeDocument/2006/relationships/hyperlink" Target="http://inresearching.blogspot.com/2013/03/win32gapz-family-ring0-payload.html" TargetMode="External"/><Relationship Id="rId4" Type="http://schemas.openxmlformats.org/officeDocument/2006/relationships/hyperlink" Target="https://blog.malwarebytes.com/threat-analysis/2016/04/petya-ransomware/" TargetMode="External"/><Relationship Id="rId9" Type="http://schemas.openxmlformats.org/officeDocument/2006/relationships/hyperlink" Target="http://www.welivesecurity.com/wp-content/uploads/2013/04/gapz-bootkit-whitepaper.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vanced-threat-research/firmware-security-training"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hyperlink" Target="http://www.ahnlab.com/kr/site/securityinfo/secunews/secuNewsView.do?seq=18482&amp;menu_dist=2"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www.fireeye.com/blog/threat-research/2015/12/fin1-targets-boot-record.htm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blog.malwarebytes.com/threat-analysis/2016/04/petya-ransomware/"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hyperlink" Target="http://contagiodump.blogspot.com/2011/09/mebromi-bios-rootkit-affecting-award.html"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GUID_Partition_Table"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kurtqiao.github.io/uefi/2014/12/31/GUID-Partition-Table-Disk.html"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ntfs.com/guid-part-table.htm"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www.datarecovery.institute/guid-partition-table-windows-10/"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www.uefi.org/sites/default/files/resources/UEFI-Plugfest-WindowsBootEnvironment.pdf"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www.quarkslab.com/dl/13-04-hitb-uefi-dreamboot.pdf"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github.com/quarkslab/dreamboo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media.blackhat.com/us-13/us-13-Bulygin-A-Tale-of-One-Software-Bypass-of-Windows-8-Secure-Boot-Slides.pdf"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www.wzdftpd.net/blog/tag/debian.html"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virus.wikidot.com/elk-cloner"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ourceforge.net/apps/mediawiki/tianocore/index.php?title=SecurityPkg"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s://github.com/advanced-threat-research/firmware-security-training"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virus.wikidot.com/brai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www.textfiles.com/virus/braininf.vi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virus.wikidot.com/bios-meningiti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www.wiw.org/~meta/vlad/vlad2/art44.ht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secure.com/v-descs/cih.shtml" TargetMode="External"/><Relationship Id="rId2" Type="http://schemas.openxmlformats.org/officeDocument/2006/relationships/hyperlink" Target="https://en.wikipedia.org/wiki/CIH_(computer_virus)" TargetMode="External"/><Relationship Id="rId1" Type="http://schemas.openxmlformats.org/officeDocument/2006/relationships/slideLayout" Target="../slideLayouts/slideLayout4.xml"/><Relationship Id="rId5" Type="http://schemas.openxmlformats.org/officeDocument/2006/relationships/hyperlink" Target="https://www.grc.com/cih/cih.htm" TargetMode="External"/><Relationship Id="rId4" Type="http://schemas.openxmlformats.org/officeDocument/2006/relationships/hyperlink" Target="https://threats.kaspersky.com/en/threat/Virus.Win9x.CI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296"/>
            <a:ext cx="8099376" cy="1470025"/>
          </a:xfrm>
        </p:spPr>
        <p:txBody>
          <a:bodyPr anchor="t">
            <a:noAutofit/>
          </a:bodyPr>
          <a:lstStyle/>
          <a:p>
            <a:r>
              <a:rPr lang="en-US" sz="3200" b="1" dirty="0"/>
              <a:t>Security of BIOS/UEFI System Firmware</a:t>
            </a:r>
            <a:br>
              <a:rPr lang="en-US" sz="3200" b="1" dirty="0"/>
            </a:br>
            <a:r>
              <a:rPr lang="en-US" sz="3200" dirty="0"/>
              <a:t>from Attacker and Defender Perspectives</a:t>
            </a:r>
            <a:br>
              <a:rPr lang="en-US" sz="3200" dirty="0"/>
            </a:br>
            <a:br>
              <a:rPr lang="en-US" sz="3200" dirty="0"/>
            </a:br>
            <a:r>
              <a:rPr lang="en-US" sz="2400" b="1" dirty="0">
                <a:solidFill>
                  <a:schemeClr val="bg1"/>
                </a:solidFill>
              </a:rPr>
              <a:t>Section 2. Bootkits and Secure Boot</a:t>
            </a:r>
            <a:endParaRPr lang="en-US" sz="1800" dirty="0">
              <a:solidFill>
                <a:schemeClr val="bg1"/>
              </a:solidFill>
              <a:latin typeface="+mn-lt"/>
            </a:endParaRPr>
          </a:p>
        </p:txBody>
      </p:sp>
      <p:sp>
        <p:nvSpPr>
          <p:cNvPr id="5" name="Rectangle 4"/>
          <p:cNvSpPr/>
          <p:nvPr/>
        </p:nvSpPr>
        <p:spPr>
          <a:xfrm>
            <a:off x="2057400" y="4648200"/>
            <a:ext cx="6096000" cy="2031325"/>
          </a:xfrm>
          <a:prstGeom prst="rect">
            <a:avLst/>
          </a:prstGeom>
        </p:spPr>
        <p:txBody>
          <a:bodyPr wrap="square">
            <a:spAutoFit/>
          </a:bodyPr>
          <a:lstStyle/>
          <a:p>
            <a:pPr algn="r" defTabSz="457200"/>
            <a:r>
              <a:rPr lang="en-US" dirty="0"/>
              <a:t>Yuriy Bulygin *</a:t>
            </a:r>
          </a:p>
          <a:p>
            <a:pPr algn="r" defTabSz="457200"/>
            <a:r>
              <a:rPr lang="en-US" dirty="0"/>
              <a:t>Alex Bazhaniuk *</a:t>
            </a:r>
          </a:p>
          <a:p>
            <a:pPr algn="r" defTabSz="457200"/>
            <a:r>
              <a:rPr lang="en-US" dirty="0"/>
              <a:t>Andrew Furtak *</a:t>
            </a:r>
          </a:p>
          <a:p>
            <a:pPr algn="r" defTabSz="457200"/>
            <a:r>
              <a:rPr lang="en-US" dirty="0">
                <a:solidFill>
                  <a:prstClr val="black"/>
                </a:solidFill>
              </a:rPr>
              <a:t>John Loucaides **</a:t>
            </a:r>
          </a:p>
          <a:p>
            <a:pPr algn="r" defTabSz="457200"/>
            <a:endParaRPr lang="en-US" dirty="0">
              <a:solidFill>
                <a:prstClr val="black"/>
              </a:solidFill>
            </a:endParaRPr>
          </a:p>
          <a:p>
            <a:pPr algn="r" defTabSz="457200"/>
            <a:r>
              <a:rPr lang="en-US" dirty="0">
                <a:solidFill>
                  <a:prstClr val="black"/>
                </a:solidFill>
              </a:rPr>
              <a:t>* Advanced Threat Research, McAfee</a:t>
            </a:r>
          </a:p>
          <a:p>
            <a:pPr algn="r" defTabSz="457200"/>
            <a:r>
              <a:rPr lang="en-US" dirty="0">
                <a:solidFill>
                  <a:prstClr val="black"/>
                </a:solidFill>
              </a:rPr>
              <a:t>** Intel</a:t>
            </a:r>
            <a:endParaRPr lang="en-US" dirty="0"/>
          </a:p>
        </p:txBody>
      </p:sp>
    </p:spTree>
    <p:extLst>
      <p:ext uri="{BB962C8B-B14F-4D97-AF65-F5344CB8AC3E}">
        <p14:creationId xmlns:p14="http://schemas.microsoft.com/office/powerpoint/2010/main" val="40603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Boot Record (MBR)</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MBR helps BIOS to locate OS partition and boot the OS</a:t>
            </a:r>
          </a:p>
          <a:p>
            <a:pPr marL="342900" indent="-342900">
              <a:buFont typeface="Arial" panose="020B0604020202020204" pitchFamily="34" charset="0"/>
              <a:buChar char="•"/>
            </a:pPr>
            <a:r>
              <a:rPr lang="en-US" dirty="0"/>
              <a:t>MBR is located at LBA 0 (the first boot sectors) of the disk</a:t>
            </a:r>
          </a:p>
          <a:p>
            <a:pPr marL="342900" indent="-342900">
              <a:buFont typeface="Arial" panose="020B0604020202020204" pitchFamily="34" charset="0"/>
              <a:buChar char="•"/>
            </a:pPr>
            <a:r>
              <a:rPr lang="en-US" dirty="0"/>
              <a:t>MBR contains:</a:t>
            </a:r>
          </a:p>
          <a:p>
            <a:pPr marL="568325" lvl="1" indent="-342900">
              <a:buFont typeface="Arial" panose="020B0604020202020204" pitchFamily="34" charset="0"/>
              <a:buChar char="•"/>
            </a:pPr>
            <a:r>
              <a:rPr lang="en-US" dirty="0"/>
              <a:t>boot code (initial program loader) which is loaded and invoked by the BIOS</a:t>
            </a:r>
          </a:p>
          <a:p>
            <a:pPr marL="568325" lvl="1" indent="-342900">
              <a:buFont typeface="Arial" panose="020B0604020202020204" pitchFamily="34" charset="0"/>
              <a:buChar char="•"/>
            </a:pPr>
            <a:r>
              <a:rPr lang="en-US" dirty="0"/>
              <a:t>up to four partition records each defining starting and ending logical block addresses (LBA) for corresponding partitions on a disk</a:t>
            </a:r>
          </a:p>
        </p:txBody>
      </p:sp>
      <p:sp>
        <p:nvSpPr>
          <p:cNvPr id="6" name="Rectangle 5"/>
          <p:cNvSpPr/>
          <p:nvPr/>
        </p:nvSpPr>
        <p:spPr>
          <a:xfrm>
            <a:off x="609600" y="6172200"/>
            <a:ext cx="8001000" cy="338554"/>
          </a:xfrm>
          <a:prstGeom prst="rect">
            <a:avLst/>
          </a:prstGeom>
        </p:spPr>
        <p:txBody>
          <a:bodyPr wrap="square">
            <a:spAutoFit/>
          </a:bodyPr>
          <a:lstStyle/>
          <a:p>
            <a:pPr algn="ctr"/>
            <a:r>
              <a:rPr lang="en-US" sz="1600" dirty="0"/>
              <a:t>Source: </a:t>
            </a:r>
            <a:r>
              <a:rPr lang="en-US" sz="1600" dirty="0">
                <a:hlinkClick r:id="rId3"/>
              </a:rPr>
              <a:t>https://technet.microsoft.com/en-us/library/cc976786.aspx</a:t>
            </a:r>
            <a:endParaRPr lang="en-US" sz="1600" dirty="0"/>
          </a:p>
        </p:txBody>
      </p:sp>
      <p:sp>
        <p:nvSpPr>
          <p:cNvPr id="7" name="Rectangle 6"/>
          <p:cNvSpPr/>
          <p:nvPr/>
        </p:nvSpPr>
        <p:spPr>
          <a:xfrm>
            <a:off x="1529967" y="4836120"/>
            <a:ext cx="609600" cy="829226"/>
          </a:xfrm>
          <a:prstGeom prst="rect">
            <a:avLst/>
          </a:prstGeom>
          <a:solidFill>
            <a:schemeClr val="accent2">
              <a:lumMod val="40000"/>
              <a:lumOff val="6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Legacy MBR</a:t>
            </a:r>
          </a:p>
        </p:txBody>
      </p:sp>
      <p:sp>
        <p:nvSpPr>
          <p:cNvPr id="8" name="Rectangle 7"/>
          <p:cNvSpPr/>
          <p:nvPr/>
        </p:nvSpPr>
        <p:spPr>
          <a:xfrm>
            <a:off x="2139567" y="4839567"/>
            <a:ext cx="685800" cy="835717"/>
          </a:xfrm>
          <a:prstGeom prst="rect">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25367" y="4836120"/>
            <a:ext cx="304800" cy="835717"/>
          </a:xfrm>
          <a:prstGeom prst="rect">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130167" y="4836120"/>
            <a:ext cx="685800" cy="835717"/>
          </a:xfrm>
          <a:prstGeom prst="rect">
            <a:avLst/>
          </a:prstGeom>
          <a:solidFill>
            <a:schemeClr val="accent4">
              <a:lumMod val="40000"/>
              <a:lumOff val="6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Partition</a:t>
            </a:r>
          </a:p>
        </p:txBody>
      </p:sp>
      <p:sp>
        <p:nvSpPr>
          <p:cNvPr id="11" name="Rectangle 10"/>
          <p:cNvSpPr/>
          <p:nvPr/>
        </p:nvSpPr>
        <p:spPr>
          <a:xfrm>
            <a:off x="3810000" y="4835852"/>
            <a:ext cx="304800" cy="835717"/>
          </a:xfrm>
          <a:prstGeom prst="rect">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114800" y="4836120"/>
            <a:ext cx="685800" cy="835717"/>
          </a:xfrm>
          <a:prstGeom prst="rect">
            <a:avLst/>
          </a:prstGeom>
          <a:solidFill>
            <a:schemeClr val="accent4">
              <a:lumMod val="40000"/>
              <a:lumOff val="6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Partition</a:t>
            </a:r>
          </a:p>
        </p:txBody>
      </p:sp>
      <p:sp>
        <p:nvSpPr>
          <p:cNvPr id="14" name="Rectangle 13"/>
          <p:cNvSpPr/>
          <p:nvPr/>
        </p:nvSpPr>
        <p:spPr>
          <a:xfrm>
            <a:off x="5474466" y="4836119"/>
            <a:ext cx="304800" cy="835717"/>
          </a:xfrm>
          <a:prstGeom prst="rect">
            <a:avLst/>
          </a:prstGeom>
          <a:solidFill>
            <a:schemeClr val="accent3">
              <a:lumMod val="60000"/>
              <a:lumOff val="4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779266" y="4836118"/>
            <a:ext cx="685800" cy="835717"/>
          </a:xfrm>
          <a:prstGeom prst="rect">
            <a:avLst/>
          </a:prstGeom>
          <a:solidFill>
            <a:schemeClr val="accent4">
              <a:lumMod val="40000"/>
              <a:lumOff val="6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Partition</a:t>
            </a:r>
          </a:p>
        </p:txBody>
      </p:sp>
      <p:sp>
        <p:nvSpPr>
          <p:cNvPr id="16" name="Rectangle 15"/>
          <p:cNvSpPr/>
          <p:nvPr/>
        </p:nvSpPr>
        <p:spPr>
          <a:xfrm>
            <a:off x="6460434" y="4840229"/>
            <a:ext cx="685800" cy="835717"/>
          </a:xfrm>
          <a:prstGeom prst="rect">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1758567" y="4501539"/>
            <a:ext cx="0" cy="47153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758567" y="4516985"/>
            <a:ext cx="43635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5" idx="0"/>
          </p:cNvCxnSpPr>
          <p:nvPr/>
        </p:nvCxnSpPr>
        <p:spPr>
          <a:xfrm>
            <a:off x="6122166" y="4516985"/>
            <a:ext cx="0" cy="31913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849102" y="4631661"/>
            <a:ext cx="0" cy="34141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849102" y="4639960"/>
            <a:ext cx="3288431"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137533" y="4649899"/>
            <a:ext cx="0" cy="19469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910967" y="4713145"/>
            <a:ext cx="0" cy="26104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910967" y="4713145"/>
            <a:ext cx="25908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489833" y="4713145"/>
            <a:ext cx="3614" cy="12297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1987167" y="4774631"/>
            <a:ext cx="0" cy="199556"/>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987167" y="4774631"/>
            <a:ext cx="14859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3465293" y="4774500"/>
            <a:ext cx="0" cy="6965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466717" y="5714618"/>
            <a:ext cx="800284" cy="369332"/>
          </a:xfrm>
          <a:prstGeom prst="rect">
            <a:avLst/>
          </a:prstGeom>
        </p:spPr>
        <p:txBody>
          <a:bodyPr wrap="none">
            <a:spAutoFit/>
          </a:bodyPr>
          <a:lstStyle/>
          <a:p>
            <a:r>
              <a:rPr lang="en-US" dirty="0"/>
              <a:t>LBA 0</a:t>
            </a:r>
          </a:p>
        </p:txBody>
      </p:sp>
      <p:sp>
        <p:nvSpPr>
          <p:cNvPr id="55" name="Rectangle 54"/>
          <p:cNvSpPr/>
          <p:nvPr/>
        </p:nvSpPr>
        <p:spPr>
          <a:xfrm>
            <a:off x="4800600" y="4839527"/>
            <a:ext cx="685800" cy="835717"/>
          </a:xfrm>
          <a:prstGeom prst="rect">
            <a:avLst/>
          </a:prstGeom>
          <a:solidFill>
            <a:schemeClr val="accent4">
              <a:lumMod val="40000"/>
              <a:lumOff val="6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Partition</a:t>
            </a:r>
          </a:p>
        </p:txBody>
      </p:sp>
    </p:spTree>
    <p:extLst>
      <p:ext uri="{BB962C8B-B14F-4D97-AF65-F5344CB8AC3E}">
        <p14:creationId xmlns:p14="http://schemas.microsoft.com/office/powerpoint/2010/main" val="20884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MBR structure</a:t>
            </a:r>
          </a:p>
        </p:txBody>
      </p:sp>
      <p:sp>
        <p:nvSpPr>
          <p:cNvPr id="6" name="TextBox 5"/>
          <p:cNvSpPr txBox="1"/>
          <p:nvPr/>
        </p:nvSpPr>
        <p:spPr>
          <a:xfrm>
            <a:off x="490728" y="5638800"/>
            <a:ext cx="8413261" cy="584775"/>
          </a:xfrm>
          <a:prstGeom prst="rect">
            <a:avLst/>
          </a:prstGeom>
          <a:noFill/>
        </p:spPr>
        <p:txBody>
          <a:bodyPr wrap="square" rtlCol="0">
            <a:spAutoFit/>
          </a:bodyPr>
          <a:lstStyle/>
          <a:p>
            <a:r>
              <a:rPr lang="en-US" sz="2200" dirty="0">
                <a:latin typeface="Neo Sans Intel"/>
                <a:cs typeface="Neo Sans Intel"/>
              </a:rPr>
              <a:t>As defined in UEFI Spec 2.5, Chapter 5 GPT Disk Layout</a:t>
            </a:r>
          </a:p>
          <a:p>
            <a:endParaRPr lang="en-US" sz="1000" dirty="0">
              <a:solidFill>
                <a:schemeClr val="tx2"/>
              </a:solidFill>
              <a:latin typeface="Neo Sans Intel"/>
              <a:cs typeface="Neo Sans Intel"/>
            </a:endParaRPr>
          </a:p>
        </p:txBody>
      </p:sp>
      <p:sp>
        <p:nvSpPr>
          <p:cNvPr id="8" name="Rectangle 7"/>
          <p:cNvSpPr/>
          <p:nvPr/>
        </p:nvSpPr>
        <p:spPr>
          <a:xfrm>
            <a:off x="609600" y="6172200"/>
            <a:ext cx="8001000" cy="338554"/>
          </a:xfrm>
          <a:prstGeom prst="rect">
            <a:avLst/>
          </a:prstGeom>
        </p:spPr>
        <p:txBody>
          <a:bodyPr wrap="square">
            <a:spAutoFit/>
          </a:bodyPr>
          <a:lstStyle/>
          <a:p>
            <a:pPr algn="ctr"/>
            <a:r>
              <a:rPr lang="en-US" sz="1600" dirty="0"/>
              <a:t>Source: </a:t>
            </a:r>
            <a:r>
              <a:rPr lang="en-US" sz="1600" dirty="0">
                <a:hlinkClick r:id="rId2"/>
              </a:rPr>
              <a:t>https://technet.microsoft.com/en-us/library/cc976786.aspx</a:t>
            </a:r>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3786506684"/>
              </p:ext>
            </p:extLst>
          </p:nvPr>
        </p:nvGraphicFramePr>
        <p:xfrm>
          <a:off x="159461" y="1066800"/>
          <a:ext cx="8769928" cy="4541520"/>
        </p:xfrm>
        <a:graphic>
          <a:graphicData uri="http://schemas.openxmlformats.org/drawingml/2006/table">
            <a:tbl>
              <a:tblPr firstRow="1" bandRow="1">
                <a:tableStyleId>{5C22544A-7EE6-4342-B048-85BDC9FD1C3A}</a:tableStyleId>
              </a:tblPr>
              <a:tblGrid>
                <a:gridCol w="2659939">
                  <a:extLst>
                    <a:ext uri="{9D8B030D-6E8A-4147-A177-3AD203B41FA5}">
                      <a16:colId xmlns:a16="http://schemas.microsoft.com/office/drawing/2014/main" val="594078769"/>
                    </a:ext>
                  </a:extLst>
                </a:gridCol>
                <a:gridCol w="838200">
                  <a:extLst>
                    <a:ext uri="{9D8B030D-6E8A-4147-A177-3AD203B41FA5}">
                      <a16:colId xmlns:a16="http://schemas.microsoft.com/office/drawing/2014/main" val="928198643"/>
                    </a:ext>
                  </a:extLst>
                </a:gridCol>
                <a:gridCol w="1185698">
                  <a:extLst>
                    <a:ext uri="{9D8B030D-6E8A-4147-A177-3AD203B41FA5}">
                      <a16:colId xmlns:a16="http://schemas.microsoft.com/office/drawing/2014/main" val="20000"/>
                    </a:ext>
                  </a:extLst>
                </a:gridCol>
                <a:gridCol w="4086091">
                  <a:extLst>
                    <a:ext uri="{9D8B030D-6E8A-4147-A177-3AD203B41FA5}">
                      <a16:colId xmlns:a16="http://schemas.microsoft.com/office/drawing/2014/main" val="20001"/>
                    </a:ext>
                  </a:extLst>
                </a:gridCol>
              </a:tblGrid>
              <a:tr h="1828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Mnemonic</a:t>
                      </a:r>
                    </a:p>
                  </a:txBody>
                  <a:tcPr/>
                </a:tc>
                <a:tc>
                  <a:txBody>
                    <a:bodyPr/>
                    <a:lstStyle/>
                    <a:p>
                      <a:r>
                        <a:rPr lang="en-US" sz="1600" dirty="0"/>
                        <a:t>Byte</a:t>
                      </a:r>
                      <a:r>
                        <a:rPr lang="en-US" sz="1600" baseline="0" dirty="0"/>
                        <a:t> Offset</a:t>
                      </a:r>
                      <a:endParaRPr lang="en-US" sz="1600" dirty="0"/>
                    </a:p>
                  </a:txBody>
                  <a:tcPr/>
                </a:tc>
                <a:tc>
                  <a:txBody>
                    <a:bodyPr/>
                    <a:lstStyle/>
                    <a:p>
                      <a:r>
                        <a:rPr lang="en-US" sz="1600" dirty="0"/>
                        <a:t>Byte Length</a:t>
                      </a:r>
                    </a:p>
                  </a:txBody>
                  <a:tcPr/>
                </a:tc>
                <a:tc>
                  <a:txBody>
                    <a:bodyPr/>
                    <a:lstStyle/>
                    <a:p>
                      <a:r>
                        <a:rPr lang="en-US" sz="1600" baseline="0" dirty="0"/>
                        <a:t>Description  </a:t>
                      </a:r>
                      <a:endParaRPr lang="en-US" sz="1600" dirty="0"/>
                    </a:p>
                  </a:txBody>
                  <a:tcPr/>
                </a:tc>
                <a:extLst>
                  <a:ext uri="{0D108BD9-81ED-4DB2-BD59-A6C34878D82A}">
                    <a16:rowId xmlns:a16="http://schemas.microsoft.com/office/drawing/2014/main" val="10000"/>
                  </a:ext>
                </a:extLst>
              </a:tr>
              <a:tr h="26045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err="1">
                          <a:latin typeface="Courier New" panose="02070309020205020404" pitchFamily="49" charset="0"/>
                          <a:cs typeface="Courier New" panose="02070309020205020404" pitchFamily="49" charset="0"/>
                        </a:rPr>
                        <a:t>BootCode</a:t>
                      </a:r>
                      <a:endParaRPr lang="en-US" sz="1400" dirty="0">
                        <a:latin typeface="Courier New" panose="02070309020205020404" pitchFamily="49" charset="0"/>
                        <a:cs typeface="Courier New" panose="020703090202050204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424</a:t>
                      </a:r>
                    </a:p>
                  </a:txBody>
                  <a:tcPr/>
                </a:tc>
                <a:tc>
                  <a:txBody>
                    <a:bodyPr/>
                    <a:lstStyle/>
                    <a:p>
                      <a:r>
                        <a:rPr lang="en-US" sz="1400" dirty="0"/>
                        <a:t>X86</a:t>
                      </a:r>
                      <a:r>
                        <a:rPr lang="en-US" sz="1400" baseline="0" dirty="0"/>
                        <a:t> code used on a no-UEFI system to select an MBR partition record and load the first logical block of the partition. This code shall not be executed on UEFI systems </a:t>
                      </a:r>
                      <a:endParaRPr lang="en-US" sz="1400" dirty="0"/>
                    </a:p>
                  </a:txBody>
                  <a:tcPr/>
                </a:tc>
                <a:extLst>
                  <a:ext uri="{0D108BD9-81ED-4DB2-BD59-A6C34878D82A}">
                    <a16:rowId xmlns:a16="http://schemas.microsoft.com/office/drawing/2014/main" val="10001"/>
                  </a:ext>
                </a:extLst>
              </a:tr>
              <a:tr h="296883">
                <a:tc>
                  <a:txBody>
                    <a:bodyPr/>
                    <a:lstStyle/>
                    <a:p>
                      <a:r>
                        <a:rPr lang="en-US" sz="1400" dirty="0" err="1">
                          <a:latin typeface="Courier New" panose="02070309020205020404" pitchFamily="49" charset="0"/>
                          <a:cs typeface="Courier New" panose="02070309020205020404" pitchFamily="49" charset="0"/>
                        </a:rPr>
                        <a:t>UniqueMBRDiskSignature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a:latin typeface="Courier New" panose="02070309020205020404" pitchFamily="49" charset="0"/>
                          <a:cs typeface="Courier New" panose="02070309020205020404" pitchFamily="49" charset="0"/>
                        </a:rPr>
                        <a:t>440</a:t>
                      </a:r>
                    </a:p>
                  </a:txBody>
                  <a:tcPr/>
                </a:tc>
                <a:tc>
                  <a:txBody>
                    <a:bodyPr/>
                    <a:lstStyle/>
                    <a:p>
                      <a:r>
                        <a:rPr lang="en-US" sz="1400" dirty="0">
                          <a:latin typeface="Courier New" panose="02070309020205020404" pitchFamily="49" charset="0"/>
                          <a:cs typeface="Courier New" panose="02070309020205020404" pitchFamily="49" charset="0"/>
                        </a:rPr>
                        <a:t>4</a:t>
                      </a:r>
                    </a:p>
                  </a:txBody>
                  <a:tcPr/>
                </a:tc>
                <a:tc>
                  <a:txBody>
                    <a:bodyPr/>
                    <a:lstStyle/>
                    <a:p>
                      <a:r>
                        <a:rPr lang="en-US" sz="1400" dirty="0"/>
                        <a:t>Unique Disk Signature. This may be used by the OS to identify</a:t>
                      </a:r>
                      <a:r>
                        <a:rPr lang="en-US" sz="1400" baseline="0" dirty="0"/>
                        <a:t> the disk from other disks in the system. This value is always written by the OS and is never written by EFI firmware </a:t>
                      </a:r>
                      <a:endParaRPr lang="en-US" sz="1400" dirty="0"/>
                    </a:p>
                  </a:txBody>
                  <a:tcPr/>
                </a:tc>
                <a:extLst>
                  <a:ext uri="{0D108BD9-81ED-4DB2-BD59-A6C34878D82A}">
                    <a16:rowId xmlns:a16="http://schemas.microsoft.com/office/drawing/2014/main" val="10002"/>
                  </a:ext>
                </a:extLst>
              </a:tr>
              <a:tr h="350520">
                <a:tc>
                  <a:txBody>
                    <a:bodyPr/>
                    <a:lstStyle/>
                    <a:p>
                      <a:r>
                        <a:rPr lang="en-US" sz="1400" dirty="0">
                          <a:latin typeface="Courier New" panose="02070309020205020404" pitchFamily="49" charset="0"/>
                          <a:cs typeface="Courier New" panose="02070309020205020404" pitchFamily="49" charset="0"/>
                        </a:rPr>
                        <a:t>Unknown</a:t>
                      </a:r>
                    </a:p>
                  </a:txBody>
                  <a:tcPr/>
                </a:tc>
                <a:tc>
                  <a:txBody>
                    <a:bodyPr/>
                    <a:lstStyle/>
                    <a:p>
                      <a:r>
                        <a:rPr lang="en-US" sz="1400" dirty="0">
                          <a:latin typeface="Courier New" panose="02070309020205020404" pitchFamily="49" charset="0"/>
                          <a:cs typeface="Courier New" panose="02070309020205020404" pitchFamily="49" charset="0"/>
                        </a:rPr>
                        <a:t>444</a:t>
                      </a:r>
                    </a:p>
                  </a:txBody>
                  <a:tcPr/>
                </a:tc>
                <a:tc>
                  <a:txBody>
                    <a:bodyPr/>
                    <a:lstStyle/>
                    <a:p>
                      <a:r>
                        <a:rPr lang="en-US" sz="1400" dirty="0">
                          <a:latin typeface="Courier New" panose="02070309020205020404" pitchFamily="49" charset="0"/>
                          <a:cs typeface="Courier New" panose="02070309020205020404" pitchFamily="49" charset="0"/>
                        </a:rPr>
                        <a:t>2</a:t>
                      </a:r>
                    </a:p>
                  </a:txBody>
                  <a:tcPr/>
                </a:tc>
                <a:tc>
                  <a:txBody>
                    <a:bodyPr/>
                    <a:lstStyle/>
                    <a:p>
                      <a:r>
                        <a:rPr lang="en-US" sz="1400" dirty="0"/>
                        <a:t>Unknown. This field shall not be used in UEFI firmware</a:t>
                      </a:r>
                      <a:r>
                        <a:rPr lang="en-US" sz="1400" baseline="0" dirty="0"/>
                        <a:t> </a:t>
                      </a:r>
                      <a:endParaRPr lang="en-US" sz="1400" dirty="0"/>
                    </a:p>
                  </a:txBody>
                  <a:tcPr/>
                </a:tc>
                <a:extLst>
                  <a:ext uri="{0D108BD9-81ED-4DB2-BD59-A6C34878D82A}">
                    <a16:rowId xmlns:a16="http://schemas.microsoft.com/office/drawing/2014/main" val="10003"/>
                  </a:ext>
                </a:extLst>
              </a:tr>
              <a:tr h="264424">
                <a:tc>
                  <a:txBody>
                    <a:bodyPr/>
                    <a:lstStyle/>
                    <a:p>
                      <a:r>
                        <a:rPr lang="en-US" sz="1400" dirty="0" err="1">
                          <a:latin typeface="Courier New" panose="02070309020205020404" pitchFamily="49" charset="0"/>
                          <a:cs typeface="Courier New" panose="02070309020205020404" pitchFamily="49" charset="0"/>
                        </a:rPr>
                        <a:t>PartitionRecord</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a:latin typeface="Courier New" panose="02070309020205020404" pitchFamily="49" charset="0"/>
                          <a:cs typeface="Courier New" panose="02070309020205020404" pitchFamily="49" charset="0"/>
                        </a:rPr>
                        <a:t>446</a:t>
                      </a:r>
                    </a:p>
                  </a:txBody>
                  <a:tcPr/>
                </a:tc>
                <a:tc>
                  <a:txBody>
                    <a:bodyPr/>
                    <a:lstStyle/>
                    <a:p>
                      <a:r>
                        <a:rPr lang="en-US" sz="1400" dirty="0">
                          <a:latin typeface="Courier New" panose="02070309020205020404" pitchFamily="49" charset="0"/>
                          <a:cs typeface="Courier New" panose="02070309020205020404" pitchFamily="49" charset="0"/>
                        </a:rPr>
                        <a:t>16*4</a:t>
                      </a:r>
                    </a:p>
                  </a:txBody>
                  <a:tcPr/>
                </a:tc>
                <a:tc>
                  <a:txBody>
                    <a:bodyPr/>
                    <a:lstStyle/>
                    <a:p>
                      <a:r>
                        <a:rPr lang="en-US" sz="1400" dirty="0"/>
                        <a:t>Array of four</a:t>
                      </a:r>
                      <a:r>
                        <a:rPr lang="en-US" sz="1400" baseline="0" dirty="0"/>
                        <a:t> legacy MSR partition records </a:t>
                      </a:r>
                      <a:endParaRPr lang="en-US" sz="1400" dirty="0"/>
                    </a:p>
                  </a:txBody>
                  <a:tcPr/>
                </a:tc>
                <a:extLst>
                  <a:ext uri="{0D108BD9-81ED-4DB2-BD59-A6C34878D82A}">
                    <a16:rowId xmlns:a16="http://schemas.microsoft.com/office/drawing/2014/main" val="10004"/>
                  </a:ext>
                </a:extLst>
              </a:tr>
              <a:tr h="285799">
                <a:tc>
                  <a:txBody>
                    <a:bodyPr/>
                    <a:lstStyle/>
                    <a:p>
                      <a:r>
                        <a:rPr lang="en-US" sz="1400" dirty="0">
                          <a:latin typeface="Courier New" panose="02070309020205020404" pitchFamily="49" charset="0"/>
                          <a:cs typeface="Courier New" panose="02070309020205020404" pitchFamily="49" charset="0"/>
                        </a:rPr>
                        <a:t>Signature</a:t>
                      </a:r>
                    </a:p>
                  </a:txBody>
                  <a:tcPr/>
                </a:tc>
                <a:tc>
                  <a:txBody>
                    <a:bodyPr/>
                    <a:lstStyle/>
                    <a:p>
                      <a:r>
                        <a:rPr lang="en-US" sz="1400" dirty="0">
                          <a:latin typeface="Courier New" panose="02070309020205020404" pitchFamily="49" charset="0"/>
                          <a:cs typeface="Courier New" panose="02070309020205020404" pitchFamily="49" charset="0"/>
                        </a:rPr>
                        <a:t>510</a:t>
                      </a:r>
                    </a:p>
                  </a:txBody>
                  <a:tcPr/>
                </a:tc>
                <a:tc>
                  <a:txBody>
                    <a:bodyPr/>
                    <a:lstStyle/>
                    <a:p>
                      <a:r>
                        <a:rPr lang="en-US" sz="1400" dirty="0">
                          <a:latin typeface="Courier New" panose="02070309020205020404" pitchFamily="49" charset="0"/>
                          <a:cs typeface="Courier New" panose="02070309020205020404" pitchFamily="49" charset="0"/>
                        </a:rPr>
                        <a:t>2 </a:t>
                      </a:r>
                    </a:p>
                  </a:txBody>
                  <a:tcPr/>
                </a:tc>
                <a:tc>
                  <a:txBody>
                    <a:bodyPr/>
                    <a:lstStyle/>
                    <a:p>
                      <a:r>
                        <a:rPr lang="en-US" sz="1400" dirty="0"/>
                        <a:t>Set to 0xAA55 (i.e., byte 510</a:t>
                      </a:r>
                      <a:r>
                        <a:rPr lang="en-US" sz="1400" baseline="0" dirty="0"/>
                        <a:t> contains 0x55 and byte 511 contains 0xAA) </a:t>
                      </a:r>
                      <a:endParaRPr lang="en-US" sz="1400" dirty="0"/>
                    </a:p>
                  </a:txBody>
                  <a:tcPr/>
                </a:tc>
                <a:extLst>
                  <a:ext uri="{0D108BD9-81ED-4DB2-BD59-A6C34878D82A}">
                    <a16:rowId xmlns:a16="http://schemas.microsoft.com/office/drawing/2014/main" val="10005"/>
                  </a:ext>
                </a:extLst>
              </a:tr>
              <a:tr h="247402">
                <a:tc>
                  <a:txBody>
                    <a:bodyPr/>
                    <a:lstStyle/>
                    <a:p>
                      <a:r>
                        <a:rPr lang="en-US" sz="1400" dirty="0">
                          <a:latin typeface="Courier New" panose="02070309020205020404" pitchFamily="49" charset="0"/>
                          <a:cs typeface="Courier New" panose="02070309020205020404" pitchFamily="49" charset="0"/>
                        </a:rPr>
                        <a:t>Reserved </a:t>
                      </a:r>
                    </a:p>
                  </a:txBody>
                  <a:tcPr/>
                </a:tc>
                <a:tc>
                  <a:txBody>
                    <a:bodyPr/>
                    <a:lstStyle/>
                    <a:p>
                      <a:r>
                        <a:rPr lang="en-US" sz="1400" dirty="0">
                          <a:latin typeface="Courier New" panose="02070309020205020404" pitchFamily="49" charset="0"/>
                          <a:cs typeface="Courier New" panose="02070309020205020404" pitchFamily="49" charset="0"/>
                        </a:rPr>
                        <a:t>512</a:t>
                      </a:r>
                    </a:p>
                  </a:txBody>
                  <a:tcPr/>
                </a:tc>
                <a:tc>
                  <a:txBody>
                    <a:bodyPr/>
                    <a:lstStyle/>
                    <a:p>
                      <a:r>
                        <a:rPr lang="en-US" sz="1400" dirty="0">
                          <a:latin typeface="Courier New" panose="02070309020205020404" pitchFamily="49" charset="0"/>
                          <a:cs typeface="Courier New" panose="02070309020205020404" pitchFamily="49" charset="0"/>
                        </a:rPr>
                        <a:t>Logical </a:t>
                      </a:r>
                      <a:r>
                        <a:rPr lang="en-US" sz="1400" dirty="0" err="1">
                          <a:latin typeface="Courier New" panose="02070309020205020404" pitchFamily="49" charset="0"/>
                          <a:cs typeface="Courier New" panose="02070309020205020404" pitchFamily="49" charset="0"/>
                        </a:rPr>
                        <a:t>BlockSize</a:t>
                      </a:r>
                      <a:r>
                        <a:rPr lang="en-US" sz="1400" dirty="0">
                          <a:latin typeface="Courier New" panose="02070309020205020404" pitchFamily="49" charset="0"/>
                          <a:cs typeface="Courier New" panose="02070309020205020404" pitchFamily="49" charset="0"/>
                        </a:rPr>
                        <a:t> - 512</a:t>
                      </a:r>
                    </a:p>
                  </a:txBody>
                  <a:tcPr/>
                </a:tc>
                <a:tc>
                  <a:txBody>
                    <a:bodyPr/>
                    <a:lstStyle/>
                    <a:p>
                      <a:r>
                        <a:rPr lang="en-US" sz="1400" dirty="0"/>
                        <a:t>The rest</a:t>
                      </a:r>
                      <a:r>
                        <a:rPr lang="en-US" sz="1400" baseline="0" dirty="0"/>
                        <a:t> of the logical block, if any, is reserved. </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1252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MBR partition record</a:t>
            </a:r>
          </a:p>
        </p:txBody>
      </p:sp>
      <p:sp>
        <p:nvSpPr>
          <p:cNvPr id="3" name="Content Placeholder 2"/>
          <p:cNvSpPr>
            <a:spLocks noGrp="1"/>
          </p:cNvSpPr>
          <p:nvPr>
            <p:ph idx="1"/>
          </p:nvPr>
        </p:nvSpPr>
        <p:spPr/>
        <p:txBody>
          <a:bodyPr>
            <a:normAutofit fontScale="92500"/>
          </a:bodyPr>
          <a:lstStyle/>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a:t>The partition defined by each MBR Partition Record must physically reside on the disk (i.e., not exceeding the capacity of the disk).</a:t>
            </a:r>
          </a:p>
          <a:p>
            <a:pPr marL="342900" indent="-342900">
              <a:buFont typeface="Arial" panose="020B0604020202020204" pitchFamily="34" charset="0"/>
              <a:buChar char="•"/>
            </a:pPr>
            <a:r>
              <a:rPr lang="en-US" dirty="0"/>
              <a:t>Each partition must not overlap with other partitions.</a:t>
            </a:r>
          </a:p>
        </p:txBody>
      </p:sp>
      <p:sp>
        <p:nvSpPr>
          <p:cNvPr id="5" name="Rectangle 4"/>
          <p:cNvSpPr/>
          <p:nvPr/>
        </p:nvSpPr>
        <p:spPr>
          <a:xfrm>
            <a:off x="609600" y="6172200"/>
            <a:ext cx="8001000" cy="338554"/>
          </a:xfrm>
          <a:prstGeom prst="rect">
            <a:avLst/>
          </a:prstGeom>
        </p:spPr>
        <p:txBody>
          <a:bodyPr wrap="square">
            <a:spAutoFit/>
          </a:bodyPr>
          <a:lstStyle/>
          <a:p>
            <a:pPr algn="ctr"/>
            <a:r>
              <a:rPr lang="en-US" sz="1600" dirty="0"/>
              <a:t>Source: </a:t>
            </a:r>
            <a:r>
              <a:rPr lang="en-US" sz="1600" dirty="0">
                <a:hlinkClick r:id="rId2"/>
              </a:rPr>
              <a:t>https://technet.microsoft.com/en-us/library/cc976786.aspx</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3719593422"/>
              </p:ext>
            </p:extLst>
          </p:nvPr>
        </p:nvGraphicFramePr>
        <p:xfrm>
          <a:off x="187036" y="914400"/>
          <a:ext cx="8769928" cy="3973986"/>
        </p:xfrm>
        <a:graphic>
          <a:graphicData uri="http://schemas.openxmlformats.org/drawingml/2006/table">
            <a:tbl>
              <a:tblPr firstRow="1" bandRow="1">
                <a:tableStyleId>{5C22544A-7EE6-4342-B048-85BDC9FD1C3A}</a:tableStyleId>
              </a:tblPr>
              <a:tblGrid>
                <a:gridCol w="2659939">
                  <a:extLst>
                    <a:ext uri="{9D8B030D-6E8A-4147-A177-3AD203B41FA5}">
                      <a16:colId xmlns:a16="http://schemas.microsoft.com/office/drawing/2014/main" val="594078769"/>
                    </a:ext>
                  </a:extLst>
                </a:gridCol>
                <a:gridCol w="838200">
                  <a:extLst>
                    <a:ext uri="{9D8B030D-6E8A-4147-A177-3AD203B41FA5}">
                      <a16:colId xmlns:a16="http://schemas.microsoft.com/office/drawing/2014/main" val="928198643"/>
                    </a:ext>
                  </a:extLst>
                </a:gridCol>
                <a:gridCol w="1185698">
                  <a:extLst>
                    <a:ext uri="{9D8B030D-6E8A-4147-A177-3AD203B41FA5}">
                      <a16:colId xmlns:a16="http://schemas.microsoft.com/office/drawing/2014/main" val="20000"/>
                    </a:ext>
                  </a:extLst>
                </a:gridCol>
                <a:gridCol w="4086091">
                  <a:extLst>
                    <a:ext uri="{9D8B030D-6E8A-4147-A177-3AD203B41FA5}">
                      <a16:colId xmlns:a16="http://schemas.microsoft.com/office/drawing/2014/main" val="20001"/>
                    </a:ext>
                  </a:extLst>
                </a:gridCol>
              </a:tblGrid>
              <a:tr h="1828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Mnemonic</a:t>
                      </a:r>
                    </a:p>
                  </a:txBody>
                  <a:tcPr/>
                </a:tc>
                <a:tc>
                  <a:txBody>
                    <a:bodyPr/>
                    <a:lstStyle/>
                    <a:p>
                      <a:r>
                        <a:rPr lang="en-US" sz="1600" dirty="0"/>
                        <a:t>Byte</a:t>
                      </a:r>
                      <a:r>
                        <a:rPr lang="en-US" sz="1600" baseline="0" dirty="0"/>
                        <a:t> Offset</a:t>
                      </a:r>
                      <a:endParaRPr lang="en-US" sz="1600" dirty="0"/>
                    </a:p>
                  </a:txBody>
                  <a:tcPr/>
                </a:tc>
                <a:tc>
                  <a:txBody>
                    <a:bodyPr/>
                    <a:lstStyle/>
                    <a:p>
                      <a:r>
                        <a:rPr lang="en-US" sz="1600" dirty="0"/>
                        <a:t>Byte Length</a:t>
                      </a:r>
                    </a:p>
                  </a:txBody>
                  <a:tcPr/>
                </a:tc>
                <a:tc>
                  <a:txBody>
                    <a:bodyPr/>
                    <a:lstStyle/>
                    <a:p>
                      <a:r>
                        <a:rPr lang="en-US" sz="1600" baseline="0" dirty="0"/>
                        <a:t>Description  </a:t>
                      </a:r>
                      <a:endParaRPr lang="en-US" sz="1600" dirty="0"/>
                    </a:p>
                  </a:txBody>
                  <a:tcPr/>
                </a:tc>
                <a:extLst>
                  <a:ext uri="{0D108BD9-81ED-4DB2-BD59-A6C34878D82A}">
                    <a16:rowId xmlns:a16="http://schemas.microsoft.com/office/drawing/2014/main" val="10000"/>
                  </a:ext>
                </a:extLst>
              </a:tr>
              <a:tr h="26045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err="1">
                          <a:latin typeface="Courier New" panose="02070309020205020404" pitchFamily="49" charset="0"/>
                          <a:cs typeface="Courier New" panose="02070309020205020404" pitchFamily="49" charset="0"/>
                        </a:rPr>
                        <a:t>BootIndicator</a:t>
                      </a:r>
                      <a:endParaRPr lang="en-US" sz="1400" dirty="0">
                        <a:latin typeface="Courier New" panose="02070309020205020404" pitchFamily="49" charset="0"/>
                        <a:cs typeface="Courier New" panose="020703090202050204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1</a:t>
                      </a:r>
                    </a:p>
                  </a:txBody>
                  <a:tcPr/>
                </a:tc>
                <a:tc>
                  <a:txBody>
                    <a:bodyPr/>
                    <a:lstStyle/>
                    <a:p>
                      <a:r>
                        <a:rPr lang="en-US" sz="1400" dirty="0"/>
                        <a:t>0x80</a:t>
                      </a:r>
                      <a:r>
                        <a:rPr lang="en-US" sz="1400" baseline="0" dirty="0"/>
                        <a:t> indicates that this is the bootable legacy partition. Other values indicate that this is not a bootable legacy partition. This field shall not be used by UEFI firmware </a:t>
                      </a:r>
                      <a:endParaRPr lang="en-US" sz="1400" dirty="0"/>
                    </a:p>
                  </a:txBody>
                  <a:tcPr/>
                </a:tc>
                <a:extLst>
                  <a:ext uri="{0D108BD9-81ED-4DB2-BD59-A6C34878D82A}">
                    <a16:rowId xmlns:a16="http://schemas.microsoft.com/office/drawing/2014/main" val="10001"/>
                  </a:ext>
                </a:extLst>
              </a:tr>
              <a:tr h="544986">
                <a:tc>
                  <a:txBody>
                    <a:bodyPr/>
                    <a:lstStyle/>
                    <a:p>
                      <a:r>
                        <a:rPr lang="en-US" sz="1400" dirty="0" err="1">
                          <a:latin typeface="Courier New" panose="02070309020205020404" pitchFamily="49" charset="0"/>
                          <a:cs typeface="Courier New" panose="02070309020205020404" pitchFamily="49" charset="0"/>
                        </a:rPr>
                        <a:t>StartingCHS</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a:latin typeface="Courier New" panose="02070309020205020404" pitchFamily="49" charset="0"/>
                          <a:cs typeface="Courier New" panose="02070309020205020404" pitchFamily="49" charset="0"/>
                        </a:rPr>
                        <a:t>1</a:t>
                      </a:r>
                    </a:p>
                  </a:txBody>
                  <a:tcPr/>
                </a:tc>
                <a:tc>
                  <a:txBody>
                    <a:bodyPr/>
                    <a:lstStyle/>
                    <a:p>
                      <a:r>
                        <a:rPr lang="en-US" sz="1400" dirty="0">
                          <a:latin typeface="Courier New" panose="02070309020205020404" pitchFamily="49" charset="0"/>
                          <a:cs typeface="Courier New" panose="02070309020205020404" pitchFamily="49" charset="0"/>
                        </a:rPr>
                        <a:t>3</a:t>
                      </a:r>
                    </a:p>
                  </a:txBody>
                  <a:tcPr/>
                </a:tc>
                <a:tc>
                  <a:txBody>
                    <a:bodyPr/>
                    <a:lstStyle/>
                    <a:p>
                      <a:r>
                        <a:rPr lang="en-US" sz="1400" baseline="0" dirty="0"/>
                        <a:t>Start of partition in CHS address format. This field shall not be used by UEFI firmware  </a:t>
                      </a:r>
                      <a:endParaRPr lang="en-US" sz="1400" dirty="0"/>
                    </a:p>
                  </a:txBody>
                  <a:tcPr/>
                </a:tc>
                <a:extLst>
                  <a:ext uri="{0D108BD9-81ED-4DB2-BD59-A6C34878D82A}">
                    <a16:rowId xmlns:a16="http://schemas.microsoft.com/office/drawing/2014/main" val="10002"/>
                  </a:ext>
                </a:extLst>
              </a:tr>
              <a:tr h="350520">
                <a:tc>
                  <a:txBody>
                    <a:bodyPr/>
                    <a:lstStyle/>
                    <a:p>
                      <a:r>
                        <a:rPr lang="en-US" sz="1400" dirty="0" err="1">
                          <a:latin typeface="Courier New" panose="02070309020205020404" pitchFamily="49" charset="0"/>
                          <a:cs typeface="Courier New" panose="02070309020205020404" pitchFamily="49" charset="0"/>
                        </a:rPr>
                        <a:t>OSType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a:latin typeface="Courier New" panose="02070309020205020404" pitchFamily="49" charset="0"/>
                          <a:cs typeface="Courier New" panose="02070309020205020404" pitchFamily="49" charset="0"/>
                        </a:rPr>
                        <a:t>4</a:t>
                      </a:r>
                    </a:p>
                  </a:txBody>
                  <a:tcPr/>
                </a:tc>
                <a:tc>
                  <a:txBody>
                    <a:bodyPr/>
                    <a:lstStyle/>
                    <a:p>
                      <a:r>
                        <a:rPr lang="en-US" sz="1400" dirty="0">
                          <a:latin typeface="Courier New" panose="02070309020205020404" pitchFamily="49" charset="0"/>
                          <a:cs typeface="Courier New" panose="02070309020205020404" pitchFamily="49" charset="0"/>
                        </a:rPr>
                        <a:t>1</a:t>
                      </a:r>
                    </a:p>
                  </a:txBody>
                  <a:tcPr/>
                </a:tc>
                <a:tc>
                  <a:txBody>
                    <a:bodyPr/>
                    <a:lstStyle/>
                    <a:p>
                      <a:r>
                        <a:rPr lang="en-US" sz="1400" dirty="0"/>
                        <a:t>Type of</a:t>
                      </a:r>
                      <a:r>
                        <a:rPr lang="en-US" sz="1400" baseline="0" dirty="0"/>
                        <a:t> partition. </a:t>
                      </a:r>
                      <a:endParaRPr lang="en-US" sz="1400" dirty="0"/>
                    </a:p>
                  </a:txBody>
                  <a:tcPr/>
                </a:tc>
                <a:extLst>
                  <a:ext uri="{0D108BD9-81ED-4DB2-BD59-A6C34878D82A}">
                    <a16:rowId xmlns:a16="http://schemas.microsoft.com/office/drawing/2014/main" val="10003"/>
                  </a:ext>
                </a:extLst>
              </a:tr>
              <a:tr h="264424">
                <a:tc>
                  <a:txBody>
                    <a:bodyPr/>
                    <a:lstStyle/>
                    <a:p>
                      <a:r>
                        <a:rPr lang="en-US" sz="1400" dirty="0" err="1">
                          <a:latin typeface="Courier New" panose="02070309020205020404" pitchFamily="49" charset="0"/>
                          <a:cs typeface="Courier New" panose="02070309020205020404" pitchFamily="49" charset="0"/>
                        </a:rPr>
                        <a:t>EndingCHS</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a:latin typeface="Courier New" panose="02070309020205020404" pitchFamily="49" charset="0"/>
                          <a:cs typeface="Courier New" panose="02070309020205020404" pitchFamily="49" charset="0"/>
                        </a:rPr>
                        <a:t>5</a:t>
                      </a:r>
                    </a:p>
                  </a:txBody>
                  <a:tcPr/>
                </a:tc>
                <a:tc>
                  <a:txBody>
                    <a:bodyPr/>
                    <a:lstStyle/>
                    <a:p>
                      <a:r>
                        <a:rPr lang="en-US" sz="1400" dirty="0">
                          <a:latin typeface="Courier New" panose="02070309020205020404" pitchFamily="49" charset="0"/>
                          <a:cs typeface="Courier New" panose="02070309020205020404" pitchFamily="49" charset="0"/>
                        </a:rPr>
                        <a:t>3</a:t>
                      </a:r>
                    </a:p>
                  </a:txBody>
                  <a:tcPr/>
                </a:tc>
                <a:tc>
                  <a:txBody>
                    <a:bodyPr/>
                    <a:lstStyle/>
                    <a:p>
                      <a:r>
                        <a:rPr lang="en-US" sz="1400" dirty="0"/>
                        <a:t>Array of four</a:t>
                      </a:r>
                      <a:r>
                        <a:rPr lang="en-US" sz="1400" baseline="0" dirty="0"/>
                        <a:t> legacy MSR partition records </a:t>
                      </a:r>
                      <a:endParaRPr lang="en-US" sz="1400" dirty="0"/>
                    </a:p>
                  </a:txBody>
                  <a:tcPr/>
                </a:tc>
                <a:extLst>
                  <a:ext uri="{0D108BD9-81ED-4DB2-BD59-A6C34878D82A}">
                    <a16:rowId xmlns:a16="http://schemas.microsoft.com/office/drawing/2014/main" val="10004"/>
                  </a:ext>
                </a:extLst>
              </a:tr>
              <a:tr h="285799">
                <a:tc>
                  <a:txBody>
                    <a:bodyPr/>
                    <a:lstStyle/>
                    <a:p>
                      <a:r>
                        <a:rPr lang="en-US" sz="1400" dirty="0" err="1">
                          <a:latin typeface="Courier New" panose="02070309020205020404" pitchFamily="49" charset="0"/>
                          <a:cs typeface="Courier New" panose="02070309020205020404" pitchFamily="49" charset="0"/>
                        </a:rPr>
                        <a:t>Starting</a:t>
                      </a:r>
                      <a:r>
                        <a:rPr lang="en-US" sz="1400" baseline="0" dirty="0" err="1">
                          <a:latin typeface="Courier New" panose="02070309020205020404" pitchFamily="49" charset="0"/>
                          <a:cs typeface="Courier New" panose="02070309020205020404" pitchFamily="49" charset="0"/>
                        </a:rPr>
                        <a:t>LBA</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a:latin typeface="Courier New" panose="02070309020205020404" pitchFamily="49" charset="0"/>
                          <a:cs typeface="Courier New" panose="02070309020205020404" pitchFamily="49" charset="0"/>
                        </a:rPr>
                        <a:t>8</a:t>
                      </a:r>
                    </a:p>
                  </a:txBody>
                  <a:tcPr/>
                </a:tc>
                <a:tc>
                  <a:txBody>
                    <a:bodyPr/>
                    <a:lstStyle/>
                    <a:p>
                      <a:r>
                        <a:rPr lang="en-US" sz="1400" dirty="0">
                          <a:latin typeface="Courier New" panose="02070309020205020404" pitchFamily="49" charset="0"/>
                          <a:cs typeface="Courier New" panose="02070309020205020404" pitchFamily="49" charset="0"/>
                        </a:rPr>
                        <a:t>4</a:t>
                      </a:r>
                    </a:p>
                  </a:txBody>
                  <a:tcPr/>
                </a:tc>
                <a:tc>
                  <a:txBody>
                    <a:bodyPr/>
                    <a:lstStyle/>
                    <a:p>
                      <a:r>
                        <a:rPr lang="en-US" sz="1400" dirty="0"/>
                        <a:t>End of partition in</a:t>
                      </a:r>
                      <a:r>
                        <a:rPr lang="en-US" sz="1400" baseline="0" dirty="0"/>
                        <a:t> CHS address format. This field shall not be used by UEFI firmware. </a:t>
                      </a:r>
                      <a:endParaRPr lang="en-US" sz="1400" dirty="0"/>
                    </a:p>
                  </a:txBody>
                  <a:tcPr/>
                </a:tc>
                <a:extLst>
                  <a:ext uri="{0D108BD9-81ED-4DB2-BD59-A6C34878D82A}">
                    <a16:rowId xmlns:a16="http://schemas.microsoft.com/office/drawing/2014/main" val="10005"/>
                  </a:ext>
                </a:extLst>
              </a:tr>
              <a:tr h="247402">
                <a:tc>
                  <a:txBody>
                    <a:bodyPr/>
                    <a:lstStyle/>
                    <a:p>
                      <a:r>
                        <a:rPr lang="en-US" sz="1400" dirty="0" err="1">
                          <a:latin typeface="Courier New" panose="02070309020205020404" pitchFamily="49" charset="0"/>
                          <a:cs typeface="Courier New" panose="02070309020205020404" pitchFamily="49" charset="0"/>
                        </a:rPr>
                        <a:t>SizeInLBA</a:t>
                      </a:r>
                      <a:r>
                        <a:rPr lang="en-US" sz="1400" dirty="0">
                          <a:latin typeface="Courier New" panose="02070309020205020404" pitchFamily="49" charset="0"/>
                          <a:cs typeface="Courier New" panose="02070309020205020404" pitchFamily="49" charset="0"/>
                        </a:rPr>
                        <a:t> </a:t>
                      </a:r>
                    </a:p>
                  </a:txBody>
                  <a:tcPr/>
                </a:tc>
                <a:tc>
                  <a:txBody>
                    <a:bodyPr/>
                    <a:lstStyle/>
                    <a:p>
                      <a:r>
                        <a:rPr lang="en-US" sz="1400" dirty="0">
                          <a:latin typeface="Courier New" panose="02070309020205020404" pitchFamily="49" charset="0"/>
                          <a:cs typeface="Courier New" panose="02070309020205020404" pitchFamily="49" charset="0"/>
                        </a:rPr>
                        <a:t>12</a:t>
                      </a:r>
                    </a:p>
                  </a:txBody>
                  <a:tcPr/>
                </a:tc>
                <a:tc>
                  <a:txBody>
                    <a:bodyPr/>
                    <a:lstStyle/>
                    <a:p>
                      <a:r>
                        <a:rPr lang="en-US" sz="1400" dirty="0">
                          <a:latin typeface="Courier New" panose="02070309020205020404" pitchFamily="49" charset="0"/>
                          <a:cs typeface="Courier New" panose="02070309020205020404" pitchFamily="49" charset="0"/>
                        </a:rPr>
                        <a:t>4</a:t>
                      </a:r>
                    </a:p>
                  </a:txBody>
                  <a:tcPr/>
                </a:tc>
                <a:tc>
                  <a:txBody>
                    <a:bodyPr/>
                    <a:lstStyle/>
                    <a:p>
                      <a:r>
                        <a:rPr lang="en-US" sz="1400" dirty="0"/>
                        <a:t>Size of the partition of LBA units of logical</a:t>
                      </a:r>
                      <a:r>
                        <a:rPr lang="en-US" sz="1400" baseline="0" dirty="0"/>
                        <a:t> blocks. This field is used by UEFI firmware to determine the size of the partition </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6348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Protective MBR</a:t>
            </a:r>
          </a:p>
        </p:txBody>
      </p:sp>
      <p:sp>
        <p:nvSpPr>
          <p:cNvPr id="3" name="Content Placeholder 2"/>
          <p:cNvSpPr>
            <a:spLocks noGrp="1"/>
          </p:cNvSpPr>
          <p:nvPr>
            <p:ph idx="1"/>
          </p:nvPr>
        </p:nvSpPr>
        <p:spPr>
          <a:xfrm>
            <a:off x="457200" y="1371601"/>
            <a:ext cx="8229600" cy="2204748"/>
          </a:xfrm>
        </p:spPr>
        <p:txBody>
          <a:bodyPr/>
          <a:lstStyle/>
          <a:p>
            <a:pPr marL="342900" indent="-342900">
              <a:buFont typeface="Arial" panose="020B0604020202020204" pitchFamily="34" charset="0"/>
              <a:buChar char="•"/>
            </a:pPr>
            <a:r>
              <a:rPr lang="en-US" dirty="0"/>
              <a:t>Instead of legacy MBR a protective MBR may be located at LBA0 of the disk if it is using the GPT disk layout </a:t>
            </a:r>
          </a:p>
          <a:p>
            <a:pPr marL="342900" indent="-342900">
              <a:buFont typeface="Arial" panose="020B0604020202020204" pitchFamily="34" charset="0"/>
              <a:buChar char="•"/>
            </a:pPr>
            <a:r>
              <a:rPr lang="en-US" dirty="0"/>
              <a:t>One of the Partition Records shall be defined in a way reserving the entire space on the disk after the Protective MBR itself for the GPT disk layout</a:t>
            </a:r>
          </a:p>
        </p:txBody>
      </p:sp>
      <p:sp>
        <p:nvSpPr>
          <p:cNvPr id="5" name="Rectangle 4"/>
          <p:cNvSpPr/>
          <p:nvPr/>
        </p:nvSpPr>
        <p:spPr>
          <a:xfrm>
            <a:off x="905090" y="6248400"/>
            <a:ext cx="8467510" cy="307777"/>
          </a:xfrm>
          <a:prstGeom prst="rect">
            <a:avLst/>
          </a:prstGeom>
        </p:spPr>
        <p:txBody>
          <a:bodyPr wrap="square">
            <a:spAutoFit/>
          </a:bodyPr>
          <a:lstStyle/>
          <a:p>
            <a:r>
              <a:rPr lang="en-US" sz="1400" dirty="0"/>
              <a:t>Reference: </a:t>
            </a:r>
            <a:r>
              <a:rPr lang="en-US" sz="1400" dirty="0">
                <a:hlinkClick r:id="rId2"/>
              </a:rPr>
              <a:t>http://blog.fpmurphy.com/2011/10/fedora-16-mbr-grub-legacy-to-gpt-grub2.html</a:t>
            </a:r>
            <a:endParaRPr lang="en-US" sz="1400" dirty="0"/>
          </a:p>
        </p:txBody>
      </p:sp>
      <p:sp>
        <p:nvSpPr>
          <p:cNvPr id="6" name="Rectangle 5"/>
          <p:cNvSpPr/>
          <p:nvPr/>
        </p:nvSpPr>
        <p:spPr>
          <a:xfrm>
            <a:off x="2285999" y="4107088"/>
            <a:ext cx="684785" cy="829226"/>
          </a:xfrm>
          <a:prstGeom prst="rect">
            <a:avLst/>
          </a:prstGeom>
          <a:solidFill>
            <a:schemeClr val="accent4"/>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Primary GPT</a:t>
            </a:r>
          </a:p>
        </p:txBody>
      </p:sp>
      <p:sp>
        <p:nvSpPr>
          <p:cNvPr id="7" name="Rectangle 6"/>
          <p:cNvSpPr/>
          <p:nvPr/>
        </p:nvSpPr>
        <p:spPr>
          <a:xfrm>
            <a:off x="2965834" y="4100596"/>
            <a:ext cx="615566" cy="835717"/>
          </a:xfrm>
          <a:prstGeom prst="rect">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581400" y="4107088"/>
            <a:ext cx="304800" cy="835717"/>
          </a:xfrm>
          <a:prstGeom prst="rect">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86200" y="4107088"/>
            <a:ext cx="685800" cy="835717"/>
          </a:xfrm>
          <a:prstGeom prst="rect">
            <a:avLst/>
          </a:prstGeom>
          <a:solidFill>
            <a:srgbClr val="FF0000"/>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UEFI system partition</a:t>
            </a:r>
          </a:p>
        </p:txBody>
      </p:sp>
      <p:sp>
        <p:nvSpPr>
          <p:cNvPr id="10" name="Rectangle 9"/>
          <p:cNvSpPr/>
          <p:nvPr/>
        </p:nvSpPr>
        <p:spPr>
          <a:xfrm>
            <a:off x="4566033" y="4106820"/>
            <a:ext cx="304800" cy="835717"/>
          </a:xfrm>
          <a:prstGeom prst="rect">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870833" y="4107088"/>
            <a:ext cx="685800" cy="835717"/>
          </a:xfrm>
          <a:prstGeom prst="rect">
            <a:avLst/>
          </a:prstGeom>
          <a:solidFill>
            <a:schemeClr val="accent4">
              <a:lumMod val="40000"/>
              <a:lumOff val="6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Partition</a:t>
            </a:r>
          </a:p>
        </p:txBody>
      </p:sp>
      <p:sp>
        <p:nvSpPr>
          <p:cNvPr id="12" name="Rectangle 11"/>
          <p:cNvSpPr/>
          <p:nvPr/>
        </p:nvSpPr>
        <p:spPr>
          <a:xfrm>
            <a:off x="5550666" y="4105620"/>
            <a:ext cx="685800" cy="835717"/>
          </a:xfrm>
          <a:prstGeom prst="rect">
            <a:avLst/>
          </a:prstGeom>
          <a:solidFill>
            <a:schemeClr val="accent4">
              <a:lumMod val="40000"/>
              <a:lumOff val="6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Partition </a:t>
            </a:r>
          </a:p>
        </p:txBody>
      </p:sp>
      <p:sp>
        <p:nvSpPr>
          <p:cNvPr id="13" name="Rectangle 12"/>
          <p:cNvSpPr/>
          <p:nvPr/>
        </p:nvSpPr>
        <p:spPr>
          <a:xfrm>
            <a:off x="6230499" y="4107087"/>
            <a:ext cx="304800" cy="835717"/>
          </a:xfrm>
          <a:prstGeom prst="rect">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35299" y="4107086"/>
            <a:ext cx="685800" cy="835717"/>
          </a:xfrm>
          <a:prstGeom prst="rect">
            <a:avLst/>
          </a:prstGeom>
          <a:solidFill>
            <a:schemeClr val="accent4">
              <a:lumMod val="40000"/>
              <a:lumOff val="6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Partition</a:t>
            </a:r>
          </a:p>
        </p:txBody>
      </p:sp>
      <p:sp>
        <p:nvSpPr>
          <p:cNvPr id="15" name="Rectangle 14"/>
          <p:cNvSpPr/>
          <p:nvPr/>
        </p:nvSpPr>
        <p:spPr>
          <a:xfrm>
            <a:off x="7223643" y="4101258"/>
            <a:ext cx="685800" cy="835717"/>
          </a:xfrm>
          <a:prstGeom prst="rect">
            <a:avLst/>
          </a:prstGeom>
          <a:solidFill>
            <a:schemeClr val="accent4"/>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Backup GPT</a:t>
            </a:r>
          </a:p>
        </p:txBody>
      </p:sp>
      <p:cxnSp>
        <p:nvCxnSpPr>
          <p:cNvPr id="16" name="Straight Connector 15"/>
          <p:cNvCxnSpPr/>
          <p:nvPr/>
        </p:nvCxnSpPr>
        <p:spPr>
          <a:xfrm flipV="1">
            <a:off x="2514600" y="3772507"/>
            <a:ext cx="0" cy="47153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514600" y="3787953"/>
            <a:ext cx="43635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4" idx="0"/>
          </p:cNvCxnSpPr>
          <p:nvPr/>
        </p:nvCxnSpPr>
        <p:spPr>
          <a:xfrm>
            <a:off x="6878199" y="3787953"/>
            <a:ext cx="0" cy="31913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605135" y="3902629"/>
            <a:ext cx="0" cy="34141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5135" y="3910928"/>
            <a:ext cx="3288431"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2" idx="0"/>
          </p:cNvCxnSpPr>
          <p:nvPr/>
        </p:nvCxnSpPr>
        <p:spPr>
          <a:xfrm>
            <a:off x="5893566" y="3910928"/>
            <a:ext cx="0" cy="19469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2667000" y="3984113"/>
            <a:ext cx="0" cy="26104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667000" y="3984113"/>
            <a:ext cx="25908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245866" y="3984113"/>
            <a:ext cx="3614" cy="12297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2743200" y="4045599"/>
            <a:ext cx="0" cy="199556"/>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743200" y="4045599"/>
            <a:ext cx="14859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221326" y="4045468"/>
            <a:ext cx="0" cy="6965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1498415" y="5960601"/>
            <a:ext cx="800284" cy="369332"/>
          </a:xfrm>
          <a:prstGeom prst="rect">
            <a:avLst/>
          </a:prstGeom>
        </p:spPr>
        <p:txBody>
          <a:bodyPr wrap="none">
            <a:spAutoFit/>
          </a:bodyPr>
          <a:lstStyle/>
          <a:p>
            <a:r>
              <a:rPr lang="en-US" dirty="0"/>
              <a:t>LBA 0</a:t>
            </a:r>
          </a:p>
        </p:txBody>
      </p:sp>
      <p:sp>
        <p:nvSpPr>
          <p:cNvPr id="30" name="Rectangle 29"/>
          <p:cNvSpPr/>
          <p:nvPr/>
        </p:nvSpPr>
        <p:spPr>
          <a:xfrm>
            <a:off x="2286000" y="4942802"/>
            <a:ext cx="5633382" cy="722007"/>
          </a:xfrm>
          <a:prstGeom prst="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GPT Protective partition </a:t>
            </a:r>
          </a:p>
        </p:txBody>
      </p:sp>
      <p:sp>
        <p:nvSpPr>
          <p:cNvPr id="31" name="Rectangle 30"/>
          <p:cNvSpPr/>
          <p:nvPr/>
        </p:nvSpPr>
        <p:spPr>
          <a:xfrm>
            <a:off x="1467321" y="4107087"/>
            <a:ext cx="815120" cy="1557722"/>
          </a:xfrm>
          <a:prstGeom prst="rect">
            <a:avLst/>
          </a:prstGeom>
          <a:solidFill>
            <a:schemeClr val="accent2">
              <a:lumMod val="40000"/>
              <a:lumOff val="60000"/>
            </a:schemeClr>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Protective MBR</a:t>
            </a:r>
          </a:p>
        </p:txBody>
      </p:sp>
      <p:cxnSp>
        <p:nvCxnSpPr>
          <p:cNvPr id="32" name="Straight Connector 31"/>
          <p:cNvCxnSpPr>
            <a:stCxn id="31" idx="2"/>
          </p:cNvCxnSpPr>
          <p:nvPr/>
        </p:nvCxnSpPr>
        <p:spPr>
          <a:xfrm>
            <a:off x="1874881" y="5664809"/>
            <a:ext cx="0" cy="24907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885441" y="5913887"/>
            <a:ext cx="3328292"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5213733" y="5664809"/>
            <a:ext cx="0" cy="24907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Protective MBR structure</a:t>
            </a:r>
          </a:p>
        </p:txBody>
      </p:sp>
      <p:sp>
        <p:nvSpPr>
          <p:cNvPr id="3" name="Content Placeholder 2"/>
          <p:cNvSpPr>
            <a:spLocks noGrp="1"/>
          </p:cNvSpPr>
          <p:nvPr>
            <p:ph idx="1"/>
          </p:nvPr>
        </p:nvSpPr>
        <p:spPr>
          <a:xfrm>
            <a:off x="457200" y="1233194"/>
            <a:ext cx="8229600" cy="4992137"/>
          </a:xfrm>
        </p:spPr>
        <p:txBody>
          <a:bodyPr/>
          <a:lstStyle/>
          <a:p>
            <a:r>
              <a:rPr lang="en-US" dirty="0"/>
              <a:t>The Protective MBR precedes the GUID Partition Table Header to maintain compatibility with existing tools that do not understand GPT partition structures</a:t>
            </a:r>
          </a:p>
        </p:txBody>
      </p:sp>
      <p:sp>
        <p:nvSpPr>
          <p:cNvPr id="5" name="Rectangle 4"/>
          <p:cNvSpPr/>
          <p:nvPr/>
        </p:nvSpPr>
        <p:spPr>
          <a:xfrm>
            <a:off x="685800" y="6248400"/>
            <a:ext cx="7772400" cy="307777"/>
          </a:xfrm>
          <a:prstGeom prst="rect">
            <a:avLst/>
          </a:prstGeom>
        </p:spPr>
        <p:txBody>
          <a:bodyPr wrap="square">
            <a:spAutoFit/>
          </a:bodyPr>
          <a:lstStyle/>
          <a:p>
            <a:r>
              <a:rPr lang="en-US" sz="1400"/>
              <a:t>Reference: </a:t>
            </a:r>
            <a:r>
              <a:rPr lang="en-US" sz="1400" dirty="0">
                <a:hlinkClick r:id="rId2"/>
              </a:rPr>
              <a:t>https://en.wikipedia.org/wiki/GUID_Partition_Table#Protective_MBR_.28LBA_0.29</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688370616"/>
              </p:ext>
            </p:extLst>
          </p:nvPr>
        </p:nvGraphicFramePr>
        <p:xfrm>
          <a:off x="187036" y="2362200"/>
          <a:ext cx="8769928" cy="3733800"/>
        </p:xfrm>
        <a:graphic>
          <a:graphicData uri="http://schemas.openxmlformats.org/drawingml/2006/table">
            <a:tbl>
              <a:tblPr firstRow="1" bandRow="1">
                <a:tableStyleId>{5C22544A-7EE6-4342-B048-85BDC9FD1C3A}</a:tableStyleId>
              </a:tblPr>
              <a:tblGrid>
                <a:gridCol w="2659939">
                  <a:extLst>
                    <a:ext uri="{9D8B030D-6E8A-4147-A177-3AD203B41FA5}">
                      <a16:colId xmlns:a16="http://schemas.microsoft.com/office/drawing/2014/main" val="594078769"/>
                    </a:ext>
                  </a:extLst>
                </a:gridCol>
                <a:gridCol w="838200">
                  <a:extLst>
                    <a:ext uri="{9D8B030D-6E8A-4147-A177-3AD203B41FA5}">
                      <a16:colId xmlns:a16="http://schemas.microsoft.com/office/drawing/2014/main" val="928198643"/>
                    </a:ext>
                  </a:extLst>
                </a:gridCol>
                <a:gridCol w="1185698">
                  <a:extLst>
                    <a:ext uri="{9D8B030D-6E8A-4147-A177-3AD203B41FA5}">
                      <a16:colId xmlns:a16="http://schemas.microsoft.com/office/drawing/2014/main" val="20000"/>
                    </a:ext>
                  </a:extLst>
                </a:gridCol>
                <a:gridCol w="4086091">
                  <a:extLst>
                    <a:ext uri="{9D8B030D-6E8A-4147-A177-3AD203B41FA5}">
                      <a16:colId xmlns:a16="http://schemas.microsoft.com/office/drawing/2014/main" val="20001"/>
                    </a:ext>
                  </a:extLst>
                </a:gridCol>
              </a:tblGrid>
              <a:tr h="1828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Mnemonic</a:t>
                      </a:r>
                    </a:p>
                  </a:txBody>
                  <a:tcPr/>
                </a:tc>
                <a:tc>
                  <a:txBody>
                    <a:bodyPr/>
                    <a:lstStyle/>
                    <a:p>
                      <a:r>
                        <a:rPr lang="en-US" sz="1600" dirty="0"/>
                        <a:t>Byte</a:t>
                      </a:r>
                      <a:r>
                        <a:rPr lang="en-US" sz="1600" baseline="0" dirty="0"/>
                        <a:t> Offset</a:t>
                      </a:r>
                      <a:endParaRPr lang="en-US" sz="1600" dirty="0"/>
                    </a:p>
                  </a:txBody>
                  <a:tcPr/>
                </a:tc>
                <a:tc>
                  <a:txBody>
                    <a:bodyPr/>
                    <a:lstStyle/>
                    <a:p>
                      <a:r>
                        <a:rPr lang="en-US" sz="1600" dirty="0"/>
                        <a:t>Byte Length</a:t>
                      </a:r>
                    </a:p>
                  </a:txBody>
                  <a:tcPr/>
                </a:tc>
                <a:tc>
                  <a:txBody>
                    <a:bodyPr/>
                    <a:lstStyle/>
                    <a:p>
                      <a:r>
                        <a:rPr lang="en-US" sz="1600" baseline="0" dirty="0"/>
                        <a:t>Description  </a:t>
                      </a:r>
                      <a:endParaRPr lang="en-US" sz="1600" dirty="0"/>
                    </a:p>
                  </a:txBody>
                  <a:tcPr/>
                </a:tc>
                <a:extLst>
                  <a:ext uri="{0D108BD9-81ED-4DB2-BD59-A6C34878D82A}">
                    <a16:rowId xmlns:a16="http://schemas.microsoft.com/office/drawing/2014/main" val="10000"/>
                  </a:ext>
                </a:extLst>
              </a:tr>
              <a:tr h="26045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Boot Code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424</a:t>
                      </a:r>
                    </a:p>
                  </a:txBody>
                  <a:tcPr/>
                </a:tc>
                <a:tc>
                  <a:txBody>
                    <a:bodyPr/>
                    <a:lstStyle/>
                    <a:p>
                      <a:r>
                        <a:rPr lang="en-US" sz="1400" dirty="0"/>
                        <a:t>Unused</a:t>
                      </a:r>
                      <a:r>
                        <a:rPr lang="en-US" sz="1400" baseline="0" dirty="0"/>
                        <a:t> by UEFI systems</a:t>
                      </a:r>
                      <a:endParaRPr lang="en-US" sz="1400" dirty="0"/>
                    </a:p>
                  </a:txBody>
                  <a:tcPr/>
                </a:tc>
                <a:extLst>
                  <a:ext uri="{0D108BD9-81ED-4DB2-BD59-A6C34878D82A}">
                    <a16:rowId xmlns:a16="http://schemas.microsoft.com/office/drawing/2014/main" val="10001"/>
                  </a:ext>
                </a:extLst>
              </a:tr>
              <a:tr h="296883">
                <a:tc>
                  <a:txBody>
                    <a:bodyPr/>
                    <a:lstStyle/>
                    <a:p>
                      <a:r>
                        <a:rPr lang="en-US" sz="1400" dirty="0">
                          <a:latin typeface="Courier New" panose="02070309020205020404" pitchFamily="49" charset="0"/>
                          <a:cs typeface="Courier New" panose="02070309020205020404" pitchFamily="49" charset="0"/>
                        </a:rPr>
                        <a:t>Unique MBR Disk Signature</a:t>
                      </a:r>
                    </a:p>
                  </a:txBody>
                  <a:tcPr/>
                </a:tc>
                <a:tc>
                  <a:txBody>
                    <a:bodyPr/>
                    <a:lstStyle/>
                    <a:p>
                      <a:r>
                        <a:rPr lang="en-US" sz="1400" dirty="0">
                          <a:latin typeface="Courier New" panose="02070309020205020404" pitchFamily="49" charset="0"/>
                          <a:cs typeface="Courier New" panose="02070309020205020404" pitchFamily="49" charset="0"/>
                        </a:rPr>
                        <a:t>440</a:t>
                      </a:r>
                    </a:p>
                  </a:txBody>
                  <a:tcPr/>
                </a:tc>
                <a:tc>
                  <a:txBody>
                    <a:bodyPr/>
                    <a:lstStyle/>
                    <a:p>
                      <a:r>
                        <a:rPr lang="en-US" sz="1400" dirty="0">
                          <a:latin typeface="Courier New" panose="02070309020205020404" pitchFamily="49" charset="0"/>
                          <a:cs typeface="Courier New" panose="02070309020205020404" pitchFamily="49" charset="0"/>
                        </a:rPr>
                        <a:t>4</a:t>
                      </a:r>
                    </a:p>
                  </a:txBody>
                  <a:tcPr/>
                </a:tc>
                <a:tc>
                  <a:txBody>
                    <a:bodyPr/>
                    <a:lstStyle/>
                    <a:p>
                      <a:r>
                        <a:rPr lang="en-US" sz="1400" dirty="0"/>
                        <a:t>Unused. Set to zero</a:t>
                      </a:r>
                    </a:p>
                  </a:txBody>
                  <a:tcPr/>
                </a:tc>
                <a:extLst>
                  <a:ext uri="{0D108BD9-81ED-4DB2-BD59-A6C34878D82A}">
                    <a16:rowId xmlns:a16="http://schemas.microsoft.com/office/drawing/2014/main" val="10002"/>
                  </a:ext>
                </a:extLst>
              </a:tr>
              <a:tr h="350520">
                <a:tc>
                  <a:txBody>
                    <a:bodyPr/>
                    <a:lstStyle/>
                    <a:p>
                      <a:r>
                        <a:rPr lang="en-US" sz="1400" dirty="0">
                          <a:latin typeface="Courier New" panose="02070309020205020404" pitchFamily="49" charset="0"/>
                          <a:cs typeface="Courier New" panose="02070309020205020404" pitchFamily="49" charset="0"/>
                        </a:rPr>
                        <a:t>Unknown</a:t>
                      </a:r>
                    </a:p>
                  </a:txBody>
                  <a:tcPr/>
                </a:tc>
                <a:tc>
                  <a:txBody>
                    <a:bodyPr/>
                    <a:lstStyle/>
                    <a:p>
                      <a:r>
                        <a:rPr lang="en-US" sz="1400" dirty="0">
                          <a:latin typeface="Courier New" panose="02070309020205020404" pitchFamily="49" charset="0"/>
                          <a:cs typeface="Courier New" panose="02070309020205020404" pitchFamily="49" charset="0"/>
                        </a:rPr>
                        <a:t>444</a:t>
                      </a:r>
                    </a:p>
                  </a:txBody>
                  <a:tcPr/>
                </a:tc>
                <a:tc>
                  <a:txBody>
                    <a:bodyPr/>
                    <a:lstStyle/>
                    <a:p>
                      <a:r>
                        <a:rPr lang="en-US" sz="1400" dirty="0">
                          <a:latin typeface="Courier New" panose="02070309020205020404" pitchFamily="49" charset="0"/>
                          <a:cs typeface="Courier New" panose="02070309020205020404" pitchFamily="49" charset="0"/>
                        </a:rPr>
                        <a:t>2</a:t>
                      </a:r>
                    </a:p>
                  </a:txBody>
                  <a:tcPr/>
                </a:tc>
                <a:tc>
                  <a:txBody>
                    <a:bodyPr/>
                    <a:lstStyle/>
                    <a:p>
                      <a:r>
                        <a:rPr lang="en-US" sz="1400" dirty="0"/>
                        <a:t>Unused.</a:t>
                      </a:r>
                      <a:r>
                        <a:rPr lang="en-US" sz="1400" baseline="0" dirty="0"/>
                        <a:t> Set to zero</a:t>
                      </a:r>
                      <a:endParaRPr lang="en-US" sz="1400" dirty="0"/>
                    </a:p>
                  </a:txBody>
                  <a:tcPr/>
                </a:tc>
                <a:extLst>
                  <a:ext uri="{0D108BD9-81ED-4DB2-BD59-A6C34878D82A}">
                    <a16:rowId xmlns:a16="http://schemas.microsoft.com/office/drawing/2014/main" val="10003"/>
                  </a:ext>
                </a:extLst>
              </a:tr>
              <a:tr h="264424">
                <a:tc>
                  <a:txBody>
                    <a:bodyPr/>
                    <a:lstStyle/>
                    <a:p>
                      <a:r>
                        <a:rPr lang="en-US" sz="1400" dirty="0">
                          <a:latin typeface="Courier New" panose="02070309020205020404" pitchFamily="49" charset="0"/>
                          <a:cs typeface="Courier New" panose="02070309020205020404" pitchFamily="49" charset="0"/>
                        </a:rPr>
                        <a:t>Partition Record</a:t>
                      </a:r>
                    </a:p>
                  </a:txBody>
                  <a:tcPr/>
                </a:tc>
                <a:tc>
                  <a:txBody>
                    <a:bodyPr/>
                    <a:lstStyle/>
                    <a:p>
                      <a:r>
                        <a:rPr lang="en-US" sz="1400" dirty="0">
                          <a:latin typeface="Courier New" panose="02070309020205020404" pitchFamily="49" charset="0"/>
                          <a:cs typeface="Courier New" panose="02070309020205020404" pitchFamily="49" charset="0"/>
                        </a:rPr>
                        <a:t>446</a:t>
                      </a:r>
                    </a:p>
                  </a:txBody>
                  <a:tcPr/>
                </a:tc>
                <a:tc>
                  <a:txBody>
                    <a:bodyPr/>
                    <a:lstStyle/>
                    <a:p>
                      <a:r>
                        <a:rPr lang="en-US" sz="1400" dirty="0">
                          <a:latin typeface="Courier New" panose="02070309020205020404" pitchFamily="49" charset="0"/>
                          <a:cs typeface="Courier New" panose="02070309020205020404" pitchFamily="49" charset="0"/>
                        </a:rPr>
                        <a:t>16*4</a:t>
                      </a:r>
                    </a:p>
                  </a:txBody>
                  <a:tcPr/>
                </a:tc>
                <a:tc>
                  <a:txBody>
                    <a:bodyPr/>
                    <a:lstStyle/>
                    <a:p>
                      <a:r>
                        <a:rPr lang="en-US" sz="1400" dirty="0"/>
                        <a:t>Array of four</a:t>
                      </a:r>
                      <a:r>
                        <a:rPr lang="en-US" sz="1400" baseline="0" dirty="0"/>
                        <a:t> MSR partition records. Contains: </a:t>
                      </a:r>
                    </a:p>
                    <a:p>
                      <a:pPr marL="285750" indent="-285750">
                        <a:buFont typeface="Arial" panose="020B0604020202020204" pitchFamily="34" charset="0"/>
                        <a:buChar char="•"/>
                      </a:pPr>
                      <a:r>
                        <a:rPr lang="en-US" sz="1400" baseline="0" dirty="0"/>
                        <a:t>One partition record</a:t>
                      </a:r>
                    </a:p>
                    <a:p>
                      <a:pPr marL="285750" indent="-285750">
                        <a:buFont typeface="Arial" panose="020B0604020202020204" pitchFamily="34" charset="0"/>
                        <a:buChar char="•"/>
                      </a:pPr>
                      <a:r>
                        <a:rPr lang="en-US" sz="1400" baseline="0" dirty="0"/>
                        <a:t>Three partition record each set to zero</a:t>
                      </a:r>
                      <a:endParaRPr lang="en-US" sz="1400" dirty="0"/>
                    </a:p>
                  </a:txBody>
                  <a:tcPr/>
                </a:tc>
                <a:extLst>
                  <a:ext uri="{0D108BD9-81ED-4DB2-BD59-A6C34878D82A}">
                    <a16:rowId xmlns:a16="http://schemas.microsoft.com/office/drawing/2014/main" val="10004"/>
                  </a:ext>
                </a:extLst>
              </a:tr>
              <a:tr h="285799">
                <a:tc>
                  <a:txBody>
                    <a:bodyPr/>
                    <a:lstStyle/>
                    <a:p>
                      <a:r>
                        <a:rPr lang="en-US" sz="1400" dirty="0">
                          <a:latin typeface="Courier New" panose="02070309020205020404" pitchFamily="49" charset="0"/>
                          <a:cs typeface="Courier New" panose="02070309020205020404" pitchFamily="49" charset="0"/>
                        </a:rPr>
                        <a:t>Signature</a:t>
                      </a:r>
                    </a:p>
                  </a:txBody>
                  <a:tcPr/>
                </a:tc>
                <a:tc>
                  <a:txBody>
                    <a:bodyPr/>
                    <a:lstStyle/>
                    <a:p>
                      <a:r>
                        <a:rPr lang="en-US" sz="1400" dirty="0">
                          <a:latin typeface="Courier New" panose="02070309020205020404" pitchFamily="49" charset="0"/>
                          <a:cs typeface="Courier New" panose="02070309020205020404" pitchFamily="49" charset="0"/>
                        </a:rPr>
                        <a:t>510</a:t>
                      </a:r>
                    </a:p>
                  </a:txBody>
                  <a:tcPr/>
                </a:tc>
                <a:tc>
                  <a:txBody>
                    <a:bodyPr/>
                    <a:lstStyle/>
                    <a:p>
                      <a:r>
                        <a:rPr lang="en-US" sz="1400" dirty="0">
                          <a:latin typeface="Courier New" panose="02070309020205020404" pitchFamily="49" charset="0"/>
                          <a:cs typeface="Courier New" panose="02070309020205020404" pitchFamily="49" charset="0"/>
                        </a:rPr>
                        <a:t>2 </a:t>
                      </a:r>
                    </a:p>
                  </a:txBody>
                  <a:tcPr/>
                </a:tc>
                <a:tc>
                  <a:txBody>
                    <a:bodyPr/>
                    <a:lstStyle/>
                    <a:p>
                      <a:r>
                        <a:rPr lang="en-US" sz="1400" dirty="0"/>
                        <a:t>Set to 0xAA55 (i.e., byte 510</a:t>
                      </a:r>
                      <a:r>
                        <a:rPr lang="en-US" sz="1400" baseline="0" dirty="0"/>
                        <a:t> contains 0x55 and byte 511 contains 0xAA)</a:t>
                      </a:r>
                      <a:endParaRPr lang="en-US" sz="1400" dirty="0"/>
                    </a:p>
                  </a:txBody>
                  <a:tcPr/>
                </a:tc>
                <a:extLst>
                  <a:ext uri="{0D108BD9-81ED-4DB2-BD59-A6C34878D82A}">
                    <a16:rowId xmlns:a16="http://schemas.microsoft.com/office/drawing/2014/main" val="10005"/>
                  </a:ext>
                </a:extLst>
              </a:tr>
              <a:tr h="247402">
                <a:tc>
                  <a:txBody>
                    <a:bodyPr/>
                    <a:lstStyle/>
                    <a:p>
                      <a:r>
                        <a:rPr lang="en-US" sz="1400" dirty="0">
                          <a:latin typeface="Courier New" panose="02070309020205020404" pitchFamily="49" charset="0"/>
                          <a:cs typeface="Courier New" panose="02070309020205020404" pitchFamily="49" charset="0"/>
                        </a:rPr>
                        <a:t>Reserved </a:t>
                      </a:r>
                    </a:p>
                  </a:txBody>
                  <a:tcPr/>
                </a:tc>
                <a:tc>
                  <a:txBody>
                    <a:bodyPr/>
                    <a:lstStyle/>
                    <a:p>
                      <a:r>
                        <a:rPr lang="en-US" sz="1400" dirty="0">
                          <a:latin typeface="Courier New" panose="02070309020205020404" pitchFamily="49" charset="0"/>
                          <a:cs typeface="Courier New" panose="02070309020205020404" pitchFamily="49" charset="0"/>
                        </a:rPr>
                        <a:t>512</a:t>
                      </a:r>
                    </a:p>
                  </a:txBody>
                  <a:tcPr/>
                </a:tc>
                <a:tc>
                  <a:txBody>
                    <a:bodyPr/>
                    <a:lstStyle/>
                    <a:p>
                      <a:r>
                        <a:rPr lang="en-US" sz="1400" dirty="0">
                          <a:latin typeface="Courier New" panose="02070309020205020404" pitchFamily="49" charset="0"/>
                          <a:cs typeface="Courier New" panose="02070309020205020404" pitchFamily="49" charset="0"/>
                        </a:rPr>
                        <a:t>Logical </a:t>
                      </a:r>
                      <a:r>
                        <a:rPr lang="en-US" sz="1400" dirty="0" err="1">
                          <a:latin typeface="Courier New" panose="02070309020205020404" pitchFamily="49" charset="0"/>
                          <a:cs typeface="Courier New" panose="02070309020205020404" pitchFamily="49" charset="0"/>
                        </a:rPr>
                        <a:t>BlockSize</a:t>
                      </a:r>
                      <a:r>
                        <a:rPr lang="en-US" sz="1400" dirty="0">
                          <a:latin typeface="Courier New" panose="02070309020205020404" pitchFamily="49" charset="0"/>
                          <a:cs typeface="Courier New" panose="02070309020205020404" pitchFamily="49" charset="0"/>
                        </a:rPr>
                        <a:t> - 512</a:t>
                      </a:r>
                    </a:p>
                  </a:txBody>
                  <a:tcPr/>
                </a:tc>
                <a:tc>
                  <a:txBody>
                    <a:bodyPr/>
                    <a:lstStyle/>
                    <a:p>
                      <a:r>
                        <a:rPr lang="en-US" sz="1400" dirty="0"/>
                        <a:t>The rest</a:t>
                      </a:r>
                      <a:r>
                        <a:rPr lang="en-US" sz="1400" baseline="0" dirty="0"/>
                        <a:t> of the logical block, if any, is reserved. Set to zero</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4001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Boot Record (VBR)</a:t>
            </a:r>
          </a:p>
        </p:txBody>
      </p:sp>
      <p:sp>
        <p:nvSpPr>
          <p:cNvPr id="3" name="Content Placeholder 2"/>
          <p:cNvSpPr>
            <a:spLocks noGrp="1"/>
          </p:cNvSpPr>
          <p:nvPr>
            <p:ph idx="1"/>
          </p:nvPr>
        </p:nvSpPr>
        <p:spPr>
          <a:xfrm>
            <a:off x="457200" y="1699369"/>
            <a:ext cx="8229600" cy="3710832"/>
          </a:xfrm>
        </p:spPr>
        <p:txBody>
          <a:bodyPr/>
          <a:lstStyle/>
          <a:p>
            <a:r>
              <a:rPr lang="en-US" dirty="0"/>
              <a:t>A </a:t>
            </a:r>
            <a:r>
              <a:rPr lang="en-US" b="1" dirty="0"/>
              <a:t>Volume Boot Record</a:t>
            </a:r>
            <a:r>
              <a:rPr lang="en-US" dirty="0"/>
              <a:t> (</a:t>
            </a:r>
            <a:r>
              <a:rPr lang="en-US" b="1" dirty="0"/>
              <a:t>VBR</a:t>
            </a:r>
            <a:r>
              <a:rPr lang="en-US" dirty="0"/>
              <a:t>) is the first sector of a partition (opposite to </a:t>
            </a:r>
            <a:r>
              <a:rPr lang="en-US" b="1" dirty="0"/>
              <a:t>MBR</a:t>
            </a:r>
            <a:r>
              <a:rPr lang="en-US" dirty="0"/>
              <a:t> which is the first sector of a hard disk).</a:t>
            </a:r>
          </a:p>
          <a:p>
            <a:r>
              <a:rPr lang="en-US" b="1" dirty="0"/>
              <a:t>VBR</a:t>
            </a:r>
            <a:r>
              <a:rPr lang="en-US" dirty="0"/>
              <a:t> (just like </a:t>
            </a:r>
            <a:r>
              <a:rPr lang="en-US" b="1" dirty="0"/>
              <a:t>MBR</a:t>
            </a:r>
            <a:r>
              <a:rPr lang="en-US" dirty="0"/>
              <a:t>) also contain some code and data, but it's far less standard. </a:t>
            </a:r>
          </a:p>
          <a:p>
            <a:r>
              <a:rPr lang="en-US" dirty="0"/>
              <a:t>The code is always OS specific, but in common all versions does the same: locate the kernel on the partition, load and execute it.</a:t>
            </a:r>
          </a:p>
          <a:p>
            <a:r>
              <a:rPr lang="en-US" dirty="0"/>
              <a:t>A really good example for </a:t>
            </a:r>
            <a:r>
              <a:rPr lang="en-US" b="1" dirty="0"/>
              <a:t>VBR</a:t>
            </a:r>
            <a:r>
              <a:rPr lang="en-US" dirty="0"/>
              <a:t> is the original </a:t>
            </a:r>
            <a:r>
              <a:rPr lang="en-US" i="1" dirty="0"/>
              <a:t>DOS </a:t>
            </a:r>
            <a:r>
              <a:rPr lang="en-US" i="1" dirty="0" err="1"/>
              <a:t>bootsector</a:t>
            </a:r>
            <a:r>
              <a:rPr lang="en-US" dirty="0"/>
              <a:t>, which used FAT and loaded IO.SYS and MSDOS.SYS from the root directory.</a:t>
            </a:r>
            <a:endParaRPr lang="en-US" sz="1800" dirty="0"/>
          </a:p>
          <a:p>
            <a:endParaRPr lang="en-US" dirty="0"/>
          </a:p>
        </p:txBody>
      </p:sp>
      <p:sp>
        <p:nvSpPr>
          <p:cNvPr id="4" name="Rectangle 3"/>
          <p:cNvSpPr/>
          <p:nvPr/>
        </p:nvSpPr>
        <p:spPr>
          <a:xfrm>
            <a:off x="1219200" y="6107668"/>
            <a:ext cx="6705600" cy="338554"/>
          </a:xfrm>
          <a:prstGeom prst="rect">
            <a:avLst/>
          </a:prstGeom>
        </p:spPr>
        <p:txBody>
          <a:bodyPr wrap="square">
            <a:spAutoFit/>
          </a:bodyPr>
          <a:lstStyle/>
          <a:p>
            <a:pPr algn="ctr"/>
            <a:r>
              <a:rPr lang="en-US" sz="1600" dirty="0"/>
              <a:t>Source: OS Dev Wiki </a:t>
            </a:r>
            <a:r>
              <a:rPr lang="en-US" sz="1600" dirty="0">
                <a:hlinkClick r:id="rId2"/>
              </a:rPr>
              <a:t>http://wiki.osdev.org/Volume_Boot_Record</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Bootkits (Boot Rootkits)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8760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eEye </a:t>
            </a:r>
            <a:r>
              <a:rPr lang="en-US" dirty="0" err="1"/>
              <a:t>BootRoot</a:t>
            </a:r>
            <a:endParaRPr lang="en-US" dirty="0"/>
          </a:p>
        </p:txBody>
      </p:sp>
      <p:sp>
        <p:nvSpPr>
          <p:cNvPr id="5" name="TextBox 4"/>
          <p:cNvSpPr txBox="1"/>
          <p:nvPr/>
        </p:nvSpPr>
        <p:spPr>
          <a:xfrm>
            <a:off x="457200" y="1257578"/>
            <a:ext cx="7848600" cy="4832092"/>
          </a:xfrm>
          <a:prstGeom prst="rect">
            <a:avLst/>
          </a:prstGeom>
          <a:noFill/>
        </p:spPr>
        <p:txBody>
          <a:bodyPr wrap="square" rtlCol="0">
            <a:spAutoFit/>
          </a:bodyPr>
          <a:lstStyle/>
          <a:p>
            <a:pPr marL="285750" indent="-285750">
              <a:buFont typeface="Arial" panose="020B0604020202020204" pitchFamily="34" charset="0"/>
              <a:buChar char="•"/>
            </a:pPr>
            <a:endParaRPr lang="en-US" sz="2800" dirty="0">
              <a:cs typeface="Neo Sans Intel"/>
              <a:hlinkClick r:id="rId2"/>
            </a:endParaRPr>
          </a:p>
          <a:p>
            <a:pPr marL="285750" indent="-285750">
              <a:buFont typeface="Arial" panose="020B0604020202020204" pitchFamily="34" charset="0"/>
              <a:buChar char="•"/>
            </a:pPr>
            <a:endParaRPr lang="en-US" sz="2800" dirty="0">
              <a:cs typeface="Neo Sans Intel"/>
              <a:hlinkClick r:id="rId2"/>
            </a:endParaRPr>
          </a:p>
          <a:p>
            <a:pPr marL="285750" indent="-285750">
              <a:buFont typeface="Arial" panose="020B0604020202020204" pitchFamily="34" charset="0"/>
              <a:buChar char="•"/>
            </a:pPr>
            <a:r>
              <a:rPr lang="en-US" sz="2800" dirty="0" err="1">
                <a:cs typeface="Neo Sans Intel"/>
                <a:hlinkClick r:id="rId2"/>
              </a:rPr>
              <a:t>eEye</a:t>
            </a:r>
            <a:r>
              <a:rPr lang="en-US" sz="2800" dirty="0">
                <a:cs typeface="Neo Sans Intel"/>
                <a:hlinkClick r:id="rId2"/>
              </a:rPr>
              <a:t> </a:t>
            </a:r>
            <a:r>
              <a:rPr lang="en-US" sz="2800" dirty="0" err="1">
                <a:cs typeface="Neo Sans Intel"/>
                <a:hlinkClick r:id="rId2"/>
              </a:rPr>
              <a:t>BootRoot</a:t>
            </a:r>
            <a:r>
              <a:rPr lang="en-US" sz="2800" dirty="0">
                <a:cs typeface="Neo Sans Intel"/>
              </a:rPr>
              <a:t> was the first pubic </a:t>
            </a:r>
            <a:r>
              <a:rPr lang="en-US" sz="2800" dirty="0">
                <a:latin typeface="Neo Sans Intel"/>
                <a:cs typeface="Neo Sans Intel"/>
              </a:rPr>
              <a:t>proof-of-concept </a:t>
            </a:r>
            <a:r>
              <a:rPr lang="en-US" sz="2800" dirty="0" err="1">
                <a:latin typeface="Neo Sans Intel"/>
                <a:cs typeface="Neo Sans Intel"/>
              </a:rPr>
              <a:t>bootkit</a:t>
            </a:r>
            <a:r>
              <a:rPr lang="en-US" sz="2800" dirty="0">
                <a:latin typeface="Neo Sans Intel"/>
                <a:cs typeface="Neo Sans Intel"/>
              </a:rPr>
              <a:t> developed by Derek </a:t>
            </a:r>
            <a:r>
              <a:rPr lang="en-US" sz="2800" dirty="0" err="1">
                <a:latin typeface="Neo Sans Intel"/>
                <a:cs typeface="Neo Sans Intel"/>
              </a:rPr>
              <a:t>Soeder</a:t>
            </a:r>
            <a:r>
              <a:rPr lang="en-US" sz="2800" dirty="0">
                <a:latin typeface="Neo Sans Intel"/>
                <a:cs typeface="Neo Sans Intel"/>
              </a:rPr>
              <a:t> and Ryan </a:t>
            </a:r>
            <a:r>
              <a:rPr lang="en-US" sz="2800" dirty="0" err="1">
                <a:latin typeface="Neo Sans Intel"/>
                <a:cs typeface="Neo Sans Intel"/>
              </a:rPr>
              <a:t>Permeh</a:t>
            </a:r>
            <a:endParaRPr lang="en-US" sz="2800" dirty="0">
              <a:latin typeface="Neo Sans Intel"/>
              <a:cs typeface="Neo Sans Intel"/>
            </a:endParaRPr>
          </a:p>
          <a:p>
            <a:pPr algn="ctr"/>
            <a:endParaRPr lang="en-US" sz="2800" dirty="0">
              <a:latin typeface="Neo Sans Intel"/>
              <a:cs typeface="Neo Sans Intel"/>
            </a:endParaRPr>
          </a:p>
          <a:p>
            <a:pPr marL="285750" indent="-285750">
              <a:buFont typeface="Arial" panose="020B0604020202020204" pitchFamily="34" charset="0"/>
              <a:buChar char="•"/>
            </a:pPr>
            <a:r>
              <a:rPr lang="en-US" sz="2800" dirty="0">
                <a:latin typeface="Neo Sans Intel"/>
                <a:cs typeface="Neo Sans Intel"/>
              </a:rPr>
              <a:t>Hooked INT 13h (Disk access ISR) to patch OSLOADER</a:t>
            </a:r>
          </a:p>
          <a:p>
            <a:pPr marL="285750" indent="-285750">
              <a:buFont typeface="Arial" panose="020B0604020202020204" pitchFamily="34" charset="0"/>
              <a:buChar char="•"/>
            </a:pPr>
            <a:endParaRPr lang="en-US" sz="2800" dirty="0">
              <a:latin typeface="Neo Sans Intel"/>
              <a:cs typeface="Neo Sans Intel"/>
            </a:endParaRPr>
          </a:p>
          <a:p>
            <a:pPr marL="285750" indent="-285750">
              <a:buFont typeface="Arial" panose="020B0604020202020204" pitchFamily="34" charset="0"/>
              <a:buChar char="•"/>
            </a:pPr>
            <a:r>
              <a:rPr lang="en-US" sz="2800" dirty="0">
                <a:cs typeface="Neo Sans Intel"/>
              </a:rPr>
              <a:t>OSLOADER patch was able to modify OS further, e.g. patch boot drivers</a:t>
            </a:r>
            <a:endParaRPr lang="en-US" sz="2800" dirty="0">
              <a:latin typeface="Neo Sans Intel"/>
              <a:cs typeface="Neo Sans Intel"/>
            </a:endParaRPr>
          </a:p>
        </p:txBody>
      </p:sp>
      <p:pic>
        <p:nvPicPr>
          <p:cNvPr id="3" name="Picture 2"/>
          <p:cNvPicPr>
            <a:picLocks noChangeAspect="1"/>
          </p:cNvPicPr>
          <p:nvPr/>
        </p:nvPicPr>
        <p:blipFill>
          <a:blip r:embed="rId3"/>
          <a:stretch>
            <a:fillRect/>
          </a:stretch>
        </p:blipFill>
        <p:spPr>
          <a:xfrm>
            <a:off x="1190625" y="1066800"/>
            <a:ext cx="6381750" cy="666750"/>
          </a:xfrm>
          <a:prstGeom prst="rect">
            <a:avLst/>
          </a:prstGeom>
        </p:spPr>
      </p:pic>
    </p:spTree>
    <p:extLst>
      <p:ext uri="{BB962C8B-B14F-4D97-AF65-F5344CB8AC3E}">
        <p14:creationId xmlns:p14="http://schemas.microsoft.com/office/powerpoint/2010/main" val="53166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Chronology</a:t>
            </a:r>
          </a:p>
        </p:txBody>
      </p:sp>
      <p:sp>
        <p:nvSpPr>
          <p:cNvPr id="5" name="Content Placeholder 2"/>
          <p:cNvSpPr>
            <a:spLocks noGrp="1"/>
          </p:cNvSpPr>
          <p:nvPr>
            <p:ph idx="1"/>
          </p:nvPr>
        </p:nvSpPr>
        <p:spPr>
          <a:xfrm>
            <a:off x="457200" y="914400"/>
            <a:ext cx="8229600" cy="5167606"/>
          </a:xfrm>
        </p:spPr>
        <p:txBody>
          <a:bodyPr>
            <a:noAutofit/>
          </a:bodyPr>
          <a:lstStyle/>
          <a:p>
            <a:pPr marL="0" lvl="1" indent="0">
              <a:spcBef>
                <a:spcPts val="600"/>
              </a:spcBef>
              <a:buNone/>
            </a:pPr>
            <a:r>
              <a:rPr lang="en-US" sz="1500" b="1" dirty="0">
                <a:solidFill>
                  <a:prstClr val="black"/>
                </a:solidFill>
              </a:rPr>
              <a:t>OS Kernel Rootkits (~ 1999+)</a:t>
            </a:r>
            <a:endParaRPr lang="en-US" sz="1500" b="1" dirty="0">
              <a:solidFill>
                <a:prstClr val="black"/>
              </a:solidFill>
              <a:cs typeface="Neo Sans Intel"/>
            </a:endParaRPr>
          </a:p>
          <a:p>
            <a:pPr marL="342900" lvl="2" indent="0">
              <a:spcBef>
                <a:spcPts val="600"/>
              </a:spcBef>
              <a:buNone/>
            </a:pPr>
            <a:r>
              <a:rPr lang="en-US" sz="1400" u="sng" dirty="0">
                <a:solidFill>
                  <a:prstClr val="black"/>
                </a:solidFill>
              </a:rPr>
              <a:t>Research</a:t>
            </a:r>
            <a:r>
              <a:rPr lang="en-US" sz="1400" dirty="0">
                <a:solidFill>
                  <a:prstClr val="black"/>
                </a:solidFill>
              </a:rPr>
              <a:t>: </a:t>
            </a:r>
            <a:r>
              <a:rPr lang="en-US" sz="1400" dirty="0" err="1">
                <a:solidFill>
                  <a:prstClr val="black"/>
                </a:solidFill>
              </a:rPr>
              <a:t>NTRootkit</a:t>
            </a:r>
            <a:r>
              <a:rPr lang="en-US" sz="1400" dirty="0">
                <a:solidFill>
                  <a:prstClr val="black"/>
                </a:solidFill>
              </a:rPr>
              <a:t>, </a:t>
            </a:r>
            <a:r>
              <a:rPr lang="en-US" sz="1400" dirty="0" err="1">
                <a:solidFill>
                  <a:prstClr val="black"/>
                </a:solidFill>
              </a:rPr>
              <a:t>SucKIT</a:t>
            </a:r>
            <a:r>
              <a:rPr lang="en-US" sz="1400" dirty="0">
                <a:solidFill>
                  <a:prstClr val="black"/>
                </a:solidFill>
              </a:rPr>
              <a:t>, adore, </a:t>
            </a:r>
            <a:r>
              <a:rPr lang="en-US" sz="1400" dirty="0" err="1">
                <a:solidFill>
                  <a:prstClr val="black"/>
                </a:solidFill>
              </a:rPr>
              <a:t>knark</a:t>
            </a:r>
            <a:endParaRPr lang="en-US" sz="1400" dirty="0">
              <a:solidFill>
                <a:prstClr val="black"/>
              </a:solidFill>
            </a:endParaRPr>
          </a:p>
          <a:p>
            <a:pPr marL="342900" lvl="2" indent="0">
              <a:spcBef>
                <a:spcPts val="600"/>
              </a:spcBef>
              <a:buNone/>
            </a:pPr>
            <a:r>
              <a:rPr lang="en-US" sz="1400" u="sng" dirty="0">
                <a:solidFill>
                  <a:prstClr val="black"/>
                </a:solidFill>
              </a:rPr>
              <a:t>In-the-Wild</a:t>
            </a:r>
            <a:r>
              <a:rPr lang="en-US" sz="1400" dirty="0">
                <a:solidFill>
                  <a:prstClr val="black"/>
                </a:solidFill>
              </a:rPr>
              <a:t>: </a:t>
            </a:r>
            <a:r>
              <a:rPr lang="en-US" sz="1400" dirty="0" err="1"/>
              <a:t>HackerDefender</a:t>
            </a:r>
            <a:r>
              <a:rPr lang="en-US" sz="1400" dirty="0"/>
              <a:t>, </a:t>
            </a:r>
            <a:r>
              <a:rPr lang="en-US" sz="1400" dirty="0" err="1"/>
              <a:t>Haxdoor</a:t>
            </a:r>
            <a:endParaRPr lang="en-US" sz="1400" dirty="0">
              <a:solidFill>
                <a:prstClr val="black"/>
              </a:solidFill>
            </a:endParaRPr>
          </a:p>
          <a:p>
            <a:pPr marL="0" lvl="1" indent="0">
              <a:spcBef>
                <a:spcPts val="600"/>
              </a:spcBef>
              <a:buNone/>
            </a:pPr>
            <a:r>
              <a:rPr lang="en-US" sz="1500" b="1" dirty="0">
                <a:solidFill>
                  <a:prstClr val="black"/>
                </a:solidFill>
              </a:rPr>
              <a:t>MBR,VBR Bootkits (~ 2005+)</a:t>
            </a:r>
            <a:endParaRPr lang="en-US" sz="1500" b="1" dirty="0">
              <a:solidFill>
                <a:prstClr val="black"/>
              </a:solidFill>
              <a:cs typeface="Neo Sans Intel"/>
            </a:endParaRPr>
          </a:p>
          <a:p>
            <a:pPr marL="342900" lvl="2" indent="0">
              <a:spcBef>
                <a:spcPts val="600"/>
              </a:spcBef>
              <a:buNone/>
            </a:pPr>
            <a:r>
              <a:rPr lang="en-US" sz="1400" u="sng" dirty="0">
                <a:solidFill>
                  <a:prstClr val="black"/>
                </a:solidFill>
              </a:rPr>
              <a:t>Defense</a:t>
            </a:r>
            <a:r>
              <a:rPr lang="en-US" sz="1400" dirty="0">
                <a:solidFill>
                  <a:prstClr val="black"/>
                </a:solidFill>
              </a:rPr>
              <a:t>: Windows DSE, Patch Guard</a:t>
            </a:r>
          </a:p>
          <a:p>
            <a:pPr marL="342900" lvl="2" indent="0">
              <a:spcBef>
                <a:spcPts val="600"/>
              </a:spcBef>
              <a:buNone/>
            </a:pPr>
            <a:r>
              <a:rPr lang="en-US" sz="1400" u="sng" dirty="0">
                <a:solidFill>
                  <a:prstClr val="black"/>
                </a:solidFill>
              </a:rPr>
              <a:t>Research</a:t>
            </a:r>
            <a:r>
              <a:rPr lang="en-US" sz="1400" b="1" dirty="0">
                <a:solidFill>
                  <a:prstClr val="black"/>
                </a:solidFill>
              </a:rPr>
              <a:t>:</a:t>
            </a:r>
            <a:r>
              <a:rPr lang="en-US" sz="1400" dirty="0">
                <a:solidFill>
                  <a:prstClr val="black"/>
                </a:solidFill>
              </a:rPr>
              <a:t> eEye </a:t>
            </a:r>
            <a:r>
              <a:rPr lang="en-US" sz="1400" dirty="0" err="1">
                <a:solidFill>
                  <a:prstClr val="black"/>
                </a:solidFill>
              </a:rPr>
              <a:t>BootRoot</a:t>
            </a:r>
            <a:r>
              <a:rPr lang="en-US" sz="1400" dirty="0">
                <a:solidFill>
                  <a:prstClr val="black"/>
                </a:solidFill>
              </a:rPr>
              <a:t>, BOOT-KIT, </a:t>
            </a:r>
            <a:r>
              <a:rPr lang="en-US" sz="1400" dirty="0" err="1">
                <a:solidFill>
                  <a:prstClr val="black"/>
                </a:solidFill>
              </a:rPr>
              <a:t>Vbootkit</a:t>
            </a:r>
            <a:r>
              <a:rPr lang="en-US" sz="1400" dirty="0">
                <a:solidFill>
                  <a:prstClr val="black"/>
                </a:solidFill>
              </a:rPr>
              <a:t>, Stoned Bootkit, Deep Boot, </a:t>
            </a:r>
            <a:r>
              <a:rPr lang="en-US" sz="1400" dirty="0" err="1">
                <a:solidFill>
                  <a:prstClr val="black"/>
                </a:solidFill>
              </a:rPr>
              <a:t>EvilCore</a:t>
            </a:r>
            <a:endParaRPr lang="en-US" sz="1400" dirty="0">
              <a:solidFill>
                <a:prstClr val="black"/>
              </a:solidFill>
            </a:endParaRPr>
          </a:p>
          <a:p>
            <a:pPr marL="342900" lvl="2" indent="0">
              <a:spcBef>
                <a:spcPts val="600"/>
              </a:spcBef>
              <a:buNone/>
            </a:pPr>
            <a:r>
              <a:rPr lang="en-US" sz="1400" u="sng" dirty="0">
                <a:solidFill>
                  <a:prstClr val="black"/>
                </a:solidFill>
              </a:rPr>
              <a:t>In-the-Wild</a:t>
            </a:r>
            <a:r>
              <a:rPr lang="en-US" sz="1400" dirty="0">
                <a:solidFill>
                  <a:prstClr val="black"/>
                </a:solidFill>
              </a:rPr>
              <a:t>: </a:t>
            </a:r>
            <a:r>
              <a:rPr lang="en-US" sz="1400" dirty="0" err="1">
                <a:solidFill>
                  <a:prstClr val="black"/>
                </a:solidFill>
              </a:rPr>
              <a:t>Mebroot</a:t>
            </a:r>
            <a:r>
              <a:rPr lang="en-US" sz="1400" dirty="0">
                <a:solidFill>
                  <a:prstClr val="black"/>
                </a:solidFill>
              </a:rPr>
              <a:t>, TDL4, FIN1, Rovnix, </a:t>
            </a:r>
            <a:r>
              <a:rPr lang="en-US" sz="1400" dirty="0" err="1">
                <a:solidFill>
                  <a:prstClr val="black"/>
                </a:solidFill>
              </a:rPr>
              <a:t>Olmasco</a:t>
            </a:r>
            <a:r>
              <a:rPr lang="en-US" sz="1400" dirty="0">
                <a:solidFill>
                  <a:prstClr val="black"/>
                </a:solidFill>
              </a:rPr>
              <a:t>, XPAJ, </a:t>
            </a:r>
            <a:r>
              <a:rPr lang="en-US" sz="1400" dirty="0" err="1">
                <a:solidFill>
                  <a:prstClr val="black"/>
                </a:solidFill>
              </a:rPr>
              <a:t>Gapz</a:t>
            </a:r>
            <a:r>
              <a:rPr lang="en-US" sz="1400" dirty="0">
                <a:solidFill>
                  <a:prstClr val="black"/>
                </a:solidFill>
              </a:rPr>
              <a:t>, Petya and Goldeneye</a:t>
            </a:r>
          </a:p>
          <a:p>
            <a:pPr marL="0" lvl="1" indent="0">
              <a:spcBef>
                <a:spcPts val="600"/>
              </a:spcBef>
              <a:buNone/>
            </a:pPr>
            <a:r>
              <a:rPr lang="en-US" sz="1500" b="1" dirty="0">
                <a:solidFill>
                  <a:prstClr val="black"/>
                </a:solidFill>
              </a:rPr>
              <a:t>BIOS Rootkits (~ 2006+)</a:t>
            </a:r>
          </a:p>
          <a:p>
            <a:pPr marL="342900" lvl="2" indent="0">
              <a:spcBef>
                <a:spcPts val="600"/>
              </a:spcBef>
              <a:buNone/>
            </a:pPr>
            <a:r>
              <a:rPr lang="en-US" sz="1400" u="sng" dirty="0">
                <a:solidFill>
                  <a:prstClr val="black"/>
                </a:solidFill>
              </a:rPr>
              <a:t>Research</a:t>
            </a:r>
            <a:r>
              <a:rPr lang="en-US" sz="1400" dirty="0">
                <a:solidFill>
                  <a:prstClr val="black"/>
                </a:solidFill>
              </a:rPr>
              <a:t>: </a:t>
            </a:r>
            <a:r>
              <a:rPr lang="en-US" sz="1400" dirty="0" err="1">
                <a:solidFill>
                  <a:prstClr val="black"/>
                </a:solidFill>
              </a:rPr>
              <a:t>Heasman’s</a:t>
            </a:r>
            <a:r>
              <a:rPr lang="en-US" sz="1400" dirty="0">
                <a:solidFill>
                  <a:prstClr val="black"/>
                </a:solidFill>
              </a:rPr>
              <a:t> ACPI and PCI </a:t>
            </a:r>
            <a:r>
              <a:rPr lang="en-US" sz="1400" dirty="0" err="1">
                <a:solidFill>
                  <a:prstClr val="black"/>
                </a:solidFill>
              </a:rPr>
              <a:t>OpROM</a:t>
            </a:r>
            <a:r>
              <a:rPr lang="en-US" sz="1400" dirty="0">
                <a:solidFill>
                  <a:prstClr val="black"/>
                </a:solidFill>
              </a:rPr>
              <a:t> Rootkits, Clear Hat SMM Rootkit, </a:t>
            </a:r>
            <a:r>
              <a:rPr lang="en-US" sz="1400" dirty="0" err="1">
                <a:solidFill>
                  <a:prstClr val="black"/>
                </a:solidFill>
              </a:rPr>
              <a:t>Phrack</a:t>
            </a:r>
            <a:r>
              <a:rPr lang="en-US" sz="1400" dirty="0">
                <a:solidFill>
                  <a:prstClr val="black"/>
                </a:solidFill>
              </a:rPr>
              <a:t> 65 SMM, Persistent BIOS Infection, </a:t>
            </a:r>
            <a:r>
              <a:rPr lang="en-US" sz="1400" dirty="0" err="1">
                <a:solidFill>
                  <a:prstClr val="black"/>
                </a:solidFill>
              </a:rPr>
              <a:t>Phrack</a:t>
            </a:r>
            <a:r>
              <a:rPr lang="en-US" sz="1400" dirty="0">
                <a:solidFill>
                  <a:prstClr val="black"/>
                </a:solidFill>
              </a:rPr>
              <a:t> 66 “A Real SMM Rootkit”, Rakshasa</a:t>
            </a:r>
          </a:p>
          <a:p>
            <a:pPr marL="342900" lvl="2" indent="0">
              <a:spcBef>
                <a:spcPts val="600"/>
              </a:spcBef>
              <a:buNone/>
            </a:pPr>
            <a:r>
              <a:rPr lang="en-US" sz="1400" u="sng" dirty="0">
                <a:solidFill>
                  <a:prstClr val="black"/>
                </a:solidFill>
              </a:rPr>
              <a:t>In-the-Wild</a:t>
            </a:r>
            <a:r>
              <a:rPr lang="en-US" sz="1400" dirty="0">
                <a:solidFill>
                  <a:prstClr val="black"/>
                </a:solidFill>
              </a:rPr>
              <a:t>: </a:t>
            </a:r>
            <a:r>
              <a:rPr lang="en-US" sz="1400" dirty="0" err="1">
                <a:solidFill>
                  <a:prstClr val="black"/>
                </a:solidFill>
              </a:rPr>
              <a:t>IceLord</a:t>
            </a:r>
            <a:r>
              <a:rPr lang="en-US" sz="1400" dirty="0">
                <a:solidFill>
                  <a:prstClr val="black"/>
                </a:solidFill>
              </a:rPr>
              <a:t> BIOS Rootkit, Mebromi, ANT catalog</a:t>
            </a:r>
            <a:endParaRPr lang="en-US" sz="1400" b="1" dirty="0">
              <a:solidFill>
                <a:prstClr val="black"/>
              </a:solidFill>
            </a:endParaRPr>
          </a:p>
          <a:p>
            <a:pPr marL="0" lvl="1" indent="0">
              <a:spcBef>
                <a:spcPts val="600"/>
              </a:spcBef>
              <a:buNone/>
            </a:pPr>
            <a:r>
              <a:rPr lang="en-US" sz="1500" b="1" dirty="0">
                <a:solidFill>
                  <a:prstClr val="black"/>
                </a:solidFill>
                <a:cs typeface="Neo Sans Intel"/>
              </a:rPr>
              <a:t>UEFI Bootkits (~ 2012+)</a:t>
            </a:r>
          </a:p>
          <a:p>
            <a:pPr marL="342900" lvl="2" indent="0">
              <a:spcBef>
                <a:spcPts val="600"/>
              </a:spcBef>
              <a:buNone/>
            </a:pPr>
            <a:r>
              <a:rPr lang="en-US" sz="1400" dirty="0">
                <a:solidFill>
                  <a:prstClr val="black"/>
                </a:solidFill>
              </a:rPr>
              <a:t>EFI/UEFI (support in Windows Vista, Windows 7, Server 2008)</a:t>
            </a:r>
          </a:p>
          <a:p>
            <a:pPr marL="342900" lvl="2" indent="0">
              <a:spcBef>
                <a:spcPts val="600"/>
              </a:spcBef>
              <a:buNone/>
            </a:pPr>
            <a:r>
              <a:rPr lang="en-US" sz="1400" u="sng" dirty="0">
                <a:solidFill>
                  <a:prstClr val="black"/>
                </a:solidFill>
              </a:rPr>
              <a:t>Research</a:t>
            </a:r>
            <a:r>
              <a:rPr lang="en-US" sz="1400" dirty="0">
                <a:solidFill>
                  <a:prstClr val="black"/>
                </a:solidFill>
              </a:rPr>
              <a:t>: Andrea </a:t>
            </a:r>
            <a:r>
              <a:rPr lang="en-US" sz="1400" dirty="0" err="1">
                <a:solidFill>
                  <a:prstClr val="black"/>
                </a:solidFill>
              </a:rPr>
              <a:t>Allievi’s</a:t>
            </a:r>
            <a:r>
              <a:rPr lang="en-US" sz="1400" dirty="0">
                <a:solidFill>
                  <a:prstClr val="black"/>
                </a:solidFill>
              </a:rPr>
              <a:t> UEFI Bootkit, </a:t>
            </a:r>
            <a:r>
              <a:rPr lang="en-US" sz="1400" dirty="0" err="1">
                <a:solidFill>
                  <a:prstClr val="black"/>
                </a:solidFill>
              </a:rPr>
              <a:t>Dreamboot</a:t>
            </a:r>
            <a:endParaRPr lang="en-US" sz="1400" dirty="0">
              <a:solidFill>
                <a:prstClr val="black"/>
              </a:solidFill>
            </a:endParaRPr>
          </a:p>
          <a:p>
            <a:pPr marL="0" lvl="1" indent="0">
              <a:spcBef>
                <a:spcPts val="600"/>
              </a:spcBef>
              <a:buNone/>
            </a:pPr>
            <a:r>
              <a:rPr lang="en-US" sz="1500" b="1" dirty="0">
                <a:solidFill>
                  <a:prstClr val="black"/>
                </a:solidFill>
                <a:cs typeface="Neo Sans Intel"/>
              </a:rPr>
              <a:t>(U)EFI Firmware Rootkits (~ 2012+)</a:t>
            </a:r>
          </a:p>
          <a:p>
            <a:pPr marL="342900" lvl="2" indent="0">
              <a:spcBef>
                <a:spcPts val="600"/>
              </a:spcBef>
              <a:buNone/>
            </a:pPr>
            <a:r>
              <a:rPr lang="en-US" sz="1400" u="sng" dirty="0">
                <a:solidFill>
                  <a:prstClr val="black"/>
                </a:solidFill>
              </a:rPr>
              <a:t>Defense</a:t>
            </a:r>
            <a:r>
              <a:rPr lang="en-US" sz="1400" dirty="0">
                <a:solidFill>
                  <a:prstClr val="black"/>
                </a:solidFill>
              </a:rPr>
              <a:t>: Windows 8 and UEFI Secure Boot</a:t>
            </a:r>
          </a:p>
          <a:p>
            <a:pPr marL="342900" lvl="2" indent="0">
              <a:spcBef>
                <a:spcPts val="600"/>
              </a:spcBef>
              <a:buNone/>
            </a:pPr>
            <a:r>
              <a:rPr lang="en-US" sz="1400" u="sng" dirty="0">
                <a:solidFill>
                  <a:prstClr val="black"/>
                </a:solidFill>
              </a:rPr>
              <a:t>Research</a:t>
            </a:r>
            <a:r>
              <a:rPr lang="en-US" sz="1400" dirty="0">
                <a:solidFill>
                  <a:prstClr val="black"/>
                </a:solidFill>
              </a:rPr>
              <a:t>: Angry Evil-Maid SRTM rootkit, A Tale of Secure Boot Bypass UEFI Bootkit, Project </a:t>
            </a:r>
            <a:r>
              <a:rPr lang="en-US" sz="1400" dirty="0" err="1">
                <a:solidFill>
                  <a:prstClr val="black"/>
                </a:solidFill>
              </a:rPr>
              <a:t>Maux</a:t>
            </a:r>
            <a:r>
              <a:rPr lang="en-US" sz="1400" dirty="0">
                <a:solidFill>
                  <a:prstClr val="black"/>
                </a:solidFill>
              </a:rPr>
              <a:t>, snare’s Mac EFI Rootkit, </a:t>
            </a:r>
            <a:r>
              <a:rPr lang="en-US" sz="1400" dirty="0" err="1">
                <a:solidFill>
                  <a:prstClr val="black"/>
                </a:solidFill>
              </a:rPr>
              <a:t>Thunderstrike</a:t>
            </a:r>
            <a:r>
              <a:rPr lang="en-US" sz="1400" dirty="0">
                <a:solidFill>
                  <a:prstClr val="black"/>
                </a:solidFill>
              </a:rPr>
              <a:t> 1 and 2, Light Eater, firmware rootkit vs VMM, </a:t>
            </a:r>
            <a:r>
              <a:rPr lang="en-US" sz="1400" dirty="0" err="1">
                <a:solidFill>
                  <a:prstClr val="black"/>
                </a:solidFill>
              </a:rPr>
              <a:t>Dmytro</a:t>
            </a:r>
            <a:r>
              <a:rPr lang="en-US" sz="1400" dirty="0">
                <a:solidFill>
                  <a:prstClr val="black"/>
                </a:solidFill>
              </a:rPr>
              <a:t> </a:t>
            </a:r>
            <a:r>
              <a:rPr lang="en-US" sz="1400" dirty="0" err="1">
                <a:solidFill>
                  <a:prstClr val="black"/>
                </a:solidFill>
              </a:rPr>
              <a:t>Oleksiuk’s</a:t>
            </a:r>
            <a:r>
              <a:rPr lang="en-US" sz="1400" dirty="0">
                <a:solidFill>
                  <a:prstClr val="black"/>
                </a:solidFill>
              </a:rPr>
              <a:t> </a:t>
            </a:r>
            <a:r>
              <a:rPr lang="en-US" sz="1400" dirty="0" err="1">
                <a:solidFill>
                  <a:prstClr val="black"/>
                </a:solidFill>
              </a:rPr>
              <a:t>SmmBackdoor</a:t>
            </a:r>
            <a:endParaRPr lang="en-US" sz="1400" dirty="0">
              <a:solidFill>
                <a:prstClr val="black"/>
              </a:solidFill>
            </a:endParaRPr>
          </a:p>
          <a:p>
            <a:pPr marL="342900" lvl="2" indent="0">
              <a:spcBef>
                <a:spcPts val="600"/>
              </a:spcBef>
              <a:buNone/>
            </a:pPr>
            <a:r>
              <a:rPr lang="en-US" sz="1400" u="sng" dirty="0">
                <a:solidFill>
                  <a:prstClr val="black"/>
                </a:solidFill>
              </a:rPr>
              <a:t>In-the-Wild</a:t>
            </a:r>
            <a:r>
              <a:rPr lang="en-US" sz="1400" dirty="0">
                <a:solidFill>
                  <a:prstClr val="black"/>
                </a:solidFill>
              </a:rPr>
              <a:t>: HackingTeam UEFI Rootkit, Mac EFI Der Starke/</a:t>
            </a:r>
            <a:r>
              <a:rPr lang="en-US" sz="1400" dirty="0" err="1">
                <a:solidFill>
                  <a:prstClr val="black"/>
                </a:solidFill>
              </a:rPr>
              <a:t>DarkMatter</a:t>
            </a:r>
            <a:r>
              <a:rPr lang="en-US" sz="1400" dirty="0">
                <a:solidFill>
                  <a:prstClr val="black"/>
                </a:solidFill>
              </a:rPr>
              <a:t> implant, Sonic </a:t>
            </a:r>
            <a:r>
              <a:rPr lang="en-US" sz="1400" dirty="0" err="1">
                <a:solidFill>
                  <a:prstClr val="black"/>
                </a:solidFill>
              </a:rPr>
              <a:t>Scredriver</a:t>
            </a:r>
            <a:endParaRPr lang="en-US" sz="1500" dirty="0">
              <a:solidFill>
                <a:prstClr val="black"/>
              </a:solidFill>
            </a:endParaRPr>
          </a:p>
        </p:txBody>
      </p:sp>
    </p:spTree>
    <p:extLst>
      <p:ext uri="{BB962C8B-B14F-4D97-AF65-F5344CB8AC3E}">
        <p14:creationId xmlns:p14="http://schemas.microsoft.com/office/powerpoint/2010/main" val="381108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4172"/>
          </a:xfrm>
        </p:spPr>
        <p:txBody>
          <a:bodyPr/>
          <a:lstStyle/>
          <a:p>
            <a:r>
              <a:rPr lang="en-CA" dirty="0"/>
              <a:t>Types of Bootkits</a:t>
            </a:r>
            <a:endParaRPr lang="en-CA" b="1" dirty="0"/>
          </a:p>
        </p:txBody>
      </p:sp>
      <p:sp>
        <p:nvSpPr>
          <p:cNvPr id="5" name="Content Placeholder 2"/>
          <p:cNvSpPr>
            <a:spLocks noGrp="1"/>
          </p:cNvSpPr>
          <p:nvPr>
            <p:ph idx="1"/>
          </p:nvPr>
        </p:nvSpPr>
        <p:spPr>
          <a:xfrm>
            <a:off x="457200" y="1447800"/>
            <a:ext cx="8229600" cy="4267199"/>
          </a:xfrm>
        </p:spPr>
        <p:txBody>
          <a:bodyPr>
            <a:noAutofit/>
          </a:bodyPr>
          <a:lstStyle/>
          <a:p>
            <a:pPr marL="0" lvl="1" indent="0">
              <a:spcBef>
                <a:spcPts val="300"/>
              </a:spcBef>
              <a:buNone/>
            </a:pPr>
            <a:r>
              <a:rPr lang="en-US" b="1" dirty="0">
                <a:solidFill>
                  <a:prstClr val="black"/>
                </a:solidFill>
                <a:latin typeface="+mn-lt"/>
                <a:cs typeface="Neo Sans Intel"/>
              </a:rPr>
              <a:t>MBR</a:t>
            </a:r>
          </a:p>
          <a:p>
            <a:pPr lvl="2">
              <a:spcBef>
                <a:spcPts val="300"/>
              </a:spcBef>
            </a:pPr>
            <a:r>
              <a:rPr lang="en-US" dirty="0">
                <a:solidFill>
                  <a:prstClr val="black"/>
                </a:solidFill>
                <a:latin typeface="+mn-lt"/>
              </a:rPr>
              <a:t>MBR </a:t>
            </a:r>
            <a:r>
              <a:rPr lang="en-US" dirty="0">
                <a:latin typeface="+mn-lt"/>
              </a:rPr>
              <a:t>Bootstrap code area modification (TDL4 </a:t>
            </a:r>
            <a:r>
              <a:rPr lang="en-US" dirty="0">
                <a:latin typeface="+mn-lt"/>
                <a:hlinkClick r:id="rId2"/>
              </a:rPr>
              <a:t>here</a:t>
            </a:r>
            <a:r>
              <a:rPr lang="en-US" dirty="0">
                <a:latin typeface="+mn-lt"/>
              </a:rPr>
              <a:t> &amp; </a:t>
            </a:r>
            <a:r>
              <a:rPr lang="en-US" dirty="0">
                <a:latin typeface="+mn-lt"/>
                <a:hlinkClick r:id="rId3"/>
              </a:rPr>
              <a:t>here</a:t>
            </a:r>
            <a:r>
              <a:rPr lang="en-US" dirty="0">
                <a:latin typeface="+mn-lt"/>
              </a:rPr>
              <a:t>, Goblin, </a:t>
            </a:r>
            <a:r>
              <a:rPr lang="en-US" dirty="0">
                <a:latin typeface="+mn-lt"/>
                <a:hlinkClick r:id="rId4"/>
              </a:rPr>
              <a:t>Petya</a:t>
            </a:r>
            <a:r>
              <a:rPr lang="en-US" dirty="0">
                <a:latin typeface="+mn-lt"/>
              </a:rPr>
              <a:t> &amp; </a:t>
            </a:r>
            <a:r>
              <a:rPr lang="en-US" dirty="0">
                <a:latin typeface="+mn-lt"/>
                <a:hlinkClick r:id="rId5"/>
              </a:rPr>
              <a:t>Goldeneye</a:t>
            </a:r>
            <a:r>
              <a:rPr lang="en-US" dirty="0">
                <a:latin typeface="+mn-lt"/>
              </a:rPr>
              <a:t> ransomware)</a:t>
            </a:r>
          </a:p>
          <a:p>
            <a:pPr lvl="2">
              <a:spcBef>
                <a:spcPts val="300"/>
              </a:spcBef>
            </a:pPr>
            <a:r>
              <a:rPr lang="en-US" dirty="0">
                <a:solidFill>
                  <a:prstClr val="black"/>
                </a:solidFill>
                <a:latin typeface="+mn-lt"/>
              </a:rPr>
              <a:t>MBR Partition Table modification (</a:t>
            </a:r>
            <a:r>
              <a:rPr lang="en-US" dirty="0" err="1">
                <a:solidFill>
                  <a:prstClr val="black"/>
                </a:solidFill>
                <a:latin typeface="+mn-lt"/>
              </a:rPr>
              <a:t>Olmasco</a:t>
            </a:r>
            <a:r>
              <a:rPr lang="en-US" dirty="0">
                <a:solidFill>
                  <a:prstClr val="black"/>
                </a:solidFill>
                <a:latin typeface="+mn-lt"/>
              </a:rPr>
              <a:t>)</a:t>
            </a:r>
          </a:p>
          <a:p>
            <a:pPr marL="0" lvl="1" indent="0">
              <a:spcBef>
                <a:spcPts val="300"/>
              </a:spcBef>
              <a:buNone/>
            </a:pPr>
            <a:endParaRPr lang="en-US" b="1" dirty="0">
              <a:solidFill>
                <a:prstClr val="black"/>
              </a:solidFill>
              <a:latin typeface="+mn-lt"/>
              <a:cs typeface="Neo Sans Intel"/>
            </a:endParaRPr>
          </a:p>
          <a:p>
            <a:pPr marL="0" lvl="1" indent="0">
              <a:spcBef>
                <a:spcPts val="300"/>
              </a:spcBef>
              <a:buNone/>
            </a:pPr>
            <a:r>
              <a:rPr lang="en-US" b="1" dirty="0">
                <a:solidFill>
                  <a:prstClr val="black"/>
                </a:solidFill>
                <a:latin typeface="+mn-lt"/>
                <a:cs typeface="Neo Sans Intel"/>
              </a:rPr>
              <a:t>VBR</a:t>
            </a:r>
          </a:p>
          <a:p>
            <a:pPr lvl="2">
              <a:spcBef>
                <a:spcPts val="300"/>
              </a:spcBef>
            </a:pPr>
            <a:r>
              <a:rPr lang="en-US" dirty="0">
                <a:solidFill>
                  <a:prstClr val="black"/>
                </a:solidFill>
                <a:latin typeface="+mn-lt"/>
              </a:rPr>
              <a:t>VBR </a:t>
            </a:r>
            <a:r>
              <a:rPr lang="en-US" dirty="0">
                <a:latin typeface="+mn-lt"/>
              </a:rPr>
              <a:t>boot code (IPL) modification (</a:t>
            </a:r>
            <a:r>
              <a:rPr lang="en-US" dirty="0">
                <a:latin typeface="+mn-lt"/>
                <a:hlinkClick r:id="rId6"/>
              </a:rPr>
              <a:t>FIN1</a:t>
            </a:r>
            <a:r>
              <a:rPr lang="en-US" dirty="0">
                <a:latin typeface="+mn-lt"/>
              </a:rPr>
              <a:t>, </a:t>
            </a:r>
            <a:r>
              <a:rPr lang="en-US" dirty="0">
                <a:latin typeface="+mn-lt"/>
                <a:hlinkClick r:id="rId7"/>
              </a:rPr>
              <a:t>Rovnix</a:t>
            </a:r>
            <a:r>
              <a:rPr lang="en-US" dirty="0">
                <a:latin typeface="+mn-lt"/>
              </a:rPr>
              <a:t>)</a:t>
            </a:r>
            <a:endParaRPr lang="en-US" dirty="0">
              <a:solidFill>
                <a:prstClr val="black"/>
              </a:solidFill>
              <a:latin typeface="+mn-lt"/>
            </a:endParaRPr>
          </a:p>
          <a:p>
            <a:pPr lvl="2">
              <a:spcBef>
                <a:spcPts val="300"/>
              </a:spcBef>
            </a:pPr>
            <a:r>
              <a:rPr lang="en-US" dirty="0">
                <a:latin typeface="+mn-lt"/>
              </a:rPr>
              <a:t>VBR </a:t>
            </a:r>
            <a:r>
              <a:rPr lang="en-US" dirty="0">
                <a:latin typeface="+mn-lt"/>
                <a:hlinkClick r:id="rId8" tooltip="BIOS Parameter Block"/>
              </a:rPr>
              <a:t>BIOS Parameter Block</a:t>
            </a:r>
            <a:r>
              <a:rPr lang="en-US" dirty="0">
                <a:latin typeface="+mn-lt"/>
              </a:rPr>
              <a:t> (BPB) m</a:t>
            </a:r>
            <a:r>
              <a:rPr lang="en-US" dirty="0">
                <a:solidFill>
                  <a:prstClr val="black"/>
                </a:solidFill>
                <a:latin typeface="+mn-lt"/>
              </a:rPr>
              <a:t>odification (</a:t>
            </a:r>
            <a:r>
              <a:rPr lang="en-US" dirty="0" err="1">
                <a:solidFill>
                  <a:prstClr val="black"/>
                </a:solidFill>
                <a:latin typeface="+mn-lt"/>
              </a:rPr>
              <a:t>Gapz</a:t>
            </a:r>
            <a:r>
              <a:rPr lang="en-US" dirty="0">
                <a:solidFill>
                  <a:prstClr val="black"/>
                </a:solidFill>
                <a:latin typeface="+mn-lt"/>
              </a:rPr>
              <a:t> </a:t>
            </a:r>
            <a:r>
              <a:rPr lang="en-US" dirty="0">
                <a:solidFill>
                  <a:prstClr val="black"/>
                </a:solidFill>
                <a:latin typeface="+mn-lt"/>
                <a:hlinkClick r:id="rId9"/>
              </a:rPr>
              <a:t>here</a:t>
            </a:r>
            <a:r>
              <a:rPr lang="en-US" dirty="0">
                <a:solidFill>
                  <a:prstClr val="black"/>
                </a:solidFill>
                <a:latin typeface="+mn-lt"/>
              </a:rPr>
              <a:t> &amp; </a:t>
            </a:r>
            <a:r>
              <a:rPr lang="en-US" dirty="0">
                <a:solidFill>
                  <a:prstClr val="black"/>
                </a:solidFill>
                <a:latin typeface="+mn-lt"/>
                <a:hlinkClick r:id="rId10"/>
              </a:rPr>
              <a:t>here</a:t>
            </a:r>
            <a:r>
              <a:rPr lang="en-US" dirty="0">
                <a:solidFill>
                  <a:prstClr val="black"/>
                </a:solidFill>
                <a:latin typeface="+mn-lt"/>
              </a:rPr>
              <a:t>)</a:t>
            </a:r>
          </a:p>
          <a:p>
            <a:pPr lvl="2">
              <a:spcBef>
                <a:spcPts val="300"/>
              </a:spcBef>
            </a:pPr>
            <a:endParaRPr lang="en-US" dirty="0">
              <a:solidFill>
                <a:prstClr val="black"/>
              </a:solidFill>
              <a:latin typeface="+mn-lt"/>
            </a:endParaRPr>
          </a:p>
          <a:p>
            <a:pPr marL="0" lvl="1" indent="0">
              <a:spcBef>
                <a:spcPts val="300"/>
              </a:spcBef>
              <a:buNone/>
            </a:pPr>
            <a:r>
              <a:rPr lang="en-US" b="1" dirty="0">
                <a:solidFill>
                  <a:prstClr val="black"/>
                </a:solidFill>
                <a:latin typeface="+mn-lt"/>
                <a:cs typeface="Neo Sans Intel"/>
              </a:rPr>
              <a:t>BIOS, UEFI</a:t>
            </a:r>
          </a:p>
          <a:p>
            <a:pPr marL="602456" lvl="2" indent="-342900">
              <a:spcBef>
                <a:spcPts val="300"/>
              </a:spcBef>
            </a:pPr>
            <a:r>
              <a:rPr lang="en-US" dirty="0">
                <a:solidFill>
                  <a:sysClr val="windowText" lastClr="000000">
                    <a:hueOff val="0"/>
                    <a:satOff val="0"/>
                    <a:lumOff val="0"/>
                    <a:alphaOff val="0"/>
                  </a:sysClr>
                </a:solidFill>
                <a:cs typeface="Arial"/>
              </a:rPr>
              <a:t>Injecting malicious Option ROMs (</a:t>
            </a:r>
            <a:r>
              <a:rPr lang="en-US" dirty="0">
                <a:solidFill>
                  <a:prstClr val="black"/>
                </a:solidFill>
                <a:hlinkClick r:id="rId11"/>
              </a:rPr>
              <a:t>Mebromi</a:t>
            </a:r>
            <a:r>
              <a:rPr lang="en-US" dirty="0">
                <a:solidFill>
                  <a:prstClr val="black"/>
                </a:solidFill>
              </a:rPr>
              <a:t>)</a:t>
            </a:r>
          </a:p>
          <a:p>
            <a:pPr marL="602456" lvl="2" indent="-342900">
              <a:spcBef>
                <a:spcPts val="300"/>
              </a:spcBef>
            </a:pPr>
            <a:r>
              <a:rPr lang="en-US" dirty="0">
                <a:solidFill>
                  <a:sysClr val="windowText" lastClr="000000">
                    <a:hueOff val="0"/>
                    <a:satOff val="0"/>
                    <a:lumOff val="0"/>
                    <a:alphaOff val="0"/>
                  </a:sysClr>
                </a:solidFill>
                <a:latin typeface="+mn-lt"/>
                <a:cs typeface="Arial"/>
              </a:rPr>
              <a:t>Replacing EFI boot loaders</a:t>
            </a:r>
          </a:p>
          <a:p>
            <a:pPr marL="602456" lvl="2" indent="-342900">
              <a:spcBef>
                <a:spcPts val="300"/>
              </a:spcBef>
            </a:pPr>
            <a:r>
              <a:rPr lang="en-US" dirty="0">
                <a:solidFill>
                  <a:prstClr val="black"/>
                </a:solidFill>
                <a:latin typeface="+mn-lt"/>
              </a:rPr>
              <a:t>Installing custom firmware (EFI DXE) executables (</a:t>
            </a:r>
            <a:r>
              <a:rPr lang="en-US" dirty="0">
                <a:solidFill>
                  <a:prstClr val="black"/>
                </a:solidFill>
                <a:latin typeface="+mn-lt"/>
                <a:hlinkClick r:id="rId12"/>
              </a:rPr>
              <a:t>HackingTeam UEFI Rootkit</a:t>
            </a:r>
            <a:r>
              <a:rPr lang="en-US" dirty="0">
                <a:solidFill>
                  <a:prstClr val="black"/>
                </a:solidFill>
                <a:latin typeface="+mn-lt"/>
              </a:rPr>
              <a:t>)</a:t>
            </a:r>
          </a:p>
        </p:txBody>
      </p:sp>
      <p:sp>
        <p:nvSpPr>
          <p:cNvPr id="3" name="Rectangle 2"/>
          <p:cNvSpPr/>
          <p:nvPr/>
        </p:nvSpPr>
        <p:spPr>
          <a:xfrm>
            <a:off x="457200" y="6169223"/>
            <a:ext cx="8229600" cy="338554"/>
          </a:xfrm>
          <a:prstGeom prst="rect">
            <a:avLst/>
          </a:prstGeom>
        </p:spPr>
        <p:txBody>
          <a:bodyPr wrap="square">
            <a:spAutoFit/>
          </a:bodyPr>
          <a:lstStyle/>
          <a:p>
            <a:pPr marL="0" lvl="1" indent="0">
              <a:spcBef>
                <a:spcPts val="300"/>
              </a:spcBef>
              <a:buNone/>
            </a:pPr>
            <a:r>
              <a:rPr lang="en-US" sz="1600" dirty="0">
                <a:solidFill>
                  <a:prstClr val="black"/>
                </a:solidFill>
                <a:cs typeface="Neo Sans Intel"/>
              </a:rPr>
              <a:t>Additional references: </a:t>
            </a:r>
            <a:r>
              <a:rPr lang="en-US" sz="1600" dirty="0">
                <a:hlinkClick r:id="rId13"/>
              </a:rPr>
              <a:t>Bootkits step by-step</a:t>
            </a:r>
            <a:endParaRPr lang="en-US" sz="1600" dirty="0">
              <a:solidFill>
                <a:prstClr val="black"/>
              </a:solidFill>
              <a:cs typeface="Neo Sans Intel"/>
            </a:endParaRPr>
          </a:p>
        </p:txBody>
      </p:sp>
    </p:spTree>
    <p:extLst>
      <p:ext uri="{BB962C8B-B14F-4D97-AF65-F5344CB8AC3E}">
        <p14:creationId xmlns:p14="http://schemas.microsoft.com/office/powerpoint/2010/main" val="314611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License</a:t>
            </a:r>
          </a:p>
        </p:txBody>
      </p:sp>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2</a:t>
            </a:fld>
            <a:endParaRPr lang="en-US" dirty="0"/>
          </a:p>
        </p:txBody>
      </p:sp>
      <p:sp>
        <p:nvSpPr>
          <p:cNvPr id="12" name="Content Placeholder 11"/>
          <p:cNvSpPr>
            <a:spLocks noGrp="1"/>
          </p:cNvSpPr>
          <p:nvPr>
            <p:ph idx="1"/>
          </p:nvPr>
        </p:nvSpPr>
        <p:spPr>
          <a:xfrm>
            <a:off x="457201" y="1676400"/>
            <a:ext cx="8303412" cy="4190999"/>
          </a:xfrm>
        </p:spPr>
        <p:txBody>
          <a:bodyPr/>
          <a:lstStyle/>
          <a:p>
            <a:r>
              <a:rPr lang="en-US" sz="3200" dirty="0"/>
              <a:t>Training materials are shared under Creative Commons “Attribution” license </a:t>
            </a:r>
            <a:r>
              <a:rPr lang="en-US" sz="3200" dirty="0">
                <a:hlinkClick r:id="rId2"/>
              </a:rPr>
              <a:t>CC BY 4.0</a:t>
            </a:r>
            <a:endParaRPr lang="en-US" sz="3200" dirty="0"/>
          </a:p>
          <a:p>
            <a:endParaRPr lang="en-US" sz="2400" dirty="0"/>
          </a:p>
          <a:p>
            <a:endParaRPr lang="en-US" sz="2400" dirty="0"/>
          </a:p>
          <a:p>
            <a:r>
              <a:rPr lang="en-US" sz="3200" dirty="0"/>
              <a:t>Provide the following attribution:</a:t>
            </a:r>
          </a:p>
          <a:p>
            <a:r>
              <a:rPr lang="en-US" sz="2000" dirty="0"/>
              <a:t>Derived from “Security of BIOS/UEFI System Firmware from Attacker and Defender Perspective” training by Yuriy Bulygin, Alex Bazhaniuk, Andrew Furtak and John Loucaides available at </a:t>
            </a:r>
            <a:r>
              <a:rPr lang="en-US" sz="2000" dirty="0">
                <a:hlinkClick r:id="rId3"/>
              </a:rPr>
              <a:t>https://github.com/advanced-threat-research/firmware-security-training</a:t>
            </a:r>
            <a:endParaRPr lang="en-US" sz="2000" dirty="0"/>
          </a:p>
        </p:txBody>
      </p:sp>
    </p:spTree>
    <p:extLst>
      <p:ext uri="{BB962C8B-B14F-4D97-AF65-F5344CB8AC3E}">
        <p14:creationId xmlns:p14="http://schemas.microsoft.com/office/powerpoint/2010/main" val="25013224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MBR Bootkit: TDL4 (</a:t>
            </a:r>
            <a:r>
              <a:rPr lang="en-US" dirty="0" err="1"/>
              <a:t>Olmarik</a:t>
            </a:r>
            <a:r>
              <a:rPr lang="en-US" dirty="0"/>
              <a:t>, </a:t>
            </a:r>
            <a:r>
              <a:rPr lang="en-US" dirty="0" err="1"/>
              <a:t>Alureon</a:t>
            </a:r>
            <a:r>
              <a:rPr lang="en-US" dirty="0"/>
              <a:t>)</a:t>
            </a:r>
          </a:p>
        </p:txBody>
      </p:sp>
      <p:sp>
        <p:nvSpPr>
          <p:cNvPr id="7" name="Content Placeholder 2"/>
          <p:cNvSpPr txBox="1">
            <a:spLocks/>
          </p:cNvSpPr>
          <p:nvPr/>
        </p:nvSpPr>
        <p:spPr>
          <a:xfrm>
            <a:off x="1543050" y="6263545"/>
            <a:ext cx="6172200" cy="21345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prstClr val="black"/>
                </a:solidFill>
              </a:rPr>
              <a:t>Source: </a:t>
            </a:r>
            <a:r>
              <a:rPr lang="en-US" sz="1600" dirty="0">
                <a:hlinkClick r:id="rId3"/>
              </a:rPr>
              <a:t>What's different with TDL4 and TDL3</a:t>
            </a:r>
            <a:endParaRPr lang="en-US" sz="1600" dirty="0"/>
          </a:p>
        </p:txBody>
      </p:sp>
      <p:sp>
        <p:nvSpPr>
          <p:cNvPr id="4" name="Rectangle: Rounded Corners 3"/>
          <p:cNvSpPr/>
          <p:nvPr/>
        </p:nvSpPr>
        <p:spPr>
          <a:xfrm>
            <a:off x="3123438" y="1143000"/>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BIOS</a:t>
            </a:r>
          </a:p>
        </p:txBody>
      </p:sp>
      <p:sp>
        <p:nvSpPr>
          <p:cNvPr id="8" name="Rectangle: Rounded Corners 7"/>
          <p:cNvSpPr/>
          <p:nvPr/>
        </p:nvSpPr>
        <p:spPr>
          <a:xfrm>
            <a:off x="3136138" y="2229013"/>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VBR</a:t>
            </a:r>
          </a:p>
        </p:txBody>
      </p:sp>
      <p:sp>
        <p:nvSpPr>
          <p:cNvPr id="9" name="Rectangle: Rounded Corners 8"/>
          <p:cNvSpPr/>
          <p:nvPr/>
        </p:nvSpPr>
        <p:spPr>
          <a:xfrm>
            <a:off x="3142488" y="2788355"/>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bootmgr</a:t>
            </a:r>
            <a:endParaRPr lang="en-US" sz="1400" dirty="0"/>
          </a:p>
        </p:txBody>
      </p:sp>
      <p:sp>
        <p:nvSpPr>
          <p:cNvPr id="10" name="Rectangle: Rounded Corners 9"/>
          <p:cNvSpPr/>
          <p:nvPr/>
        </p:nvSpPr>
        <p:spPr>
          <a:xfrm>
            <a:off x="5168900" y="2779095"/>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bootmgfw.efi</a:t>
            </a:r>
            <a:endParaRPr lang="en-US" sz="1400" dirty="0"/>
          </a:p>
        </p:txBody>
      </p:sp>
      <p:sp>
        <p:nvSpPr>
          <p:cNvPr id="12" name="Rectangle: Rounded Corners 11"/>
          <p:cNvSpPr/>
          <p:nvPr/>
        </p:nvSpPr>
        <p:spPr>
          <a:xfrm>
            <a:off x="4191000" y="4217141"/>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Winload.exe</a:t>
            </a:r>
          </a:p>
        </p:txBody>
      </p:sp>
      <p:sp>
        <p:nvSpPr>
          <p:cNvPr id="13" name="Rectangle: Rounded Corners 12"/>
          <p:cNvSpPr/>
          <p:nvPr/>
        </p:nvSpPr>
        <p:spPr>
          <a:xfrm>
            <a:off x="2394458" y="4772932"/>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ntoskrnl.exe</a:t>
            </a:r>
          </a:p>
        </p:txBody>
      </p:sp>
      <p:sp>
        <p:nvSpPr>
          <p:cNvPr id="14" name="Rectangle: Rounded Corners 13"/>
          <p:cNvSpPr/>
          <p:nvPr/>
        </p:nvSpPr>
        <p:spPr>
          <a:xfrm>
            <a:off x="4190492" y="4772932"/>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Hall.dll</a:t>
            </a:r>
          </a:p>
        </p:txBody>
      </p:sp>
      <p:sp>
        <p:nvSpPr>
          <p:cNvPr id="15" name="Rectangle: Rounded Corners 14"/>
          <p:cNvSpPr/>
          <p:nvPr/>
        </p:nvSpPr>
        <p:spPr>
          <a:xfrm>
            <a:off x="2374138" y="5298333"/>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CI.dll</a:t>
            </a:r>
          </a:p>
        </p:txBody>
      </p:sp>
      <p:sp>
        <p:nvSpPr>
          <p:cNvPr id="22" name="Rectangle: Rounded Corners 21"/>
          <p:cNvSpPr/>
          <p:nvPr/>
        </p:nvSpPr>
        <p:spPr>
          <a:xfrm>
            <a:off x="3136138" y="1679317"/>
            <a:ext cx="1524000" cy="304800"/>
          </a:xfrm>
          <a:prstGeom prst="round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MBR</a:t>
            </a:r>
          </a:p>
        </p:txBody>
      </p:sp>
      <p:sp>
        <p:nvSpPr>
          <p:cNvPr id="23" name="Rectangle: Rounded Corners 22"/>
          <p:cNvSpPr/>
          <p:nvPr/>
        </p:nvSpPr>
        <p:spPr>
          <a:xfrm>
            <a:off x="6020054" y="4791257"/>
            <a:ext cx="1524000" cy="304800"/>
          </a:xfrm>
          <a:prstGeom prst="round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Kdcom.dll</a:t>
            </a:r>
          </a:p>
        </p:txBody>
      </p:sp>
      <p:sp>
        <p:nvSpPr>
          <p:cNvPr id="24" name="Rectangle: Rounded Corners 23"/>
          <p:cNvSpPr/>
          <p:nvPr/>
        </p:nvSpPr>
        <p:spPr>
          <a:xfrm>
            <a:off x="4191000" y="3676230"/>
            <a:ext cx="1524000" cy="304800"/>
          </a:xfrm>
          <a:prstGeom prst="round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Process BCD</a:t>
            </a:r>
          </a:p>
        </p:txBody>
      </p:sp>
      <p:cxnSp>
        <p:nvCxnSpPr>
          <p:cNvPr id="26" name="Straight Arrow Connector 25"/>
          <p:cNvCxnSpPr/>
          <p:nvPr/>
        </p:nvCxnSpPr>
        <p:spPr>
          <a:xfrm flipH="1">
            <a:off x="3918458" y="1449429"/>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3898138" y="1988675"/>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3884930" y="2542929"/>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5943092" y="1390958"/>
            <a:ext cx="508" cy="138813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Rounded Corners 5"/>
          <p:cNvSpPr/>
          <p:nvPr/>
        </p:nvSpPr>
        <p:spPr>
          <a:xfrm>
            <a:off x="5181600" y="1143000"/>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EFI</a:t>
            </a:r>
          </a:p>
        </p:txBody>
      </p:sp>
      <p:cxnSp>
        <p:nvCxnSpPr>
          <p:cNvPr id="33" name="Straight Arrow Connector 32"/>
          <p:cNvCxnSpPr>
            <a:stCxn id="9" idx="2"/>
            <a:endCxn id="24" idx="0"/>
          </p:cNvCxnSpPr>
          <p:nvPr/>
        </p:nvCxnSpPr>
        <p:spPr>
          <a:xfrm>
            <a:off x="3904488" y="3093155"/>
            <a:ext cx="1048512" cy="58307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0" idx="2"/>
          </p:cNvCxnSpPr>
          <p:nvPr/>
        </p:nvCxnSpPr>
        <p:spPr>
          <a:xfrm flipH="1">
            <a:off x="4953000" y="3083895"/>
            <a:ext cx="977900" cy="59233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53000" y="3990170"/>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4952492" y="4533951"/>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3884930" y="4598335"/>
            <a:ext cx="1067562" cy="19292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4952492" y="4596899"/>
            <a:ext cx="1085088" cy="2192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3122930" y="5071362"/>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Line Callout 2 (Accent Bar) 31"/>
          <p:cNvSpPr/>
          <p:nvPr/>
        </p:nvSpPr>
        <p:spPr>
          <a:xfrm>
            <a:off x="6934200" y="5334000"/>
            <a:ext cx="1981200" cy="653841"/>
          </a:xfrm>
          <a:prstGeom prst="accentCallout2">
            <a:avLst>
              <a:gd name="adj1" fmla="val 18750"/>
              <a:gd name="adj2" fmla="val -8333"/>
              <a:gd name="adj3" fmla="val 17351"/>
              <a:gd name="adj4" fmla="val -17399"/>
              <a:gd name="adj5" fmla="val -23754"/>
              <a:gd name="adj6" fmla="val -19677"/>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Load ldr32</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Load drv32 or drv64</a:t>
            </a:r>
          </a:p>
        </p:txBody>
      </p:sp>
      <p:sp>
        <p:nvSpPr>
          <p:cNvPr id="49" name="Line Callout 2 (Accent Bar) 31"/>
          <p:cNvSpPr/>
          <p:nvPr/>
        </p:nvSpPr>
        <p:spPr>
          <a:xfrm flipH="1">
            <a:off x="64262" y="3537159"/>
            <a:ext cx="3517138" cy="653841"/>
          </a:xfrm>
          <a:prstGeom prst="accentCallout2">
            <a:avLst>
              <a:gd name="adj1" fmla="val 18750"/>
              <a:gd name="adj2" fmla="val -8333"/>
              <a:gd name="adj3" fmla="val 17351"/>
              <a:gd name="adj4" fmla="val -11465"/>
              <a:gd name="adj5" fmla="val 31794"/>
              <a:gd name="adj6" fmla="val -15346"/>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err="1">
                <a:solidFill>
                  <a:srgbClr val="FF0000"/>
                </a:solidFill>
                <a:latin typeface="Courier New" panose="02070309020205020404" pitchFamily="49" charset="0"/>
                <a:cs typeface="Courier New" panose="02070309020205020404" pitchFamily="49" charset="0"/>
              </a:rPr>
              <a:t>BcdLibraryBoolean_DisableIntegrityCheck</a:t>
            </a:r>
            <a:r>
              <a:rPr lang="en-US" sz="1100" dirty="0">
                <a:solidFill>
                  <a:srgbClr val="FF0000"/>
                </a:solidFill>
                <a:latin typeface="Courier New" panose="02070309020205020404" pitchFamily="49" charset="0"/>
                <a:cs typeface="Courier New" panose="02070309020205020404" pitchFamily="49" charset="0"/>
              </a:rPr>
              <a:t>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BcdOSLoaderBoolean_WinPEMode</a:t>
            </a:r>
            <a:endParaRPr kumimoji="0" lang="en-US" sz="1100" i="0" u="none" strike="noStrike" kern="120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endParaRPr>
          </a:p>
        </p:txBody>
      </p:sp>
      <p:sp>
        <p:nvSpPr>
          <p:cNvPr id="50" name="Line Callout 2 (Accent Bar) 31"/>
          <p:cNvSpPr/>
          <p:nvPr/>
        </p:nvSpPr>
        <p:spPr>
          <a:xfrm flipH="1">
            <a:off x="838200" y="1580846"/>
            <a:ext cx="1798066" cy="653841"/>
          </a:xfrm>
          <a:prstGeom prst="accentCallout2">
            <a:avLst>
              <a:gd name="adj1" fmla="val 18750"/>
              <a:gd name="adj2" fmla="val -8333"/>
              <a:gd name="adj3" fmla="val 17351"/>
              <a:gd name="adj4" fmla="val -11465"/>
              <a:gd name="adj5" fmla="val 31794"/>
              <a:gd name="adj6" fmla="val -15346"/>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noProof="0" dirty="0">
                <a:solidFill>
                  <a:srgbClr val="FF0000"/>
                </a:solidFill>
                <a:latin typeface="Tahoma" panose="020B0604030504040204" pitchFamily="34" charset="0"/>
                <a:ea typeface="Tahoma" panose="020B0604030504040204" pitchFamily="34" charset="0"/>
                <a:cs typeface="Tahoma" panose="020B0604030504040204" pitchFamily="34" charset="0"/>
              </a:rPr>
              <a:t>Load ldr16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Hook</a:t>
            </a:r>
            <a:r>
              <a:rPr kumimoji="0" lang="en-US" sz="1400" b="0" i="0" u="none" strike="noStrike" kern="1200" cap="none" spc="0" normalizeH="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INT 13h</a:t>
            </a:r>
            <a:endParaRPr kumimoji="0" lang="en-US" sz="14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5791200" y="4267200"/>
            <a:ext cx="2057908" cy="276999"/>
          </a:xfrm>
          <a:prstGeom prst="rect">
            <a:avLst/>
          </a:prstGeom>
          <a:noFill/>
        </p:spPr>
        <p:txBody>
          <a:bodyPr wrap="square" rtlCol="0">
            <a:spAutoFit/>
          </a:bodyPr>
          <a:lstStyle/>
          <a:p>
            <a:r>
              <a:rPr lang="en-US" sz="1200" dirty="0">
                <a:solidFill>
                  <a:schemeClr val="tx2"/>
                </a:solidFill>
                <a:latin typeface="Tahoma" panose="020B0604030504040204" pitchFamily="34" charset="0"/>
                <a:ea typeface="Tahoma" panose="020B0604030504040204" pitchFamily="34" charset="0"/>
                <a:cs typeface="Tahoma" panose="020B0604030504040204" pitchFamily="34" charset="0"/>
              </a:rPr>
              <a:t>Driver Signing Check</a:t>
            </a:r>
          </a:p>
        </p:txBody>
      </p:sp>
      <p:sp>
        <p:nvSpPr>
          <p:cNvPr id="34" name="TextBox 33"/>
          <p:cNvSpPr txBox="1"/>
          <p:nvPr/>
        </p:nvSpPr>
        <p:spPr>
          <a:xfrm>
            <a:off x="3886200" y="5253335"/>
            <a:ext cx="2057908" cy="461665"/>
          </a:xfrm>
          <a:prstGeom prst="rect">
            <a:avLst/>
          </a:prstGeom>
          <a:noFill/>
        </p:spPr>
        <p:txBody>
          <a:bodyPr wrap="square" rtlCol="0">
            <a:spAutoFit/>
          </a:bodyPr>
          <a:lstStyle/>
          <a:p>
            <a:r>
              <a:rPr lang="en-US" sz="1200" dirty="0">
                <a:solidFill>
                  <a:schemeClr val="tx2"/>
                </a:solidFill>
                <a:latin typeface="Tahoma" panose="020B0604030504040204" pitchFamily="34" charset="0"/>
                <a:ea typeface="Tahoma" panose="020B0604030504040204" pitchFamily="34" charset="0"/>
                <a:cs typeface="Tahoma" panose="020B0604030504040204" pitchFamily="34" charset="0"/>
              </a:rPr>
              <a:t>Driver Signing Check</a:t>
            </a:r>
          </a:p>
          <a:p>
            <a:r>
              <a:rPr lang="en-US" sz="1200" dirty="0">
                <a:solidFill>
                  <a:schemeClr val="tx2"/>
                </a:solidFill>
                <a:latin typeface="Tahoma" panose="020B0604030504040204" pitchFamily="34" charset="0"/>
                <a:ea typeface="Tahoma" panose="020B0604030504040204" pitchFamily="34" charset="0"/>
                <a:cs typeface="Tahoma" panose="020B0604030504040204" pitchFamily="34" charset="0"/>
              </a:rPr>
              <a:t>Code Integrity Check</a:t>
            </a:r>
          </a:p>
        </p:txBody>
      </p:sp>
    </p:spTree>
    <p:extLst>
      <p:ext uri="{BB962C8B-B14F-4D97-AF65-F5344CB8AC3E}">
        <p14:creationId xmlns:p14="http://schemas.microsoft.com/office/powerpoint/2010/main" val="408570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VBR Bootkit: Fin1</a:t>
            </a:r>
          </a:p>
        </p:txBody>
      </p:sp>
      <p:sp>
        <p:nvSpPr>
          <p:cNvPr id="8" name="Content Placeholder 2"/>
          <p:cNvSpPr>
            <a:spLocks noGrp="1"/>
          </p:cNvSpPr>
          <p:nvPr>
            <p:ph idx="1"/>
          </p:nvPr>
        </p:nvSpPr>
        <p:spPr>
          <a:xfrm>
            <a:off x="457200" y="1258594"/>
            <a:ext cx="8229600" cy="2538705"/>
          </a:xfrm>
        </p:spPr>
        <p:txBody>
          <a:bodyPr>
            <a:noAutofit/>
          </a:bodyPr>
          <a:lstStyle/>
          <a:p>
            <a:pPr marL="342900" lvl="1" indent="-342900">
              <a:spcBef>
                <a:spcPts val="600"/>
              </a:spcBef>
              <a:buFont typeface="+mj-lt"/>
              <a:buAutoNum type="arabicPeriod"/>
            </a:pPr>
            <a:r>
              <a:rPr lang="en-US" sz="1600" dirty="0">
                <a:latin typeface="+mn-lt"/>
              </a:rPr>
              <a:t>The installer (BOOTRASH) reads the original boot sector into memory</a:t>
            </a:r>
          </a:p>
          <a:p>
            <a:pPr marL="342900" lvl="1" indent="-342900">
              <a:spcBef>
                <a:spcPts val="600"/>
              </a:spcBef>
              <a:buFont typeface="+mj-lt"/>
              <a:buAutoNum type="arabicPeriod"/>
            </a:pPr>
            <a:r>
              <a:rPr lang="en-US" sz="1600" dirty="0">
                <a:latin typeface="+mn-lt"/>
              </a:rPr>
              <a:t>Saves an backup copy of the VBR code at 0xE sectors from the start of the partition. Apple integrity check.</a:t>
            </a:r>
          </a:p>
          <a:p>
            <a:pPr marL="342900" lvl="1" indent="-342900">
              <a:spcBef>
                <a:spcPts val="600"/>
              </a:spcBef>
              <a:buFont typeface="+mj-lt"/>
              <a:buAutoNum type="arabicPeriod"/>
            </a:pPr>
            <a:r>
              <a:rPr lang="en-US" sz="1600" dirty="0">
                <a:latin typeface="+mn-lt"/>
              </a:rPr>
              <a:t>Installer decodes the new bootstrap code from one of its embedded resources and overwrites the existing bootstrap code</a:t>
            </a:r>
          </a:p>
          <a:p>
            <a:pPr marL="342900" lvl="1" indent="-342900">
              <a:spcBef>
                <a:spcPts val="600"/>
              </a:spcBef>
              <a:buFont typeface="+mj-lt"/>
              <a:buAutoNum type="arabicPeriod"/>
            </a:pPr>
            <a:r>
              <a:rPr lang="en-US" sz="1600" dirty="0">
                <a:latin typeface="+mn-lt"/>
              </a:rPr>
              <a:t>BOOTRASH hijacks boot process in order to load the Nemesis payload before the OS.</a:t>
            </a:r>
          </a:p>
          <a:p>
            <a:pPr marL="342900" lvl="1" indent="-342900">
              <a:spcBef>
                <a:spcPts val="600"/>
              </a:spcBef>
              <a:buFont typeface="+mj-lt"/>
              <a:buAutoNum type="arabicPeriod"/>
            </a:pPr>
            <a:r>
              <a:rPr lang="en-US" sz="1600" dirty="0">
                <a:latin typeface="+mn-lt"/>
              </a:rPr>
              <a:t>BOOTRASH creates its own custom virtual file system (VFS) to store the components of the Nemesis</a:t>
            </a:r>
            <a:endParaRPr lang="en-US" sz="1600" dirty="0">
              <a:solidFill>
                <a:prstClr val="black"/>
              </a:solidFill>
              <a:latin typeface="+mn-lt"/>
              <a:cs typeface="Neo Sans Intel"/>
            </a:endParaRPr>
          </a:p>
        </p:txBody>
      </p:sp>
      <p:sp>
        <p:nvSpPr>
          <p:cNvPr id="4" name="Rectangle 3"/>
          <p:cNvSpPr/>
          <p:nvPr/>
        </p:nvSpPr>
        <p:spPr>
          <a:xfrm>
            <a:off x="457200" y="6117240"/>
            <a:ext cx="3062057" cy="338554"/>
          </a:xfrm>
          <a:prstGeom prst="rect">
            <a:avLst/>
          </a:prstGeom>
        </p:spPr>
        <p:txBody>
          <a:bodyPr wrap="none">
            <a:spAutoFit/>
          </a:bodyPr>
          <a:lstStyle/>
          <a:p>
            <a:pPr marL="0" lvl="1" indent="0">
              <a:buNone/>
            </a:pPr>
            <a:r>
              <a:rPr lang="en-US" sz="1600" dirty="0">
                <a:solidFill>
                  <a:prstClr val="black"/>
                </a:solidFill>
                <a:cs typeface="Neo Sans Intel"/>
              </a:rPr>
              <a:t>Source: </a:t>
            </a:r>
            <a:r>
              <a:rPr lang="en-US" sz="1600" dirty="0">
                <a:solidFill>
                  <a:prstClr val="black"/>
                </a:solidFill>
                <a:cs typeface="Neo Sans Intel"/>
                <a:hlinkClick r:id="rId2"/>
              </a:rPr>
              <a:t>fin1 targets boot record</a:t>
            </a:r>
            <a:endParaRPr lang="en-US" sz="1600" dirty="0">
              <a:solidFill>
                <a:prstClr val="black"/>
              </a:solidFill>
              <a:cs typeface="Neo Sans Intel"/>
            </a:endParaRPr>
          </a:p>
        </p:txBody>
      </p:sp>
      <p:sp>
        <p:nvSpPr>
          <p:cNvPr id="6" name="Rectangle: Rounded Corners 5"/>
          <p:cNvSpPr/>
          <p:nvPr/>
        </p:nvSpPr>
        <p:spPr>
          <a:xfrm>
            <a:off x="4114800" y="3505200"/>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BIOS</a:t>
            </a:r>
          </a:p>
        </p:txBody>
      </p:sp>
      <p:sp>
        <p:nvSpPr>
          <p:cNvPr id="7" name="Rectangle: Rounded Corners 6"/>
          <p:cNvSpPr/>
          <p:nvPr/>
        </p:nvSpPr>
        <p:spPr>
          <a:xfrm>
            <a:off x="4114292" y="4039809"/>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MBR</a:t>
            </a:r>
          </a:p>
        </p:txBody>
      </p:sp>
      <p:sp>
        <p:nvSpPr>
          <p:cNvPr id="9" name="Rectangle: Rounded Corners 8"/>
          <p:cNvSpPr/>
          <p:nvPr/>
        </p:nvSpPr>
        <p:spPr>
          <a:xfrm>
            <a:off x="4133850" y="5150555"/>
            <a:ext cx="1524000"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bootmgr</a:t>
            </a:r>
            <a:endParaRPr lang="en-US" sz="1400" dirty="0"/>
          </a:p>
        </p:txBody>
      </p:sp>
      <p:sp>
        <p:nvSpPr>
          <p:cNvPr id="10" name="Rectangle: Rounded Corners 9"/>
          <p:cNvSpPr/>
          <p:nvPr/>
        </p:nvSpPr>
        <p:spPr>
          <a:xfrm>
            <a:off x="4147820" y="4602381"/>
            <a:ext cx="1524000" cy="304800"/>
          </a:xfrm>
          <a:prstGeom prst="round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VBR</a:t>
            </a:r>
          </a:p>
        </p:txBody>
      </p:sp>
      <p:cxnSp>
        <p:nvCxnSpPr>
          <p:cNvPr id="11" name="Straight Arrow Connector 10"/>
          <p:cNvCxnSpPr/>
          <p:nvPr/>
        </p:nvCxnSpPr>
        <p:spPr>
          <a:xfrm flipH="1">
            <a:off x="4909820" y="3811629"/>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4889500" y="4350875"/>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876292" y="4905129"/>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Rounded Corners 13"/>
          <p:cNvSpPr/>
          <p:nvPr/>
        </p:nvSpPr>
        <p:spPr>
          <a:xfrm>
            <a:off x="6019800" y="5148949"/>
            <a:ext cx="1524000" cy="426352"/>
          </a:xfrm>
          <a:prstGeom prst="round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Nemesis payload</a:t>
            </a:r>
          </a:p>
        </p:txBody>
      </p:sp>
      <p:cxnSp>
        <p:nvCxnSpPr>
          <p:cNvPr id="15" name="Straight Arrow Connector 14"/>
          <p:cNvCxnSpPr>
            <a:stCxn id="10" idx="3"/>
          </p:cNvCxnSpPr>
          <p:nvPr/>
        </p:nvCxnSpPr>
        <p:spPr>
          <a:xfrm>
            <a:off x="5671820" y="4754781"/>
            <a:ext cx="1109980" cy="39416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Rounded Corners 15"/>
          <p:cNvSpPr/>
          <p:nvPr/>
        </p:nvSpPr>
        <p:spPr>
          <a:xfrm>
            <a:off x="6019800" y="5860165"/>
            <a:ext cx="1524000" cy="426352"/>
          </a:xfrm>
          <a:prstGeom prst="round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Virtual File System (VFS)</a:t>
            </a:r>
          </a:p>
        </p:txBody>
      </p:sp>
      <p:cxnSp>
        <p:nvCxnSpPr>
          <p:cNvPr id="17" name="Straight Arrow Connector 16"/>
          <p:cNvCxnSpPr/>
          <p:nvPr/>
        </p:nvCxnSpPr>
        <p:spPr>
          <a:xfrm flipH="1">
            <a:off x="6800596" y="5606520"/>
            <a:ext cx="508" cy="2269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842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Ransomware Bootkit: Petya</a:t>
            </a:r>
          </a:p>
        </p:txBody>
      </p:sp>
      <p:sp>
        <p:nvSpPr>
          <p:cNvPr id="7" name="Content Placeholder 2"/>
          <p:cNvSpPr txBox="1">
            <a:spLocks/>
          </p:cNvSpPr>
          <p:nvPr/>
        </p:nvSpPr>
        <p:spPr>
          <a:xfrm>
            <a:off x="1543050" y="6248400"/>
            <a:ext cx="6172200" cy="21345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prstClr val="black"/>
                </a:solidFill>
              </a:rPr>
              <a:t>Source: </a:t>
            </a:r>
            <a:r>
              <a:rPr lang="en-US" sz="1600" dirty="0">
                <a:solidFill>
                  <a:prstClr val="black"/>
                </a:solidFill>
                <a:hlinkClick r:id="rId3"/>
              </a:rPr>
              <a:t>Petya – Taking Ransomware To The Low Level</a:t>
            </a:r>
            <a:r>
              <a:rPr lang="en-US" sz="1600" dirty="0">
                <a:solidFill>
                  <a:prstClr val="black"/>
                </a:solidFill>
              </a:rPr>
              <a:t> </a:t>
            </a:r>
            <a:endParaRPr lang="en-US" sz="1600" dirty="0"/>
          </a:p>
        </p:txBody>
      </p:sp>
      <p:pic>
        <p:nvPicPr>
          <p:cNvPr id="95234" name="Picture 2"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105" y="3048000"/>
            <a:ext cx="5667789" cy="31733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200" y="1293674"/>
            <a:ext cx="8229600" cy="1754326"/>
          </a:xfrm>
          <a:prstGeom prst="rect">
            <a:avLst/>
          </a:prstGeom>
        </p:spPr>
        <p:txBody>
          <a:bodyPr wrap="square">
            <a:spAutoFit/>
          </a:bodyPr>
          <a:lstStyle/>
          <a:p>
            <a:pPr marL="342900" indent="-342900">
              <a:buFont typeface="Arial" panose="020B0604020202020204" pitchFamily="34" charset="0"/>
              <a:buChar char="•"/>
            </a:pPr>
            <a:r>
              <a:rPr lang="en-US" dirty="0"/>
              <a:t>Launched by Windows executable dropper</a:t>
            </a:r>
          </a:p>
          <a:p>
            <a:pPr marL="342900" indent="-342900">
              <a:buFont typeface="Arial" panose="020B0604020202020204" pitchFamily="34" charset="0"/>
              <a:buChar char="•"/>
            </a:pPr>
            <a:r>
              <a:rPr lang="en-US" dirty="0"/>
              <a:t>Overwrites the beginning of the disk (including MBR) and makes an XOR encrypted backup of the original data</a:t>
            </a:r>
          </a:p>
          <a:p>
            <a:pPr marL="342900" indent="-342900">
              <a:buFont typeface="Arial" panose="020B0604020202020204" pitchFamily="34" charset="0"/>
              <a:buChar char="•"/>
            </a:pPr>
            <a:r>
              <a:rPr lang="en-US" dirty="0"/>
              <a:t>The second stage is executed by the fake CHKDSK scan. After this, the file system is destroyed and cannot be read</a:t>
            </a:r>
          </a:p>
          <a:p>
            <a:pPr marL="342900" indent="-342900">
              <a:buFont typeface="Arial" panose="020B0604020202020204" pitchFamily="34" charset="0"/>
              <a:buChar char="•"/>
            </a:pPr>
            <a:r>
              <a:rPr lang="en-US" dirty="0"/>
              <a:t>This first ransomware targeting disk with MBR rather than individual files</a:t>
            </a:r>
          </a:p>
        </p:txBody>
      </p:sp>
    </p:spTree>
    <p:extLst>
      <p:ext uri="{BB962C8B-B14F-4D97-AF65-F5344CB8AC3E}">
        <p14:creationId xmlns:p14="http://schemas.microsoft.com/office/powerpoint/2010/main" val="2218818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Mebromi BIOS Infection</a:t>
            </a:r>
          </a:p>
        </p:txBody>
      </p:sp>
      <p:sp>
        <p:nvSpPr>
          <p:cNvPr id="3" name="Content Placeholder 2"/>
          <p:cNvSpPr>
            <a:spLocks noGrp="1"/>
          </p:cNvSpPr>
          <p:nvPr>
            <p:ph idx="1"/>
          </p:nvPr>
        </p:nvSpPr>
        <p:spPr/>
        <p:txBody>
          <a:bodyPr/>
          <a:lstStyle/>
          <a:p>
            <a:pPr lvl="0"/>
            <a:r>
              <a:rPr lang="en-US" b="1" dirty="0">
                <a:solidFill>
                  <a:sysClr val="windowText" lastClr="000000">
                    <a:hueOff val="0"/>
                    <a:satOff val="0"/>
                    <a:lumOff val="0"/>
                    <a:alphaOff val="0"/>
                  </a:sysClr>
                </a:solidFill>
                <a:cs typeface="Arial"/>
                <a:sym typeface="Wingdings" pitchFamily="2" charset="2"/>
                <a:hlinkClick r:id="rId2"/>
              </a:rPr>
              <a:t>Mebromi</a:t>
            </a:r>
            <a:r>
              <a:rPr lang="en-US" dirty="0">
                <a:solidFill>
                  <a:sysClr val="windowText" lastClr="000000">
                    <a:hueOff val="0"/>
                    <a:satOff val="0"/>
                    <a:lumOff val="0"/>
                    <a:alphaOff val="0"/>
                  </a:sysClr>
                </a:solidFill>
                <a:cs typeface="Arial"/>
                <a:sym typeface="Wingdings" pitchFamily="2" charset="2"/>
              </a:rPr>
              <a:t> malware includes BIOS infector &amp; MBR bootkit components</a:t>
            </a:r>
            <a:endParaRPr lang="en-US" dirty="0">
              <a:solidFill>
                <a:sysClr val="windowText" lastClr="000000">
                  <a:hueOff val="0"/>
                  <a:satOff val="0"/>
                  <a:lumOff val="0"/>
                  <a:alphaOff val="0"/>
                </a:sysClr>
              </a:solidFill>
              <a:cs typeface="Arial"/>
            </a:endParaRPr>
          </a:p>
          <a:p>
            <a:pPr marL="342900" lvl="0" indent="-342900">
              <a:buFont typeface="Arial" panose="020B0604020202020204" pitchFamily="34" charset="0"/>
              <a:buChar char="•"/>
            </a:pPr>
            <a:endParaRPr lang="en-US" dirty="0">
              <a:solidFill>
                <a:sysClr val="windowText" lastClr="000000">
                  <a:hueOff val="0"/>
                  <a:satOff val="0"/>
                  <a:lumOff val="0"/>
                  <a:alphaOff val="0"/>
                </a:sysClr>
              </a:solidFill>
              <a:cs typeface="Arial"/>
            </a:endParaRPr>
          </a:p>
          <a:p>
            <a:pPr marL="342900" lvl="0" indent="-342900">
              <a:buFont typeface="Arial" panose="020B0604020202020204" pitchFamily="34" charset="0"/>
              <a:buChar char="•"/>
            </a:pPr>
            <a:r>
              <a:rPr lang="en-US" dirty="0">
                <a:solidFill>
                  <a:sysClr val="windowText" lastClr="000000">
                    <a:hueOff val="0"/>
                    <a:satOff val="0"/>
                    <a:lumOff val="0"/>
                    <a:alphaOff val="0"/>
                  </a:sysClr>
                </a:solidFill>
                <a:cs typeface="Arial"/>
              </a:rPr>
              <a:t>Patches BIOS ROM binary injecting malicious ISA Option ROM with legitimate BIOS image mod utility</a:t>
            </a:r>
          </a:p>
          <a:p>
            <a:pPr marL="342900" lvl="0" indent="-342900">
              <a:buFont typeface="Arial" panose="020B0604020202020204" pitchFamily="34" charset="0"/>
              <a:buChar char="•"/>
            </a:pPr>
            <a:r>
              <a:rPr lang="en-US" dirty="0">
                <a:solidFill>
                  <a:sysClr val="windowText" lastClr="000000">
                    <a:hueOff val="0"/>
                    <a:satOff val="0"/>
                    <a:lumOff val="0"/>
                    <a:alphaOff val="0"/>
                  </a:sysClr>
                </a:solidFill>
                <a:cs typeface="Arial"/>
                <a:sym typeface="Wingdings" pitchFamily="2" charset="2"/>
              </a:rPr>
              <a:t>Triggers SW SMI </a:t>
            </a:r>
            <a:r>
              <a:rPr lang="en-US" dirty="0">
                <a:solidFill>
                  <a:sysClr val="windowText" lastClr="000000">
                    <a:hueOff val="0"/>
                    <a:satOff val="0"/>
                    <a:lumOff val="0"/>
                    <a:alphaOff val="0"/>
                  </a:sysClr>
                </a:solidFill>
                <a:latin typeface="Courier New" panose="02070309020205020404" pitchFamily="49" charset="0"/>
                <a:cs typeface="Courier New" panose="02070309020205020404" pitchFamily="49" charset="0"/>
                <a:sym typeface="Wingdings" pitchFamily="2" charset="2"/>
              </a:rPr>
              <a:t>0x29/0x2F</a:t>
            </a:r>
            <a:r>
              <a:rPr lang="en-US" dirty="0">
                <a:solidFill>
                  <a:sysClr val="windowText" lastClr="000000">
                    <a:hueOff val="0"/>
                    <a:satOff val="0"/>
                    <a:lumOff val="0"/>
                    <a:alphaOff val="0"/>
                  </a:sysClr>
                </a:solidFill>
                <a:cs typeface="Arial"/>
                <a:sym typeface="Wingdings" pitchFamily="2" charset="2"/>
              </a:rPr>
              <a:t> to erase SPI flash then write patched BIOS binary</a:t>
            </a:r>
          </a:p>
          <a:p>
            <a:pPr lvl="0"/>
            <a:r>
              <a:rPr lang="en-US" dirty="0">
                <a:solidFill>
                  <a:sysClr val="windowText" lastClr="000000">
                    <a:hueOff val="0"/>
                    <a:satOff val="0"/>
                    <a:lumOff val="0"/>
                    <a:alphaOff val="0"/>
                  </a:sysClr>
                </a:solidFill>
                <a:cs typeface="Arial"/>
                <a:sym typeface="Wingdings" pitchFamily="2" charset="2"/>
              </a:rPr>
              <a:t>	</a:t>
            </a:r>
            <a:r>
              <a:rPr lang="en-US" dirty="0">
                <a:solidFill>
                  <a:sysClr val="windowText" lastClr="000000">
                    <a:hueOff val="0"/>
                    <a:satOff val="0"/>
                    <a:lumOff val="0"/>
                    <a:alphaOff val="0"/>
                  </a:sysClr>
                </a:solidFill>
                <a:latin typeface="Courier New" panose="02070309020205020404" pitchFamily="49" charset="0"/>
                <a:cs typeface="Courier New" panose="02070309020205020404" pitchFamily="49" charset="0"/>
                <a:sym typeface="Wingdings" pitchFamily="2" charset="2"/>
              </a:rPr>
              <a:t># chipsec_util.py </a:t>
            </a:r>
            <a:r>
              <a:rPr lang="en-US" dirty="0" err="1">
                <a:solidFill>
                  <a:sysClr val="windowText" lastClr="000000">
                    <a:hueOff val="0"/>
                    <a:satOff val="0"/>
                    <a:lumOff val="0"/>
                    <a:alphaOff val="0"/>
                  </a:sysClr>
                </a:solidFill>
                <a:latin typeface="Courier New" panose="02070309020205020404" pitchFamily="49" charset="0"/>
                <a:cs typeface="Courier New" panose="02070309020205020404" pitchFamily="49" charset="0"/>
                <a:sym typeface="Wingdings" pitchFamily="2" charset="2"/>
              </a:rPr>
              <a:t>smi</a:t>
            </a:r>
            <a:r>
              <a:rPr lang="en-US" dirty="0">
                <a:solidFill>
                  <a:sysClr val="windowText" lastClr="000000">
                    <a:hueOff val="0"/>
                    <a:satOff val="0"/>
                    <a:lumOff val="0"/>
                    <a:alphaOff val="0"/>
                  </a:sysClr>
                </a:solidFill>
                <a:latin typeface="Courier New" panose="02070309020205020404" pitchFamily="49" charset="0"/>
                <a:cs typeface="Courier New" panose="02070309020205020404" pitchFamily="49" charset="0"/>
                <a:sym typeface="Wingdings" pitchFamily="2" charset="2"/>
              </a:rPr>
              <a:t> 0x2F</a:t>
            </a:r>
          </a:p>
          <a:p>
            <a:pPr marL="342900" lvl="0" indent="-342900">
              <a:buFont typeface="Arial" panose="020B0604020202020204" pitchFamily="34" charset="0"/>
              <a:buChar char="•"/>
            </a:pPr>
            <a:r>
              <a:rPr lang="en-US" dirty="0">
                <a:solidFill>
                  <a:sysClr val="windowText" lastClr="000000">
                    <a:hueOff val="0"/>
                    <a:satOff val="0"/>
                    <a:lumOff val="0"/>
                    <a:alphaOff val="0"/>
                  </a:sysClr>
                </a:solidFill>
                <a:cs typeface="Arial"/>
                <a:sym typeface="Wingdings" pitchFamily="2" charset="2"/>
              </a:rPr>
              <a:t>Infected BIOS injects boot strap code to MBR</a:t>
            </a:r>
            <a:endParaRPr lang="en-US" dirty="0">
              <a:solidFill>
                <a:sysClr val="windowText" lastClr="000000">
                  <a:hueOff val="0"/>
                  <a:satOff val="0"/>
                  <a:lumOff val="0"/>
                  <a:alphaOff val="0"/>
                </a:sysClr>
              </a:solidFill>
              <a:cs typeface="Aria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Extract and Parse Master Boot Record</a:t>
            </a:r>
          </a:p>
        </p:txBody>
      </p:sp>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Exercise 2.1</a:t>
            </a:r>
          </a:p>
        </p:txBody>
      </p:sp>
    </p:spTree>
    <p:extLst>
      <p:ext uri="{BB962C8B-B14F-4D97-AF65-F5344CB8AC3E}">
        <p14:creationId xmlns:p14="http://schemas.microsoft.com/office/powerpoint/2010/main" val="259380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2.3 GUID Partition Table</a:t>
            </a:r>
          </a:p>
        </p:txBody>
      </p:sp>
    </p:spTree>
    <p:extLst>
      <p:ext uri="{BB962C8B-B14F-4D97-AF65-F5344CB8AC3E}">
        <p14:creationId xmlns:p14="http://schemas.microsoft.com/office/powerpoint/2010/main" val="325625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 Partition Table</a:t>
            </a:r>
            <a:br>
              <a:rPr lang="en-US" dirty="0"/>
            </a:br>
            <a:endParaRPr lang="en-US" dirty="0"/>
          </a:p>
        </p:txBody>
      </p:sp>
      <p:sp>
        <p:nvSpPr>
          <p:cNvPr id="4" name="Content Placeholder 2"/>
          <p:cNvSpPr txBox="1">
            <a:spLocks/>
          </p:cNvSpPr>
          <p:nvPr/>
        </p:nvSpPr>
        <p:spPr>
          <a:xfrm>
            <a:off x="457200" y="1447801"/>
            <a:ext cx="8229600" cy="3200399"/>
          </a:xfrm>
          <a:prstGeom prst="rect">
            <a:avLst/>
          </a:prstGeom>
        </p:spPr>
        <p:txBody>
          <a:bodyPr vert="horz" lIns="0" tIns="0" rIns="0" bIns="0" rtlCol="0">
            <a:normAutofit/>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kern="1200" baseline="0" smtClean="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hlinkClick r:id="rId2"/>
              </a:rPr>
              <a:t>GUID Partition Table</a:t>
            </a:r>
            <a:r>
              <a:rPr lang="en-US" dirty="0"/>
              <a:t> (GPT) is a hard disk partition table layout using GUIDs defined as part of UEFI standard</a:t>
            </a:r>
          </a:p>
          <a:p>
            <a:pPr marL="342900" indent="-342900">
              <a:buFont typeface="Arial" panose="020B0604020202020204" pitchFamily="34" charset="0"/>
              <a:buChar char="•"/>
            </a:pPr>
            <a:r>
              <a:rPr lang="en-US" dirty="0"/>
              <a:t>The GPT Header defines the range of LBAs that are usable by GPT Partition Entries</a:t>
            </a:r>
          </a:p>
          <a:p>
            <a:pPr marL="342900" indent="-342900">
              <a:buFont typeface="Arial" panose="020B0604020202020204" pitchFamily="34" charset="0"/>
              <a:buChar char="•"/>
            </a:pPr>
            <a:r>
              <a:rPr lang="en-US" dirty="0"/>
              <a:t>Disk GUID is a GUID that uniquely identifies the entire GPT Header and all its associated storage</a:t>
            </a:r>
          </a:p>
        </p:txBody>
      </p:sp>
    </p:spTree>
    <p:extLst>
      <p:ext uri="{BB962C8B-B14F-4D97-AF65-F5344CB8AC3E}">
        <p14:creationId xmlns:p14="http://schemas.microsoft.com/office/powerpoint/2010/main" val="1654772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 Partition Table Disk Layout</a:t>
            </a:r>
          </a:p>
        </p:txBody>
      </p:sp>
      <p:sp>
        <p:nvSpPr>
          <p:cNvPr id="4" name="Rectangle 3"/>
          <p:cNvSpPr/>
          <p:nvPr/>
        </p:nvSpPr>
        <p:spPr>
          <a:xfrm>
            <a:off x="489732" y="6172200"/>
            <a:ext cx="8578068" cy="338554"/>
          </a:xfrm>
          <a:prstGeom prst="rect">
            <a:avLst/>
          </a:prstGeom>
        </p:spPr>
        <p:txBody>
          <a:bodyPr wrap="square">
            <a:spAutoFit/>
          </a:bodyPr>
          <a:lstStyle/>
          <a:p>
            <a:pPr algn="ctr"/>
            <a:r>
              <a:rPr lang="en-US" sz="1600" dirty="0"/>
              <a:t>Source: </a:t>
            </a:r>
            <a:r>
              <a:rPr lang="en-US" sz="1600" dirty="0">
                <a:hlinkClick r:id="rId2"/>
              </a:rPr>
              <a:t>http://kurtqiao.github.io/uefi/2014/12/31/GUID-Partition-Table-Disk.html</a:t>
            </a:r>
            <a:endParaRPr lang="en-US" sz="1600" dirty="0"/>
          </a:p>
        </p:txBody>
      </p:sp>
      <p:grpSp>
        <p:nvGrpSpPr>
          <p:cNvPr id="5" name="Group 4"/>
          <p:cNvGrpSpPr/>
          <p:nvPr/>
        </p:nvGrpSpPr>
        <p:grpSpPr>
          <a:xfrm>
            <a:off x="1295400" y="1600200"/>
            <a:ext cx="6217337" cy="4038600"/>
            <a:chOff x="1628922" y="3124200"/>
            <a:chExt cx="5579015" cy="3429000"/>
          </a:xfrm>
        </p:grpSpPr>
        <p:sp>
          <p:nvSpPr>
            <p:cNvPr id="6" name="Rectangle 5"/>
            <p:cNvSpPr/>
            <p:nvPr/>
          </p:nvSpPr>
          <p:spPr>
            <a:xfrm>
              <a:off x="1628922" y="3703574"/>
              <a:ext cx="1955923" cy="1524000"/>
            </a:xfrm>
            <a:prstGeom prst="rect">
              <a:avLst/>
            </a:prstGeom>
            <a:no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86921" y="3703574"/>
              <a:ext cx="2156801" cy="1524000"/>
            </a:xfrm>
            <a:prstGeom prst="rect">
              <a:avLst/>
            </a:prstGeom>
            <a:no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743722" y="3703574"/>
              <a:ext cx="1447801" cy="1524000"/>
            </a:xfrm>
            <a:prstGeom prst="rect">
              <a:avLst/>
            </a:prstGeom>
            <a:no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861779" y="3881945"/>
              <a:ext cx="368505" cy="1143000"/>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1200" dirty="0">
                  <a:solidFill>
                    <a:schemeClr val="tx1"/>
                  </a:solidFill>
                </a:rPr>
                <a:t>PMBR</a:t>
              </a:r>
            </a:p>
          </p:txBody>
        </p:sp>
        <p:sp>
          <p:nvSpPr>
            <p:cNvPr id="10" name="Rectangle 9"/>
            <p:cNvSpPr/>
            <p:nvPr/>
          </p:nvSpPr>
          <p:spPr>
            <a:xfrm>
              <a:off x="2232360" y="3881945"/>
              <a:ext cx="375548" cy="1143000"/>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1200" dirty="0">
                  <a:solidFill>
                    <a:schemeClr val="tx1"/>
                  </a:solidFill>
                </a:rPr>
                <a:t>Partition Table HDR</a:t>
              </a:r>
            </a:p>
          </p:txBody>
        </p:sp>
        <p:sp>
          <p:nvSpPr>
            <p:cNvPr id="11" name="Rectangle 10"/>
            <p:cNvSpPr/>
            <p:nvPr/>
          </p:nvSpPr>
          <p:spPr>
            <a:xfrm>
              <a:off x="4184859" y="3882540"/>
              <a:ext cx="1101664" cy="1143000"/>
            </a:xfrm>
            <a:prstGeom prst="rect">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Partition 1</a:t>
              </a:r>
            </a:p>
          </p:txBody>
        </p:sp>
        <p:cxnSp>
          <p:nvCxnSpPr>
            <p:cNvPr id="12" name="Straight Arrow Connector 11"/>
            <p:cNvCxnSpPr/>
            <p:nvPr/>
          </p:nvCxnSpPr>
          <p:spPr>
            <a:xfrm>
              <a:off x="3686323" y="3196740"/>
              <a:ext cx="0" cy="6858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617663" y="5011138"/>
              <a:ext cx="10746" cy="63847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184859" y="3217495"/>
              <a:ext cx="1221" cy="4953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5278219" y="3460497"/>
              <a:ext cx="8304" cy="25229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5278219" y="5227575"/>
              <a:ext cx="0" cy="47831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180608" y="5230778"/>
              <a:ext cx="4251" cy="26408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180608" y="3217495"/>
              <a:ext cx="2104331"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286523" y="3450668"/>
              <a:ext cx="836491" cy="495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848123" y="5705887"/>
              <a:ext cx="243669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924323" y="5494866"/>
              <a:ext cx="1256285"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2848123" y="4922774"/>
              <a:ext cx="0" cy="78311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2924323" y="4922774"/>
              <a:ext cx="0" cy="59064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6284939" y="3217495"/>
              <a:ext cx="0" cy="67658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6110559" y="3438782"/>
              <a:ext cx="0" cy="44375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6" name="Left Brace 25"/>
            <p:cNvSpPr/>
            <p:nvPr/>
          </p:nvSpPr>
          <p:spPr>
            <a:xfrm rot="16200000">
              <a:off x="2313244" y="5199572"/>
              <a:ext cx="342900" cy="1506094"/>
            </a:xfrm>
            <a:prstGeom prst="leftBrace">
              <a:avLst>
                <a:gd name="adj1" fmla="val 58333"/>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p:cNvSpPr/>
            <p:nvPr/>
          </p:nvSpPr>
          <p:spPr>
            <a:xfrm rot="16200000">
              <a:off x="6343650" y="5140129"/>
              <a:ext cx="342900" cy="1295400"/>
            </a:xfrm>
            <a:prstGeom prst="leftBrace">
              <a:avLst>
                <a:gd name="adj1" fmla="val 58333"/>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Rectangle 27"/>
            <p:cNvSpPr/>
            <p:nvPr/>
          </p:nvSpPr>
          <p:spPr>
            <a:xfrm>
              <a:off x="2608742" y="3882540"/>
              <a:ext cx="161925" cy="1143000"/>
            </a:xfrm>
            <a:prstGeom prst="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0</a:t>
              </a:r>
              <a:endParaRPr lang="en-US" dirty="0">
                <a:solidFill>
                  <a:schemeClr val="tx1"/>
                </a:solidFill>
              </a:endParaRPr>
            </a:p>
          </p:txBody>
        </p:sp>
        <p:sp>
          <p:nvSpPr>
            <p:cNvPr id="29" name="Rectangle 28"/>
            <p:cNvSpPr/>
            <p:nvPr/>
          </p:nvSpPr>
          <p:spPr>
            <a:xfrm>
              <a:off x="2782388" y="3882540"/>
              <a:ext cx="161925" cy="1143000"/>
            </a:xfrm>
            <a:prstGeom prst="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1</a:t>
              </a:r>
              <a:endParaRPr lang="en-US" dirty="0">
                <a:solidFill>
                  <a:schemeClr val="tx1"/>
                </a:solidFill>
              </a:endParaRPr>
            </a:p>
          </p:txBody>
        </p:sp>
        <p:sp>
          <p:nvSpPr>
            <p:cNvPr id="30" name="Rectangle 29"/>
            <p:cNvSpPr/>
            <p:nvPr/>
          </p:nvSpPr>
          <p:spPr>
            <a:xfrm>
              <a:off x="2951274" y="3882540"/>
              <a:ext cx="161925" cy="1143000"/>
            </a:xfrm>
            <a:prstGeom prst="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a:t>
              </a:r>
            </a:p>
          </p:txBody>
        </p:sp>
        <p:sp>
          <p:nvSpPr>
            <p:cNvPr id="31" name="Rectangle 30"/>
            <p:cNvSpPr/>
            <p:nvPr/>
          </p:nvSpPr>
          <p:spPr>
            <a:xfrm>
              <a:off x="3124563" y="3882540"/>
              <a:ext cx="161925" cy="1143000"/>
            </a:xfrm>
            <a:prstGeom prst="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n</a:t>
              </a:r>
              <a:endParaRPr lang="en-US" dirty="0">
                <a:solidFill>
                  <a:schemeClr val="tx1"/>
                </a:solidFill>
              </a:endParaRPr>
            </a:p>
          </p:txBody>
        </p:sp>
        <p:sp>
          <p:nvSpPr>
            <p:cNvPr id="32" name="Rectangle 31"/>
            <p:cNvSpPr/>
            <p:nvPr/>
          </p:nvSpPr>
          <p:spPr>
            <a:xfrm>
              <a:off x="1761844" y="3460497"/>
              <a:ext cx="514885" cy="253916"/>
            </a:xfrm>
            <a:prstGeom prst="rect">
              <a:avLst/>
            </a:prstGeom>
          </p:spPr>
          <p:txBody>
            <a:bodyPr wrap="none">
              <a:spAutoFit/>
            </a:bodyPr>
            <a:lstStyle/>
            <a:p>
              <a:r>
                <a:rPr lang="en-US" sz="1050" dirty="0"/>
                <a:t>LBA0</a:t>
              </a:r>
            </a:p>
          </p:txBody>
        </p:sp>
        <p:sp>
          <p:nvSpPr>
            <p:cNvPr id="33" name="Rectangle 32"/>
            <p:cNvSpPr/>
            <p:nvPr/>
          </p:nvSpPr>
          <p:spPr>
            <a:xfrm>
              <a:off x="2181211" y="3460006"/>
              <a:ext cx="514885" cy="253916"/>
            </a:xfrm>
            <a:prstGeom prst="rect">
              <a:avLst/>
            </a:prstGeom>
          </p:spPr>
          <p:txBody>
            <a:bodyPr wrap="none">
              <a:spAutoFit/>
            </a:bodyPr>
            <a:lstStyle/>
            <a:p>
              <a:r>
                <a:rPr lang="en-US" sz="1050" dirty="0"/>
                <a:t>LBA1</a:t>
              </a:r>
            </a:p>
          </p:txBody>
        </p:sp>
        <p:sp>
          <p:nvSpPr>
            <p:cNvPr id="34" name="Rectangle 33"/>
            <p:cNvSpPr/>
            <p:nvPr/>
          </p:nvSpPr>
          <p:spPr>
            <a:xfrm>
              <a:off x="5955367" y="3894074"/>
              <a:ext cx="161925" cy="1143000"/>
            </a:xfrm>
            <a:prstGeom prst="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0</a:t>
              </a:r>
              <a:endParaRPr lang="en-US" dirty="0">
                <a:solidFill>
                  <a:schemeClr val="tx1"/>
                </a:solidFill>
              </a:endParaRPr>
            </a:p>
          </p:txBody>
        </p:sp>
        <p:sp>
          <p:nvSpPr>
            <p:cNvPr id="35" name="Rectangle 34"/>
            <p:cNvSpPr/>
            <p:nvPr/>
          </p:nvSpPr>
          <p:spPr>
            <a:xfrm>
              <a:off x="6129013" y="3894074"/>
              <a:ext cx="161925" cy="1143000"/>
            </a:xfrm>
            <a:prstGeom prst="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1</a:t>
              </a:r>
              <a:endParaRPr lang="en-US" dirty="0">
                <a:solidFill>
                  <a:schemeClr val="tx1"/>
                </a:solidFill>
              </a:endParaRPr>
            </a:p>
          </p:txBody>
        </p:sp>
        <p:sp>
          <p:nvSpPr>
            <p:cNvPr id="36" name="Rectangle 35"/>
            <p:cNvSpPr/>
            <p:nvPr/>
          </p:nvSpPr>
          <p:spPr>
            <a:xfrm>
              <a:off x="6297899" y="3894074"/>
              <a:ext cx="161925" cy="1143000"/>
            </a:xfrm>
            <a:prstGeom prst="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a:t>
              </a:r>
            </a:p>
          </p:txBody>
        </p:sp>
        <p:sp>
          <p:nvSpPr>
            <p:cNvPr id="37" name="Rectangle 36"/>
            <p:cNvSpPr/>
            <p:nvPr/>
          </p:nvSpPr>
          <p:spPr>
            <a:xfrm>
              <a:off x="6471188" y="3894074"/>
              <a:ext cx="161925" cy="1143000"/>
            </a:xfrm>
            <a:prstGeom prst="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solidFill>
                    <a:schemeClr val="tx1"/>
                  </a:solidFill>
                </a:rPr>
                <a:t>n</a:t>
              </a:r>
              <a:endParaRPr lang="en-US" dirty="0">
                <a:solidFill>
                  <a:schemeClr val="tx1"/>
                </a:solidFill>
              </a:endParaRPr>
            </a:p>
          </p:txBody>
        </p:sp>
        <p:sp>
          <p:nvSpPr>
            <p:cNvPr id="38" name="Rectangle 37"/>
            <p:cNvSpPr/>
            <p:nvPr/>
          </p:nvSpPr>
          <p:spPr>
            <a:xfrm>
              <a:off x="3205525" y="5247474"/>
              <a:ext cx="986167" cy="253916"/>
            </a:xfrm>
            <a:prstGeom prst="rect">
              <a:avLst/>
            </a:prstGeom>
          </p:spPr>
          <p:txBody>
            <a:bodyPr wrap="none">
              <a:spAutoFit/>
            </a:bodyPr>
            <a:lstStyle/>
            <a:p>
              <a:r>
                <a:rPr lang="en-US" sz="1050" dirty="0"/>
                <a:t>Start partition</a:t>
              </a:r>
            </a:p>
          </p:txBody>
        </p:sp>
        <p:sp>
          <p:nvSpPr>
            <p:cNvPr id="39" name="Rectangle 38"/>
            <p:cNvSpPr/>
            <p:nvPr/>
          </p:nvSpPr>
          <p:spPr>
            <a:xfrm>
              <a:off x="4380186" y="5432071"/>
              <a:ext cx="942887" cy="253916"/>
            </a:xfrm>
            <a:prstGeom prst="rect">
              <a:avLst/>
            </a:prstGeom>
          </p:spPr>
          <p:txBody>
            <a:bodyPr wrap="none">
              <a:spAutoFit/>
            </a:bodyPr>
            <a:lstStyle/>
            <a:p>
              <a:r>
                <a:rPr lang="en-US" sz="1050" dirty="0"/>
                <a:t>End partition</a:t>
              </a:r>
            </a:p>
          </p:txBody>
        </p:sp>
        <p:sp>
          <p:nvSpPr>
            <p:cNvPr id="40" name="Rectangle 39"/>
            <p:cNvSpPr/>
            <p:nvPr/>
          </p:nvSpPr>
          <p:spPr>
            <a:xfrm>
              <a:off x="5232773" y="3446079"/>
              <a:ext cx="942887" cy="253916"/>
            </a:xfrm>
            <a:prstGeom prst="rect">
              <a:avLst/>
            </a:prstGeom>
          </p:spPr>
          <p:txBody>
            <a:bodyPr wrap="none">
              <a:spAutoFit/>
            </a:bodyPr>
            <a:lstStyle/>
            <a:p>
              <a:r>
                <a:rPr lang="en-US" sz="1050" dirty="0"/>
                <a:t>End partition</a:t>
              </a:r>
            </a:p>
          </p:txBody>
        </p:sp>
        <p:sp>
          <p:nvSpPr>
            <p:cNvPr id="41" name="Rectangle 40"/>
            <p:cNvSpPr/>
            <p:nvPr/>
          </p:nvSpPr>
          <p:spPr>
            <a:xfrm>
              <a:off x="4159416" y="3211489"/>
              <a:ext cx="986167" cy="253916"/>
            </a:xfrm>
            <a:prstGeom prst="rect">
              <a:avLst/>
            </a:prstGeom>
          </p:spPr>
          <p:txBody>
            <a:bodyPr wrap="none">
              <a:spAutoFit/>
            </a:bodyPr>
            <a:lstStyle/>
            <a:p>
              <a:r>
                <a:rPr lang="en-US" sz="1050" dirty="0"/>
                <a:t>Start partition</a:t>
              </a:r>
            </a:p>
          </p:txBody>
        </p:sp>
        <p:sp>
          <p:nvSpPr>
            <p:cNvPr id="42" name="Rectangle 41"/>
            <p:cNvSpPr/>
            <p:nvPr/>
          </p:nvSpPr>
          <p:spPr>
            <a:xfrm>
              <a:off x="6638431" y="3460006"/>
              <a:ext cx="514885" cy="253916"/>
            </a:xfrm>
            <a:prstGeom prst="rect">
              <a:avLst/>
            </a:prstGeom>
          </p:spPr>
          <p:txBody>
            <a:bodyPr wrap="none">
              <a:spAutoFit/>
            </a:bodyPr>
            <a:lstStyle/>
            <a:p>
              <a:r>
                <a:rPr lang="en-US" sz="1050" dirty="0" err="1"/>
                <a:t>LBAn</a:t>
              </a:r>
              <a:endParaRPr lang="en-US" sz="1050" dirty="0"/>
            </a:p>
          </p:txBody>
        </p:sp>
        <p:sp>
          <p:nvSpPr>
            <p:cNvPr id="43" name="Rectangle 42"/>
            <p:cNvSpPr/>
            <p:nvPr/>
          </p:nvSpPr>
          <p:spPr>
            <a:xfrm>
              <a:off x="5566119" y="5385354"/>
              <a:ext cx="1303562" cy="253916"/>
            </a:xfrm>
            <a:prstGeom prst="rect">
              <a:avLst/>
            </a:prstGeom>
          </p:spPr>
          <p:txBody>
            <a:bodyPr wrap="none">
              <a:spAutoFit/>
            </a:bodyPr>
            <a:lstStyle/>
            <a:p>
              <a:r>
                <a:rPr lang="en-US" sz="1050" dirty="0"/>
                <a:t>Last useable block</a:t>
              </a:r>
            </a:p>
          </p:txBody>
        </p:sp>
        <p:sp>
          <p:nvSpPr>
            <p:cNvPr id="44" name="Rectangle 43"/>
            <p:cNvSpPr/>
            <p:nvPr/>
          </p:nvSpPr>
          <p:spPr>
            <a:xfrm>
              <a:off x="6638383" y="3894074"/>
              <a:ext cx="375548" cy="1143000"/>
            </a:xfrm>
            <a:prstGeom prst="rect">
              <a:avLst/>
            </a:prstGeom>
            <a:solidFill>
              <a:schemeClr val="bg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1200" dirty="0">
                  <a:solidFill>
                    <a:schemeClr val="tx1"/>
                  </a:solidFill>
                </a:rPr>
                <a:t>Partition Table HDR</a:t>
              </a:r>
            </a:p>
          </p:txBody>
        </p:sp>
        <p:sp>
          <p:nvSpPr>
            <p:cNvPr id="45" name="Rectangle 44"/>
            <p:cNvSpPr/>
            <p:nvPr/>
          </p:nvSpPr>
          <p:spPr>
            <a:xfrm>
              <a:off x="1862122" y="6091535"/>
              <a:ext cx="1362874" cy="461665"/>
            </a:xfrm>
            <a:prstGeom prst="rect">
              <a:avLst/>
            </a:prstGeom>
          </p:spPr>
          <p:txBody>
            <a:bodyPr wrap="none">
              <a:spAutoFit/>
            </a:bodyPr>
            <a:lstStyle/>
            <a:p>
              <a:pPr algn="ctr"/>
              <a:r>
                <a:rPr lang="en-US" sz="1200" dirty="0"/>
                <a:t>Primary Partition </a:t>
              </a:r>
            </a:p>
            <a:p>
              <a:pPr algn="ctr"/>
              <a:r>
                <a:rPr lang="en-US" sz="1200" dirty="0"/>
                <a:t>Table</a:t>
              </a:r>
            </a:p>
          </p:txBody>
        </p:sp>
        <p:sp>
          <p:nvSpPr>
            <p:cNvPr id="46" name="Rectangle 45"/>
            <p:cNvSpPr/>
            <p:nvPr/>
          </p:nvSpPr>
          <p:spPr>
            <a:xfrm>
              <a:off x="5862696" y="5987686"/>
              <a:ext cx="1345241" cy="461665"/>
            </a:xfrm>
            <a:prstGeom prst="rect">
              <a:avLst/>
            </a:prstGeom>
          </p:spPr>
          <p:txBody>
            <a:bodyPr wrap="none">
              <a:spAutoFit/>
            </a:bodyPr>
            <a:lstStyle/>
            <a:p>
              <a:pPr algn="ctr"/>
              <a:r>
                <a:rPr lang="en-US" sz="1200" dirty="0"/>
                <a:t>Backup Partition </a:t>
              </a:r>
            </a:p>
            <a:p>
              <a:pPr algn="ctr"/>
              <a:r>
                <a:rPr lang="en-US" sz="1200" dirty="0"/>
                <a:t>Table</a:t>
              </a:r>
            </a:p>
          </p:txBody>
        </p:sp>
        <p:sp>
          <p:nvSpPr>
            <p:cNvPr id="47" name="Rectangle 46"/>
            <p:cNvSpPr/>
            <p:nvPr/>
          </p:nvSpPr>
          <p:spPr>
            <a:xfrm>
              <a:off x="2362200" y="3124200"/>
              <a:ext cx="1309974" cy="253916"/>
            </a:xfrm>
            <a:prstGeom prst="rect">
              <a:avLst/>
            </a:prstGeom>
          </p:spPr>
          <p:txBody>
            <a:bodyPr wrap="none">
              <a:spAutoFit/>
            </a:bodyPr>
            <a:lstStyle/>
            <a:p>
              <a:r>
                <a:rPr lang="en-US" sz="1050" dirty="0"/>
                <a:t>First useable block</a:t>
              </a:r>
            </a:p>
          </p:txBody>
        </p:sp>
      </p:grpSp>
    </p:spTree>
    <p:extLst>
      <p:ext uri="{BB962C8B-B14F-4D97-AF65-F5344CB8AC3E}">
        <p14:creationId xmlns:p14="http://schemas.microsoft.com/office/powerpoint/2010/main" val="565335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 Partition Table Header</a:t>
            </a:r>
          </a:p>
        </p:txBody>
      </p:sp>
      <p:sp>
        <p:nvSpPr>
          <p:cNvPr id="3" name="Rectangle 2"/>
          <p:cNvSpPr/>
          <p:nvPr/>
        </p:nvSpPr>
        <p:spPr>
          <a:xfrm>
            <a:off x="609600" y="6139480"/>
            <a:ext cx="5562600" cy="338554"/>
          </a:xfrm>
          <a:prstGeom prst="rect">
            <a:avLst/>
          </a:prstGeom>
        </p:spPr>
        <p:txBody>
          <a:bodyPr wrap="square">
            <a:spAutoFit/>
          </a:bodyPr>
          <a:lstStyle/>
          <a:p>
            <a:r>
              <a:rPr lang="en-US" sz="1600" dirty="0"/>
              <a:t>Source: </a:t>
            </a:r>
            <a:r>
              <a:rPr lang="en-US" sz="1600" dirty="0">
                <a:hlinkClick r:id="rId2"/>
              </a:rPr>
              <a:t>http://ntfs.com/guid-part-table.htm</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503549014"/>
              </p:ext>
            </p:extLst>
          </p:nvPr>
        </p:nvGraphicFramePr>
        <p:xfrm>
          <a:off x="609600" y="990600"/>
          <a:ext cx="7924799" cy="4577629"/>
        </p:xfrm>
        <a:graphic>
          <a:graphicData uri="http://schemas.openxmlformats.org/drawingml/2006/table">
            <a:tbl>
              <a:tblPr>
                <a:tableStyleId>{5C22544A-7EE6-4342-B048-85BDC9FD1C3A}</a:tableStyleId>
              </a:tblPr>
              <a:tblGrid>
                <a:gridCol w="901399">
                  <a:extLst>
                    <a:ext uri="{9D8B030D-6E8A-4147-A177-3AD203B41FA5}">
                      <a16:colId xmlns:a16="http://schemas.microsoft.com/office/drawing/2014/main" val="1513294406"/>
                    </a:ext>
                  </a:extLst>
                </a:gridCol>
                <a:gridCol w="901399">
                  <a:extLst>
                    <a:ext uri="{9D8B030D-6E8A-4147-A177-3AD203B41FA5}">
                      <a16:colId xmlns:a16="http://schemas.microsoft.com/office/drawing/2014/main" val="692707690"/>
                    </a:ext>
                  </a:extLst>
                </a:gridCol>
                <a:gridCol w="6122001">
                  <a:extLst>
                    <a:ext uri="{9D8B030D-6E8A-4147-A177-3AD203B41FA5}">
                      <a16:colId xmlns:a16="http://schemas.microsoft.com/office/drawing/2014/main" val="2622996242"/>
                    </a:ext>
                  </a:extLst>
                </a:gridCol>
              </a:tblGrid>
              <a:tr h="217715">
                <a:tc>
                  <a:txBody>
                    <a:bodyPr/>
                    <a:lstStyle/>
                    <a:p>
                      <a:pPr algn="ctr" fontAlgn="b"/>
                      <a:r>
                        <a:rPr lang="en-US" sz="1400" b="1" u="none" strike="noStrike" dirty="0">
                          <a:effectLst/>
                        </a:rPr>
                        <a:t>Offset</a:t>
                      </a:r>
                      <a:endParaRPr lang="en-US" sz="1400" b="1" i="0" u="none" strike="noStrike" dirty="0">
                        <a:solidFill>
                          <a:srgbClr val="000000"/>
                        </a:solidFill>
                        <a:effectLst/>
                        <a:latin typeface="Calibri" panose="020F0502020204030204" pitchFamily="34" charset="0"/>
                      </a:endParaRPr>
                    </a:p>
                  </a:txBody>
                  <a:tcPr marL="9979" marR="9979" marT="9979" marB="0" anchor="b">
                    <a:solidFill>
                      <a:schemeClr val="bg2"/>
                    </a:solidFill>
                  </a:tcPr>
                </a:tc>
                <a:tc>
                  <a:txBody>
                    <a:bodyPr/>
                    <a:lstStyle/>
                    <a:p>
                      <a:pPr algn="ctr" fontAlgn="b"/>
                      <a:r>
                        <a:rPr lang="en-US" sz="1400" b="1" u="none" strike="noStrike" dirty="0">
                          <a:effectLst/>
                        </a:rPr>
                        <a:t>Length</a:t>
                      </a:r>
                      <a:endParaRPr lang="en-US" sz="1400" b="1" i="0" u="none" strike="noStrike" dirty="0">
                        <a:solidFill>
                          <a:srgbClr val="000000"/>
                        </a:solidFill>
                        <a:effectLst/>
                        <a:latin typeface="Calibri" panose="020F0502020204030204" pitchFamily="34" charset="0"/>
                      </a:endParaRPr>
                    </a:p>
                  </a:txBody>
                  <a:tcPr marL="9979" marR="9979" marT="9979" marB="0" anchor="b">
                    <a:solidFill>
                      <a:schemeClr val="bg2"/>
                    </a:solidFill>
                  </a:tcPr>
                </a:tc>
                <a:tc>
                  <a:txBody>
                    <a:bodyPr/>
                    <a:lstStyle/>
                    <a:p>
                      <a:pPr algn="ctr" fontAlgn="b"/>
                      <a:r>
                        <a:rPr lang="en-US" sz="1400" b="1" u="none" strike="noStrike" dirty="0">
                          <a:effectLst/>
                        </a:rPr>
                        <a:t>Contents</a:t>
                      </a:r>
                      <a:endParaRPr lang="en-US" sz="1400" b="1" i="0" u="none" strike="noStrike" dirty="0">
                        <a:solidFill>
                          <a:srgbClr val="000000"/>
                        </a:solidFill>
                        <a:effectLst/>
                        <a:latin typeface="Calibri" panose="020F0502020204030204" pitchFamily="34" charset="0"/>
                      </a:endParaRPr>
                    </a:p>
                  </a:txBody>
                  <a:tcPr marL="9979" marR="9979" marT="9979" marB="0" anchor="b">
                    <a:solidFill>
                      <a:schemeClr val="bg2"/>
                    </a:solidFill>
                  </a:tcPr>
                </a:tc>
                <a:extLst>
                  <a:ext uri="{0D108BD9-81ED-4DB2-BD59-A6C34878D82A}">
                    <a16:rowId xmlns:a16="http://schemas.microsoft.com/office/drawing/2014/main" val="2046467311"/>
                  </a:ext>
                </a:extLst>
              </a:tr>
              <a:tr h="435428">
                <a:tc>
                  <a:txBody>
                    <a:bodyPr/>
                    <a:lstStyle/>
                    <a:p>
                      <a:pPr algn="ctr" fontAlgn="b"/>
                      <a:r>
                        <a:rPr lang="en-US" sz="1200" u="none" strike="noStrike">
                          <a:effectLst/>
                        </a:rPr>
                        <a:t>0x00</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8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pt-BR" sz="1200" u="none" strike="noStrike" dirty="0">
                          <a:effectLst/>
                        </a:rPr>
                        <a:t>Signature ("EFI PART", 45h 46h 49h 20h 50h 41h 52h 54h or 0x5452415020494645ULL on littleendian machines)</a:t>
                      </a:r>
                      <a:endParaRPr lang="pt-BR" sz="1200" b="0" i="0" u="none" strike="noStrike" dirty="0">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3014879655"/>
                  </a:ext>
                </a:extLst>
              </a:tr>
              <a:tr h="435428">
                <a:tc>
                  <a:txBody>
                    <a:bodyPr/>
                    <a:lstStyle/>
                    <a:p>
                      <a:pPr algn="ctr" fontAlgn="b"/>
                      <a:r>
                        <a:rPr lang="en-US" sz="1200" u="none" strike="noStrike">
                          <a:effectLst/>
                        </a:rPr>
                        <a:t>0x08</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4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dirty="0">
                          <a:effectLst/>
                        </a:rPr>
                        <a:t>Revision (for GPT version 1.0 (through at least UEFI version 2.3.1), the value is 00h </a:t>
                      </a:r>
                      <a:r>
                        <a:rPr lang="en-US" sz="1200" u="none" strike="noStrike" dirty="0" err="1">
                          <a:effectLst/>
                        </a:rPr>
                        <a:t>00h</a:t>
                      </a:r>
                      <a:r>
                        <a:rPr lang="en-US" sz="1200" u="none" strike="noStrike" dirty="0">
                          <a:effectLst/>
                        </a:rPr>
                        <a:t> 01h 00h)</a:t>
                      </a:r>
                      <a:endParaRPr lang="en-US" sz="1200" b="0" i="0" u="none" strike="noStrike" dirty="0">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1481107089"/>
                  </a:ext>
                </a:extLst>
              </a:tr>
              <a:tr h="435428">
                <a:tc>
                  <a:txBody>
                    <a:bodyPr/>
                    <a:lstStyle/>
                    <a:p>
                      <a:pPr algn="ctr" fontAlgn="b"/>
                      <a:r>
                        <a:rPr lang="en-US" sz="1200" u="none" strike="noStrike">
                          <a:effectLst/>
                        </a:rPr>
                        <a:t>0x0C</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4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dirty="0">
                          <a:effectLst/>
                        </a:rPr>
                        <a:t>Header size in little endian (in bytes, usually 5Ch 00h </a:t>
                      </a:r>
                      <a:r>
                        <a:rPr lang="en-US" sz="1200" u="none" strike="noStrike" dirty="0" err="1">
                          <a:effectLst/>
                        </a:rPr>
                        <a:t>00h</a:t>
                      </a:r>
                      <a:r>
                        <a:rPr lang="en-US" sz="1200" u="none" strike="noStrike" dirty="0">
                          <a:effectLst/>
                        </a:rPr>
                        <a:t> </a:t>
                      </a:r>
                      <a:r>
                        <a:rPr lang="en-US" sz="1200" u="none" strike="noStrike" dirty="0" err="1">
                          <a:effectLst/>
                        </a:rPr>
                        <a:t>00h</a:t>
                      </a:r>
                      <a:r>
                        <a:rPr lang="en-US" sz="1200" u="none" strike="noStrike" dirty="0">
                          <a:effectLst/>
                        </a:rPr>
                        <a:t> or 92 bytes)</a:t>
                      </a:r>
                      <a:endParaRPr lang="en-US" sz="1200" b="0" i="0" u="none" strike="noStrike" dirty="0">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2553700819"/>
                  </a:ext>
                </a:extLst>
              </a:tr>
              <a:tr h="435428">
                <a:tc>
                  <a:txBody>
                    <a:bodyPr/>
                    <a:lstStyle/>
                    <a:p>
                      <a:pPr algn="ctr" fontAlgn="b"/>
                      <a:r>
                        <a:rPr lang="en-US" sz="1200" u="none" strike="noStrike">
                          <a:effectLst/>
                        </a:rPr>
                        <a:t>0x10</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4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dirty="0">
                          <a:effectLst/>
                        </a:rPr>
                        <a:t>CRC32 of header (offset +0 up to header size), with this field zeroed during calculation</a:t>
                      </a:r>
                      <a:endParaRPr lang="en-US" sz="1200" b="0" i="0" u="none" strike="noStrike" dirty="0">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4273858821"/>
                  </a:ext>
                </a:extLst>
              </a:tr>
              <a:tr h="217715">
                <a:tc>
                  <a:txBody>
                    <a:bodyPr/>
                    <a:lstStyle/>
                    <a:p>
                      <a:pPr algn="ctr" fontAlgn="b"/>
                      <a:r>
                        <a:rPr lang="en-US" sz="1200" u="none" strike="noStrike">
                          <a:effectLst/>
                        </a:rPr>
                        <a:t>0x14</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4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a:effectLst/>
                        </a:rPr>
                        <a:t>Reserved; must be zero</a:t>
                      </a:r>
                      <a:endParaRPr lang="en-US" sz="1200" b="0" i="0" u="none" strike="noStrike">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492627261"/>
                  </a:ext>
                </a:extLst>
              </a:tr>
              <a:tr h="217715">
                <a:tc>
                  <a:txBody>
                    <a:bodyPr/>
                    <a:lstStyle/>
                    <a:p>
                      <a:pPr algn="ctr" fontAlgn="b"/>
                      <a:r>
                        <a:rPr lang="en-US" sz="1200" u="none" strike="noStrike">
                          <a:effectLst/>
                        </a:rPr>
                        <a:t>0x18</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8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a:effectLst/>
                        </a:rPr>
                        <a:t>Current LBA (location of this header copy)</a:t>
                      </a:r>
                      <a:endParaRPr lang="en-US" sz="1200" b="0" i="0" u="none" strike="noStrike">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3317340323"/>
                  </a:ext>
                </a:extLst>
              </a:tr>
              <a:tr h="217715">
                <a:tc>
                  <a:txBody>
                    <a:bodyPr/>
                    <a:lstStyle/>
                    <a:p>
                      <a:pPr algn="ctr" fontAlgn="b"/>
                      <a:r>
                        <a:rPr lang="en-US" sz="1200" u="none" strike="noStrike">
                          <a:effectLst/>
                        </a:rPr>
                        <a:t>0x20</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8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a:effectLst/>
                        </a:rPr>
                        <a:t>Backup LBA (location of the other header copy)</a:t>
                      </a:r>
                      <a:endParaRPr lang="en-US" sz="1200" b="0" i="0" u="none" strike="noStrike">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1446761935"/>
                  </a:ext>
                </a:extLst>
              </a:tr>
              <a:tr h="217715">
                <a:tc>
                  <a:txBody>
                    <a:bodyPr/>
                    <a:lstStyle/>
                    <a:p>
                      <a:pPr algn="ctr" fontAlgn="b"/>
                      <a:r>
                        <a:rPr lang="en-US" sz="1200" u="none" strike="noStrike">
                          <a:effectLst/>
                        </a:rPr>
                        <a:t>0x28</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8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dirty="0">
                          <a:effectLst/>
                        </a:rPr>
                        <a:t>First usable LBA for partitions (primary partition table last LBA + 1)</a:t>
                      </a:r>
                      <a:endParaRPr lang="en-US" sz="1200" b="0" i="0" u="none" strike="noStrike" dirty="0">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1595169800"/>
                  </a:ext>
                </a:extLst>
              </a:tr>
              <a:tr h="217715">
                <a:tc>
                  <a:txBody>
                    <a:bodyPr/>
                    <a:lstStyle/>
                    <a:p>
                      <a:pPr algn="ctr" fontAlgn="b"/>
                      <a:r>
                        <a:rPr lang="en-US" sz="1200" u="none" strike="noStrike">
                          <a:effectLst/>
                        </a:rPr>
                        <a:t>0x30</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8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dirty="0">
                          <a:effectLst/>
                        </a:rPr>
                        <a:t>Last usable LBA (secondary partition table first LBA 1)</a:t>
                      </a:r>
                      <a:endParaRPr lang="en-US" sz="1200" b="0" i="0" u="none" strike="noStrike" dirty="0">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303867452"/>
                  </a:ext>
                </a:extLst>
              </a:tr>
              <a:tr h="217715">
                <a:tc>
                  <a:txBody>
                    <a:bodyPr/>
                    <a:lstStyle/>
                    <a:p>
                      <a:pPr algn="ctr" fontAlgn="b"/>
                      <a:r>
                        <a:rPr lang="en-US" sz="1200" u="none" strike="noStrike">
                          <a:effectLst/>
                        </a:rPr>
                        <a:t>0x38</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a:effectLst/>
                        </a:rPr>
                        <a:t>Disk GUID (also referred as UUID on UNIXes)</a:t>
                      </a:r>
                      <a:endParaRPr lang="en-US" sz="1200" b="0" i="0" u="none" strike="noStrike">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3795665582"/>
                  </a:ext>
                </a:extLst>
              </a:tr>
              <a:tr h="217715">
                <a:tc>
                  <a:txBody>
                    <a:bodyPr/>
                    <a:lstStyle/>
                    <a:p>
                      <a:pPr algn="ctr" fontAlgn="b"/>
                      <a:r>
                        <a:rPr lang="en-US" sz="1200" u="none" strike="noStrike">
                          <a:effectLst/>
                        </a:rPr>
                        <a:t>0x48</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8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a:effectLst/>
                        </a:rPr>
                        <a:t>Starting LBA of array of partition entries (always 2 in primary copy)</a:t>
                      </a:r>
                      <a:endParaRPr lang="en-US" sz="1200" b="0" i="0" u="none" strike="noStrike">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1200275249"/>
                  </a:ext>
                </a:extLst>
              </a:tr>
              <a:tr h="217715">
                <a:tc>
                  <a:txBody>
                    <a:bodyPr/>
                    <a:lstStyle/>
                    <a:p>
                      <a:pPr algn="ctr" fontAlgn="b"/>
                      <a:r>
                        <a:rPr lang="en-US" sz="1200" u="none" strike="noStrike">
                          <a:effectLst/>
                        </a:rPr>
                        <a:t>0x50</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dirty="0">
                          <a:effectLst/>
                        </a:rPr>
                        <a:t>4 bytes</a:t>
                      </a:r>
                      <a:endParaRPr lang="en-US" sz="1200" b="0" i="0" u="none" strike="noStrike" dirty="0">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dirty="0">
                          <a:effectLst/>
                        </a:rPr>
                        <a:t>Number of partition entries in array</a:t>
                      </a:r>
                      <a:endParaRPr lang="en-US" sz="1200" b="0" i="0" u="none" strike="noStrike" dirty="0">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4160136551"/>
                  </a:ext>
                </a:extLst>
              </a:tr>
              <a:tr h="217715">
                <a:tc>
                  <a:txBody>
                    <a:bodyPr/>
                    <a:lstStyle/>
                    <a:p>
                      <a:pPr algn="ctr" fontAlgn="b"/>
                      <a:r>
                        <a:rPr lang="en-US" sz="1200" u="none" strike="noStrike">
                          <a:effectLst/>
                        </a:rPr>
                        <a:t>0x54</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4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a:effectLst/>
                        </a:rPr>
                        <a:t>Size of a single partition entry (usually 80h or 128)</a:t>
                      </a:r>
                      <a:endParaRPr lang="en-US" sz="1200" b="0" i="0" u="none" strike="noStrike">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2641666620"/>
                  </a:ext>
                </a:extLst>
              </a:tr>
              <a:tr h="217715">
                <a:tc>
                  <a:txBody>
                    <a:bodyPr/>
                    <a:lstStyle/>
                    <a:p>
                      <a:pPr algn="ctr" fontAlgn="b"/>
                      <a:r>
                        <a:rPr lang="en-US" sz="1200" u="none" strike="noStrike">
                          <a:effectLst/>
                        </a:rPr>
                        <a:t>0x58</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4 bytes</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a:effectLst/>
                        </a:rPr>
                        <a:t>CRC32 of partition array</a:t>
                      </a:r>
                      <a:endParaRPr lang="en-US" sz="1200" b="0" i="0" u="none" strike="noStrike">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4273627109"/>
                  </a:ext>
                </a:extLst>
              </a:tr>
              <a:tr h="435428">
                <a:tc>
                  <a:txBody>
                    <a:bodyPr/>
                    <a:lstStyle/>
                    <a:p>
                      <a:pPr algn="ctr" fontAlgn="b"/>
                      <a:r>
                        <a:rPr lang="en-US" sz="1200" u="none" strike="noStrike">
                          <a:effectLst/>
                        </a:rPr>
                        <a:t>0x5C</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979" marR="9979" marT="9979" marB="0" anchor="b"/>
                </a:tc>
                <a:tc>
                  <a:txBody>
                    <a:bodyPr/>
                    <a:lstStyle/>
                    <a:p>
                      <a:pPr algn="l" fontAlgn="b"/>
                      <a:r>
                        <a:rPr lang="en-US" sz="1200" u="none" strike="noStrike" dirty="0">
                          <a:effectLst/>
                        </a:rPr>
                        <a:t>Reserved; must be zeroes for the rest of the block (420 bytes for a sector size of 512 bytes; but can be more with larger sector sizes)</a:t>
                      </a:r>
                      <a:endParaRPr lang="en-US" sz="1200" b="0" i="0" u="none" strike="noStrike" dirty="0">
                        <a:solidFill>
                          <a:srgbClr val="000000"/>
                        </a:solidFill>
                        <a:effectLst/>
                        <a:latin typeface="Calibri" panose="020F0502020204030204" pitchFamily="34" charset="0"/>
                      </a:endParaRPr>
                    </a:p>
                  </a:txBody>
                  <a:tcPr marL="9979" marR="9979" marT="9979" marB="0" anchor="b"/>
                </a:tc>
                <a:extLst>
                  <a:ext uri="{0D108BD9-81ED-4DB2-BD59-A6C34878D82A}">
                    <a16:rowId xmlns:a16="http://schemas.microsoft.com/office/drawing/2014/main" val="3829841326"/>
                  </a:ext>
                </a:extLst>
              </a:tr>
            </a:tbl>
          </a:graphicData>
        </a:graphic>
      </p:graphicFrame>
      <p:sp>
        <p:nvSpPr>
          <p:cNvPr id="7" name="Title 1"/>
          <p:cNvSpPr txBox="1">
            <a:spLocks/>
          </p:cNvSpPr>
          <p:nvPr/>
        </p:nvSpPr>
        <p:spPr>
          <a:xfrm>
            <a:off x="6673984" y="5700083"/>
            <a:ext cx="2286000" cy="760146"/>
          </a:xfrm>
          <a:prstGeom prst="rect">
            <a:avLst/>
          </a:prstGeom>
        </p:spPr>
        <p:txBody>
          <a:bodyPr vert="horz" lIns="0" tIns="0" rIns="0" bIns="0" rtlCol="0" anchor="t" anchorCtr="0">
            <a:normAutofit/>
          </a:bodyPr>
          <a:lstStyle>
            <a:lvl1pPr algn="l" defTabSz="457200" rtl="0" eaLnBrk="1" latinLnBrk="0" hangingPunct="1">
              <a:spcBef>
                <a:spcPct val="0"/>
              </a:spcBef>
              <a:buNone/>
              <a:defRPr sz="3600" b="1" kern="1200" baseline="0">
                <a:solidFill>
                  <a:schemeClr val="tx1"/>
                </a:solidFill>
                <a:latin typeface="Neo Sans Intel Light"/>
                <a:ea typeface="+mj-ea"/>
                <a:cs typeface="+mj-cs"/>
              </a:defRPr>
            </a:lvl1pPr>
          </a:lstStyle>
          <a:p>
            <a:r>
              <a:rPr lang="en-US" dirty="0"/>
              <a:t>GPT Entry</a:t>
            </a:r>
          </a:p>
        </p:txBody>
      </p:sp>
      <p:sp>
        <p:nvSpPr>
          <p:cNvPr id="8" name="Arrow: Right 7"/>
          <p:cNvSpPr/>
          <p:nvPr/>
        </p:nvSpPr>
        <p:spPr>
          <a:xfrm rot="3585225">
            <a:off x="6729651" y="4866246"/>
            <a:ext cx="1574123" cy="325908"/>
          </a:xfrm>
          <a:prstGeom prst="rightArrow">
            <a:avLst>
              <a:gd name="adj1" fmla="val 29289"/>
              <a:gd name="adj2" fmla="val 51841"/>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454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 Partition Table Entry</a:t>
            </a:r>
          </a:p>
        </p:txBody>
      </p:sp>
      <p:sp>
        <p:nvSpPr>
          <p:cNvPr id="3" name="Rectangle 2"/>
          <p:cNvSpPr/>
          <p:nvPr/>
        </p:nvSpPr>
        <p:spPr>
          <a:xfrm>
            <a:off x="1143000" y="6172200"/>
            <a:ext cx="7010400" cy="338554"/>
          </a:xfrm>
          <a:prstGeom prst="rect">
            <a:avLst/>
          </a:prstGeom>
        </p:spPr>
        <p:txBody>
          <a:bodyPr wrap="square">
            <a:spAutoFit/>
          </a:bodyPr>
          <a:lstStyle/>
          <a:p>
            <a:r>
              <a:rPr lang="en-US" sz="1600" dirty="0"/>
              <a:t>Source: </a:t>
            </a:r>
            <a:r>
              <a:rPr lang="en-US" sz="1600" dirty="0">
                <a:hlinkClick r:id="rId2"/>
              </a:rPr>
              <a:t>http://www.datarecovery.institute/guid-partition-table-windows-10/</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365371714"/>
              </p:ext>
            </p:extLst>
          </p:nvPr>
        </p:nvGraphicFramePr>
        <p:xfrm>
          <a:off x="533400" y="1676400"/>
          <a:ext cx="7848600" cy="3352802"/>
        </p:xfrm>
        <a:graphic>
          <a:graphicData uri="http://schemas.openxmlformats.org/drawingml/2006/table">
            <a:tbl>
              <a:tblPr>
                <a:tableStyleId>{5C22544A-7EE6-4342-B048-85BDC9FD1C3A}</a:tableStyleId>
              </a:tblPr>
              <a:tblGrid>
                <a:gridCol w="1227143">
                  <a:extLst>
                    <a:ext uri="{9D8B030D-6E8A-4147-A177-3AD203B41FA5}">
                      <a16:colId xmlns:a16="http://schemas.microsoft.com/office/drawing/2014/main" val="4082161977"/>
                    </a:ext>
                  </a:extLst>
                </a:gridCol>
                <a:gridCol w="1227143">
                  <a:extLst>
                    <a:ext uri="{9D8B030D-6E8A-4147-A177-3AD203B41FA5}">
                      <a16:colId xmlns:a16="http://schemas.microsoft.com/office/drawing/2014/main" val="2027409289"/>
                    </a:ext>
                  </a:extLst>
                </a:gridCol>
                <a:gridCol w="5394314">
                  <a:extLst>
                    <a:ext uri="{9D8B030D-6E8A-4147-A177-3AD203B41FA5}">
                      <a16:colId xmlns:a16="http://schemas.microsoft.com/office/drawing/2014/main" val="2565503775"/>
                    </a:ext>
                  </a:extLst>
                </a:gridCol>
              </a:tblGrid>
              <a:tr h="429296">
                <a:tc>
                  <a:txBody>
                    <a:bodyPr/>
                    <a:lstStyle/>
                    <a:p>
                      <a:pPr algn="ctr" fontAlgn="b"/>
                      <a:r>
                        <a:rPr lang="en-US" sz="1600" b="1" u="none" strike="noStrike" dirty="0">
                          <a:effectLst/>
                        </a:rPr>
                        <a:t>Offset</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ctr" fontAlgn="b"/>
                      <a:r>
                        <a:rPr lang="en-US" sz="1600" b="1" u="none" strike="noStrike" dirty="0">
                          <a:effectLst/>
                        </a:rPr>
                        <a:t>Length</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US" sz="1600" b="1" u="none" strike="noStrike" dirty="0">
                          <a:effectLst/>
                        </a:rPr>
                        <a:t>Contents</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2607948743"/>
                  </a:ext>
                </a:extLst>
              </a:tr>
              <a:tr h="429296">
                <a:tc>
                  <a:txBody>
                    <a:bodyPr/>
                    <a:lstStyle/>
                    <a:p>
                      <a:pPr algn="ctr" fontAlgn="b"/>
                      <a:r>
                        <a:rPr lang="en-US" sz="1600" u="none" strike="noStrike">
                          <a:effectLst/>
                        </a:rPr>
                        <a:t>0 (0x00)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16 bytes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Partition type GUID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1872322"/>
                  </a:ext>
                </a:extLst>
              </a:tr>
              <a:tr h="429296">
                <a:tc>
                  <a:txBody>
                    <a:bodyPr/>
                    <a:lstStyle/>
                    <a:p>
                      <a:pPr algn="ctr" fontAlgn="b"/>
                      <a:r>
                        <a:rPr lang="en-US" sz="1600" u="none" strike="noStrike">
                          <a:effectLst/>
                        </a:rPr>
                        <a:t>16 (0x10)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16 bytes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Unique partition GUID</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9693795"/>
                  </a:ext>
                </a:extLst>
              </a:tr>
              <a:tr h="429296">
                <a:tc>
                  <a:txBody>
                    <a:bodyPr/>
                    <a:lstStyle/>
                    <a:p>
                      <a:pPr algn="ctr" fontAlgn="b"/>
                      <a:r>
                        <a:rPr lang="en-US" sz="1600" u="none" strike="noStrike">
                          <a:effectLst/>
                        </a:rPr>
                        <a:t>32 (0x20)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 bytes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First LBA (little endian)</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3744789"/>
                  </a:ext>
                </a:extLst>
              </a:tr>
              <a:tr h="429296">
                <a:tc>
                  <a:txBody>
                    <a:bodyPr/>
                    <a:lstStyle/>
                    <a:p>
                      <a:pPr algn="ctr" fontAlgn="b"/>
                      <a:r>
                        <a:rPr lang="en-US" sz="1600" u="none" strike="noStrike">
                          <a:effectLst/>
                        </a:rPr>
                        <a:t>40 (0x28)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 bytes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Last LBA (inclusive, usually odd)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8766637"/>
                  </a:ext>
                </a:extLst>
              </a:tr>
              <a:tr h="777026">
                <a:tc>
                  <a:txBody>
                    <a:bodyPr/>
                    <a:lstStyle/>
                    <a:p>
                      <a:pPr algn="ctr" fontAlgn="b"/>
                      <a:r>
                        <a:rPr lang="en-US" sz="1600" u="none" strike="noStrike">
                          <a:effectLst/>
                        </a:rPr>
                        <a:t>48 (0x30)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 bytes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Attribute flags (e.g. bit 60 denotes readonly)</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872787"/>
                  </a:ext>
                </a:extLst>
              </a:tr>
              <a:tr h="429296">
                <a:tc>
                  <a:txBody>
                    <a:bodyPr/>
                    <a:lstStyle/>
                    <a:p>
                      <a:pPr algn="ctr" fontAlgn="b"/>
                      <a:r>
                        <a:rPr lang="en-US" sz="1600" u="none" strike="noStrike">
                          <a:effectLst/>
                        </a:rPr>
                        <a:t>56 (0x38)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72 bytes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600" u="none" strike="noStrike" dirty="0">
                          <a:effectLst/>
                        </a:rPr>
                        <a:t>Partition </a:t>
                      </a:r>
                      <a:r>
                        <a:rPr lang="fr-FR" sz="1600" u="none" strike="noStrike" dirty="0" err="1">
                          <a:effectLst/>
                        </a:rPr>
                        <a:t>name</a:t>
                      </a:r>
                      <a:r>
                        <a:rPr lang="fr-FR" sz="1600" u="none" strike="noStrike" dirty="0">
                          <a:effectLst/>
                        </a:rPr>
                        <a:t> (36 UTF16LE code </a:t>
                      </a:r>
                      <a:r>
                        <a:rPr lang="fr-FR" sz="1600" u="none" strike="noStrike" dirty="0" err="1">
                          <a:effectLst/>
                        </a:rPr>
                        <a:t>units</a:t>
                      </a:r>
                      <a:r>
                        <a:rPr lang="fr-FR" sz="1600" u="none" strike="noStrike" dirty="0">
                          <a:effectLst/>
                        </a:rPr>
                        <a:t>)</a:t>
                      </a:r>
                      <a:endParaRPr lang="fr-F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2039027"/>
                  </a:ext>
                </a:extLst>
              </a:tr>
            </a:tbl>
          </a:graphicData>
        </a:graphic>
      </p:graphicFrame>
    </p:spTree>
    <p:extLst>
      <p:ext uri="{BB962C8B-B14F-4D97-AF65-F5344CB8AC3E}">
        <p14:creationId xmlns:p14="http://schemas.microsoft.com/office/powerpoint/2010/main" val="83140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b="1" dirty="0"/>
              <a:t>Section 2. Bootkits and Secure Boot</a:t>
            </a:r>
          </a:p>
        </p:txBody>
      </p:sp>
    </p:spTree>
    <p:extLst>
      <p:ext uri="{BB962C8B-B14F-4D97-AF65-F5344CB8AC3E}">
        <p14:creationId xmlns:p14="http://schemas.microsoft.com/office/powerpoint/2010/main" val="2659599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3681546"/>
            <a:ext cx="8231188" cy="2352782"/>
          </a:xfrm>
        </p:spPr>
        <p:txBody>
          <a:bodyPr/>
          <a:lstStyle/>
          <a:p>
            <a:pPr marL="0"/>
            <a:r>
              <a:rPr lang="en-US" dirty="0">
                <a:latin typeface="Neo Sans Intel" panose="020B0504020202020204" pitchFamily="34" charset="0"/>
              </a:rPr>
              <a:t>Access ESP from Linux, UEFI shell and Windows; find OS boot loaders and GPT</a:t>
            </a:r>
            <a:endParaRPr lang="en-US" dirty="0"/>
          </a:p>
        </p:txBody>
      </p:sp>
      <p:sp>
        <p:nvSpPr>
          <p:cNvPr id="2" name="Title 1"/>
          <p:cNvSpPr>
            <a:spLocks noGrp="1"/>
          </p:cNvSpPr>
          <p:nvPr>
            <p:ph type="title"/>
          </p:nvPr>
        </p:nvSpPr>
        <p:spPr/>
        <p:txBody>
          <a:bodyPr>
            <a:normAutofit/>
          </a:bodyPr>
          <a:lstStyle/>
          <a:p>
            <a:r>
              <a:rPr lang="en-US" b="1" dirty="0">
                <a:solidFill>
                  <a:schemeClr val="tx1"/>
                </a:solidFill>
                <a:latin typeface="Neo Sans Intel" panose="020B0504020202020204" pitchFamily="34" charset="0"/>
              </a:rPr>
              <a:t>Exercise 2.2</a:t>
            </a:r>
            <a:endParaRPr lang="en-US" dirty="0">
              <a:solidFill>
                <a:schemeClr val="tx1"/>
              </a:solidFill>
              <a:latin typeface="Neo Sans Intel" panose="020B0504020202020204" pitchFamily="34" charset="0"/>
            </a:endParaRPr>
          </a:p>
        </p:txBody>
      </p:sp>
    </p:spTree>
    <p:extLst>
      <p:ext uri="{BB962C8B-B14F-4D97-AF65-F5344CB8AC3E}">
        <p14:creationId xmlns:p14="http://schemas.microsoft.com/office/powerpoint/2010/main" val="108250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UEFI Bootkits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484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UEFI Based Windows Boot</a:t>
            </a:r>
          </a:p>
        </p:txBody>
      </p:sp>
      <p:sp>
        <p:nvSpPr>
          <p:cNvPr id="4" name="Rectangle 3"/>
          <p:cNvSpPr/>
          <p:nvPr/>
        </p:nvSpPr>
        <p:spPr>
          <a:xfrm>
            <a:off x="1752600" y="6096000"/>
            <a:ext cx="5943600" cy="369332"/>
          </a:xfrm>
          <a:prstGeom prst="rect">
            <a:avLst/>
          </a:prstGeom>
        </p:spPr>
        <p:txBody>
          <a:bodyPr wrap="square">
            <a:spAutoFit/>
          </a:bodyPr>
          <a:lstStyle/>
          <a:p>
            <a:pPr algn="just"/>
            <a:r>
              <a:rPr lang="en-US" dirty="0"/>
              <a:t>Source: </a:t>
            </a:r>
            <a:r>
              <a:rPr lang="en-US" dirty="0">
                <a:hlinkClick r:id="rId3"/>
              </a:rPr>
              <a:t>Windows Boot Environment</a:t>
            </a:r>
            <a:r>
              <a:rPr lang="en-US" dirty="0"/>
              <a:t> by Murali </a:t>
            </a:r>
            <a:r>
              <a:rPr lang="en-US" dirty="0" err="1"/>
              <a:t>Ravirala</a:t>
            </a:r>
            <a:endParaRPr lang="en-US" dirty="0"/>
          </a:p>
        </p:txBody>
      </p:sp>
      <p:sp>
        <p:nvSpPr>
          <p:cNvPr id="3" name="Rectangle: Rounded Corners 2"/>
          <p:cNvSpPr/>
          <p:nvPr/>
        </p:nvSpPr>
        <p:spPr>
          <a:xfrm>
            <a:off x="1676400" y="1563469"/>
            <a:ext cx="1295400" cy="533400"/>
          </a:xfrm>
          <a:prstGeom prst="round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UEFI Firmware</a:t>
            </a:r>
          </a:p>
        </p:txBody>
      </p:sp>
      <p:sp>
        <p:nvSpPr>
          <p:cNvPr id="7" name="Rectangle: Rounded Corners 6"/>
          <p:cNvSpPr/>
          <p:nvPr/>
        </p:nvSpPr>
        <p:spPr>
          <a:xfrm>
            <a:off x="1676400" y="3234736"/>
            <a:ext cx="1295400" cy="533400"/>
          </a:xfrm>
          <a:prstGeom prst="roundRect">
            <a:avLst/>
          </a:prstGeom>
          <a:solidFill>
            <a:schemeClr val="accent4">
              <a:lumMod val="75000"/>
            </a:schemeClr>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Windows Boot Manager (</a:t>
            </a:r>
            <a:r>
              <a:rPr lang="en-US" sz="1200" dirty="0" err="1">
                <a:solidFill>
                  <a:schemeClr val="tx1"/>
                </a:solidFill>
              </a:rPr>
              <a:t>bootmgfw.efi</a:t>
            </a:r>
            <a:r>
              <a:rPr lang="en-US" sz="1200" dirty="0">
                <a:solidFill>
                  <a:schemeClr val="tx1"/>
                </a:solidFill>
              </a:rPr>
              <a:t>)</a:t>
            </a:r>
          </a:p>
        </p:txBody>
      </p:sp>
      <p:sp>
        <p:nvSpPr>
          <p:cNvPr id="10" name="Rectangle: Rounded Corners 9"/>
          <p:cNvSpPr/>
          <p:nvPr/>
        </p:nvSpPr>
        <p:spPr>
          <a:xfrm>
            <a:off x="1676400" y="2358436"/>
            <a:ext cx="1295400" cy="53340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UEFI Boot Manager</a:t>
            </a:r>
          </a:p>
        </p:txBody>
      </p:sp>
      <p:sp>
        <p:nvSpPr>
          <p:cNvPr id="11" name="Rectangle: Rounded Corners 10"/>
          <p:cNvSpPr/>
          <p:nvPr/>
        </p:nvSpPr>
        <p:spPr>
          <a:xfrm>
            <a:off x="1676400" y="4058763"/>
            <a:ext cx="1295400" cy="533400"/>
          </a:xfrm>
          <a:prstGeom prst="roundRect">
            <a:avLst/>
          </a:prstGeom>
          <a:solidFill>
            <a:schemeClr val="accent4">
              <a:lumMod val="75000"/>
            </a:schemeClr>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Windows OS Loader (</a:t>
            </a:r>
            <a:r>
              <a:rPr lang="en-US" sz="1200" dirty="0" err="1">
                <a:solidFill>
                  <a:schemeClr val="tx1"/>
                </a:solidFill>
              </a:rPr>
              <a:t>winload.efi</a:t>
            </a:r>
            <a:r>
              <a:rPr lang="en-US" sz="1200" dirty="0">
                <a:solidFill>
                  <a:schemeClr val="tx1"/>
                </a:solidFill>
              </a:rPr>
              <a:t>)</a:t>
            </a:r>
          </a:p>
        </p:txBody>
      </p:sp>
      <p:sp>
        <p:nvSpPr>
          <p:cNvPr id="12" name="Rectangle: Rounded Corners 11"/>
          <p:cNvSpPr/>
          <p:nvPr/>
        </p:nvSpPr>
        <p:spPr>
          <a:xfrm>
            <a:off x="1685198" y="4889263"/>
            <a:ext cx="1286602" cy="533400"/>
          </a:xfrm>
          <a:prstGeom prst="roundRect">
            <a:avLst/>
          </a:prstGeom>
          <a:solidFill>
            <a:srgbClr val="FF7C8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Kernel</a:t>
            </a:r>
          </a:p>
          <a:p>
            <a:pPr algn="ctr"/>
            <a:r>
              <a:rPr lang="en-US" sz="1200" dirty="0">
                <a:solidFill>
                  <a:schemeClr val="tx1"/>
                </a:solidFill>
              </a:rPr>
              <a:t>(ntoskrnl.exe)</a:t>
            </a:r>
          </a:p>
        </p:txBody>
      </p:sp>
      <p:sp>
        <p:nvSpPr>
          <p:cNvPr id="6" name="Rectangle 5"/>
          <p:cNvSpPr/>
          <p:nvPr/>
        </p:nvSpPr>
        <p:spPr>
          <a:xfrm>
            <a:off x="3377184" y="1566650"/>
            <a:ext cx="4724400" cy="566950"/>
          </a:xfrm>
          <a:prstGeom prst="rect">
            <a:avLst/>
          </a:prstGeom>
          <a:noFill/>
          <a:ln w="127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Performs CPU and Chipset initialization, load drivers, etc. </a:t>
            </a:r>
          </a:p>
        </p:txBody>
      </p:sp>
      <p:sp>
        <p:nvSpPr>
          <p:cNvPr id="15" name="Rectangle 14"/>
          <p:cNvSpPr/>
          <p:nvPr/>
        </p:nvSpPr>
        <p:spPr>
          <a:xfrm>
            <a:off x="3352800" y="2380565"/>
            <a:ext cx="4724400" cy="566950"/>
          </a:xfrm>
          <a:prstGeom prst="rect">
            <a:avLst/>
          </a:prstGeom>
          <a:noFill/>
          <a:ln w="127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Loads UEFI device drivers (based on NVRAM </a:t>
            </a:r>
            <a:r>
              <a:rPr lang="en-US" sz="1400" dirty="0" err="1">
                <a:solidFill>
                  <a:schemeClr val="tx1"/>
                </a:solidFill>
              </a:rPr>
              <a:t>DriverXxx</a:t>
            </a:r>
            <a:r>
              <a:rPr lang="en-US" sz="1400" dirty="0">
                <a:solidFill>
                  <a:schemeClr val="tx1"/>
                </a:solidFill>
              </a:rPr>
              <a:t> variable), loads boot application </a:t>
            </a:r>
          </a:p>
        </p:txBody>
      </p:sp>
      <p:sp>
        <p:nvSpPr>
          <p:cNvPr id="16" name="Rectangle 15"/>
          <p:cNvSpPr/>
          <p:nvPr/>
        </p:nvSpPr>
        <p:spPr>
          <a:xfrm>
            <a:off x="3352800" y="3243050"/>
            <a:ext cx="4724400" cy="566950"/>
          </a:xfrm>
          <a:prstGeom prst="rect">
            <a:avLst/>
          </a:prstGeom>
          <a:noFill/>
          <a:ln w="127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Load Windows OS loader selected by user</a:t>
            </a:r>
          </a:p>
        </p:txBody>
      </p:sp>
      <p:sp>
        <p:nvSpPr>
          <p:cNvPr id="17" name="Rectangle 16"/>
          <p:cNvSpPr/>
          <p:nvPr/>
        </p:nvSpPr>
        <p:spPr>
          <a:xfrm>
            <a:off x="3361944" y="4038600"/>
            <a:ext cx="4724400" cy="566950"/>
          </a:xfrm>
          <a:prstGeom prst="rect">
            <a:avLst/>
          </a:prstGeom>
          <a:noFill/>
          <a:ln w="127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Loads the Windows OS, calls </a:t>
            </a:r>
            <a:r>
              <a:rPr lang="en-US" sz="1400" dirty="0" err="1">
                <a:solidFill>
                  <a:schemeClr val="tx1"/>
                </a:solidFill>
              </a:rPr>
              <a:t>ExitBootServices</a:t>
            </a:r>
            <a:r>
              <a:rPr lang="en-US" sz="1400" dirty="0">
                <a:solidFill>
                  <a:schemeClr val="tx1"/>
                </a:solidFill>
              </a:rPr>
              <a:t>()</a:t>
            </a:r>
          </a:p>
        </p:txBody>
      </p:sp>
      <p:sp>
        <p:nvSpPr>
          <p:cNvPr id="13" name="Arrow: Right 12"/>
          <p:cNvSpPr/>
          <p:nvPr/>
        </p:nvSpPr>
        <p:spPr>
          <a:xfrm rot="5400000">
            <a:off x="2248044" y="2138362"/>
            <a:ext cx="228600" cy="173047"/>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Arrow: Right 18"/>
          <p:cNvSpPr/>
          <p:nvPr/>
        </p:nvSpPr>
        <p:spPr>
          <a:xfrm rot="5400000">
            <a:off x="2261615" y="2980356"/>
            <a:ext cx="228600" cy="173047"/>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Arrow: Right 19"/>
          <p:cNvSpPr/>
          <p:nvPr/>
        </p:nvSpPr>
        <p:spPr>
          <a:xfrm rot="5400000">
            <a:off x="2270759" y="3828015"/>
            <a:ext cx="228600" cy="173047"/>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Arrow: Right 21"/>
          <p:cNvSpPr/>
          <p:nvPr/>
        </p:nvSpPr>
        <p:spPr>
          <a:xfrm rot="5400000">
            <a:off x="2261615" y="4649864"/>
            <a:ext cx="228600" cy="173047"/>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562100" y="2267966"/>
            <a:ext cx="6743700" cy="16002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rgbClr val="FF0000"/>
                </a:solidFill>
              </a:ln>
            </a:endParaRPr>
          </a:p>
        </p:txBody>
      </p:sp>
    </p:spTree>
    <p:extLst>
      <p:ext uri="{BB962C8B-B14F-4D97-AF65-F5344CB8AC3E}">
        <p14:creationId xmlns:p14="http://schemas.microsoft.com/office/powerpoint/2010/main" val="13019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UEFI Bootkits</a:t>
            </a:r>
          </a:p>
        </p:txBody>
      </p:sp>
      <p:sp>
        <p:nvSpPr>
          <p:cNvPr id="5" name="Content Placeholder 2"/>
          <p:cNvSpPr>
            <a:spLocks noGrp="1"/>
          </p:cNvSpPr>
          <p:nvPr>
            <p:ph idx="4294967295"/>
          </p:nvPr>
        </p:nvSpPr>
        <p:spPr>
          <a:xfrm>
            <a:off x="381000" y="1600200"/>
            <a:ext cx="8763000" cy="4648200"/>
          </a:xfrm>
        </p:spPr>
        <p:txBody>
          <a:bodyPr anchor="ctr">
            <a:normAutofit fontScale="92500" lnSpcReduction="20000"/>
          </a:bodyPr>
          <a:lstStyle/>
          <a:p>
            <a:pPr marL="342900" indent="-342900">
              <a:buFont typeface="Arial" panose="020B0604020202020204" pitchFamily="34" charset="0"/>
              <a:buChar char="•"/>
            </a:pPr>
            <a:r>
              <a:rPr lang="en-US" b="1" dirty="0">
                <a:latin typeface="+mj-lt"/>
                <a:cs typeface="Aharoni" pitchFamily="2" charset="-79"/>
              </a:rPr>
              <a:t>Replacing Windows Boot Manager</a:t>
            </a:r>
          </a:p>
          <a:p>
            <a:pPr marL="342900" lvl="2" indent="0">
              <a:buNone/>
            </a:pPr>
            <a:r>
              <a:rPr lang="en-US" b="0" dirty="0">
                <a:latin typeface="+mj-lt"/>
                <a:cs typeface="Aharoni" pitchFamily="2" charset="-79"/>
              </a:rPr>
              <a:t>EFI System Partition (ESP) on Fixed Drive</a:t>
            </a:r>
          </a:p>
          <a:p>
            <a:pPr marL="342900" lvl="2" indent="0">
              <a:buNone/>
            </a:pPr>
            <a:r>
              <a:rPr lang="en-US" b="0" dirty="0">
                <a:latin typeface="Courier New" panose="02070309020205020404" pitchFamily="49" charset="0"/>
                <a:cs typeface="Courier New" panose="02070309020205020404" pitchFamily="49" charset="0"/>
              </a:rPr>
              <a:t>ESP\EFI\Microsoft\Boot\bootmgfw.efi</a:t>
            </a:r>
          </a:p>
          <a:p>
            <a:pPr marL="342900" lvl="2" indent="0">
              <a:buNone/>
            </a:pPr>
            <a:r>
              <a:rPr lang="en-US" sz="2000" b="0" i="1" dirty="0">
                <a:latin typeface="+mj-lt"/>
              </a:rPr>
              <a:t>UEFI technology: say hello to the Windows 8 </a:t>
            </a:r>
            <a:r>
              <a:rPr lang="en-US" sz="2000" b="0" i="1" dirty="0" err="1">
                <a:latin typeface="+mj-lt"/>
              </a:rPr>
              <a:t>bootkit</a:t>
            </a:r>
            <a:r>
              <a:rPr lang="en-US" sz="2000" b="0" i="1" dirty="0">
                <a:latin typeface="+mj-lt"/>
              </a:rPr>
              <a:t>!</a:t>
            </a:r>
            <a:r>
              <a:rPr lang="en-US" sz="2000" b="0" dirty="0">
                <a:latin typeface="+mj-lt"/>
              </a:rPr>
              <a:t> by ITSEC</a:t>
            </a:r>
            <a:endParaRPr lang="en-US" sz="2000" b="0" dirty="0">
              <a:latin typeface="+mj-lt"/>
              <a:cs typeface="Aharoni" pitchFamily="2" charset="-79"/>
            </a:endParaRPr>
          </a:p>
          <a:p>
            <a:pPr marL="342900" indent="-342900">
              <a:spcBef>
                <a:spcPts val="1800"/>
              </a:spcBef>
              <a:buFont typeface="Arial" panose="020B0604020202020204" pitchFamily="34" charset="0"/>
              <a:buChar char="•"/>
            </a:pPr>
            <a:r>
              <a:rPr lang="en-US" b="1" dirty="0">
                <a:latin typeface="+mj-lt"/>
                <a:cs typeface="Aharoni" pitchFamily="2" charset="-79"/>
              </a:rPr>
              <a:t>Replacing Fallback Boot Loader</a:t>
            </a:r>
          </a:p>
          <a:p>
            <a:pPr marL="342900" lvl="2" indent="0">
              <a:buNone/>
            </a:pPr>
            <a:r>
              <a:rPr lang="en-US" b="0" dirty="0">
                <a:latin typeface="Courier New" panose="02070309020205020404" pitchFamily="49" charset="0"/>
                <a:cs typeface="Courier New" panose="02070309020205020404" pitchFamily="49" charset="0"/>
              </a:rPr>
              <a:t>ESP\EFI\Boot\bootx64.efi</a:t>
            </a:r>
          </a:p>
          <a:p>
            <a:pPr marL="342900" lvl="2" indent="0">
              <a:buNone/>
            </a:pPr>
            <a:r>
              <a:rPr lang="en-US" sz="2000" b="0" i="1" dirty="0" err="1">
                <a:latin typeface="+mj-lt"/>
              </a:rPr>
              <a:t>Dreamboot</a:t>
            </a:r>
            <a:r>
              <a:rPr lang="en-US" sz="2000" b="0" dirty="0">
                <a:latin typeface="+mj-lt"/>
              </a:rPr>
              <a:t> by </a:t>
            </a:r>
            <a:r>
              <a:rPr lang="en-US" sz="2000" b="0" dirty="0" err="1">
                <a:latin typeface="+mj-lt"/>
              </a:rPr>
              <a:t>Sébastien</a:t>
            </a:r>
            <a:r>
              <a:rPr lang="en-US" sz="2000" b="0" dirty="0">
                <a:latin typeface="+mj-lt"/>
              </a:rPr>
              <a:t> </a:t>
            </a:r>
            <a:r>
              <a:rPr lang="en-US" sz="2000" b="0" dirty="0" err="1">
                <a:latin typeface="+mj-lt"/>
              </a:rPr>
              <a:t>Kaczmarek</a:t>
            </a:r>
            <a:r>
              <a:rPr lang="en-US" sz="2000" b="0" dirty="0">
                <a:latin typeface="+mj-lt"/>
              </a:rPr>
              <a:t>, QUARKSLAB</a:t>
            </a:r>
            <a:endParaRPr lang="en-US" sz="2000" dirty="0">
              <a:latin typeface="+mj-lt"/>
              <a:cs typeface="Aharoni" pitchFamily="2" charset="-79"/>
            </a:endParaRPr>
          </a:p>
          <a:p>
            <a:pPr marL="342900" indent="-342900">
              <a:spcBef>
                <a:spcPts val="1800"/>
              </a:spcBef>
              <a:buFont typeface="Arial" panose="020B0604020202020204" pitchFamily="34" charset="0"/>
              <a:buChar char="•"/>
            </a:pPr>
            <a:r>
              <a:rPr lang="en-US" b="1" dirty="0">
                <a:latin typeface="+mj-lt"/>
                <a:cs typeface="Aharoni" pitchFamily="2" charset="-79"/>
              </a:rPr>
              <a:t>Adding New Boot Loader (</a:t>
            </a:r>
            <a:r>
              <a:rPr lang="en-US" b="1" dirty="0" err="1">
                <a:latin typeface="+mj-lt"/>
                <a:cs typeface="Aharoni" pitchFamily="2" charset="-79"/>
              </a:rPr>
              <a:t>bootkit.efi</a:t>
            </a:r>
            <a:r>
              <a:rPr lang="en-US" b="1" dirty="0">
                <a:latin typeface="+mj-lt"/>
                <a:cs typeface="Aharoni" pitchFamily="2" charset="-79"/>
              </a:rPr>
              <a:t>)</a:t>
            </a:r>
          </a:p>
          <a:p>
            <a:pPr lvl="1" indent="0">
              <a:buNone/>
            </a:pPr>
            <a:r>
              <a:rPr lang="en-US" dirty="0">
                <a:cs typeface="Aharoni" pitchFamily="2" charset="-79"/>
              </a:rPr>
              <a:t>Modified </a:t>
            </a:r>
            <a:r>
              <a:rPr lang="en-US" dirty="0" err="1">
                <a:latin typeface="Courier New" panose="02070309020205020404" pitchFamily="49" charset="0"/>
                <a:cs typeface="Courier New" panose="02070309020205020404" pitchFamily="49" charset="0"/>
              </a:rPr>
              <a:t>BootOrder</a:t>
            </a:r>
            <a:r>
              <a:rPr lang="en-US" dirty="0">
                <a:latin typeface="Courier New" panose="02070309020205020404" pitchFamily="49" charset="0"/>
                <a:cs typeface="Courier New" panose="02070309020205020404" pitchFamily="49" charset="0"/>
              </a:rPr>
              <a:t> / Boot####</a:t>
            </a:r>
            <a:r>
              <a:rPr lang="en-US" dirty="0">
                <a:cs typeface="Aharoni" pitchFamily="2" charset="-79"/>
              </a:rPr>
              <a:t> EFI variables</a:t>
            </a:r>
          </a:p>
          <a:p>
            <a:pPr marL="342900" indent="-342900">
              <a:spcBef>
                <a:spcPts val="1800"/>
              </a:spcBef>
              <a:buFont typeface="Arial" panose="020B0604020202020204" pitchFamily="34" charset="0"/>
              <a:buChar char="•"/>
            </a:pPr>
            <a:r>
              <a:rPr lang="en-US" b="1" dirty="0">
                <a:latin typeface="+mj-lt"/>
                <a:cs typeface="Aharoni" pitchFamily="2" charset="-79"/>
              </a:rPr>
              <a:t>Adding/Replacing DXE Driver</a:t>
            </a:r>
          </a:p>
          <a:p>
            <a:pPr lvl="2">
              <a:buNone/>
            </a:pPr>
            <a:r>
              <a:rPr lang="en-US" dirty="0">
                <a:latin typeface="+mj-lt"/>
                <a:cs typeface="Aharoni" pitchFamily="2" charset="-79"/>
              </a:rPr>
              <a:t>Stored on Fixed Drive</a:t>
            </a:r>
          </a:p>
          <a:p>
            <a:pPr lvl="2">
              <a:buNone/>
            </a:pPr>
            <a:r>
              <a:rPr lang="en-US" dirty="0">
                <a:latin typeface="+mj-lt"/>
                <a:cs typeface="Aharoni" pitchFamily="2" charset="-79"/>
              </a:rPr>
              <a:t>Not embedded in Firmware Volume (FV) in ROM</a:t>
            </a:r>
          </a:p>
          <a:p>
            <a:pPr lvl="2">
              <a:buNone/>
            </a:pPr>
            <a:r>
              <a:rPr lang="en-US" dirty="0">
                <a:latin typeface="+mj-lt"/>
                <a:cs typeface="Aharoni" pitchFamily="2" charset="-79"/>
              </a:rPr>
              <a:t>Modified </a:t>
            </a:r>
            <a:r>
              <a:rPr lang="en-US" dirty="0" err="1">
                <a:latin typeface="Courier New" panose="02070309020205020404" pitchFamily="49" charset="0"/>
                <a:cs typeface="Courier New" panose="02070309020205020404" pitchFamily="49" charset="0"/>
              </a:rPr>
              <a:t>DriverOrder</a:t>
            </a:r>
            <a:r>
              <a:rPr lang="en-US" dirty="0">
                <a:latin typeface="Courier New" panose="02070309020205020404" pitchFamily="49" charset="0"/>
                <a:cs typeface="Courier New" panose="02070309020205020404" pitchFamily="49" charset="0"/>
              </a:rPr>
              <a:t> / Driver####</a:t>
            </a:r>
            <a:r>
              <a:rPr lang="en-US" dirty="0">
                <a:latin typeface="+mj-lt"/>
                <a:cs typeface="Aharoni" pitchFamily="2" charset="-79"/>
              </a:rPr>
              <a:t> EFI variables</a:t>
            </a:r>
          </a:p>
        </p:txBody>
      </p:sp>
    </p:spTree>
    <p:extLst>
      <p:ext uri="{BB962C8B-B14F-4D97-AF65-F5344CB8AC3E}">
        <p14:creationId xmlns:p14="http://schemas.microsoft.com/office/powerpoint/2010/main" val="178531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UEFI Bootkits</a:t>
            </a:r>
          </a:p>
        </p:txBody>
      </p:sp>
      <p:sp>
        <p:nvSpPr>
          <p:cNvPr id="5" name="Content Placeholder 2"/>
          <p:cNvSpPr>
            <a:spLocks noGrp="1"/>
          </p:cNvSpPr>
          <p:nvPr>
            <p:ph idx="4294967295"/>
          </p:nvPr>
        </p:nvSpPr>
        <p:spPr>
          <a:xfrm>
            <a:off x="381000" y="1600200"/>
            <a:ext cx="8763000" cy="4648200"/>
          </a:xfrm>
        </p:spPr>
        <p:txBody>
          <a:bodyPr anchor="ctr">
            <a:normAutofit/>
          </a:bodyPr>
          <a:lstStyle/>
          <a:p>
            <a:pPr marL="342900" indent="-342900">
              <a:buFont typeface="Arial" panose="020B0604020202020204" pitchFamily="34" charset="0"/>
              <a:buChar char="•"/>
            </a:pPr>
            <a:r>
              <a:rPr lang="en-US" sz="2400" b="1" dirty="0">
                <a:latin typeface="+mj-lt"/>
                <a:cs typeface="Courier New" panose="02070309020205020404" pitchFamily="49" charset="0"/>
              </a:rPr>
              <a:t>Patching UEFI “Option ROM”</a:t>
            </a:r>
          </a:p>
          <a:p>
            <a:pPr marL="342900" lvl="2" indent="0">
              <a:buNone/>
            </a:pPr>
            <a:r>
              <a:rPr lang="en-US" dirty="0">
                <a:latin typeface="+mj-lt"/>
                <a:cs typeface="Courier New" panose="02070309020205020404" pitchFamily="49" charset="0"/>
              </a:rPr>
              <a:t>UEFI DXE Driver in Add-On Card (Network, Storage..)</a:t>
            </a:r>
          </a:p>
          <a:p>
            <a:pPr marL="342900" lvl="2" indent="0">
              <a:buNone/>
            </a:pPr>
            <a:r>
              <a:rPr lang="en-US" dirty="0">
                <a:latin typeface="+mj-lt"/>
                <a:cs typeface="Courier New" panose="02070309020205020404" pitchFamily="49" charset="0"/>
              </a:rPr>
              <a:t>Non-Embedded in FV in ROM</a:t>
            </a:r>
          </a:p>
          <a:p>
            <a:pPr marL="342900" lvl="2" indent="0">
              <a:buNone/>
            </a:pPr>
            <a:r>
              <a:rPr lang="en-US" sz="2000" i="1" dirty="0">
                <a:latin typeface="+mj-lt"/>
                <a:cs typeface="Courier New" panose="02070309020205020404" pitchFamily="49" charset="0"/>
              </a:rPr>
              <a:t>Mac EFI Rootkits</a:t>
            </a:r>
            <a:r>
              <a:rPr lang="en-US" sz="2000" dirty="0">
                <a:latin typeface="+mj-lt"/>
                <a:cs typeface="Courier New" panose="02070309020205020404" pitchFamily="49" charset="0"/>
              </a:rPr>
              <a:t> by @snare, Black Hat USA 2012</a:t>
            </a:r>
          </a:p>
          <a:p>
            <a:pPr marL="342900" lvl="2" indent="0">
              <a:buNone/>
            </a:pPr>
            <a:r>
              <a:rPr lang="en-US" sz="2000" i="1" dirty="0" err="1">
                <a:latin typeface="+mj-lt"/>
                <a:cs typeface="Courier New" panose="02070309020205020404" pitchFamily="49" charset="0"/>
              </a:rPr>
              <a:t>Thunderstrike</a:t>
            </a:r>
            <a:r>
              <a:rPr lang="en-US" sz="2000" dirty="0">
                <a:latin typeface="+mj-lt"/>
                <a:cs typeface="Courier New" panose="02070309020205020404" pitchFamily="49" charset="0"/>
              </a:rPr>
              <a:t> Mac EFI Rootkit by Trammell Hudson</a:t>
            </a:r>
          </a:p>
          <a:p>
            <a:pPr marL="342900" indent="-342900">
              <a:buFont typeface="Arial" panose="020B0604020202020204" pitchFamily="34" charset="0"/>
              <a:buChar char="•"/>
            </a:pPr>
            <a:r>
              <a:rPr lang="en-US" sz="2400" b="1" dirty="0">
                <a:latin typeface="+mj-lt"/>
                <a:cs typeface="Aharoni" pitchFamily="2" charset="-79"/>
              </a:rPr>
              <a:t>Replacing OS Loaders (</a:t>
            </a:r>
            <a:r>
              <a:rPr lang="en-US" sz="2400" b="1" dirty="0" err="1">
                <a:latin typeface="+mj-lt"/>
                <a:cs typeface="Aharoni" pitchFamily="2" charset="-79"/>
              </a:rPr>
              <a:t>winload.efi</a:t>
            </a:r>
            <a:r>
              <a:rPr lang="en-US" sz="2400" b="1" dirty="0">
                <a:latin typeface="+mj-lt"/>
                <a:cs typeface="Aharoni" pitchFamily="2" charset="-79"/>
              </a:rPr>
              <a:t>, </a:t>
            </a:r>
            <a:r>
              <a:rPr lang="en-US" sz="2400" b="1" dirty="0" err="1">
                <a:latin typeface="+mj-lt"/>
                <a:cs typeface="Aharoni" pitchFamily="2" charset="-79"/>
              </a:rPr>
              <a:t>winresume.efi</a:t>
            </a:r>
            <a:r>
              <a:rPr lang="en-US" sz="2400" b="1" dirty="0">
                <a:latin typeface="+mj-lt"/>
                <a:cs typeface="Aharoni" pitchFamily="2" charset="-79"/>
              </a:rPr>
              <a:t>)</a:t>
            </a:r>
            <a:endParaRPr lang="en-US" dirty="0">
              <a:latin typeface="+mj-lt"/>
              <a:cs typeface="Courier New" panose="02070309020205020404" pitchFamily="49" charset="0"/>
            </a:endParaRPr>
          </a:p>
          <a:p>
            <a:pPr marL="342900" indent="-342900">
              <a:buFont typeface="Arial" panose="020B0604020202020204" pitchFamily="34" charset="0"/>
              <a:buChar char="•"/>
            </a:pPr>
            <a:r>
              <a:rPr lang="en-US" sz="2400" b="1" dirty="0">
                <a:latin typeface="+mj-lt"/>
                <a:cs typeface="Aharoni" pitchFamily="2" charset="-79"/>
              </a:rPr>
              <a:t>Patching GUID Partition Table (GPT)</a:t>
            </a:r>
            <a:endParaRPr lang="en-US" b="1" dirty="0">
              <a:latin typeface="+mj-lt"/>
              <a:cs typeface="Courier New" panose="02070309020205020404" pitchFamily="49" charset="0"/>
            </a:endParaRPr>
          </a:p>
        </p:txBody>
      </p:sp>
    </p:spTree>
    <p:extLst>
      <p:ext uri="{BB962C8B-B14F-4D97-AF65-F5344CB8AC3E}">
        <p14:creationId xmlns:p14="http://schemas.microsoft.com/office/powerpoint/2010/main" val="3858050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Boot Loaders</a:t>
            </a:r>
          </a:p>
        </p:txBody>
      </p:sp>
      <p:grpSp>
        <p:nvGrpSpPr>
          <p:cNvPr id="4" name="Group 3"/>
          <p:cNvGrpSpPr/>
          <p:nvPr/>
        </p:nvGrpSpPr>
        <p:grpSpPr>
          <a:xfrm>
            <a:off x="1981200" y="1143000"/>
            <a:ext cx="6553200" cy="5105400"/>
            <a:chOff x="1981200" y="1143000"/>
            <a:chExt cx="6553200" cy="5105400"/>
          </a:xfrm>
        </p:grpSpPr>
        <p:sp>
          <p:nvSpPr>
            <p:cNvPr id="10" name="AutoShape 62"/>
            <p:cNvSpPr>
              <a:spLocks noChangeArrowheads="1"/>
            </p:cNvSpPr>
            <p:nvPr/>
          </p:nvSpPr>
          <p:spPr bwMode="auto">
            <a:xfrm>
              <a:off x="1981200" y="5638800"/>
              <a:ext cx="5105400" cy="609600"/>
            </a:xfrm>
            <a:prstGeom prst="roundRect">
              <a:avLst>
                <a:gd name="adj" fmla="val 20132"/>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t" anchorCtr="0"/>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Hardware</a:t>
              </a:r>
            </a:p>
          </p:txBody>
        </p:sp>
        <p:sp>
          <p:nvSpPr>
            <p:cNvPr id="11" name="AutoShape 62"/>
            <p:cNvSpPr>
              <a:spLocks noChangeArrowheads="1"/>
            </p:cNvSpPr>
            <p:nvPr/>
          </p:nvSpPr>
          <p:spPr bwMode="auto">
            <a:xfrm>
              <a:off x="2209800" y="5867400"/>
              <a:ext cx="914400" cy="304800"/>
            </a:xfrm>
            <a:prstGeom prst="roundRect">
              <a:avLst>
                <a:gd name="adj" fmla="val 16926"/>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I/O</a:t>
              </a:r>
            </a:p>
          </p:txBody>
        </p:sp>
        <p:sp>
          <p:nvSpPr>
            <p:cNvPr id="12" name="AutoShape 62"/>
            <p:cNvSpPr>
              <a:spLocks noChangeArrowheads="1"/>
            </p:cNvSpPr>
            <p:nvPr/>
          </p:nvSpPr>
          <p:spPr bwMode="auto">
            <a:xfrm>
              <a:off x="3322320" y="5867401"/>
              <a:ext cx="1021080" cy="304800"/>
            </a:xfrm>
            <a:prstGeom prst="roundRect">
              <a:avLst>
                <a:gd name="adj" fmla="val 16926"/>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Memory</a:t>
              </a:r>
            </a:p>
          </p:txBody>
        </p:sp>
        <p:sp>
          <p:nvSpPr>
            <p:cNvPr id="13" name="AutoShape 62"/>
            <p:cNvSpPr>
              <a:spLocks noChangeArrowheads="1"/>
            </p:cNvSpPr>
            <p:nvPr/>
          </p:nvSpPr>
          <p:spPr bwMode="auto">
            <a:xfrm>
              <a:off x="4541520" y="5867401"/>
              <a:ext cx="1021080" cy="304800"/>
            </a:xfrm>
            <a:prstGeom prst="roundRect">
              <a:avLst>
                <a:gd name="adj" fmla="val 18662"/>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Network</a:t>
              </a:r>
            </a:p>
          </p:txBody>
        </p:sp>
        <p:sp>
          <p:nvSpPr>
            <p:cNvPr id="14" name="AutoShape 62"/>
            <p:cNvSpPr>
              <a:spLocks noChangeArrowheads="1"/>
            </p:cNvSpPr>
            <p:nvPr/>
          </p:nvSpPr>
          <p:spPr bwMode="auto">
            <a:xfrm>
              <a:off x="5760720" y="5867401"/>
              <a:ext cx="1021080" cy="304800"/>
            </a:xfrm>
            <a:prstGeom prst="roundRect">
              <a:avLst>
                <a:gd name="adj" fmla="val 18662"/>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Graphics</a:t>
              </a:r>
            </a:p>
          </p:txBody>
        </p:sp>
        <p:sp>
          <p:nvSpPr>
            <p:cNvPr id="18" name="AutoShape 62"/>
            <p:cNvSpPr>
              <a:spLocks noChangeArrowheads="1"/>
            </p:cNvSpPr>
            <p:nvPr/>
          </p:nvSpPr>
          <p:spPr bwMode="auto">
            <a:xfrm>
              <a:off x="1981200" y="4473653"/>
              <a:ext cx="5105400" cy="457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 DXE Core / Dispatcher</a:t>
              </a:r>
            </a:p>
          </p:txBody>
        </p:sp>
        <p:sp>
          <p:nvSpPr>
            <p:cNvPr id="47" name="AutoShape 62"/>
            <p:cNvSpPr>
              <a:spLocks noChangeArrowheads="1"/>
            </p:cNvSpPr>
            <p:nvPr/>
          </p:nvSpPr>
          <p:spPr bwMode="auto">
            <a:xfrm>
              <a:off x="1981200" y="2286000"/>
              <a:ext cx="5105400" cy="457200"/>
            </a:xfrm>
            <a:prstGeom prst="roundRect">
              <a:avLst>
                <a:gd name="adj" fmla="val 19391"/>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 OS Loaders</a:t>
              </a:r>
            </a:p>
          </p:txBody>
        </p:sp>
        <p:sp>
          <p:nvSpPr>
            <p:cNvPr id="26" name="AutoShape 62"/>
            <p:cNvSpPr>
              <a:spLocks noChangeArrowheads="1"/>
            </p:cNvSpPr>
            <p:nvPr/>
          </p:nvSpPr>
          <p:spPr bwMode="auto">
            <a:xfrm>
              <a:off x="1981200" y="5007053"/>
              <a:ext cx="5105400" cy="457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System Firmware (SEC/PEI)</a:t>
              </a:r>
            </a:p>
          </p:txBody>
        </p:sp>
        <p:sp>
          <p:nvSpPr>
            <p:cNvPr id="28" name="AutoShape 62"/>
            <p:cNvSpPr>
              <a:spLocks noChangeArrowheads="1"/>
            </p:cNvSpPr>
            <p:nvPr/>
          </p:nvSpPr>
          <p:spPr bwMode="auto">
            <a:xfrm>
              <a:off x="5943600" y="2971800"/>
              <a:ext cx="1143000" cy="1219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 Loader</a:t>
              </a:r>
            </a:p>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Bootx64.efi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Bootmgfw.efi</a:t>
              </a:r>
            </a:p>
          </p:txBody>
        </p:sp>
        <p:sp>
          <p:nvSpPr>
            <p:cNvPr id="43" name="AutoShape 62"/>
            <p:cNvSpPr>
              <a:spLocks noChangeArrowheads="1"/>
            </p:cNvSpPr>
            <p:nvPr/>
          </p:nvSpPr>
          <p:spPr bwMode="auto">
            <a:xfrm>
              <a:off x="5943600" y="2971800"/>
              <a:ext cx="1143000" cy="12192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60" name="AutoShape 62"/>
            <p:cNvSpPr>
              <a:spLocks noChangeArrowheads="1"/>
            </p:cNvSpPr>
            <p:nvPr/>
          </p:nvSpPr>
          <p:spPr bwMode="auto">
            <a:xfrm>
              <a:off x="1981200" y="1644732"/>
              <a:ext cx="5105400" cy="457200"/>
            </a:xfrm>
            <a:prstGeom prst="roundRect">
              <a:avLst>
                <a:gd name="adj" fmla="val 19391"/>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OS Kernel / Drivers</a:t>
              </a:r>
            </a:p>
          </p:txBody>
        </p:sp>
        <p:sp>
          <p:nvSpPr>
            <p:cNvPr id="67" name="AutoShape 62"/>
            <p:cNvSpPr>
              <a:spLocks noChangeArrowheads="1"/>
            </p:cNvSpPr>
            <p:nvPr/>
          </p:nvSpPr>
          <p:spPr bwMode="auto">
            <a:xfrm>
              <a:off x="3429000" y="1143000"/>
              <a:ext cx="2286000" cy="381000"/>
            </a:xfrm>
            <a:prstGeom prst="roundRect">
              <a:avLst>
                <a:gd name="adj" fmla="val 20128"/>
              </a:avLst>
            </a:prstGeom>
            <a:solidFill>
              <a:srgbClr val="FF0000"/>
            </a:soli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Malware</a:t>
              </a:r>
            </a:p>
          </p:txBody>
        </p:sp>
        <p:sp>
          <p:nvSpPr>
            <p:cNvPr id="35" name="AutoShape 62"/>
            <p:cNvSpPr>
              <a:spLocks noChangeArrowheads="1"/>
            </p:cNvSpPr>
            <p:nvPr/>
          </p:nvSpPr>
          <p:spPr bwMode="auto">
            <a:xfrm>
              <a:off x="4876800" y="36576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DXE</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Driver</a:t>
              </a:r>
            </a:p>
          </p:txBody>
        </p:sp>
        <p:sp>
          <p:nvSpPr>
            <p:cNvPr id="36" name="AutoShape 62"/>
            <p:cNvSpPr>
              <a:spLocks noChangeArrowheads="1"/>
            </p:cNvSpPr>
            <p:nvPr/>
          </p:nvSpPr>
          <p:spPr bwMode="auto">
            <a:xfrm>
              <a:off x="4876800" y="29718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DXE</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Driver</a:t>
              </a:r>
            </a:p>
          </p:txBody>
        </p:sp>
        <p:sp>
          <p:nvSpPr>
            <p:cNvPr id="37" name="AutoShape 62"/>
            <p:cNvSpPr>
              <a:spLocks noChangeArrowheads="1"/>
            </p:cNvSpPr>
            <p:nvPr/>
          </p:nvSpPr>
          <p:spPr bwMode="auto">
            <a:xfrm>
              <a:off x="2057400" y="36576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OROM</a:t>
              </a:r>
            </a:p>
          </p:txBody>
        </p:sp>
        <p:sp>
          <p:nvSpPr>
            <p:cNvPr id="38" name="AutoShape 62"/>
            <p:cNvSpPr>
              <a:spLocks noChangeArrowheads="1"/>
            </p:cNvSpPr>
            <p:nvPr/>
          </p:nvSpPr>
          <p:spPr bwMode="auto">
            <a:xfrm>
              <a:off x="2057400" y="29718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OROM</a:t>
              </a:r>
            </a:p>
          </p:txBody>
        </p:sp>
        <p:sp>
          <p:nvSpPr>
            <p:cNvPr id="41" name="Flowchart: Magnetic Disk 40"/>
            <p:cNvSpPr/>
            <p:nvPr/>
          </p:nvSpPr>
          <p:spPr>
            <a:xfrm>
              <a:off x="7391400" y="3200400"/>
              <a:ext cx="1143000" cy="8412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dirty="0">
                  <a:solidFill>
                    <a:srgbClr val="FFFFFF"/>
                  </a:solidFill>
                </a:rPr>
                <a:t>HDD</a:t>
              </a:r>
            </a:p>
          </p:txBody>
        </p:sp>
        <p:sp>
          <p:nvSpPr>
            <p:cNvPr id="32" name="Curved Down Arrow 31"/>
            <p:cNvSpPr/>
            <p:nvPr/>
          </p:nvSpPr>
          <p:spPr>
            <a:xfrm rot="5400000">
              <a:off x="6104382" y="2201418"/>
              <a:ext cx="2726436" cy="60960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4D4D4D"/>
                </a:solidFill>
              </a:endParaRPr>
            </a:p>
          </p:txBody>
        </p:sp>
        <p:pic>
          <p:nvPicPr>
            <p:cNvPr id="42" name="Picture 4" descr="http://wwv.bioschip.net:1011/wp-content/uploads/2010/09/DIPchip1.jpg"/>
            <p:cNvPicPr>
              <a:picLocks noChangeAspect="1" noChangeArrowheads="1"/>
            </p:cNvPicPr>
            <p:nvPr/>
          </p:nvPicPr>
          <p:blipFill>
            <a:blip r:embed="rId3" cstate="print"/>
            <a:srcRect/>
            <a:stretch>
              <a:fillRect/>
            </a:stretch>
          </p:blipFill>
          <p:spPr bwMode="auto">
            <a:xfrm>
              <a:off x="5715000" y="4419600"/>
              <a:ext cx="1447800" cy="1087919"/>
            </a:xfrm>
            <a:prstGeom prst="rect">
              <a:avLst/>
            </a:prstGeom>
            <a:noFill/>
          </p:spPr>
        </p:pic>
      </p:grpSp>
    </p:spTree>
    <p:extLst>
      <p:ext uri="{BB962C8B-B14F-4D97-AF65-F5344CB8AC3E}">
        <p14:creationId xmlns:p14="http://schemas.microsoft.com/office/powerpoint/2010/main" val="2275387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Adding/Replacing DXE Drivers</a:t>
            </a:r>
          </a:p>
        </p:txBody>
      </p:sp>
      <p:grpSp>
        <p:nvGrpSpPr>
          <p:cNvPr id="2" name="Group 1"/>
          <p:cNvGrpSpPr/>
          <p:nvPr/>
        </p:nvGrpSpPr>
        <p:grpSpPr>
          <a:xfrm>
            <a:off x="1981200" y="1143000"/>
            <a:ext cx="6553200" cy="5105400"/>
            <a:chOff x="1981200" y="609600"/>
            <a:chExt cx="6553200" cy="5105400"/>
          </a:xfrm>
        </p:grpSpPr>
        <p:sp>
          <p:nvSpPr>
            <p:cNvPr id="10" name="AutoShape 62"/>
            <p:cNvSpPr>
              <a:spLocks noChangeArrowheads="1"/>
            </p:cNvSpPr>
            <p:nvPr/>
          </p:nvSpPr>
          <p:spPr bwMode="auto">
            <a:xfrm>
              <a:off x="1981200" y="5105400"/>
              <a:ext cx="5105400" cy="609600"/>
            </a:xfrm>
            <a:prstGeom prst="roundRect">
              <a:avLst>
                <a:gd name="adj" fmla="val 20132"/>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t" anchorCtr="0"/>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Hardware</a:t>
              </a:r>
            </a:p>
          </p:txBody>
        </p:sp>
        <p:sp>
          <p:nvSpPr>
            <p:cNvPr id="11" name="AutoShape 62"/>
            <p:cNvSpPr>
              <a:spLocks noChangeArrowheads="1"/>
            </p:cNvSpPr>
            <p:nvPr/>
          </p:nvSpPr>
          <p:spPr bwMode="auto">
            <a:xfrm>
              <a:off x="2209800" y="5334000"/>
              <a:ext cx="914400" cy="304800"/>
            </a:xfrm>
            <a:prstGeom prst="roundRect">
              <a:avLst>
                <a:gd name="adj" fmla="val 16926"/>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I/O</a:t>
              </a:r>
            </a:p>
          </p:txBody>
        </p:sp>
        <p:sp>
          <p:nvSpPr>
            <p:cNvPr id="12" name="AutoShape 62"/>
            <p:cNvSpPr>
              <a:spLocks noChangeArrowheads="1"/>
            </p:cNvSpPr>
            <p:nvPr/>
          </p:nvSpPr>
          <p:spPr bwMode="auto">
            <a:xfrm>
              <a:off x="3322320" y="5334001"/>
              <a:ext cx="1021080" cy="304800"/>
            </a:xfrm>
            <a:prstGeom prst="roundRect">
              <a:avLst>
                <a:gd name="adj" fmla="val 16926"/>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Memory</a:t>
              </a:r>
            </a:p>
          </p:txBody>
        </p:sp>
        <p:sp>
          <p:nvSpPr>
            <p:cNvPr id="13" name="AutoShape 62"/>
            <p:cNvSpPr>
              <a:spLocks noChangeArrowheads="1"/>
            </p:cNvSpPr>
            <p:nvPr/>
          </p:nvSpPr>
          <p:spPr bwMode="auto">
            <a:xfrm>
              <a:off x="4541520" y="5334001"/>
              <a:ext cx="1021080" cy="304800"/>
            </a:xfrm>
            <a:prstGeom prst="roundRect">
              <a:avLst>
                <a:gd name="adj" fmla="val 18662"/>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Network</a:t>
              </a:r>
            </a:p>
          </p:txBody>
        </p:sp>
        <p:sp>
          <p:nvSpPr>
            <p:cNvPr id="14" name="AutoShape 62"/>
            <p:cNvSpPr>
              <a:spLocks noChangeArrowheads="1"/>
            </p:cNvSpPr>
            <p:nvPr/>
          </p:nvSpPr>
          <p:spPr bwMode="auto">
            <a:xfrm>
              <a:off x="5760720" y="5334001"/>
              <a:ext cx="1021080" cy="304800"/>
            </a:xfrm>
            <a:prstGeom prst="roundRect">
              <a:avLst>
                <a:gd name="adj" fmla="val 18662"/>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Graphics</a:t>
              </a:r>
            </a:p>
          </p:txBody>
        </p:sp>
        <p:sp>
          <p:nvSpPr>
            <p:cNvPr id="18" name="AutoShape 62"/>
            <p:cNvSpPr>
              <a:spLocks noChangeArrowheads="1"/>
            </p:cNvSpPr>
            <p:nvPr/>
          </p:nvSpPr>
          <p:spPr bwMode="auto">
            <a:xfrm>
              <a:off x="1981200" y="3940253"/>
              <a:ext cx="5105400" cy="457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 DXE Core / Dispatcher</a:t>
              </a:r>
            </a:p>
          </p:txBody>
        </p:sp>
        <p:sp>
          <p:nvSpPr>
            <p:cNvPr id="47" name="AutoShape 62"/>
            <p:cNvSpPr>
              <a:spLocks noChangeArrowheads="1"/>
            </p:cNvSpPr>
            <p:nvPr/>
          </p:nvSpPr>
          <p:spPr bwMode="auto">
            <a:xfrm>
              <a:off x="1981200" y="1752600"/>
              <a:ext cx="5105400" cy="457200"/>
            </a:xfrm>
            <a:prstGeom prst="roundRect">
              <a:avLst>
                <a:gd name="adj" fmla="val 19391"/>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 OS Loaders</a:t>
              </a:r>
            </a:p>
          </p:txBody>
        </p:sp>
        <p:sp>
          <p:nvSpPr>
            <p:cNvPr id="26" name="AutoShape 62"/>
            <p:cNvSpPr>
              <a:spLocks noChangeArrowheads="1"/>
            </p:cNvSpPr>
            <p:nvPr/>
          </p:nvSpPr>
          <p:spPr bwMode="auto">
            <a:xfrm>
              <a:off x="1981200" y="4473653"/>
              <a:ext cx="5105400" cy="457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System Firmware (SEC/PEI)</a:t>
              </a:r>
            </a:p>
          </p:txBody>
        </p:sp>
        <p:sp>
          <p:nvSpPr>
            <p:cNvPr id="28" name="AutoShape 62"/>
            <p:cNvSpPr>
              <a:spLocks noChangeArrowheads="1"/>
            </p:cNvSpPr>
            <p:nvPr/>
          </p:nvSpPr>
          <p:spPr bwMode="auto">
            <a:xfrm>
              <a:off x="5943600" y="2438400"/>
              <a:ext cx="1143000" cy="1219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 Loader</a:t>
              </a:r>
            </a:p>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Bootx64.efi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Bootmgfw.efi</a:t>
              </a:r>
            </a:p>
          </p:txBody>
        </p:sp>
        <p:sp>
          <p:nvSpPr>
            <p:cNvPr id="43" name="AutoShape 62"/>
            <p:cNvSpPr>
              <a:spLocks noChangeArrowheads="1"/>
            </p:cNvSpPr>
            <p:nvPr/>
          </p:nvSpPr>
          <p:spPr bwMode="auto">
            <a:xfrm>
              <a:off x="5943600" y="2438400"/>
              <a:ext cx="1143000" cy="12192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60" name="AutoShape 62"/>
            <p:cNvSpPr>
              <a:spLocks noChangeArrowheads="1"/>
            </p:cNvSpPr>
            <p:nvPr/>
          </p:nvSpPr>
          <p:spPr bwMode="auto">
            <a:xfrm>
              <a:off x="1981200" y="1111332"/>
              <a:ext cx="5105400" cy="457200"/>
            </a:xfrm>
            <a:prstGeom prst="roundRect">
              <a:avLst>
                <a:gd name="adj" fmla="val 19391"/>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OS Kernel / Drivers</a:t>
              </a:r>
            </a:p>
          </p:txBody>
        </p:sp>
        <p:sp>
          <p:nvSpPr>
            <p:cNvPr id="30" name="AutoShape 62"/>
            <p:cNvSpPr>
              <a:spLocks noChangeArrowheads="1"/>
            </p:cNvSpPr>
            <p:nvPr/>
          </p:nvSpPr>
          <p:spPr bwMode="auto">
            <a:xfrm>
              <a:off x="3429000" y="609600"/>
              <a:ext cx="2286000" cy="381000"/>
            </a:xfrm>
            <a:prstGeom prst="roundRect">
              <a:avLst>
                <a:gd name="adj" fmla="val 20128"/>
              </a:avLst>
            </a:prstGeom>
            <a:solidFill>
              <a:srgbClr val="FF0000"/>
            </a:soli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Malware</a:t>
              </a:r>
            </a:p>
          </p:txBody>
        </p:sp>
        <p:sp>
          <p:nvSpPr>
            <p:cNvPr id="31" name="AutoShape 62"/>
            <p:cNvSpPr>
              <a:spLocks noChangeArrowheads="1"/>
            </p:cNvSpPr>
            <p:nvPr/>
          </p:nvSpPr>
          <p:spPr bwMode="auto">
            <a:xfrm>
              <a:off x="4876800" y="31242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DXE</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Driver</a:t>
              </a:r>
            </a:p>
          </p:txBody>
        </p:sp>
        <p:sp>
          <p:nvSpPr>
            <p:cNvPr id="35" name="AutoShape 62"/>
            <p:cNvSpPr>
              <a:spLocks noChangeArrowheads="1"/>
            </p:cNvSpPr>
            <p:nvPr/>
          </p:nvSpPr>
          <p:spPr bwMode="auto">
            <a:xfrm>
              <a:off x="4876800" y="24384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DXE</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Driver</a:t>
              </a:r>
            </a:p>
          </p:txBody>
        </p:sp>
        <p:sp>
          <p:nvSpPr>
            <p:cNvPr id="36" name="AutoShape 62"/>
            <p:cNvSpPr>
              <a:spLocks noChangeArrowheads="1"/>
            </p:cNvSpPr>
            <p:nvPr/>
          </p:nvSpPr>
          <p:spPr bwMode="auto">
            <a:xfrm>
              <a:off x="2057400" y="31242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OROM</a:t>
              </a:r>
            </a:p>
          </p:txBody>
        </p:sp>
        <p:sp>
          <p:nvSpPr>
            <p:cNvPr id="37" name="AutoShape 62"/>
            <p:cNvSpPr>
              <a:spLocks noChangeArrowheads="1"/>
            </p:cNvSpPr>
            <p:nvPr/>
          </p:nvSpPr>
          <p:spPr bwMode="auto">
            <a:xfrm>
              <a:off x="2057400" y="24384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OROM</a:t>
              </a:r>
            </a:p>
          </p:txBody>
        </p:sp>
        <p:sp>
          <p:nvSpPr>
            <p:cNvPr id="23" name="AutoShape 62"/>
            <p:cNvSpPr>
              <a:spLocks noChangeArrowheads="1"/>
            </p:cNvSpPr>
            <p:nvPr/>
          </p:nvSpPr>
          <p:spPr bwMode="auto">
            <a:xfrm>
              <a:off x="4876800" y="3124200"/>
              <a:ext cx="914400" cy="5334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39" name="Flowchart: Magnetic Disk 38"/>
            <p:cNvSpPr/>
            <p:nvPr/>
          </p:nvSpPr>
          <p:spPr>
            <a:xfrm>
              <a:off x="7391400" y="2667000"/>
              <a:ext cx="1143000" cy="8412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dirty="0">
                  <a:solidFill>
                    <a:srgbClr val="FFFFFF"/>
                  </a:solidFill>
                </a:rPr>
                <a:t>HDD</a:t>
              </a:r>
            </a:p>
          </p:txBody>
        </p:sp>
        <p:sp>
          <p:nvSpPr>
            <p:cNvPr id="38" name="Curved Down Arrow 37"/>
            <p:cNvSpPr/>
            <p:nvPr/>
          </p:nvSpPr>
          <p:spPr>
            <a:xfrm rot="5400000">
              <a:off x="5638800" y="838200"/>
              <a:ext cx="2971800" cy="2514600"/>
            </a:xfrm>
            <a:prstGeom prst="curvedDownArrow">
              <a:avLst>
                <a:gd name="adj1" fmla="val 7170"/>
                <a:gd name="adj2" fmla="val 15703"/>
                <a:gd name="adj3" fmla="val 3000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4D4D4D"/>
                </a:solidFill>
              </a:endParaRPr>
            </a:p>
          </p:txBody>
        </p:sp>
        <p:pic>
          <p:nvPicPr>
            <p:cNvPr id="40" name="Picture 4" descr="http://wwv.bioschip.net:1011/wp-content/uploads/2010/09/DIPchip1.jpg"/>
            <p:cNvPicPr>
              <a:picLocks noChangeAspect="1" noChangeArrowheads="1"/>
            </p:cNvPicPr>
            <p:nvPr/>
          </p:nvPicPr>
          <p:blipFill>
            <a:blip r:embed="rId3" cstate="print"/>
            <a:srcRect/>
            <a:stretch>
              <a:fillRect/>
            </a:stretch>
          </p:blipFill>
          <p:spPr bwMode="auto">
            <a:xfrm>
              <a:off x="5715000" y="3886200"/>
              <a:ext cx="1447800" cy="1087919"/>
            </a:xfrm>
            <a:prstGeom prst="rect">
              <a:avLst/>
            </a:prstGeom>
            <a:noFill/>
          </p:spPr>
        </p:pic>
      </p:grpSp>
    </p:spTree>
    <p:extLst>
      <p:ext uri="{BB962C8B-B14F-4D97-AF65-F5344CB8AC3E}">
        <p14:creationId xmlns:p14="http://schemas.microsoft.com/office/powerpoint/2010/main" val="2000122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5800" y="1143000"/>
            <a:ext cx="7848600" cy="5105400"/>
            <a:chOff x="685800" y="609600"/>
            <a:chExt cx="7848600" cy="5105400"/>
          </a:xfrm>
        </p:grpSpPr>
        <p:sp>
          <p:nvSpPr>
            <p:cNvPr id="10" name="AutoShape 62"/>
            <p:cNvSpPr>
              <a:spLocks noChangeArrowheads="1"/>
            </p:cNvSpPr>
            <p:nvPr/>
          </p:nvSpPr>
          <p:spPr bwMode="auto">
            <a:xfrm>
              <a:off x="1981200" y="5105400"/>
              <a:ext cx="5105400" cy="609600"/>
            </a:xfrm>
            <a:prstGeom prst="roundRect">
              <a:avLst>
                <a:gd name="adj" fmla="val 20132"/>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t" anchorCtr="0"/>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Hardware</a:t>
              </a:r>
            </a:p>
          </p:txBody>
        </p:sp>
        <p:sp>
          <p:nvSpPr>
            <p:cNvPr id="11" name="AutoShape 62"/>
            <p:cNvSpPr>
              <a:spLocks noChangeArrowheads="1"/>
            </p:cNvSpPr>
            <p:nvPr/>
          </p:nvSpPr>
          <p:spPr bwMode="auto">
            <a:xfrm>
              <a:off x="2209800" y="5334000"/>
              <a:ext cx="914400" cy="304800"/>
            </a:xfrm>
            <a:prstGeom prst="roundRect">
              <a:avLst>
                <a:gd name="adj" fmla="val 16926"/>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I/O</a:t>
              </a:r>
            </a:p>
          </p:txBody>
        </p:sp>
        <p:sp>
          <p:nvSpPr>
            <p:cNvPr id="12" name="AutoShape 62"/>
            <p:cNvSpPr>
              <a:spLocks noChangeArrowheads="1"/>
            </p:cNvSpPr>
            <p:nvPr/>
          </p:nvSpPr>
          <p:spPr bwMode="auto">
            <a:xfrm>
              <a:off x="3322320" y="5334001"/>
              <a:ext cx="1021080" cy="304800"/>
            </a:xfrm>
            <a:prstGeom prst="roundRect">
              <a:avLst>
                <a:gd name="adj" fmla="val 16926"/>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Memory</a:t>
              </a:r>
            </a:p>
          </p:txBody>
        </p:sp>
        <p:sp>
          <p:nvSpPr>
            <p:cNvPr id="13" name="AutoShape 62"/>
            <p:cNvSpPr>
              <a:spLocks noChangeArrowheads="1"/>
            </p:cNvSpPr>
            <p:nvPr/>
          </p:nvSpPr>
          <p:spPr bwMode="auto">
            <a:xfrm>
              <a:off x="4541520" y="5334001"/>
              <a:ext cx="1021080" cy="304800"/>
            </a:xfrm>
            <a:prstGeom prst="roundRect">
              <a:avLst>
                <a:gd name="adj" fmla="val 18662"/>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Network</a:t>
              </a:r>
            </a:p>
          </p:txBody>
        </p:sp>
        <p:sp>
          <p:nvSpPr>
            <p:cNvPr id="14" name="AutoShape 62"/>
            <p:cNvSpPr>
              <a:spLocks noChangeArrowheads="1"/>
            </p:cNvSpPr>
            <p:nvPr/>
          </p:nvSpPr>
          <p:spPr bwMode="auto">
            <a:xfrm>
              <a:off x="5760720" y="5334001"/>
              <a:ext cx="1021080" cy="304800"/>
            </a:xfrm>
            <a:prstGeom prst="roundRect">
              <a:avLst>
                <a:gd name="adj" fmla="val 18662"/>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Graphics</a:t>
              </a:r>
            </a:p>
          </p:txBody>
        </p:sp>
        <p:sp>
          <p:nvSpPr>
            <p:cNvPr id="18" name="AutoShape 62"/>
            <p:cNvSpPr>
              <a:spLocks noChangeArrowheads="1"/>
            </p:cNvSpPr>
            <p:nvPr/>
          </p:nvSpPr>
          <p:spPr bwMode="auto">
            <a:xfrm>
              <a:off x="1981200" y="3940253"/>
              <a:ext cx="5105400" cy="457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 DXE Core / Dispatcher</a:t>
              </a:r>
            </a:p>
          </p:txBody>
        </p:sp>
        <p:sp>
          <p:nvSpPr>
            <p:cNvPr id="47" name="AutoShape 62"/>
            <p:cNvSpPr>
              <a:spLocks noChangeArrowheads="1"/>
            </p:cNvSpPr>
            <p:nvPr/>
          </p:nvSpPr>
          <p:spPr bwMode="auto">
            <a:xfrm>
              <a:off x="1981200" y="1752600"/>
              <a:ext cx="5105400" cy="457200"/>
            </a:xfrm>
            <a:prstGeom prst="roundRect">
              <a:avLst>
                <a:gd name="adj" fmla="val 19391"/>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 OS Loaders</a:t>
              </a:r>
            </a:p>
          </p:txBody>
        </p:sp>
        <p:sp>
          <p:nvSpPr>
            <p:cNvPr id="26" name="AutoShape 62"/>
            <p:cNvSpPr>
              <a:spLocks noChangeArrowheads="1"/>
            </p:cNvSpPr>
            <p:nvPr/>
          </p:nvSpPr>
          <p:spPr bwMode="auto">
            <a:xfrm>
              <a:off x="1981200" y="4473653"/>
              <a:ext cx="5105400" cy="457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System Firmware (SEC/PEI)</a:t>
              </a:r>
            </a:p>
          </p:txBody>
        </p:sp>
        <p:sp>
          <p:nvSpPr>
            <p:cNvPr id="28" name="AutoShape 62"/>
            <p:cNvSpPr>
              <a:spLocks noChangeArrowheads="1"/>
            </p:cNvSpPr>
            <p:nvPr/>
          </p:nvSpPr>
          <p:spPr bwMode="auto">
            <a:xfrm>
              <a:off x="5943600" y="2438400"/>
              <a:ext cx="1143000" cy="1219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 Loader</a:t>
              </a:r>
            </a:p>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Bootx64.efi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Bootmgfw.efi</a:t>
              </a:r>
            </a:p>
          </p:txBody>
        </p:sp>
        <p:sp>
          <p:nvSpPr>
            <p:cNvPr id="43" name="AutoShape 62"/>
            <p:cNvSpPr>
              <a:spLocks noChangeArrowheads="1"/>
            </p:cNvSpPr>
            <p:nvPr/>
          </p:nvSpPr>
          <p:spPr bwMode="auto">
            <a:xfrm>
              <a:off x="5943600" y="2438400"/>
              <a:ext cx="1143000" cy="12192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60" name="AutoShape 62"/>
            <p:cNvSpPr>
              <a:spLocks noChangeArrowheads="1"/>
            </p:cNvSpPr>
            <p:nvPr/>
          </p:nvSpPr>
          <p:spPr bwMode="auto">
            <a:xfrm>
              <a:off x="1981200" y="1111332"/>
              <a:ext cx="5105400" cy="457200"/>
            </a:xfrm>
            <a:prstGeom prst="roundRect">
              <a:avLst>
                <a:gd name="adj" fmla="val 19391"/>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OS Kernel / Drivers</a:t>
              </a:r>
            </a:p>
          </p:txBody>
        </p:sp>
        <p:sp>
          <p:nvSpPr>
            <p:cNvPr id="24" name="Curved Right Arrow 23"/>
            <p:cNvSpPr/>
            <p:nvPr/>
          </p:nvSpPr>
          <p:spPr>
            <a:xfrm>
              <a:off x="685800" y="762000"/>
              <a:ext cx="1295400" cy="2895600"/>
            </a:xfrm>
            <a:prstGeom prst="curvedRightArrow">
              <a:avLst>
                <a:gd name="adj1" fmla="val 13822"/>
                <a:gd name="adj2" fmla="val 26898"/>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4D4D4D"/>
                </a:solidFill>
              </a:endParaRPr>
            </a:p>
          </p:txBody>
        </p:sp>
        <p:sp>
          <p:nvSpPr>
            <p:cNvPr id="31" name="AutoShape 62"/>
            <p:cNvSpPr>
              <a:spLocks noChangeArrowheads="1"/>
            </p:cNvSpPr>
            <p:nvPr/>
          </p:nvSpPr>
          <p:spPr bwMode="auto">
            <a:xfrm>
              <a:off x="3429000" y="609600"/>
              <a:ext cx="2286000" cy="381000"/>
            </a:xfrm>
            <a:prstGeom prst="roundRect">
              <a:avLst>
                <a:gd name="adj" fmla="val 20128"/>
              </a:avLst>
            </a:prstGeom>
            <a:solidFill>
              <a:srgbClr val="FF0000"/>
            </a:soli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Malware</a:t>
              </a:r>
            </a:p>
          </p:txBody>
        </p:sp>
        <p:sp>
          <p:nvSpPr>
            <p:cNvPr id="32" name="AutoShape 62"/>
            <p:cNvSpPr>
              <a:spLocks noChangeArrowheads="1"/>
            </p:cNvSpPr>
            <p:nvPr/>
          </p:nvSpPr>
          <p:spPr bwMode="auto">
            <a:xfrm>
              <a:off x="4524498" y="5334000"/>
              <a:ext cx="1038101" cy="3048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35" name="AutoShape 62"/>
            <p:cNvSpPr>
              <a:spLocks noChangeArrowheads="1"/>
            </p:cNvSpPr>
            <p:nvPr/>
          </p:nvSpPr>
          <p:spPr bwMode="auto">
            <a:xfrm>
              <a:off x="4876800" y="31242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DXE</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Driver</a:t>
              </a:r>
            </a:p>
          </p:txBody>
        </p:sp>
        <p:sp>
          <p:nvSpPr>
            <p:cNvPr id="36" name="AutoShape 62"/>
            <p:cNvSpPr>
              <a:spLocks noChangeArrowheads="1"/>
            </p:cNvSpPr>
            <p:nvPr/>
          </p:nvSpPr>
          <p:spPr bwMode="auto">
            <a:xfrm>
              <a:off x="4876800" y="24384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DXE</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Driver</a:t>
              </a:r>
            </a:p>
          </p:txBody>
        </p:sp>
        <p:sp>
          <p:nvSpPr>
            <p:cNvPr id="37" name="AutoShape 62"/>
            <p:cNvSpPr>
              <a:spLocks noChangeArrowheads="1"/>
            </p:cNvSpPr>
            <p:nvPr/>
          </p:nvSpPr>
          <p:spPr bwMode="auto">
            <a:xfrm>
              <a:off x="2057400" y="31242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OROM</a:t>
              </a:r>
            </a:p>
          </p:txBody>
        </p:sp>
        <p:sp>
          <p:nvSpPr>
            <p:cNvPr id="38" name="AutoShape 62"/>
            <p:cNvSpPr>
              <a:spLocks noChangeArrowheads="1"/>
            </p:cNvSpPr>
            <p:nvPr/>
          </p:nvSpPr>
          <p:spPr bwMode="auto">
            <a:xfrm>
              <a:off x="2057400" y="24384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OROM</a:t>
              </a:r>
            </a:p>
          </p:txBody>
        </p:sp>
        <p:sp>
          <p:nvSpPr>
            <p:cNvPr id="39" name="AutoShape 62"/>
            <p:cNvSpPr>
              <a:spLocks noChangeArrowheads="1"/>
            </p:cNvSpPr>
            <p:nvPr/>
          </p:nvSpPr>
          <p:spPr bwMode="auto">
            <a:xfrm>
              <a:off x="4876800" y="3124200"/>
              <a:ext cx="914400" cy="5334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40" name="AutoShape 62"/>
            <p:cNvSpPr>
              <a:spLocks noChangeArrowheads="1"/>
            </p:cNvSpPr>
            <p:nvPr/>
          </p:nvSpPr>
          <p:spPr bwMode="auto">
            <a:xfrm>
              <a:off x="2057400" y="3124200"/>
              <a:ext cx="914400" cy="5334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41" name="Flowchart: Magnetic Disk 40"/>
            <p:cNvSpPr/>
            <p:nvPr/>
          </p:nvSpPr>
          <p:spPr>
            <a:xfrm>
              <a:off x="7391400" y="2667000"/>
              <a:ext cx="1143000" cy="8412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dirty="0">
                  <a:solidFill>
                    <a:srgbClr val="FFFFFF"/>
                  </a:solidFill>
                </a:rPr>
                <a:t>HDD</a:t>
              </a:r>
            </a:p>
          </p:txBody>
        </p:sp>
        <p:pic>
          <p:nvPicPr>
            <p:cNvPr id="42" name="Picture 4" descr="http://wwv.bioschip.net:1011/wp-content/uploads/2010/09/DIPchip1.jpg"/>
            <p:cNvPicPr>
              <a:picLocks noChangeAspect="1" noChangeArrowheads="1"/>
            </p:cNvPicPr>
            <p:nvPr/>
          </p:nvPicPr>
          <p:blipFill>
            <a:blip r:embed="rId3" cstate="print"/>
            <a:srcRect/>
            <a:stretch>
              <a:fillRect/>
            </a:stretch>
          </p:blipFill>
          <p:spPr bwMode="auto">
            <a:xfrm>
              <a:off x="5715000" y="3886200"/>
              <a:ext cx="1447800" cy="1087919"/>
            </a:xfrm>
            <a:prstGeom prst="rect">
              <a:avLst/>
            </a:prstGeom>
            <a:noFill/>
          </p:spPr>
        </p:pic>
      </p:grpSp>
      <p:sp>
        <p:nvSpPr>
          <p:cNvPr id="5" name="Title 4"/>
          <p:cNvSpPr>
            <a:spLocks noGrp="1"/>
          </p:cNvSpPr>
          <p:nvPr>
            <p:ph type="title"/>
          </p:nvPr>
        </p:nvSpPr>
        <p:spPr/>
        <p:txBody>
          <a:bodyPr/>
          <a:lstStyle/>
          <a:p>
            <a:r>
              <a:rPr lang="en-US" dirty="0"/>
              <a:t>Replacing DXE Option ROM Drivers</a:t>
            </a:r>
          </a:p>
        </p:txBody>
      </p:sp>
    </p:spTree>
    <p:extLst>
      <p:ext uri="{BB962C8B-B14F-4D97-AF65-F5344CB8AC3E}">
        <p14:creationId xmlns:p14="http://schemas.microsoft.com/office/powerpoint/2010/main" val="3383402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81200" y="1066800"/>
            <a:ext cx="6553200" cy="5105400"/>
            <a:chOff x="1981200" y="609600"/>
            <a:chExt cx="6553200" cy="5105400"/>
          </a:xfrm>
        </p:grpSpPr>
        <p:sp>
          <p:nvSpPr>
            <p:cNvPr id="10" name="AutoShape 62"/>
            <p:cNvSpPr>
              <a:spLocks noChangeArrowheads="1"/>
            </p:cNvSpPr>
            <p:nvPr/>
          </p:nvSpPr>
          <p:spPr bwMode="auto">
            <a:xfrm>
              <a:off x="1981200" y="5105400"/>
              <a:ext cx="5105400" cy="609600"/>
            </a:xfrm>
            <a:prstGeom prst="roundRect">
              <a:avLst>
                <a:gd name="adj" fmla="val 20132"/>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t" anchorCtr="0"/>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Hardware</a:t>
              </a:r>
            </a:p>
          </p:txBody>
        </p:sp>
        <p:sp>
          <p:nvSpPr>
            <p:cNvPr id="11" name="AutoShape 62"/>
            <p:cNvSpPr>
              <a:spLocks noChangeArrowheads="1"/>
            </p:cNvSpPr>
            <p:nvPr/>
          </p:nvSpPr>
          <p:spPr bwMode="auto">
            <a:xfrm>
              <a:off x="2209800" y="5334000"/>
              <a:ext cx="914400" cy="304800"/>
            </a:xfrm>
            <a:prstGeom prst="roundRect">
              <a:avLst>
                <a:gd name="adj" fmla="val 16926"/>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I/O</a:t>
              </a:r>
            </a:p>
          </p:txBody>
        </p:sp>
        <p:sp>
          <p:nvSpPr>
            <p:cNvPr id="12" name="AutoShape 62"/>
            <p:cNvSpPr>
              <a:spLocks noChangeArrowheads="1"/>
            </p:cNvSpPr>
            <p:nvPr/>
          </p:nvSpPr>
          <p:spPr bwMode="auto">
            <a:xfrm>
              <a:off x="3322320" y="5334001"/>
              <a:ext cx="1021080" cy="304800"/>
            </a:xfrm>
            <a:prstGeom prst="roundRect">
              <a:avLst>
                <a:gd name="adj" fmla="val 16926"/>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Memory</a:t>
              </a:r>
            </a:p>
          </p:txBody>
        </p:sp>
        <p:sp>
          <p:nvSpPr>
            <p:cNvPr id="13" name="AutoShape 62"/>
            <p:cNvSpPr>
              <a:spLocks noChangeArrowheads="1"/>
            </p:cNvSpPr>
            <p:nvPr/>
          </p:nvSpPr>
          <p:spPr bwMode="auto">
            <a:xfrm>
              <a:off x="4541520" y="5334001"/>
              <a:ext cx="1021080" cy="304800"/>
            </a:xfrm>
            <a:prstGeom prst="roundRect">
              <a:avLst>
                <a:gd name="adj" fmla="val 18662"/>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Network</a:t>
              </a:r>
            </a:p>
          </p:txBody>
        </p:sp>
        <p:sp>
          <p:nvSpPr>
            <p:cNvPr id="14" name="AutoShape 62"/>
            <p:cNvSpPr>
              <a:spLocks noChangeArrowheads="1"/>
            </p:cNvSpPr>
            <p:nvPr/>
          </p:nvSpPr>
          <p:spPr bwMode="auto">
            <a:xfrm>
              <a:off x="5760720" y="5334001"/>
              <a:ext cx="1021080" cy="304800"/>
            </a:xfrm>
            <a:prstGeom prst="roundRect">
              <a:avLst>
                <a:gd name="adj" fmla="val 18662"/>
              </a:avLst>
            </a:prstGeom>
            <a:gradFill>
              <a:gsLst>
                <a:gs pos="0">
                  <a:schemeClr val="tx2">
                    <a:lumMod val="95000"/>
                    <a:lumOff val="5000"/>
                  </a:schemeClr>
                </a:gs>
                <a:gs pos="50000">
                  <a:schemeClr val="tx2">
                    <a:lumMod val="75000"/>
                    <a:lumOff val="25000"/>
                  </a:schemeClr>
                </a:gs>
              </a:gsLst>
              <a:lin ang="5400000" scaled="0"/>
            </a:gradFill>
            <a:ln w="12700" cmpd="sng">
              <a:solidFill>
                <a:srgbClr val="B7D2E3"/>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defRPr/>
              </a:pPr>
              <a:r>
                <a:rPr lang="en-US" sz="1200" dirty="0">
                  <a:solidFill>
                    <a:srgbClr val="FFFFFF"/>
                  </a:solidFill>
                  <a:effectLst>
                    <a:outerShdw blurRad="25400" dist="12700" dir="2700000" algn="tl" rotWithShape="0">
                      <a:prstClr val="black">
                        <a:alpha val="21000"/>
                      </a:prstClr>
                    </a:outerShdw>
                  </a:effectLst>
                  <a:cs typeface="Arial"/>
                </a:rPr>
                <a:t>Graphics</a:t>
              </a:r>
            </a:p>
          </p:txBody>
        </p:sp>
        <p:sp>
          <p:nvSpPr>
            <p:cNvPr id="18" name="AutoShape 62"/>
            <p:cNvSpPr>
              <a:spLocks noChangeArrowheads="1"/>
            </p:cNvSpPr>
            <p:nvPr/>
          </p:nvSpPr>
          <p:spPr bwMode="auto">
            <a:xfrm>
              <a:off x="1981200" y="3940253"/>
              <a:ext cx="5105400" cy="457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 DXE Core / Dispatcher</a:t>
              </a:r>
            </a:p>
          </p:txBody>
        </p:sp>
        <p:sp>
          <p:nvSpPr>
            <p:cNvPr id="47" name="AutoShape 62"/>
            <p:cNvSpPr>
              <a:spLocks noChangeArrowheads="1"/>
            </p:cNvSpPr>
            <p:nvPr/>
          </p:nvSpPr>
          <p:spPr bwMode="auto">
            <a:xfrm>
              <a:off x="1981200" y="1752600"/>
              <a:ext cx="5105400" cy="457200"/>
            </a:xfrm>
            <a:prstGeom prst="roundRect">
              <a:avLst>
                <a:gd name="adj" fmla="val 19391"/>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 OS Loaders</a:t>
              </a:r>
            </a:p>
          </p:txBody>
        </p:sp>
        <p:sp>
          <p:nvSpPr>
            <p:cNvPr id="26" name="AutoShape 62"/>
            <p:cNvSpPr>
              <a:spLocks noChangeArrowheads="1"/>
            </p:cNvSpPr>
            <p:nvPr/>
          </p:nvSpPr>
          <p:spPr bwMode="auto">
            <a:xfrm>
              <a:off x="1981200" y="4473653"/>
              <a:ext cx="5105400" cy="457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System Firmware (SEC/PEI)</a:t>
              </a:r>
            </a:p>
          </p:txBody>
        </p:sp>
        <p:sp>
          <p:nvSpPr>
            <p:cNvPr id="28" name="AutoShape 62"/>
            <p:cNvSpPr>
              <a:spLocks noChangeArrowheads="1"/>
            </p:cNvSpPr>
            <p:nvPr/>
          </p:nvSpPr>
          <p:spPr bwMode="auto">
            <a:xfrm>
              <a:off x="5943600" y="2438400"/>
              <a:ext cx="1143000" cy="12192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 Loader</a:t>
              </a:r>
            </a:p>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Bootx64.efi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Bootmgfw.efi</a:t>
              </a:r>
            </a:p>
          </p:txBody>
        </p:sp>
        <p:sp>
          <p:nvSpPr>
            <p:cNvPr id="43" name="AutoShape 62"/>
            <p:cNvSpPr>
              <a:spLocks noChangeArrowheads="1"/>
            </p:cNvSpPr>
            <p:nvPr/>
          </p:nvSpPr>
          <p:spPr bwMode="auto">
            <a:xfrm>
              <a:off x="5943600" y="2438400"/>
              <a:ext cx="1143000" cy="12192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45" name="AutoShape 62"/>
            <p:cNvSpPr>
              <a:spLocks noChangeArrowheads="1"/>
            </p:cNvSpPr>
            <p:nvPr/>
          </p:nvSpPr>
          <p:spPr bwMode="auto">
            <a:xfrm>
              <a:off x="1981200" y="1708068"/>
              <a:ext cx="5105400" cy="501732"/>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60" name="AutoShape 62"/>
            <p:cNvSpPr>
              <a:spLocks noChangeArrowheads="1"/>
            </p:cNvSpPr>
            <p:nvPr/>
          </p:nvSpPr>
          <p:spPr bwMode="auto">
            <a:xfrm>
              <a:off x="1981200" y="1111332"/>
              <a:ext cx="5105400" cy="457200"/>
            </a:xfrm>
            <a:prstGeom prst="roundRect">
              <a:avLst>
                <a:gd name="adj" fmla="val 19391"/>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OS Kernel / Drivers</a:t>
              </a:r>
            </a:p>
          </p:txBody>
        </p:sp>
        <p:sp>
          <p:nvSpPr>
            <p:cNvPr id="37" name="AutoShape 62"/>
            <p:cNvSpPr>
              <a:spLocks noChangeArrowheads="1"/>
            </p:cNvSpPr>
            <p:nvPr/>
          </p:nvSpPr>
          <p:spPr bwMode="auto">
            <a:xfrm>
              <a:off x="1981200" y="1066800"/>
              <a:ext cx="5105400" cy="501732"/>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38" name="AutoShape 62"/>
            <p:cNvSpPr>
              <a:spLocks noChangeArrowheads="1"/>
            </p:cNvSpPr>
            <p:nvPr/>
          </p:nvSpPr>
          <p:spPr bwMode="auto">
            <a:xfrm>
              <a:off x="3429000" y="609600"/>
              <a:ext cx="2286000" cy="381000"/>
            </a:xfrm>
            <a:prstGeom prst="roundRect">
              <a:avLst>
                <a:gd name="adj" fmla="val 20128"/>
              </a:avLst>
            </a:prstGeom>
            <a:solidFill>
              <a:srgbClr val="FF0000"/>
            </a:soli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Malware</a:t>
              </a:r>
            </a:p>
          </p:txBody>
        </p:sp>
        <p:sp>
          <p:nvSpPr>
            <p:cNvPr id="48" name="Up Arrow 47"/>
            <p:cNvSpPr/>
            <p:nvPr/>
          </p:nvSpPr>
          <p:spPr>
            <a:xfrm>
              <a:off x="6400800" y="1447800"/>
              <a:ext cx="228600" cy="1219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61" name="AutoShape 62"/>
            <p:cNvSpPr>
              <a:spLocks noChangeArrowheads="1"/>
            </p:cNvSpPr>
            <p:nvPr/>
          </p:nvSpPr>
          <p:spPr bwMode="auto">
            <a:xfrm>
              <a:off x="4876800" y="31242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DXE</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Driver</a:t>
              </a:r>
            </a:p>
          </p:txBody>
        </p:sp>
        <p:sp>
          <p:nvSpPr>
            <p:cNvPr id="62" name="AutoShape 62"/>
            <p:cNvSpPr>
              <a:spLocks noChangeArrowheads="1"/>
            </p:cNvSpPr>
            <p:nvPr/>
          </p:nvSpPr>
          <p:spPr bwMode="auto">
            <a:xfrm>
              <a:off x="4876800" y="24384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DXE</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Driver</a:t>
              </a:r>
            </a:p>
          </p:txBody>
        </p:sp>
        <p:sp>
          <p:nvSpPr>
            <p:cNvPr id="63" name="AutoShape 62"/>
            <p:cNvSpPr>
              <a:spLocks noChangeArrowheads="1"/>
            </p:cNvSpPr>
            <p:nvPr/>
          </p:nvSpPr>
          <p:spPr bwMode="auto">
            <a:xfrm>
              <a:off x="2057400" y="31242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OROM</a:t>
              </a:r>
            </a:p>
          </p:txBody>
        </p:sp>
        <p:sp>
          <p:nvSpPr>
            <p:cNvPr id="64" name="AutoShape 62"/>
            <p:cNvSpPr>
              <a:spLocks noChangeArrowheads="1"/>
            </p:cNvSpPr>
            <p:nvPr/>
          </p:nvSpPr>
          <p:spPr bwMode="auto">
            <a:xfrm>
              <a:off x="2057400" y="2438400"/>
              <a:ext cx="914400" cy="533400"/>
            </a:xfrm>
            <a:prstGeom prst="roundRect">
              <a:avLst>
                <a:gd name="adj" fmla="val 20128"/>
              </a:avLst>
            </a:prstGeom>
            <a:gradFill>
              <a:gsLst>
                <a:gs pos="0">
                  <a:schemeClr val="tx2">
                    <a:lumMod val="95000"/>
                    <a:lumOff val="5000"/>
                  </a:schemeClr>
                </a:gs>
                <a:gs pos="100000">
                  <a:schemeClr val="tx2">
                    <a:lumMod val="75000"/>
                    <a:lumOff val="25000"/>
                  </a:schemeClr>
                </a:gs>
              </a:gsLst>
              <a:lin ang="5400000" scaled="0"/>
            </a:gradFill>
            <a:ln w="12700" cmpd="sng">
              <a:solidFill>
                <a:schemeClr val="tx1"/>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UEFI</a:t>
              </a:r>
            </a:p>
            <a:p>
              <a:pPr algn="ctr">
                <a:spcBef>
                  <a:spcPct val="0"/>
                </a:spcBef>
              </a:pPr>
              <a:r>
                <a:rPr lang="en-US" sz="1400" dirty="0">
                  <a:solidFill>
                    <a:srgbClr val="FFFFFF"/>
                  </a:solidFill>
                  <a:effectLst>
                    <a:outerShdw blurRad="25400" dist="12700" dir="2700000" algn="tl" rotWithShape="0">
                      <a:prstClr val="black">
                        <a:alpha val="21000"/>
                      </a:prstClr>
                    </a:outerShdw>
                  </a:effectLst>
                  <a:cs typeface="Arial"/>
                </a:rPr>
                <a:t>OROM</a:t>
              </a:r>
            </a:p>
          </p:txBody>
        </p:sp>
        <p:sp>
          <p:nvSpPr>
            <p:cNvPr id="65" name="AutoShape 62"/>
            <p:cNvSpPr>
              <a:spLocks noChangeArrowheads="1"/>
            </p:cNvSpPr>
            <p:nvPr/>
          </p:nvSpPr>
          <p:spPr bwMode="auto">
            <a:xfrm>
              <a:off x="4876800" y="3124200"/>
              <a:ext cx="914400" cy="5334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66" name="AutoShape 62"/>
            <p:cNvSpPr>
              <a:spLocks noChangeArrowheads="1"/>
            </p:cNvSpPr>
            <p:nvPr/>
          </p:nvSpPr>
          <p:spPr bwMode="auto">
            <a:xfrm>
              <a:off x="2057400" y="3124200"/>
              <a:ext cx="914400" cy="5334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sp>
          <p:nvSpPr>
            <p:cNvPr id="57" name="Up Arrow 56"/>
            <p:cNvSpPr/>
            <p:nvPr/>
          </p:nvSpPr>
          <p:spPr>
            <a:xfrm>
              <a:off x="2362200" y="1447800"/>
              <a:ext cx="228600" cy="18288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56" name="Up Arrow 55"/>
            <p:cNvSpPr/>
            <p:nvPr/>
          </p:nvSpPr>
          <p:spPr>
            <a:xfrm>
              <a:off x="5257800" y="1447800"/>
              <a:ext cx="204850" cy="18288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0" name="Flowchart: Magnetic Disk 69"/>
            <p:cNvSpPr/>
            <p:nvPr/>
          </p:nvSpPr>
          <p:spPr>
            <a:xfrm>
              <a:off x="7391400" y="2667000"/>
              <a:ext cx="1143000" cy="8412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dirty="0">
                  <a:solidFill>
                    <a:srgbClr val="FFFFFF"/>
                  </a:solidFill>
                </a:rPr>
                <a:t>HDD</a:t>
              </a:r>
            </a:p>
          </p:txBody>
        </p:sp>
        <p:sp>
          <p:nvSpPr>
            <p:cNvPr id="71" name="AutoShape 62"/>
            <p:cNvSpPr>
              <a:spLocks noChangeArrowheads="1"/>
            </p:cNvSpPr>
            <p:nvPr/>
          </p:nvSpPr>
          <p:spPr bwMode="auto">
            <a:xfrm>
              <a:off x="4524498" y="5334000"/>
              <a:ext cx="1038101" cy="304800"/>
            </a:xfrm>
            <a:prstGeom prst="roundRect">
              <a:avLst>
                <a:gd name="adj" fmla="val 19219"/>
              </a:avLst>
            </a:prstGeom>
            <a:noFill/>
            <a:ln w="63500" cmpd="sng">
              <a:solidFill>
                <a:srgbClr val="FF0000"/>
              </a:solidFill>
              <a:round/>
              <a:headEnd/>
              <a:tailEnd/>
            </a:ln>
            <a:effectLst>
              <a:outerShdw blurRad="50800" dist="38100" dir="2700000" algn="tl" rotWithShape="0">
                <a:prstClr val="black">
                  <a:alpha val="30000"/>
                </a:prstClr>
              </a:outerShdw>
            </a:effectLst>
          </p:spPr>
          <p:txBody>
            <a:bodyPr wrap="none" lIns="0" tIns="0" rIns="0" bIns="0" anchor="ctr"/>
            <a:lstStyle/>
            <a:p>
              <a:pPr algn="ctr">
                <a:spcBef>
                  <a:spcPct val="0"/>
                </a:spcBef>
              </a:pPr>
              <a:endParaRPr lang="en-US" sz="1400" dirty="0">
                <a:solidFill>
                  <a:srgbClr val="FFFFFF"/>
                </a:solidFill>
                <a:effectLst>
                  <a:outerShdw blurRad="25400" dist="12700" dir="2700000" algn="tl" rotWithShape="0">
                    <a:prstClr val="black">
                      <a:alpha val="21000"/>
                    </a:prstClr>
                  </a:outerShdw>
                </a:effectLst>
                <a:cs typeface="Arial"/>
              </a:endParaRPr>
            </a:p>
          </p:txBody>
        </p:sp>
        <p:pic>
          <p:nvPicPr>
            <p:cNvPr id="72" name="Picture 4" descr="http://wwv.bioschip.net:1011/wp-content/uploads/2010/09/DIPchip1.jpg"/>
            <p:cNvPicPr>
              <a:picLocks noChangeAspect="1" noChangeArrowheads="1"/>
            </p:cNvPicPr>
            <p:nvPr/>
          </p:nvPicPr>
          <p:blipFill>
            <a:blip r:embed="rId3" cstate="print"/>
            <a:srcRect/>
            <a:stretch>
              <a:fillRect/>
            </a:stretch>
          </p:blipFill>
          <p:spPr bwMode="auto">
            <a:xfrm>
              <a:off x="5715000" y="3886200"/>
              <a:ext cx="1447800" cy="1087919"/>
            </a:xfrm>
            <a:prstGeom prst="rect">
              <a:avLst/>
            </a:prstGeom>
            <a:noFill/>
          </p:spPr>
        </p:pic>
      </p:grpSp>
      <p:sp>
        <p:nvSpPr>
          <p:cNvPr id="5" name="Title 4"/>
          <p:cNvSpPr>
            <a:spLocks noGrp="1"/>
          </p:cNvSpPr>
          <p:nvPr>
            <p:ph type="title"/>
          </p:nvPr>
        </p:nvSpPr>
        <p:spPr/>
        <p:txBody>
          <a:bodyPr/>
          <a:lstStyle/>
          <a:p>
            <a:r>
              <a:rPr lang="en-US" dirty="0"/>
              <a:t>UEFI Bootkits</a:t>
            </a:r>
          </a:p>
        </p:txBody>
      </p:sp>
    </p:spTree>
    <p:extLst>
      <p:ext uri="{BB962C8B-B14F-4D97-AF65-F5344CB8AC3E}">
        <p14:creationId xmlns:p14="http://schemas.microsoft.com/office/powerpoint/2010/main" val="146727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Bootkit: </a:t>
            </a:r>
            <a:r>
              <a:rPr lang="en-US" dirty="0" err="1"/>
              <a:t>Dreamboot</a:t>
            </a:r>
            <a:endParaRPr lang="en-US" dirty="0"/>
          </a:p>
        </p:txBody>
      </p:sp>
      <p:sp>
        <p:nvSpPr>
          <p:cNvPr id="3" name="Content Placeholder 2"/>
          <p:cNvSpPr>
            <a:spLocks noGrp="1"/>
          </p:cNvSpPr>
          <p:nvPr>
            <p:ph idx="1"/>
          </p:nvPr>
        </p:nvSpPr>
        <p:spPr>
          <a:xfrm>
            <a:off x="457200" y="6172200"/>
            <a:ext cx="8229600" cy="281731"/>
          </a:xfrm>
        </p:spPr>
        <p:txBody>
          <a:bodyPr>
            <a:normAutofit/>
          </a:bodyPr>
          <a:lstStyle/>
          <a:p>
            <a:pPr algn="ctr"/>
            <a:r>
              <a:rPr lang="en-US" sz="1800" dirty="0"/>
              <a:t>Source: </a:t>
            </a:r>
            <a:r>
              <a:rPr lang="en-US" sz="1800" dirty="0">
                <a:hlinkClick r:id="rId3"/>
              </a:rPr>
              <a:t>UEFI and </a:t>
            </a:r>
            <a:r>
              <a:rPr lang="en-US" sz="1800" dirty="0" err="1">
                <a:hlinkClick r:id="rId3"/>
              </a:rPr>
              <a:t>Dreamboot</a:t>
            </a:r>
            <a:r>
              <a:rPr lang="en-US" sz="1800" dirty="0"/>
              <a:t> by Sebastien </a:t>
            </a:r>
            <a:r>
              <a:rPr lang="en-US" sz="1800" dirty="0" err="1"/>
              <a:t>Kaczmarek</a:t>
            </a:r>
            <a:endParaRPr lang="en-US" sz="1800" dirty="0"/>
          </a:p>
        </p:txBody>
      </p:sp>
      <p:sp>
        <p:nvSpPr>
          <p:cNvPr id="5" name="Content Placeholder 2"/>
          <p:cNvSpPr txBox="1">
            <a:spLocks/>
          </p:cNvSpPr>
          <p:nvPr/>
        </p:nvSpPr>
        <p:spPr>
          <a:xfrm>
            <a:off x="457200" y="1972442"/>
            <a:ext cx="8229600" cy="4525963"/>
          </a:xfrm>
          <a:prstGeom prst="rect">
            <a:avLst/>
          </a:prstGeom>
        </p:spPr>
        <p:txBody>
          <a:bodyPr vert="horz" lIns="0" tIns="0" rIns="0" bIns="0" rtlCol="0">
            <a:normAutofit/>
          </a:bodyPr>
          <a:lst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sym typeface="Wingdings" panose="05000000000000000000" pitchFamily="2" charset="2"/>
              </a:rPr>
              <a:t>Replaces </a:t>
            </a:r>
            <a:r>
              <a:rPr lang="en-US" dirty="0"/>
              <a:t>Windows 8 loader</a:t>
            </a:r>
          </a:p>
          <a:p>
            <a:pPr marL="342900" indent="-342900">
              <a:buFont typeface="Arial" panose="020B0604020202020204" pitchFamily="34" charset="0"/>
              <a:buChar char="•"/>
            </a:pPr>
            <a:r>
              <a:rPr lang="en-US" dirty="0">
                <a:sym typeface="Wingdings" panose="05000000000000000000" pitchFamily="2" charset="2"/>
              </a:rPr>
              <a:t>Patches OS to disable kernel protections</a:t>
            </a:r>
          </a:p>
          <a:p>
            <a:pPr marL="568325" lvl="1" indent="-342900">
              <a:buFont typeface="Courier New" panose="02070309020205020404" pitchFamily="49" charset="0"/>
              <a:buChar char="o"/>
            </a:pPr>
            <a:r>
              <a:rPr lang="en-US" dirty="0">
                <a:sym typeface="Wingdings" panose="05000000000000000000" pitchFamily="2" charset="2"/>
              </a:rPr>
              <a:t>Disables DEP (NX flag)</a:t>
            </a:r>
          </a:p>
          <a:p>
            <a:pPr marL="568325" lvl="1" indent="-342900">
              <a:buFont typeface="Courier New" panose="02070309020205020404" pitchFamily="49" charset="0"/>
              <a:buChar char="o"/>
            </a:pPr>
            <a:r>
              <a:rPr lang="en-US" dirty="0">
                <a:sym typeface="Wingdings" panose="05000000000000000000" pitchFamily="2" charset="2"/>
              </a:rPr>
              <a:t>Disables Windows Patch Guard </a:t>
            </a:r>
          </a:p>
          <a:p>
            <a:pPr marL="342900" indent="-342900">
              <a:buFont typeface="Arial" panose="020B0604020202020204" pitchFamily="34" charset="0"/>
              <a:buChar char="•"/>
            </a:pPr>
            <a:r>
              <a:rPr lang="en-US" dirty="0">
                <a:sym typeface="Wingdings" panose="05000000000000000000" pitchFamily="2" charset="2"/>
              </a:rPr>
              <a:t>Open source: </a:t>
            </a:r>
            <a:r>
              <a:rPr lang="en-US" dirty="0">
                <a:sym typeface="Wingdings" panose="05000000000000000000" pitchFamily="2" charset="2"/>
                <a:hlinkClick r:id="rId4"/>
              </a:rPr>
              <a:t>https://github.com/quarkslab/dreamboot</a:t>
            </a:r>
            <a:endParaRPr lang="en-US" dirty="0">
              <a:sym typeface="Wingdings" panose="05000000000000000000" pitchFamily="2" charset="2"/>
            </a:endParaRPr>
          </a:p>
          <a:p>
            <a:pPr marL="342900" indent="-342900">
              <a:buFont typeface="Arial" panose="020B0604020202020204" pitchFamily="34" charset="0"/>
              <a:buChar char="•"/>
            </a:pPr>
            <a:endParaRPr lang="en-US" dirty="0"/>
          </a:p>
          <a:p>
            <a:pPr marL="568325" lvl="1" indent="-342900">
              <a:buFont typeface="Courier New" panose="02070309020205020404" pitchFamily="49" charset="0"/>
              <a:buChar char="o"/>
            </a:pPr>
            <a:endParaRPr lang="en-US" dirty="0">
              <a:sym typeface="Wingdings" panose="05000000000000000000" pitchFamily="2" charset="2"/>
            </a:endParaRPr>
          </a:p>
          <a:p>
            <a:pPr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22098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159448"/>
            <a:ext cx="8002587" cy="1362075"/>
          </a:xfrm>
        </p:spPr>
        <p:txBody>
          <a:bodyPr>
            <a:normAutofit/>
          </a:bodyPr>
          <a:lstStyle/>
          <a:p>
            <a:r>
              <a:rPr lang="en-US" dirty="0">
                <a:solidFill>
                  <a:schemeClr val="tx1"/>
                </a:solidFill>
                <a:latin typeface="Neo Sans Intel" panose="020B0504020202020204" pitchFamily="34" charset="0"/>
              </a:rPr>
              <a:t>2.1 In the beginning</a:t>
            </a:r>
          </a:p>
        </p:txBody>
      </p:sp>
    </p:spTree>
    <p:extLst>
      <p:ext uri="{BB962C8B-B14F-4D97-AF65-F5344CB8AC3E}">
        <p14:creationId xmlns:p14="http://schemas.microsoft.com/office/powerpoint/2010/main" val="20374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8 UEFI Bootkit</a:t>
            </a:r>
          </a:p>
        </p:txBody>
      </p:sp>
      <p:sp>
        <p:nvSpPr>
          <p:cNvPr id="4" name="Content Placeholder 3"/>
          <p:cNvSpPr>
            <a:spLocks noGrp="1"/>
          </p:cNvSpPr>
          <p:nvPr>
            <p:ph idx="1"/>
          </p:nvPr>
        </p:nvSpPr>
        <p:spPr>
          <a:xfrm>
            <a:off x="457200" y="6271469"/>
            <a:ext cx="8229600" cy="281731"/>
          </a:xfrm>
        </p:spPr>
        <p:txBody>
          <a:bodyPr>
            <a:normAutofit/>
          </a:bodyPr>
          <a:lstStyle/>
          <a:p>
            <a:pPr algn="ctr"/>
            <a:r>
              <a:rPr lang="en-US" sz="1600" dirty="0"/>
              <a:t>Source: </a:t>
            </a:r>
            <a:r>
              <a:rPr lang="en-US" sz="1600" dirty="0">
                <a:hlinkClick r:id="rId3"/>
              </a:rPr>
              <a:t>A Tale of One Software Bypass of Windows 8 Secure Boot</a:t>
            </a:r>
            <a:endParaRPr lang="en-US" sz="1600" dirty="0"/>
          </a:p>
        </p:txBody>
      </p:sp>
      <p:pic>
        <p:nvPicPr>
          <p:cNvPr id="5" name="Picture 2"/>
          <p:cNvPicPr>
            <a:picLocks noChangeAspect="1" noChangeArrowheads="1"/>
          </p:cNvPicPr>
          <p:nvPr/>
        </p:nvPicPr>
        <p:blipFill>
          <a:blip r:embed="rId4" cstate="print"/>
          <a:srcRect/>
          <a:stretch>
            <a:fillRect/>
          </a:stretch>
        </p:blipFill>
        <p:spPr bwMode="auto">
          <a:xfrm>
            <a:off x="533400" y="916422"/>
            <a:ext cx="7924800" cy="5255778"/>
          </a:xfrm>
          <a:prstGeom prst="rect">
            <a:avLst/>
          </a:prstGeom>
          <a:noFill/>
          <a:ln w="9525">
            <a:noFill/>
            <a:miter lim="800000"/>
            <a:headEnd/>
            <a:tailEnd/>
          </a:ln>
        </p:spPr>
      </p:pic>
    </p:spTree>
    <p:extLst>
      <p:ext uri="{BB962C8B-B14F-4D97-AF65-F5344CB8AC3E}">
        <p14:creationId xmlns:p14="http://schemas.microsoft.com/office/powerpoint/2010/main" val="514112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2.5 UEFI Secure Boot</a:t>
            </a:r>
          </a:p>
        </p:txBody>
      </p:sp>
    </p:spTree>
    <p:extLst>
      <p:ext uri="{BB962C8B-B14F-4D97-AF65-F5344CB8AC3E}">
        <p14:creationId xmlns:p14="http://schemas.microsoft.com/office/powerpoint/2010/main" val="353197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Boot (UEFI + OS)</a:t>
            </a:r>
          </a:p>
        </p:txBody>
      </p:sp>
      <p:grpSp>
        <p:nvGrpSpPr>
          <p:cNvPr id="3" name="Group 2"/>
          <p:cNvGrpSpPr/>
          <p:nvPr/>
        </p:nvGrpSpPr>
        <p:grpSpPr>
          <a:xfrm>
            <a:off x="38757" y="1271983"/>
            <a:ext cx="7949543" cy="4814922"/>
            <a:chOff x="664150" y="1036122"/>
            <a:chExt cx="6955851" cy="3847945"/>
          </a:xfrm>
        </p:grpSpPr>
        <p:sp>
          <p:nvSpPr>
            <p:cNvPr id="63" name="AutoShape 62"/>
            <p:cNvSpPr>
              <a:spLocks noChangeArrowheads="1"/>
            </p:cNvSpPr>
            <p:nvPr/>
          </p:nvSpPr>
          <p:spPr bwMode="auto">
            <a:xfrm>
              <a:off x="1981200" y="4331907"/>
              <a:ext cx="5105400" cy="552160"/>
            </a:xfrm>
            <a:prstGeom prst="roundRect">
              <a:avLst>
                <a:gd name="adj" fmla="val 0"/>
              </a:avLst>
            </a:prstGeom>
            <a:solidFill>
              <a:schemeClr val="bg1">
                <a:lumMod val="50000"/>
              </a:schemeClr>
            </a:solidFill>
            <a:ln w="12700" cmpd="sng">
              <a:solidFill>
                <a:schemeClr val="tx1"/>
              </a:solidFill>
              <a:round/>
              <a:headEnd/>
              <a:tailEnd/>
            </a:ln>
            <a:effectLst/>
          </p:spPr>
          <p:txBody>
            <a:bodyPr wrap="none" lIns="0" tIns="0" rIns="0" bIns="0" anchor="t" anchorCtr="0"/>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Hardware</a:t>
              </a:r>
            </a:p>
          </p:txBody>
        </p:sp>
        <p:sp>
          <p:nvSpPr>
            <p:cNvPr id="64" name="AutoShape 62"/>
            <p:cNvSpPr>
              <a:spLocks noChangeArrowheads="1"/>
            </p:cNvSpPr>
            <p:nvPr/>
          </p:nvSpPr>
          <p:spPr bwMode="auto">
            <a:xfrm>
              <a:off x="2209800" y="4598317"/>
              <a:ext cx="914400" cy="228600"/>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I/O</a:t>
              </a:r>
            </a:p>
          </p:txBody>
        </p:sp>
        <p:sp>
          <p:nvSpPr>
            <p:cNvPr id="65" name="AutoShape 62"/>
            <p:cNvSpPr>
              <a:spLocks noChangeArrowheads="1"/>
            </p:cNvSpPr>
            <p:nvPr/>
          </p:nvSpPr>
          <p:spPr bwMode="auto">
            <a:xfrm>
              <a:off x="3322320" y="4598317"/>
              <a:ext cx="1021080" cy="228600"/>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Memory</a:t>
              </a:r>
            </a:p>
          </p:txBody>
        </p:sp>
        <p:sp>
          <p:nvSpPr>
            <p:cNvPr id="66" name="AutoShape 62"/>
            <p:cNvSpPr>
              <a:spLocks noChangeArrowheads="1"/>
            </p:cNvSpPr>
            <p:nvPr/>
          </p:nvSpPr>
          <p:spPr bwMode="auto">
            <a:xfrm>
              <a:off x="4541520" y="4598317"/>
              <a:ext cx="1021080" cy="228600"/>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Network</a:t>
              </a:r>
            </a:p>
          </p:txBody>
        </p:sp>
        <p:sp>
          <p:nvSpPr>
            <p:cNvPr id="67" name="AutoShape 62"/>
            <p:cNvSpPr>
              <a:spLocks noChangeArrowheads="1"/>
            </p:cNvSpPr>
            <p:nvPr/>
          </p:nvSpPr>
          <p:spPr bwMode="auto">
            <a:xfrm>
              <a:off x="5760720" y="4598317"/>
              <a:ext cx="1021080" cy="228600"/>
            </a:xfrm>
            <a:prstGeom prst="roundRect">
              <a:avLst>
                <a:gd name="adj" fmla="val 0"/>
              </a:avLst>
            </a:prstGeom>
            <a:solidFill>
              <a:schemeClr val="bg1">
                <a:lumMod val="65000"/>
              </a:schemeClr>
            </a:solidFill>
            <a:ln w="12700" cmpd="sng">
              <a:solidFill>
                <a:schemeClr val="bg1"/>
              </a:solidFill>
              <a:round/>
              <a:headEnd/>
              <a:tailEnd/>
            </a:ln>
            <a:effectLst/>
          </p:spPr>
          <p:txBody>
            <a:bodyPr wrap="none" lIns="0" tIns="0" rIns="0" bIns="0" anchor="ctr"/>
            <a:lstStyle/>
            <a:p>
              <a:pPr algn="ctr">
                <a:defRPr/>
              </a:pPr>
              <a:r>
                <a:rPr lang="en-US" sz="1400" dirty="0">
                  <a:solidFill>
                    <a:prstClr val="white"/>
                  </a:solidFill>
                  <a:effectLst>
                    <a:outerShdw blurRad="25400" dist="12700" dir="2700000" algn="tl" rotWithShape="0">
                      <a:prstClr val="black">
                        <a:alpha val="21000"/>
                      </a:prstClr>
                    </a:outerShdw>
                  </a:effectLst>
                  <a:latin typeface="Arial"/>
                </a:rPr>
                <a:t>Graphics</a:t>
              </a:r>
            </a:p>
          </p:txBody>
        </p:sp>
        <p:sp>
          <p:nvSpPr>
            <p:cNvPr id="68" name="AutoShape 62"/>
            <p:cNvSpPr>
              <a:spLocks noChangeArrowheads="1"/>
            </p:cNvSpPr>
            <p:nvPr/>
          </p:nvSpPr>
          <p:spPr bwMode="auto">
            <a:xfrm>
              <a:off x="1981200" y="3553006"/>
              <a:ext cx="5105400" cy="342900"/>
            </a:xfrm>
            <a:prstGeom prst="roundRect">
              <a:avLst>
                <a:gd name="adj" fmla="val 0"/>
              </a:avLst>
            </a:prstGeom>
            <a:solidFill>
              <a:schemeClr val="bg1">
                <a:lumMod val="50000"/>
              </a:schemeClr>
            </a:solidFill>
            <a:ln w="12700" cap="flat" cmpd="sng" algn="ctr">
              <a:solidFill>
                <a:srgbClr val="0071C5"/>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DXE Core / Dispatcher</a:t>
              </a:r>
            </a:p>
          </p:txBody>
        </p:sp>
        <p:sp>
          <p:nvSpPr>
            <p:cNvPr id="69" name="AutoShape 62"/>
            <p:cNvSpPr>
              <a:spLocks noChangeArrowheads="1"/>
            </p:cNvSpPr>
            <p:nvPr/>
          </p:nvSpPr>
          <p:spPr bwMode="auto">
            <a:xfrm>
              <a:off x="1981200" y="1912267"/>
              <a:ext cx="5105400" cy="34290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OS Loaders</a:t>
              </a:r>
            </a:p>
          </p:txBody>
        </p:sp>
        <p:sp>
          <p:nvSpPr>
            <p:cNvPr id="70" name="AutoShape 62"/>
            <p:cNvSpPr>
              <a:spLocks noChangeArrowheads="1"/>
            </p:cNvSpPr>
            <p:nvPr/>
          </p:nvSpPr>
          <p:spPr bwMode="auto">
            <a:xfrm>
              <a:off x="1981200" y="3953056"/>
              <a:ext cx="5105400" cy="342900"/>
            </a:xfrm>
            <a:prstGeom prst="roundRect">
              <a:avLst>
                <a:gd name="adj" fmla="val 48"/>
              </a:avLst>
            </a:prstGeom>
            <a:solidFill>
              <a:schemeClr val="bg1">
                <a:lumMod val="50000"/>
              </a:schemeClr>
            </a:solidFill>
            <a:ln w="12700" cap="flat" cmpd="sng" algn="ctr">
              <a:solidFill>
                <a:srgbClr val="0071C5"/>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System Firmware (SEC/PEI)</a:t>
              </a:r>
            </a:p>
          </p:txBody>
        </p:sp>
        <p:sp>
          <p:nvSpPr>
            <p:cNvPr id="71" name="AutoShape 62"/>
            <p:cNvSpPr>
              <a:spLocks noChangeArrowheads="1"/>
            </p:cNvSpPr>
            <p:nvPr/>
          </p:nvSpPr>
          <p:spPr bwMode="auto">
            <a:xfrm>
              <a:off x="1981200" y="2981566"/>
              <a:ext cx="914400" cy="40005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Driver</a:t>
              </a:r>
            </a:p>
          </p:txBody>
        </p:sp>
        <p:sp>
          <p:nvSpPr>
            <p:cNvPr id="72" name="AutoShape 62"/>
            <p:cNvSpPr>
              <a:spLocks noChangeArrowheads="1"/>
            </p:cNvSpPr>
            <p:nvPr/>
          </p:nvSpPr>
          <p:spPr bwMode="auto">
            <a:xfrm>
              <a:off x="5943600" y="2467215"/>
              <a:ext cx="1143000" cy="91440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a:t>
              </a:r>
            </a:p>
            <a:p>
              <a:pPr algn="ctr"/>
              <a:r>
                <a:rPr lang="en-US" sz="1400" dirty="0">
                  <a:solidFill>
                    <a:prstClr val="white"/>
                  </a:solidFill>
                  <a:effectLst>
                    <a:outerShdw blurRad="25400" dist="12700" dir="2700000" algn="tl" rotWithShape="0">
                      <a:prstClr val="black">
                        <a:alpha val="21000"/>
                      </a:prstClr>
                    </a:outerShdw>
                  </a:effectLst>
                  <a:latin typeface="Arial"/>
                </a:rPr>
                <a:t>Boot Loader</a:t>
              </a:r>
            </a:p>
            <a:p>
              <a:pPr algn="ctr"/>
              <a:endParaRPr lang="en-US" sz="1400" dirty="0">
                <a:solidFill>
                  <a:prstClr val="white"/>
                </a:solidFill>
                <a:effectLst>
                  <a:outerShdw blurRad="25400" dist="12700" dir="2700000" algn="tl" rotWithShape="0">
                    <a:prstClr val="black">
                      <a:alpha val="21000"/>
                    </a:prstClr>
                  </a:outerShdw>
                </a:effectLst>
                <a:latin typeface="Arial"/>
              </a:endParaRPr>
            </a:p>
            <a:p>
              <a:pPr algn="ctr"/>
              <a:r>
                <a:rPr lang="en-US" sz="1400" dirty="0">
                  <a:solidFill>
                    <a:prstClr val="white"/>
                  </a:solidFill>
                  <a:effectLst>
                    <a:outerShdw blurRad="25400" dist="12700" dir="2700000" algn="tl" rotWithShape="0">
                      <a:prstClr val="black">
                        <a:alpha val="21000"/>
                      </a:prstClr>
                    </a:outerShdw>
                  </a:effectLst>
                  <a:latin typeface="Arial"/>
                </a:rPr>
                <a:t>Bootx64.efi</a:t>
              </a:r>
            </a:p>
            <a:p>
              <a:pPr algn="ctr"/>
              <a:r>
                <a:rPr lang="en-US" sz="1400" dirty="0">
                  <a:solidFill>
                    <a:prstClr val="white"/>
                  </a:solidFill>
                  <a:effectLst>
                    <a:outerShdw blurRad="25400" dist="12700" dir="2700000" algn="tl" rotWithShape="0">
                      <a:prstClr val="black">
                        <a:alpha val="21000"/>
                      </a:prstClr>
                    </a:outerShdw>
                  </a:effectLst>
                  <a:latin typeface="Arial"/>
                </a:rPr>
                <a:t>Bootmgfw.efi</a:t>
              </a:r>
            </a:p>
          </p:txBody>
        </p:sp>
        <p:sp>
          <p:nvSpPr>
            <p:cNvPr id="73" name="AutoShape 62"/>
            <p:cNvSpPr>
              <a:spLocks noChangeArrowheads="1"/>
            </p:cNvSpPr>
            <p:nvPr/>
          </p:nvSpPr>
          <p:spPr bwMode="auto">
            <a:xfrm>
              <a:off x="1973550" y="3550144"/>
              <a:ext cx="5129151" cy="724168"/>
            </a:xfrm>
            <a:prstGeom prst="roundRect">
              <a:avLst>
                <a:gd name="adj" fmla="val 0"/>
              </a:avLst>
            </a:prstGeom>
            <a:noFill/>
            <a:ln w="50800" cap="flat" cmpd="sng" algn="ctr">
              <a:solidFill>
                <a:srgbClr val="00B050"/>
              </a:solidFill>
              <a:prstDash val="solid"/>
              <a:round/>
              <a:headEnd type="none" w="med" len="med"/>
              <a:tailEnd type="none" w="med" len="med"/>
            </a:ln>
            <a:effectLst/>
          </p:spPr>
          <p:txBody>
            <a:bodyPr wrap="none" lIns="0" tIns="0" rIns="0" bIns="0" anchor="ctr"/>
            <a:lstStyle/>
            <a:p>
              <a:pPr algn="ctr"/>
              <a:endParaRPr lang="en-US" sz="1100" dirty="0">
                <a:solidFill>
                  <a:prstClr val="white"/>
                </a:solidFill>
                <a:effectLst>
                  <a:outerShdw blurRad="25400" dist="12700" dir="2700000" algn="tl" rotWithShape="0">
                    <a:prstClr val="black">
                      <a:alpha val="21000"/>
                    </a:prstClr>
                  </a:outerShdw>
                </a:effectLst>
                <a:latin typeface="Arial"/>
              </a:endParaRPr>
            </a:p>
          </p:txBody>
        </p:sp>
        <p:sp>
          <p:nvSpPr>
            <p:cNvPr id="74" name="Bent-Up Arrow 73"/>
            <p:cNvSpPr/>
            <p:nvPr/>
          </p:nvSpPr>
          <p:spPr>
            <a:xfrm rot="5400000">
              <a:off x="392113" y="2798200"/>
              <a:ext cx="2228850" cy="796927"/>
            </a:xfrm>
            <a:prstGeom prst="bentUpArrow">
              <a:avLst>
                <a:gd name="adj1" fmla="val 30907"/>
                <a:gd name="adj2" fmla="val 25000"/>
                <a:gd name="adj3" fmla="val 25000"/>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75" name="Oval 74"/>
            <p:cNvSpPr/>
            <p:nvPr/>
          </p:nvSpPr>
          <p:spPr>
            <a:xfrm>
              <a:off x="664150" y="1162477"/>
              <a:ext cx="1147474" cy="857250"/>
            </a:xfrm>
            <a:prstGeom prst="ellipse">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Signed BIOS</a:t>
              </a:r>
            </a:p>
            <a:p>
              <a:pPr algn="ctr"/>
              <a:r>
                <a:rPr lang="en-US" sz="1600" dirty="0">
                  <a:solidFill>
                    <a:prstClr val="white"/>
                  </a:solidFill>
                </a:rPr>
                <a:t>Update</a:t>
              </a:r>
            </a:p>
          </p:txBody>
        </p:sp>
        <p:sp>
          <p:nvSpPr>
            <p:cNvPr id="76" name="Curved Down Arrow 75"/>
            <p:cNvSpPr/>
            <p:nvPr/>
          </p:nvSpPr>
          <p:spPr>
            <a:xfrm rot="16200000">
              <a:off x="1474410" y="3280057"/>
              <a:ext cx="571500" cy="350520"/>
            </a:xfrm>
            <a:prstGeom prst="curvedDown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black"/>
                </a:solidFill>
              </a:endParaRPr>
            </a:p>
          </p:txBody>
        </p:sp>
        <p:sp>
          <p:nvSpPr>
            <p:cNvPr id="77" name="Curved Up Arrow 76"/>
            <p:cNvSpPr/>
            <p:nvPr/>
          </p:nvSpPr>
          <p:spPr>
            <a:xfrm rot="16200000">
              <a:off x="7093458" y="3212239"/>
              <a:ext cx="626365" cy="426720"/>
            </a:xfrm>
            <a:prstGeom prst="curvedUp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black"/>
                </a:solidFill>
              </a:endParaRPr>
            </a:p>
          </p:txBody>
        </p:sp>
        <p:sp>
          <p:nvSpPr>
            <p:cNvPr id="78" name="AutoShape 62"/>
            <p:cNvSpPr>
              <a:spLocks noChangeArrowheads="1"/>
            </p:cNvSpPr>
            <p:nvPr/>
          </p:nvSpPr>
          <p:spPr bwMode="auto">
            <a:xfrm>
              <a:off x="1981200" y="2467215"/>
              <a:ext cx="914400" cy="40005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Driver</a:t>
              </a:r>
            </a:p>
          </p:txBody>
        </p:sp>
        <p:sp>
          <p:nvSpPr>
            <p:cNvPr id="79" name="Curved Up Arrow 78"/>
            <p:cNvSpPr/>
            <p:nvPr/>
          </p:nvSpPr>
          <p:spPr>
            <a:xfrm rot="16200000">
              <a:off x="7092315" y="2184682"/>
              <a:ext cx="628650" cy="426720"/>
            </a:xfrm>
            <a:prstGeom prst="curvedUp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black"/>
                </a:solidFill>
              </a:endParaRPr>
            </a:p>
          </p:txBody>
        </p:sp>
        <p:sp>
          <p:nvSpPr>
            <p:cNvPr id="80" name="AutoShape 62"/>
            <p:cNvSpPr>
              <a:spLocks noChangeArrowheads="1"/>
            </p:cNvSpPr>
            <p:nvPr/>
          </p:nvSpPr>
          <p:spPr bwMode="auto">
            <a:xfrm>
              <a:off x="1981200" y="1431316"/>
              <a:ext cx="5105400" cy="34290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OS Kernel</a:t>
              </a:r>
            </a:p>
          </p:txBody>
        </p:sp>
        <p:sp>
          <p:nvSpPr>
            <p:cNvPr id="81" name="Curved Up Arrow 80"/>
            <p:cNvSpPr/>
            <p:nvPr/>
          </p:nvSpPr>
          <p:spPr>
            <a:xfrm rot="16200000">
              <a:off x="7178040" y="1584607"/>
              <a:ext cx="457200" cy="426720"/>
            </a:xfrm>
            <a:prstGeom prst="curvedUp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black"/>
                </a:solidFill>
              </a:endParaRPr>
            </a:p>
          </p:txBody>
        </p:sp>
        <p:sp>
          <p:nvSpPr>
            <p:cNvPr id="82" name="AutoShape 62"/>
            <p:cNvSpPr>
              <a:spLocks noChangeArrowheads="1"/>
            </p:cNvSpPr>
            <p:nvPr/>
          </p:nvSpPr>
          <p:spPr bwMode="auto">
            <a:xfrm>
              <a:off x="1988850" y="1036122"/>
              <a:ext cx="2464088" cy="285750"/>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OS Driver</a:t>
              </a:r>
            </a:p>
          </p:txBody>
        </p:sp>
      </p:grpSp>
      <p:sp>
        <p:nvSpPr>
          <p:cNvPr id="31" name="AutoShape 62"/>
          <p:cNvSpPr>
            <a:spLocks noChangeArrowheads="1"/>
          </p:cNvSpPr>
          <p:nvPr/>
        </p:nvSpPr>
        <p:spPr bwMode="auto">
          <a:xfrm>
            <a:off x="4549900" y="1271983"/>
            <a:ext cx="2816100" cy="357558"/>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OS Driver</a:t>
            </a:r>
          </a:p>
        </p:txBody>
      </p:sp>
      <p:sp>
        <p:nvSpPr>
          <p:cNvPr id="32" name="AutoShape 62"/>
          <p:cNvSpPr>
            <a:spLocks noChangeArrowheads="1"/>
          </p:cNvSpPr>
          <p:nvPr/>
        </p:nvSpPr>
        <p:spPr bwMode="auto">
          <a:xfrm>
            <a:off x="3055257" y="3706310"/>
            <a:ext cx="1045028" cy="500581"/>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OROM</a:t>
            </a:r>
          </a:p>
        </p:txBody>
      </p:sp>
      <p:sp>
        <p:nvSpPr>
          <p:cNvPr id="33" name="Curved Down Arrow 32"/>
          <p:cNvSpPr/>
          <p:nvPr/>
        </p:nvSpPr>
        <p:spPr>
          <a:xfrm rot="16200000">
            <a:off x="2445082" y="4098817"/>
            <a:ext cx="715116" cy="400594"/>
          </a:xfrm>
          <a:prstGeom prst="curvedDown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black"/>
              </a:solidFill>
            </a:endParaRPr>
          </a:p>
        </p:txBody>
      </p:sp>
      <p:sp>
        <p:nvSpPr>
          <p:cNvPr id="34" name="AutoShape 62"/>
          <p:cNvSpPr>
            <a:spLocks noChangeArrowheads="1"/>
          </p:cNvSpPr>
          <p:nvPr/>
        </p:nvSpPr>
        <p:spPr bwMode="auto">
          <a:xfrm>
            <a:off x="3055257" y="3062705"/>
            <a:ext cx="1045028" cy="500581"/>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DXE</a:t>
            </a:r>
          </a:p>
          <a:p>
            <a:pPr algn="ctr"/>
            <a:r>
              <a:rPr lang="en-US" sz="1400" dirty="0">
                <a:solidFill>
                  <a:prstClr val="white"/>
                </a:solidFill>
                <a:effectLst>
                  <a:outerShdw blurRad="25400" dist="12700" dir="2700000" algn="tl" rotWithShape="0">
                    <a:prstClr val="black">
                      <a:alpha val="21000"/>
                    </a:prstClr>
                  </a:outerShdw>
                </a:effectLst>
                <a:latin typeface="Arial"/>
              </a:rPr>
              <a:t>OROM</a:t>
            </a:r>
          </a:p>
        </p:txBody>
      </p:sp>
      <p:sp>
        <p:nvSpPr>
          <p:cNvPr id="35" name="AutoShape 62"/>
          <p:cNvSpPr>
            <a:spLocks noChangeArrowheads="1"/>
          </p:cNvSpPr>
          <p:nvPr/>
        </p:nvSpPr>
        <p:spPr bwMode="auto">
          <a:xfrm>
            <a:off x="4579257" y="3693610"/>
            <a:ext cx="1045028" cy="500581"/>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App</a:t>
            </a:r>
          </a:p>
        </p:txBody>
      </p:sp>
      <p:sp>
        <p:nvSpPr>
          <p:cNvPr id="36" name="Curved Down Arrow 35"/>
          <p:cNvSpPr/>
          <p:nvPr/>
        </p:nvSpPr>
        <p:spPr>
          <a:xfrm rot="16200000">
            <a:off x="3969082" y="4086117"/>
            <a:ext cx="715116" cy="400594"/>
          </a:xfrm>
          <a:prstGeom prst="curvedDown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black"/>
              </a:solidFill>
            </a:endParaRPr>
          </a:p>
        </p:txBody>
      </p:sp>
      <p:sp>
        <p:nvSpPr>
          <p:cNvPr id="37" name="AutoShape 62"/>
          <p:cNvSpPr>
            <a:spLocks noChangeArrowheads="1"/>
          </p:cNvSpPr>
          <p:nvPr/>
        </p:nvSpPr>
        <p:spPr bwMode="auto">
          <a:xfrm>
            <a:off x="4579257" y="3050005"/>
            <a:ext cx="1045028" cy="500581"/>
          </a:xfrm>
          <a:prstGeom prst="roundRect">
            <a:avLst>
              <a:gd name="adj" fmla="val 0"/>
            </a:avLst>
          </a:prstGeom>
          <a:solidFill>
            <a:schemeClr val="bg1">
              <a:lumMod val="50000"/>
            </a:schemeClr>
          </a:solidFill>
          <a:ln w="50800" cap="flat" cmpd="sng" algn="ctr">
            <a:solidFill>
              <a:srgbClr val="00B050"/>
            </a:solidFill>
            <a:prstDash val="solid"/>
            <a:round/>
            <a:headEnd type="none" w="med" len="med"/>
            <a:tailEnd type="none" w="med" len="med"/>
          </a:ln>
          <a:effectLst/>
        </p:spPr>
        <p:txBody>
          <a:bodyPr wrap="none" lIns="0" tIns="0" rIns="0" bIns="0" anchor="ctr"/>
          <a:lstStyle/>
          <a:p>
            <a:pPr algn="ctr"/>
            <a:r>
              <a:rPr lang="en-US" sz="1400" dirty="0">
                <a:solidFill>
                  <a:prstClr val="white"/>
                </a:solidFill>
                <a:effectLst>
                  <a:outerShdw blurRad="25400" dist="12700" dir="2700000" algn="tl" rotWithShape="0">
                    <a:prstClr val="black">
                      <a:alpha val="21000"/>
                    </a:prstClr>
                  </a:outerShdw>
                </a:effectLst>
                <a:latin typeface="Arial"/>
              </a:rPr>
              <a:t>UEFI App</a:t>
            </a:r>
          </a:p>
        </p:txBody>
      </p:sp>
      <p:sp>
        <p:nvSpPr>
          <p:cNvPr id="38" name="Curved Up Arrow 37"/>
          <p:cNvSpPr/>
          <p:nvPr/>
        </p:nvSpPr>
        <p:spPr>
          <a:xfrm rot="16200000">
            <a:off x="7458412" y="1384537"/>
            <a:ext cx="572093" cy="487680"/>
          </a:xfrm>
          <a:prstGeom prst="curvedUpArrow">
            <a:avLst/>
          </a:prstGeom>
          <a:solidFill>
            <a:srgbClr val="00B0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black"/>
              </a:solidFill>
            </a:endParaRPr>
          </a:p>
        </p:txBody>
      </p:sp>
      <p:sp>
        <p:nvSpPr>
          <p:cNvPr id="39" name="AutoShape 62"/>
          <p:cNvSpPr>
            <a:spLocks noChangeArrowheads="1"/>
          </p:cNvSpPr>
          <p:nvPr/>
        </p:nvSpPr>
        <p:spPr bwMode="auto">
          <a:xfrm>
            <a:off x="1320800" y="2971800"/>
            <a:ext cx="7632700" cy="1600200"/>
          </a:xfrm>
          <a:prstGeom prst="roundRect">
            <a:avLst>
              <a:gd name="adj" fmla="val 19219"/>
            </a:avLst>
          </a:prstGeom>
          <a:noFill/>
          <a:ln w="38100" cmpd="sng">
            <a:solidFill>
              <a:srgbClr val="00B050"/>
            </a:solidFill>
            <a:round/>
            <a:headEnd/>
            <a:tailEnd/>
          </a:ln>
          <a:effectLst>
            <a:outerShdw blurRad="50800" dist="38100" dir="2700000" algn="tl" rotWithShape="0">
              <a:prstClr val="black">
                <a:alpha val="30000"/>
              </a:prstClr>
            </a:outerShdw>
          </a:effectLst>
        </p:spPr>
        <p:txBody>
          <a:bodyPr wrap="none" lIns="0" tIns="0" rIns="0" bIns="0" anchor="ctr"/>
          <a:lstStyle/>
          <a:p>
            <a:pPr algn="r"/>
            <a:r>
              <a:rPr lang="en-US" dirty="0"/>
              <a:t>UEFI</a:t>
            </a:r>
          </a:p>
          <a:p>
            <a:pPr algn="r"/>
            <a:r>
              <a:rPr lang="en-US" dirty="0"/>
              <a:t>Secure</a:t>
            </a:r>
          </a:p>
          <a:p>
            <a:pPr algn="r"/>
            <a:r>
              <a:rPr lang="en-US" dirty="0"/>
              <a:t>Boot</a:t>
            </a:r>
          </a:p>
        </p:txBody>
      </p:sp>
      <p:sp>
        <p:nvSpPr>
          <p:cNvPr id="40" name="AutoShape 62"/>
          <p:cNvSpPr>
            <a:spLocks noChangeArrowheads="1"/>
          </p:cNvSpPr>
          <p:nvPr/>
        </p:nvSpPr>
        <p:spPr bwMode="auto">
          <a:xfrm>
            <a:off x="1333500" y="1079500"/>
            <a:ext cx="7632700" cy="1802940"/>
          </a:xfrm>
          <a:prstGeom prst="roundRect">
            <a:avLst>
              <a:gd name="adj" fmla="val 19219"/>
            </a:avLst>
          </a:prstGeom>
          <a:noFill/>
          <a:ln w="38100" cmpd="sng">
            <a:solidFill>
              <a:srgbClr val="00B050"/>
            </a:solidFill>
            <a:round/>
            <a:headEnd/>
            <a:tailEnd/>
          </a:ln>
          <a:effectLst>
            <a:outerShdw blurRad="50800" dist="38100" dir="2700000" algn="tl" rotWithShape="0">
              <a:prstClr val="black">
                <a:alpha val="30000"/>
              </a:prstClr>
            </a:outerShdw>
          </a:effectLst>
        </p:spPr>
        <p:txBody>
          <a:bodyPr wrap="none" lIns="0" tIns="0" rIns="0" bIns="0" anchor="ctr"/>
          <a:lstStyle/>
          <a:p>
            <a:pPr algn="r"/>
            <a:r>
              <a:rPr lang="en-US" sz="2400" b="1" dirty="0">
                <a:effectLst>
                  <a:outerShdw blurRad="25400" dist="12700" dir="2700000" algn="tl" rotWithShape="0">
                    <a:prstClr val="black">
                      <a:alpha val="21000"/>
                    </a:prstClr>
                  </a:outerShdw>
                </a:effectLst>
                <a:latin typeface="Arial"/>
              </a:rPr>
              <a:t>OS</a:t>
            </a:r>
          </a:p>
          <a:p>
            <a:pPr algn="r"/>
            <a:r>
              <a:rPr lang="en-US" sz="2400" b="1" dirty="0">
                <a:effectLst>
                  <a:outerShdw blurRad="25400" dist="12700" dir="2700000" algn="tl" rotWithShape="0">
                    <a:prstClr val="black">
                      <a:alpha val="21000"/>
                    </a:prstClr>
                  </a:outerShdw>
                </a:effectLst>
                <a:latin typeface="Arial"/>
              </a:rPr>
              <a:t>Secure</a:t>
            </a:r>
          </a:p>
          <a:p>
            <a:pPr algn="r"/>
            <a:r>
              <a:rPr lang="en-US" sz="2400" b="1" dirty="0">
                <a:effectLst>
                  <a:outerShdw blurRad="25400" dist="12700" dir="2700000" algn="tl" rotWithShape="0">
                    <a:prstClr val="black">
                      <a:alpha val="21000"/>
                    </a:prstClr>
                  </a:outerShdw>
                </a:effectLst>
                <a:latin typeface="Arial"/>
              </a:rPr>
              <a:t>Boot</a:t>
            </a:r>
          </a:p>
        </p:txBody>
      </p:sp>
    </p:spTree>
    <p:extLst>
      <p:ext uri="{BB962C8B-B14F-4D97-AF65-F5344CB8AC3E}">
        <p14:creationId xmlns:p14="http://schemas.microsoft.com/office/powerpoint/2010/main" val="2536165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797" y="569269"/>
            <a:ext cx="80581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76223" y="3750619"/>
            <a:ext cx="3496410" cy="276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45602" y="4483493"/>
            <a:ext cx="4407625" cy="1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613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Secure Boot Configuration</a:t>
            </a:r>
          </a:p>
        </p:txBody>
      </p:sp>
      <p:sp>
        <p:nvSpPr>
          <p:cNvPr id="5" name="Content Placeholder 2"/>
          <p:cNvSpPr>
            <a:spLocks noGrp="1"/>
          </p:cNvSpPr>
          <p:nvPr>
            <p:ph idx="4294967295"/>
          </p:nvPr>
        </p:nvSpPr>
        <p:spPr>
          <a:xfrm>
            <a:off x="457200" y="1219200"/>
            <a:ext cx="8229600" cy="4876800"/>
          </a:xfrm>
        </p:spPr>
        <p:txBody>
          <a:bodyPr>
            <a:normAutofit fontScale="92500" lnSpcReduction="10000"/>
          </a:bodyPr>
          <a:lstStyle/>
          <a:p>
            <a:pPr>
              <a:buNone/>
            </a:pPr>
            <a:r>
              <a:rPr lang="en-US" sz="2400" b="1" dirty="0" err="1">
                <a:latin typeface="+mj-lt"/>
                <a:cs typeface="Aharoni" pitchFamily="2" charset="-79"/>
              </a:rPr>
              <a:t>SecureBoot</a:t>
            </a:r>
            <a:endParaRPr lang="en-US" sz="2400" b="1" dirty="0">
              <a:latin typeface="+mj-lt"/>
              <a:cs typeface="Aharoni" pitchFamily="2" charset="-79"/>
            </a:endParaRPr>
          </a:p>
          <a:p>
            <a:r>
              <a:rPr lang="en-US" sz="2200" dirty="0">
                <a:latin typeface="+mj-lt"/>
                <a:cs typeface="Aharoni" pitchFamily="2" charset="-79"/>
              </a:rPr>
              <a:t>Enables/disables image signature checks</a:t>
            </a:r>
            <a:endParaRPr lang="en-US" sz="2200" b="1" dirty="0">
              <a:latin typeface="+mj-lt"/>
              <a:cs typeface="Aharoni" pitchFamily="2" charset="-79"/>
            </a:endParaRPr>
          </a:p>
          <a:p>
            <a:pPr>
              <a:buNone/>
            </a:pPr>
            <a:r>
              <a:rPr lang="en-US" sz="2400" b="1" dirty="0" err="1">
                <a:latin typeface="+mj-lt"/>
                <a:cs typeface="Aharoni" pitchFamily="2" charset="-79"/>
              </a:rPr>
              <a:t>SetupMode</a:t>
            </a:r>
            <a:endParaRPr lang="en-US" sz="2400" b="1" dirty="0">
              <a:latin typeface="+mj-lt"/>
              <a:cs typeface="Aharoni" pitchFamily="2" charset="-79"/>
            </a:endParaRPr>
          </a:p>
          <a:p>
            <a:pPr marL="457200" indent="-457200"/>
            <a:r>
              <a:rPr lang="en-US" sz="2200" dirty="0">
                <a:latin typeface="+mj-lt"/>
                <a:cs typeface="Aharoni" pitchFamily="2" charset="-79"/>
              </a:rPr>
              <a:t>PK is installed (</a:t>
            </a:r>
            <a:r>
              <a:rPr lang="en-US" sz="2200" b="1" dirty="0">
                <a:latin typeface="Courier New" panose="02070309020205020404" pitchFamily="49" charset="0"/>
                <a:cs typeface="Courier New" panose="02070309020205020404" pitchFamily="49" charset="0"/>
              </a:rPr>
              <a:t>USER_MODE</a:t>
            </a:r>
            <a:r>
              <a:rPr lang="en-US" sz="2200" dirty="0">
                <a:latin typeface="+mj-lt"/>
                <a:cs typeface="Aharoni" pitchFamily="2" charset="-79"/>
              </a:rPr>
              <a:t>) or not (</a:t>
            </a:r>
            <a:r>
              <a:rPr lang="en-US" sz="2200" b="1" dirty="0">
                <a:latin typeface="Courier New" panose="02070309020205020404" pitchFamily="49" charset="0"/>
                <a:cs typeface="Courier New" panose="02070309020205020404" pitchFamily="49" charset="0"/>
              </a:rPr>
              <a:t>SETUP_MODE</a:t>
            </a:r>
            <a:r>
              <a:rPr lang="en-US" sz="2200" dirty="0">
                <a:latin typeface="+mj-lt"/>
                <a:cs typeface="Aharoni" pitchFamily="2" charset="-79"/>
              </a:rPr>
              <a:t>)</a:t>
            </a:r>
          </a:p>
          <a:p>
            <a:pPr marL="457200" indent="-457200"/>
            <a:r>
              <a:rPr lang="en-US" sz="2200" b="1" dirty="0">
                <a:latin typeface="Courier New" panose="02070309020205020404" pitchFamily="49" charset="0"/>
                <a:cs typeface="Courier New" panose="02070309020205020404" pitchFamily="49" charset="0"/>
              </a:rPr>
              <a:t>SETUP_MODE</a:t>
            </a:r>
            <a:r>
              <a:rPr lang="en-US" sz="2200" dirty="0">
                <a:latin typeface="+mj-lt"/>
                <a:cs typeface="Aharoni" pitchFamily="2" charset="-79"/>
              </a:rPr>
              <a:t> allows updating KEK/db(x), self-signed PK</a:t>
            </a:r>
            <a:endParaRPr lang="en-US" sz="2200" b="1" dirty="0">
              <a:latin typeface="+mj-lt"/>
              <a:cs typeface="Aharoni" pitchFamily="2" charset="-79"/>
            </a:endParaRPr>
          </a:p>
          <a:p>
            <a:pPr>
              <a:buNone/>
            </a:pPr>
            <a:r>
              <a:rPr lang="en-US" sz="2400" b="1" dirty="0" err="1">
                <a:latin typeface="+mj-lt"/>
                <a:cs typeface="Aharoni" pitchFamily="2" charset="-79"/>
              </a:rPr>
              <a:t>CustomMode</a:t>
            </a:r>
            <a:endParaRPr lang="en-US" sz="2400" b="1" dirty="0">
              <a:latin typeface="+mj-lt"/>
              <a:cs typeface="Aharoni" pitchFamily="2" charset="-79"/>
            </a:endParaRPr>
          </a:p>
          <a:p>
            <a:pPr marL="457200" indent="-457200"/>
            <a:r>
              <a:rPr lang="en-US" sz="2200" dirty="0">
                <a:latin typeface="+mj-lt"/>
                <a:cs typeface="Aharoni" pitchFamily="2" charset="-79"/>
              </a:rPr>
              <a:t>Modifiable by physically present user</a:t>
            </a:r>
          </a:p>
          <a:p>
            <a:pPr marL="457200" indent="-457200"/>
            <a:r>
              <a:rPr lang="en-US" sz="2200" dirty="0">
                <a:latin typeface="+mj-lt"/>
                <a:cs typeface="Aharoni" pitchFamily="2" charset="-79"/>
              </a:rPr>
              <a:t>Allows updating KEK/db/</a:t>
            </a:r>
            <a:r>
              <a:rPr lang="en-US" sz="2200" dirty="0" err="1">
                <a:latin typeface="+mj-lt"/>
                <a:cs typeface="Aharoni" pitchFamily="2" charset="-79"/>
              </a:rPr>
              <a:t>dbx</a:t>
            </a:r>
            <a:r>
              <a:rPr lang="en-US" sz="2200" dirty="0">
                <a:latin typeface="+mj-lt"/>
                <a:cs typeface="Aharoni" pitchFamily="2" charset="-79"/>
              </a:rPr>
              <a:t>/PK even when PK is installed</a:t>
            </a:r>
            <a:endParaRPr lang="en-US" sz="2200" b="1" dirty="0">
              <a:latin typeface="+mj-lt"/>
              <a:cs typeface="Aharoni" pitchFamily="2" charset="-79"/>
            </a:endParaRPr>
          </a:p>
          <a:p>
            <a:pPr>
              <a:buNone/>
            </a:pPr>
            <a:r>
              <a:rPr lang="en-US" sz="2400" b="1" dirty="0" err="1">
                <a:latin typeface="+mj-lt"/>
                <a:cs typeface="Aharoni" pitchFamily="2" charset="-79"/>
              </a:rPr>
              <a:t>SecureBootEnable</a:t>
            </a:r>
            <a:endParaRPr lang="en-US" sz="2400" b="1" dirty="0">
              <a:latin typeface="+mj-lt"/>
              <a:cs typeface="Aharoni" pitchFamily="2" charset="-79"/>
            </a:endParaRPr>
          </a:p>
          <a:p>
            <a:r>
              <a:rPr lang="en-US" sz="2200" dirty="0">
                <a:latin typeface="+mj-lt"/>
                <a:cs typeface="Aharoni" pitchFamily="2" charset="-79"/>
              </a:rPr>
              <a:t>Global non-volatile Secure Boot Enable</a:t>
            </a:r>
          </a:p>
          <a:p>
            <a:r>
              <a:rPr lang="en-US" sz="2200" dirty="0">
                <a:latin typeface="+mj-lt"/>
                <a:cs typeface="Aharoni" pitchFamily="2" charset="-79"/>
              </a:rPr>
              <a:t>Modifiable by physically present user</a:t>
            </a:r>
          </a:p>
        </p:txBody>
      </p:sp>
    </p:spTree>
    <p:extLst>
      <p:ext uri="{BB962C8B-B14F-4D97-AF65-F5344CB8AC3E}">
        <p14:creationId xmlns:p14="http://schemas.microsoft.com/office/powerpoint/2010/main" val="1716629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Secure Boot Key Hierarchy</a:t>
            </a:r>
          </a:p>
        </p:txBody>
      </p:sp>
      <p:sp>
        <p:nvSpPr>
          <p:cNvPr id="8" name="Content Placeholder 2"/>
          <p:cNvSpPr>
            <a:spLocks noGrp="1"/>
          </p:cNvSpPr>
          <p:nvPr>
            <p:ph idx="1"/>
          </p:nvPr>
        </p:nvSpPr>
        <p:spPr>
          <a:xfrm>
            <a:off x="228600" y="1539670"/>
            <a:ext cx="8763000" cy="4937330"/>
          </a:xfrm>
        </p:spPr>
        <p:txBody>
          <a:bodyPr>
            <a:normAutofit fontScale="92500"/>
          </a:bodyPr>
          <a:lstStyle/>
          <a:p>
            <a:pPr>
              <a:buNone/>
            </a:pPr>
            <a:r>
              <a:rPr lang="en-US" sz="2400" b="1" dirty="0">
                <a:solidFill>
                  <a:schemeClr val="tx1"/>
                </a:solidFill>
                <a:latin typeface="+mn-lt"/>
                <a:cs typeface="Aharoni" pitchFamily="2" charset="-79"/>
              </a:rPr>
              <a:t>Platform Key (PK)</a:t>
            </a:r>
          </a:p>
          <a:p>
            <a:pPr lvl="2"/>
            <a:r>
              <a:rPr lang="en-US" b="0" dirty="0">
                <a:solidFill>
                  <a:schemeClr val="tx1"/>
                </a:solidFill>
                <a:latin typeface="+mn-lt"/>
                <a:cs typeface="Aharoni" pitchFamily="2" charset="-79"/>
              </a:rPr>
              <a:t>Verifies KEKs</a:t>
            </a:r>
          </a:p>
          <a:p>
            <a:pPr lvl="2"/>
            <a:r>
              <a:rPr lang="en-US" b="0" dirty="0">
                <a:solidFill>
                  <a:schemeClr val="tx1"/>
                </a:solidFill>
                <a:latin typeface="+mn-lt"/>
                <a:cs typeface="Aharoni" pitchFamily="2" charset="-79"/>
              </a:rPr>
              <a:t>Platform Vendor’s Cert</a:t>
            </a:r>
          </a:p>
          <a:p>
            <a:pPr lvl="1"/>
            <a:endParaRPr lang="en-US" sz="1200" b="0" dirty="0">
              <a:solidFill>
                <a:schemeClr val="tx1"/>
              </a:solidFill>
              <a:latin typeface="+mn-lt"/>
              <a:cs typeface="Aharoni" pitchFamily="2" charset="-79"/>
            </a:endParaRPr>
          </a:p>
          <a:p>
            <a:pPr>
              <a:buNone/>
            </a:pPr>
            <a:r>
              <a:rPr lang="en-US" sz="2400" b="1" dirty="0">
                <a:solidFill>
                  <a:schemeClr val="tx1"/>
                </a:solidFill>
                <a:latin typeface="+mn-lt"/>
                <a:cs typeface="Aharoni" pitchFamily="2" charset="-79"/>
              </a:rPr>
              <a:t>Key Exchange Keys (KEKs)</a:t>
            </a:r>
          </a:p>
          <a:p>
            <a:pPr lvl="2"/>
            <a:r>
              <a:rPr lang="en-US" b="0" dirty="0">
                <a:solidFill>
                  <a:schemeClr val="tx1"/>
                </a:solidFill>
                <a:latin typeface="+mn-lt"/>
                <a:cs typeface="Aharoni" pitchFamily="2" charset="-79"/>
              </a:rPr>
              <a:t>Verify db and </a:t>
            </a:r>
            <a:r>
              <a:rPr lang="en-US" b="0" dirty="0" err="1">
                <a:solidFill>
                  <a:schemeClr val="tx1"/>
                </a:solidFill>
                <a:latin typeface="+mn-lt"/>
                <a:cs typeface="Aharoni" pitchFamily="2" charset="-79"/>
              </a:rPr>
              <a:t>dbx</a:t>
            </a:r>
            <a:endParaRPr lang="en-US" b="0" dirty="0">
              <a:solidFill>
                <a:schemeClr val="tx1"/>
              </a:solidFill>
              <a:latin typeface="+mn-lt"/>
              <a:cs typeface="Aharoni" pitchFamily="2" charset="-79"/>
            </a:endParaRPr>
          </a:p>
          <a:p>
            <a:pPr lvl="2"/>
            <a:r>
              <a:rPr lang="en-US" b="0" dirty="0">
                <a:solidFill>
                  <a:schemeClr val="tx1"/>
                </a:solidFill>
                <a:latin typeface="+mn-lt"/>
                <a:cs typeface="Aharoni" pitchFamily="2" charset="-79"/>
              </a:rPr>
              <a:t>Earlier rev’s: verifies image signatures</a:t>
            </a:r>
          </a:p>
          <a:p>
            <a:pPr>
              <a:buNone/>
            </a:pPr>
            <a:endParaRPr lang="en-US" sz="1200" dirty="0">
              <a:solidFill>
                <a:schemeClr val="tx1"/>
              </a:solidFill>
              <a:latin typeface="+mn-lt"/>
              <a:cs typeface="Aharoni" pitchFamily="2" charset="-79"/>
            </a:endParaRPr>
          </a:p>
          <a:p>
            <a:pPr>
              <a:buNone/>
            </a:pPr>
            <a:r>
              <a:rPr lang="en-US" sz="2400" b="1" dirty="0">
                <a:solidFill>
                  <a:schemeClr val="tx1"/>
                </a:solidFill>
                <a:latin typeface="+mn-lt"/>
                <a:cs typeface="Aharoni" pitchFamily="2" charset="-79"/>
              </a:rPr>
              <a:t>Authorized Database (db)</a:t>
            </a:r>
          </a:p>
          <a:p>
            <a:pPr>
              <a:buNone/>
            </a:pPr>
            <a:r>
              <a:rPr lang="en-US" sz="2400" b="1" dirty="0">
                <a:solidFill>
                  <a:schemeClr val="tx1"/>
                </a:solidFill>
                <a:latin typeface="+mn-lt"/>
                <a:cs typeface="Aharoni" pitchFamily="2" charset="-79"/>
              </a:rPr>
              <a:t>Forbidden Database (</a:t>
            </a:r>
            <a:r>
              <a:rPr lang="en-US" sz="2400" b="1" dirty="0" err="1">
                <a:solidFill>
                  <a:schemeClr val="tx1"/>
                </a:solidFill>
                <a:latin typeface="+mn-lt"/>
                <a:cs typeface="Aharoni" pitchFamily="2" charset="-79"/>
              </a:rPr>
              <a:t>dbx</a:t>
            </a:r>
            <a:r>
              <a:rPr lang="en-US" sz="2400" b="1" dirty="0">
                <a:solidFill>
                  <a:schemeClr val="tx1"/>
                </a:solidFill>
                <a:latin typeface="+mn-lt"/>
                <a:cs typeface="Aharoni" pitchFamily="2" charset="-79"/>
              </a:rPr>
              <a:t>)</a:t>
            </a:r>
          </a:p>
          <a:p>
            <a:pPr lvl="2"/>
            <a:r>
              <a:rPr lang="en-US" b="0" dirty="0">
                <a:solidFill>
                  <a:schemeClr val="tx1"/>
                </a:solidFill>
                <a:latin typeface="+mn-lt"/>
                <a:cs typeface="Aharoni" pitchFamily="2" charset="-79"/>
              </a:rPr>
              <a:t>X509 certificates, SHA1/SHA256 hashes of allowed &amp; revoked images</a:t>
            </a:r>
          </a:p>
          <a:p>
            <a:pPr lvl="2"/>
            <a:r>
              <a:rPr lang="en-US" b="0" dirty="0">
                <a:solidFill>
                  <a:schemeClr val="tx1"/>
                </a:solidFill>
                <a:latin typeface="+mn-lt"/>
                <a:cs typeface="Aharoni" pitchFamily="2" charset="-79"/>
              </a:rPr>
              <a:t>Earlier revisions: RSA-2048 public keys, PKCS#7 signatures</a:t>
            </a:r>
            <a:endParaRPr lang="en-US" dirty="0">
              <a:solidFill>
                <a:schemeClr val="tx1"/>
              </a:solidFill>
              <a:latin typeface="+mn-lt"/>
              <a:cs typeface="Aharoni" pitchFamily="2" charset="-79"/>
            </a:endParaRPr>
          </a:p>
        </p:txBody>
      </p:sp>
      <p:sp>
        <p:nvSpPr>
          <p:cNvPr id="6" name="Rectangle 5"/>
          <p:cNvSpPr/>
          <p:nvPr/>
        </p:nvSpPr>
        <p:spPr>
          <a:xfrm>
            <a:off x="4949527" y="1366285"/>
            <a:ext cx="1066800" cy="512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solidFill>
                  <a:schemeClr val="tx1"/>
                </a:solidFill>
              </a:rPr>
              <a:t>PK</a:t>
            </a:r>
          </a:p>
        </p:txBody>
      </p:sp>
      <p:sp>
        <p:nvSpPr>
          <p:cNvPr id="7" name="Rectangle 6"/>
          <p:cNvSpPr/>
          <p:nvPr/>
        </p:nvSpPr>
        <p:spPr>
          <a:xfrm>
            <a:off x="6168727" y="2141891"/>
            <a:ext cx="1066800" cy="512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solidFill>
                  <a:schemeClr val="tx1"/>
                </a:solidFill>
              </a:rPr>
              <a:t>KEK</a:t>
            </a:r>
          </a:p>
        </p:txBody>
      </p:sp>
      <p:sp>
        <p:nvSpPr>
          <p:cNvPr id="10" name="Rectangle 9"/>
          <p:cNvSpPr/>
          <p:nvPr/>
        </p:nvSpPr>
        <p:spPr>
          <a:xfrm>
            <a:off x="4949527" y="2980091"/>
            <a:ext cx="1066800" cy="512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err="1">
                <a:solidFill>
                  <a:schemeClr val="tx1"/>
                </a:solidFill>
              </a:rPr>
              <a:t>db</a:t>
            </a:r>
            <a:endParaRPr lang="en-US" dirty="0">
              <a:solidFill>
                <a:schemeClr val="tx1"/>
              </a:solidFill>
            </a:endParaRPr>
          </a:p>
        </p:txBody>
      </p:sp>
      <p:sp>
        <p:nvSpPr>
          <p:cNvPr id="11" name="Rectangle 10"/>
          <p:cNvSpPr/>
          <p:nvPr/>
        </p:nvSpPr>
        <p:spPr>
          <a:xfrm>
            <a:off x="7578427" y="2980091"/>
            <a:ext cx="1066800" cy="512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err="1">
                <a:solidFill>
                  <a:schemeClr val="tx1"/>
                </a:solidFill>
              </a:rPr>
              <a:t>dbx</a:t>
            </a:r>
            <a:endParaRPr lang="en-US" dirty="0">
              <a:solidFill>
                <a:schemeClr val="tx1"/>
              </a:solidFill>
            </a:endParaRPr>
          </a:p>
        </p:txBody>
      </p:sp>
      <p:sp>
        <p:nvSpPr>
          <p:cNvPr id="12" name="Arrow: Bent 11"/>
          <p:cNvSpPr/>
          <p:nvPr/>
        </p:nvSpPr>
        <p:spPr>
          <a:xfrm rot="5400000">
            <a:off x="6167800" y="1380818"/>
            <a:ext cx="609600" cy="912546"/>
          </a:xfrm>
          <a:prstGeom prst="bentArrow">
            <a:avLst>
              <a:gd name="adj1" fmla="val 15182"/>
              <a:gd name="adj2" fmla="val 31546"/>
              <a:gd name="adj3" fmla="val 25000"/>
              <a:gd name="adj4" fmla="val 43750"/>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Arrow: Bent 12"/>
          <p:cNvSpPr/>
          <p:nvPr/>
        </p:nvSpPr>
        <p:spPr>
          <a:xfrm rot="5400000">
            <a:off x="7425100" y="2180918"/>
            <a:ext cx="609600" cy="988746"/>
          </a:xfrm>
          <a:prstGeom prst="bentArrow">
            <a:avLst>
              <a:gd name="adj1" fmla="val 15182"/>
              <a:gd name="adj2" fmla="val 31546"/>
              <a:gd name="adj3" fmla="val 25000"/>
              <a:gd name="adj4" fmla="val 43750"/>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Arrow: Bent 13"/>
          <p:cNvSpPr/>
          <p:nvPr/>
        </p:nvSpPr>
        <p:spPr>
          <a:xfrm rot="5400000" flipV="1">
            <a:off x="5406727" y="2202799"/>
            <a:ext cx="609600" cy="914400"/>
          </a:xfrm>
          <a:prstGeom prst="bentArrow">
            <a:avLst>
              <a:gd name="adj1" fmla="val 15182"/>
              <a:gd name="adj2" fmla="val 31546"/>
              <a:gd name="adj3" fmla="val 25000"/>
              <a:gd name="adj4" fmla="val 43750"/>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6705600" y="1292423"/>
            <a:ext cx="761747" cy="307777"/>
          </a:xfrm>
          <a:prstGeom prst="rect">
            <a:avLst/>
          </a:prstGeom>
        </p:spPr>
        <p:txBody>
          <a:bodyPr wrap="none">
            <a:spAutoFit/>
          </a:bodyPr>
          <a:lstStyle/>
          <a:p>
            <a:pPr algn="ctr"/>
            <a:r>
              <a:rPr lang="en-US" sz="1400" dirty="0"/>
              <a:t>Update</a:t>
            </a:r>
          </a:p>
        </p:txBody>
      </p:sp>
      <p:sp>
        <p:nvSpPr>
          <p:cNvPr id="16" name="Rectangle 15"/>
          <p:cNvSpPr/>
          <p:nvPr/>
        </p:nvSpPr>
        <p:spPr>
          <a:xfrm>
            <a:off x="4875769" y="2121610"/>
            <a:ext cx="761747" cy="307777"/>
          </a:xfrm>
          <a:prstGeom prst="rect">
            <a:avLst/>
          </a:prstGeom>
        </p:spPr>
        <p:txBody>
          <a:bodyPr wrap="none">
            <a:spAutoFit/>
          </a:bodyPr>
          <a:lstStyle/>
          <a:p>
            <a:pPr algn="ctr"/>
            <a:r>
              <a:rPr lang="en-US" sz="1400" dirty="0"/>
              <a:t>Update</a:t>
            </a:r>
          </a:p>
        </p:txBody>
      </p:sp>
      <p:sp>
        <p:nvSpPr>
          <p:cNvPr id="17" name="Rectangle 16"/>
          <p:cNvSpPr/>
          <p:nvPr/>
        </p:nvSpPr>
        <p:spPr>
          <a:xfrm>
            <a:off x="7579711" y="2110949"/>
            <a:ext cx="761747" cy="307777"/>
          </a:xfrm>
          <a:prstGeom prst="rect">
            <a:avLst/>
          </a:prstGeom>
        </p:spPr>
        <p:txBody>
          <a:bodyPr wrap="none">
            <a:spAutoFit/>
          </a:bodyPr>
          <a:lstStyle/>
          <a:p>
            <a:pPr algn="ctr"/>
            <a:r>
              <a:rPr lang="en-US" sz="1400" dirty="0"/>
              <a:t>Update</a:t>
            </a:r>
          </a:p>
        </p:txBody>
      </p:sp>
      <p:sp>
        <p:nvSpPr>
          <p:cNvPr id="18" name="Rectangle 17"/>
          <p:cNvSpPr/>
          <p:nvPr/>
        </p:nvSpPr>
        <p:spPr>
          <a:xfrm>
            <a:off x="4606096" y="3507783"/>
            <a:ext cx="2020292" cy="461665"/>
          </a:xfrm>
          <a:prstGeom prst="rect">
            <a:avLst/>
          </a:prstGeom>
        </p:spPr>
        <p:txBody>
          <a:bodyPr wrap="square">
            <a:spAutoFit/>
          </a:bodyPr>
          <a:lstStyle/>
          <a:p>
            <a:pPr algn="ctr"/>
            <a:r>
              <a:rPr lang="en-US" sz="1200" dirty="0"/>
              <a:t>If signed by key in </a:t>
            </a:r>
            <a:r>
              <a:rPr lang="en-US" sz="1200" dirty="0" err="1"/>
              <a:t>db</a:t>
            </a:r>
            <a:r>
              <a:rPr lang="en-US" sz="1200" dirty="0"/>
              <a:t>, executable can be loaded</a:t>
            </a:r>
          </a:p>
        </p:txBody>
      </p:sp>
      <p:sp>
        <p:nvSpPr>
          <p:cNvPr id="19" name="Rectangle 18"/>
          <p:cNvSpPr/>
          <p:nvPr/>
        </p:nvSpPr>
        <p:spPr>
          <a:xfrm>
            <a:off x="6858000" y="3590930"/>
            <a:ext cx="2133600" cy="461665"/>
          </a:xfrm>
          <a:prstGeom prst="rect">
            <a:avLst/>
          </a:prstGeom>
        </p:spPr>
        <p:txBody>
          <a:bodyPr wrap="square">
            <a:spAutoFit/>
          </a:bodyPr>
          <a:lstStyle/>
          <a:p>
            <a:pPr algn="ctr"/>
            <a:r>
              <a:rPr lang="en-US" sz="1200" dirty="0"/>
              <a:t>If signed by key in </a:t>
            </a:r>
            <a:r>
              <a:rPr lang="en-US" sz="1200" dirty="0" err="1"/>
              <a:t>dbx</a:t>
            </a:r>
            <a:r>
              <a:rPr lang="en-US" sz="1200" dirty="0"/>
              <a:t>, executable load is forbidden</a:t>
            </a:r>
          </a:p>
        </p:txBody>
      </p:sp>
      <p:pic>
        <p:nvPicPr>
          <p:cNvPr id="20" name="Picture 19"/>
          <p:cNvPicPr>
            <a:picLocks noChangeAspect="1"/>
          </p:cNvPicPr>
          <p:nvPr/>
        </p:nvPicPr>
        <p:blipFill>
          <a:blip r:embed="rId3"/>
          <a:stretch>
            <a:fillRect/>
          </a:stretch>
        </p:blipFill>
        <p:spPr>
          <a:xfrm rot="16200000">
            <a:off x="5132408" y="1433596"/>
            <a:ext cx="243839" cy="425510"/>
          </a:xfrm>
          <a:prstGeom prst="rect">
            <a:avLst/>
          </a:prstGeom>
        </p:spPr>
      </p:pic>
      <p:pic>
        <p:nvPicPr>
          <p:cNvPr id="21" name="Picture 20"/>
          <p:cNvPicPr>
            <a:picLocks noChangeAspect="1"/>
          </p:cNvPicPr>
          <p:nvPr/>
        </p:nvPicPr>
        <p:blipFill>
          <a:blip r:embed="rId3"/>
          <a:stretch>
            <a:fillRect/>
          </a:stretch>
        </p:blipFill>
        <p:spPr>
          <a:xfrm rot="10618173">
            <a:off x="7603595" y="3022662"/>
            <a:ext cx="243839" cy="425510"/>
          </a:xfrm>
          <a:prstGeom prst="rect">
            <a:avLst/>
          </a:prstGeom>
        </p:spPr>
      </p:pic>
      <p:pic>
        <p:nvPicPr>
          <p:cNvPr id="22" name="Picture 21"/>
          <p:cNvPicPr>
            <a:picLocks noChangeAspect="1"/>
          </p:cNvPicPr>
          <p:nvPr/>
        </p:nvPicPr>
        <p:blipFill>
          <a:blip r:embed="rId3"/>
          <a:stretch>
            <a:fillRect/>
          </a:stretch>
        </p:blipFill>
        <p:spPr>
          <a:xfrm rot="10800000">
            <a:off x="7873753" y="3016156"/>
            <a:ext cx="243839" cy="425510"/>
          </a:xfrm>
          <a:prstGeom prst="rect">
            <a:avLst/>
          </a:prstGeom>
        </p:spPr>
      </p:pic>
      <p:pic>
        <p:nvPicPr>
          <p:cNvPr id="23" name="Picture 22"/>
          <p:cNvPicPr>
            <a:picLocks noChangeAspect="1"/>
          </p:cNvPicPr>
          <p:nvPr/>
        </p:nvPicPr>
        <p:blipFill>
          <a:blip r:embed="rId3"/>
          <a:stretch>
            <a:fillRect/>
          </a:stretch>
        </p:blipFill>
        <p:spPr>
          <a:xfrm rot="10618173">
            <a:off x="4999411" y="3018531"/>
            <a:ext cx="243839" cy="425510"/>
          </a:xfrm>
          <a:prstGeom prst="rect">
            <a:avLst/>
          </a:prstGeom>
        </p:spPr>
      </p:pic>
      <p:pic>
        <p:nvPicPr>
          <p:cNvPr id="24" name="Picture 23"/>
          <p:cNvPicPr>
            <a:picLocks noChangeAspect="1"/>
          </p:cNvPicPr>
          <p:nvPr/>
        </p:nvPicPr>
        <p:blipFill>
          <a:blip r:embed="rId3"/>
          <a:stretch>
            <a:fillRect/>
          </a:stretch>
        </p:blipFill>
        <p:spPr>
          <a:xfrm rot="10800000">
            <a:off x="5269569" y="3012025"/>
            <a:ext cx="243839" cy="425510"/>
          </a:xfrm>
          <a:prstGeom prst="rect">
            <a:avLst/>
          </a:prstGeom>
        </p:spPr>
      </p:pic>
      <p:pic>
        <p:nvPicPr>
          <p:cNvPr id="25" name="Picture 24"/>
          <p:cNvPicPr>
            <a:picLocks noChangeAspect="1"/>
          </p:cNvPicPr>
          <p:nvPr/>
        </p:nvPicPr>
        <p:blipFill>
          <a:blip r:embed="rId3"/>
          <a:stretch>
            <a:fillRect/>
          </a:stretch>
        </p:blipFill>
        <p:spPr>
          <a:xfrm rot="10618173">
            <a:off x="6171853" y="2198445"/>
            <a:ext cx="243839" cy="425510"/>
          </a:xfrm>
          <a:prstGeom prst="rect">
            <a:avLst/>
          </a:prstGeom>
        </p:spPr>
      </p:pic>
      <p:pic>
        <p:nvPicPr>
          <p:cNvPr id="26" name="Picture 25"/>
          <p:cNvPicPr>
            <a:picLocks noChangeAspect="1"/>
          </p:cNvPicPr>
          <p:nvPr/>
        </p:nvPicPr>
        <p:blipFill>
          <a:blip r:embed="rId3"/>
          <a:stretch>
            <a:fillRect/>
          </a:stretch>
        </p:blipFill>
        <p:spPr>
          <a:xfrm rot="10800000">
            <a:off x="6442011" y="2191939"/>
            <a:ext cx="243839" cy="425510"/>
          </a:xfrm>
          <a:prstGeom prst="rect">
            <a:avLst/>
          </a:prstGeom>
        </p:spPr>
      </p:pic>
      <p:cxnSp>
        <p:nvCxnSpPr>
          <p:cNvPr id="27" name="Straight Connector 26"/>
          <p:cNvCxnSpPr>
            <a:endCxn id="11" idx="0"/>
          </p:cNvCxnSpPr>
          <p:nvPr/>
        </p:nvCxnSpPr>
        <p:spPr>
          <a:xfrm flipV="1">
            <a:off x="7578427" y="2980091"/>
            <a:ext cx="533400" cy="527692"/>
          </a:xfrm>
          <a:prstGeom prst="line">
            <a:avLst/>
          </a:prstGeom>
          <a:ln w="50800">
            <a:solidFill>
              <a:srgbClr val="C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96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PK (</a:t>
            </a:r>
            <a:r>
              <a:rPr lang="en-US" dirty="0" err="1"/>
              <a:t>openssl</a:t>
            </a:r>
            <a:r>
              <a:rPr lang="en-US" dirty="0"/>
              <a:t> x509 -in </a:t>
            </a:r>
            <a:r>
              <a:rPr lang="en-US" dirty="0" err="1"/>
              <a:t>PK.pem</a:t>
            </a:r>
            <a:r>
              <a:rPr lang="en-US" dirty="0"/>
              <a:t> –text)</a:t>
            </a:r>
          </a:p>
        </p:txBody>
      </p:sp>
      <p:sp>
        <p:nvSpPr>
          <p:cNvPr id="3074" name="Rectangle 2"/>
          <p:cNvSpPr>
            <a:spLocks noChangeArrowheads="1"/>
          </p:cNvSpPr>
          <p:nvPr/>
        </p:nvSpPr>
        <p:spPr bwMode="auto">
          <a:xfrm>
            <a:off x="457200" y="612370"/>
            <a:ext cx="85344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Certificate:</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Data:</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Version: 3 (0x2)</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Serial Number:</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53:41:e0:15:c4:3a:f8:a8:48:36:b9:a5:ff:69:14:88</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Signature Algorithm: sha256WithRSAEncryption</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Issuer: CN=</a:t>
            </a:r>
            <a:r>
              <a:rPr lang="en-US" dirty="0" err="1">
                <a:solidFill>
                  <a:prstClr val="black"/>
                </a:solidFill>
                <a:latin typeface="Courier New" pitchFamily="49" charset="0"/>
                <a:ea typeface="Calibri" pitchFamily="34" charset="0"/>
                <a:cs typeface="Courier New" pitchFamily="49" charset="0"/>
              </a:rPr>
              <a:t>ASUSTeK</a:t>
            </a:r>
            <a:r>
              <a:rPr lang="en-US" dirty="0">
                <a:solidFill>
                  <a:prstClr val="black"/>
                </a:solidFill>
                <a:latin typeface="Courier New" pitchFamily="49" charset="0"/>
                <a:ea typeface="Calibri" pitchFamily="34" charset="0"/>
                <a:cs typeface="Courier New" pitchFamily="49" charset="0"/>
              </a:rPr>
              <a:t> </a:t>
            </a:r>
            <a:r>
              <a:rPr lang="en-US" dirty="0" err="1">
                <a:solidFill>
                  <a:prstClr val="black"/>
                </a:solidFill>
                <a:latin typeface="Courier New" pitchFamily="49" charset="0"/>
                <a:ea typeface="Calibri" pitchFamily="34" charset="0"/>
                <a:cs typeface="Courier New" pitchFamily="49" charset="0"/>
              </a:rPr>
              <a:t>MotherBoard</a:t>
            </a:r>
            <a:r>
              <a:rPr lang="en-US" dirty="0">
                <a:solidFill>
                  <a:prstClr val="black"/>
                </a:solidFill>
                <a:latin typeface="Courier New" pitchFamily="49" charset="0"/>
                <a:ea typeface="Calibri" pitchFamily="34" charset="0"/>
                <a:cs typeface="Courier New" pitchFamily="49" charset="0"/>
              </a:rPr>
              <a:t> PK Certificate</a:t>
            </a:r>
            <a:endParaRPr lang="en-US"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Validity</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Not Before: Dec 26 23:34:50 2011 GMT</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Not After : Dec 26 23:34:49 2031 GMT</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Subject: CN=</a:t>
            </a:r>
            <a:r>
              <a:rPr lang="en-US" sz="1400" dirty="0" err="1">
                <a:solidFill>
                  <a:prstClr val="black"/>
                </a:solidFill>
                <a:latin typeface="Courier New" pitchFamily="49" charset="0"/>
                <a:ea typeface="Calibri" pitchFamily="34" charset="0"/>
                <a:cs typeface="Courier New" pitchFamily="49" charset="0"/>
              </a:rPr>
              <a:t>ASUSTeK</a:t>
            </a:r>
            <a:r>
              <a:rPr lang="en-US" sz="1400" dirty="0">
                <a:solidFill>
                  <a:prstClr val="black"/>
                </a:solidFill>
                <a:latin typeface="Courier New" pitchFamily="49" charset="0"/>
                <a:ea typeface="Calibri" pitchFamily="34" charset="0"/>
                <a:cs typeface="Courier New" pitchFamily="49" charset="0"/>
              </a:rPr>
              <a:t> </a:t>
            </a:r>
            <a:r>
              <a:rPr lang="en-US" sz="1400" dirty="0" err="1">
                <a:solidFill>
                  <a:prstClr val="black"/>
                </a:solidFill>
                <a:latin typeface="Courier New" pitchFamily="49" charset="0"/>
                <a:ea typeface="Calibri" pitchFamily="34" charset="0"/>
                <a:cs typeface="Courier New" pitchFamily="49" charset="0"/>
              </a:rPr>
              <a:t>MotherBoard</a:t>
            </a:r>
            <a:r>
              <a:rPr lang="en-US" sz="1400" dirty="0">
                <a:solidFill>
                  <a:prstClr val="black"/>
                </a:solidFill>
                <a:latin typeface="Courier New" pitchFamily="49" charset="0"/>
                <a:ea typeface="Calibri" pitchFamily="34" charset="0"/>
                <a:cs typeface="Courier New" pitchFamily="49" charset="0"/>
              </a:rPr>
              <a:t> PK Certificate</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Subject Public Key Info:</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Public Key Algorithm: </a:t>
            </a:r>
            <a:r>
              <a:rPr lang="en-US" sz="1400" dirty="0" err="1">
                <a:solidFill>
                  <a:prstClr val="black"/>
                </a:solidFill>
                <a:latin typeface="Courier New" pitchFamily="49" charset="0"/>
                <a:ea typeface="Calibri" pitchFamily="34" charset="0"/>
                <a:cs typeface="Courier New" pitchFamily="49" charset="0"/>
              </a:rPr>
              <a:t>rsaEncryption</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Public-Key: (2048 bit)</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Modulus:</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00:d9:84:15:36:c5:d4:ce:8a:a1:56:16:a0:e8:74:</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Exponent: 65537 (0x10001)</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X509v3 extensions:</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2.5.29.1:</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?=.../0-1+0)..U..."</a:t>
            </a:r>
            <a:r>
              <a:rPr lang="en-US" sz="1400" dirty="0" err="1">
                <a:solidFill>
                  <a:prstClr val="black"/>
                </a:solidFill>
                <a:latin typeface="Courier New" pitchFamily="49" charset="0"/>
                <a:ea typeface="Calibri" pitchFamily="34" charset="0"/>
                <a:cs typeface="Courier New" pitchFamily="49" charset="0"/>
              </a:rPr>
              <a:t>ASUSTeK</a:t>
            </a:r>
            <a:r>
              <a:rPr lang="en-US" sz="1400" dirty="0">
                <a:solidFill>
                  <a:prstClr val="black"/>
                </a:solidFill>
                <a:latin typeface="Courier New" pitchFamily="49" charset="0"/>
                <a:ea typeface="Calibri" pitchFamily="34" charset="0"/>
                <a:cs typeface="Courier New" pitchFamily="49" charset="0"/>
              </a:rPr>
              <a:t> </a:t>
            </a:r>
            <a:r>
              <a:rPr lang="en-US" sz="1400" dirty="0" err="1">
                <a:solidFill>
                  <a:prstClr val="black"/>
                </a:solidFill>
                <a:latin typeface="Courier New" pitchFamily="49" charset="0"/>
                <a:ea typeface="Calibri" pitchFamily="34" charset="0"/>
                <a:cs typeface="Courier New" pitchFamily="49" charset="0"/>
              </a:rPr>
              <a:t>MotherBoard</a:t>
            </a:r>
            <a:r>
              <a:rPr lang="en-US" sz="1400" dirty="0">
                <a:solidFill>
                  <a:prstClr val="black"/>
                </a:solidFill>
                <a:latin typeface="Courier New" pitchFamily="49" charset="0"/>
                <a:ea typeface="Calibri" pitchFamily="34" charset="0"/>
                <a:cs typeface="Courier New" pitchFamily="49" charset="0"/>
              </a:rPr>
              <a:t> PK Certificate..SA...:..H6...</a:t>
            </a:r>
            <a:r>
              <a:rPr lang="en-US" sz="1400" dirty="0" err="1">
                <a:solidFill>
                  <a:prstClr val="black"/>
                </a:solidFill>
                <a:latin typeface="Courier New" pitchFamily="49" charset="0"/>
                <a:ea typeface="Calibri" pitchFamily="34" charset="0"/>
                <a:cs typeface="Courier New" pitchFamily="49" charset="0"/>
              </a:rPr>
              <a:t>i</a:t>
            </a:r>
            <a:r>
              <a:rPr lang="en-US" sz="1400" dirty="0">
                <a:solidFill>
                  <a:prstClr val="black"/>
                </a:solidFill>
                <a:latin typeface="Courier New" pitchFamily="49" charset="0"/>
                <a:ea typeface="Calibri" pitchFamily="34" charset="0"/>
                <a:cs typeface="Courier New" pitchFamily="49" charset="0"/>
              </a:rPr>
              <a:t>..</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Signature Algorithm: sha256WithRSAEncryption</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         73:27:1a:32:88:0e:db:13:8d:f5:7e:fc:94:f2:1a:27:6b:c2:</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-----BEGIN CERTIFICATE-----</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MIIDRjCCAi6gAwIBAgIQU0HgFcQ6+KhINrml/2kUiDANBgkqhkiG9w0BAQsFADAt</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a:t>
            </a:r>
            <a:endParaRPr lang="en-US" sz="1400" dirty="0">
              <a:solidFill>
                <a:prstClr val="black"/>
              </a:solidFill>
              <a:latin typeface="Courier New" pitchFamily="49" charset="0"/>
              <a:cs typeface="Courier New" pitchFamily="49" charset="0"/>
            </a:endParaRPr>
          </a:p>
          <a:p>
            <a:pPr defTabSz="914400" eaLnBrk="0" fontAlgn="base" hangingPunct="0">
              <a:spcBef>
                <a:spcPct val="0"/>
              </a:spcBef>
              <a:spcAft>
                <a:spcPct val="0"/>
              </a:spcAft>
            </a:pPr>
            <a:r>
              <a:rPr lang="en-US" sz="1400" dirty="0">
                <a:solidFill>
                  <a:prstClr val="black"/>
                </a:solidFill>
                <a:latin typeface="Courier New" pitchFamily="49" charset="0"/>
                <a:ea typeface="Calibri" pitchFamily="34" charset="0"/>
                <a:cs typeface="Courier New" pitchFamily="49" charset="0"/>
              </a:rPr>
              <a:t>-----END CERTIFICATE-----</a:t>
            </a:r>
            <a:endParaRPr lang="en-US" sz="14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2522524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Boot Modes</a:t>
            </a:r>
          </a:p>
        </p:txBody>
      </p:sp>
      <p:sp>
        <p:nvSpPr>
          <p:cNvPr id="3" name="Rectangle 2"/>
          <p:cNvSpPr/>
          <p:nvPr/>
        </p:nvSpPr>
        <p:spPr>
          <a:xfrm>
            <a:off x="1981200" y="6138446"/>
            <a:ext cx="5257800" cy="338554"/>
          </a:xfrm>
          <a:prstGeom prst="rect">
            <a:avLst/>
          </a:prstGeom>
        </p:spPr>
        <p:txBody>
          <a:bodyPr wrap="square">
            <a:spAutoFit/>
          </a:bodyPr>
          <a:lstStyle/>
          <a:p>
            <a:r>
              <a:rPr lang="en-US" sz="1600" dirty="0"/>
              <a:t>Source: </a:t>
            </a:r>
            <a:r>
              <a:rPr lang="en-US" sz="1600" dirty="0">
                <a:hlinkClick r:id="rId3"/>
              </a:rPr>
              <a:t>https://www.wzdftpd.net/blog/tag/debian.html</a:t>
            </a:r>
            <a:endParaRPr lang="en-US" sz="1600" dirty="0"/>
          </a:p>
        </p:txBody>
      </p:sp>
      <p:sp>
        <p:nvSpPr>
          <p:cNvPr id="5" name="Oval 4"/>
          <p:cNvSpPr/>
          <p:nvPr/>
        </p:nvSpPr>
        <p:spPr>
          <a:xfrm>
            <a:off x="6178296" y="2218038"/>
            <a:ext cx="1670304" cy="1667256"/>
          </a:xfrm>
          <a:prstGeom prst="ellipse">
            <a:avLst/>
          </a:prstGeom>
          <a:solidFill>
            <a:schemeClr val="bg1"/>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USER MODE</a:t>
            </a:r>
          </a:p>
        </p:txBody>
      </p:sp>
      <p:sp>
        <p:nvSpPr>
          <p:cNvPr id="6" name="Oval 5"/>
          <p:cNvSpPr/>
          <p:nvPr/>
        </p:nvSpPr>
        <p:spPr>
          <a:xfrm>
            <a:off x="1143000" y="2218038"/>
            <a:ext cx="1605880" cy="1667256"/>
          </a:xfrm>
          <a:prstGeom prst="ellipse">
            <a:avLst/>
          </a:prstGeom>
          <a:solidFill>
            <a:schemeClr val="bg1"/>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SETUP MODE</a:t>
            </a:r>
          </a:p>
        </p:txBody>
      </p:sp>
      <p:sp>
        <p:nvSpPr>
          <p:cNvPr id="7" name="Arrow: Curved Down 6"/>
          <p:cNvSpPr/>
          <p:nvPr/>
        </p:nvSpPr>
        <p:spPr>
          <a:xfrm>
            <a:off x="2743200" y="2057400"/>
            <a:ext cx="3581400" cy="457200"/>
          </a:xfrm>
          <a:prstGeom prst="curved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Arrow: Curved Down 7"/>
          <p:cNvSpPr/>
          <p:nvPr/>
        </p:nvSpPr>
        <p:spPr>
          <a:xfrm flipH="1" flipV="1">
            <a:off x="2590800" y="3460628"/>
            <a:ext cx="3657600" cy="585303"/>
          </a:xfrm>
          <a:prstGeom prst="curved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3998765" y="1688022"/>
            <a:ext cx="1146468" cy="369332"/>
          </a:xfrm>
          <a:prstGeom prst="rect">
            <a:avLst/>
          </a:prstGeom>
        </p:spPr>
        <p:txBody>
          <a:bodyPr wrap="none">
            <a:spAutoFit/>
          </a:bodyPr>
          <a:lstStyle/>
          <a:p>
            <a:pPr algn="ctr"/>
            <a:r>
              <a:rPr lang="en-US" dirty="0"/>
              <a:t>Enroll PK</a:t>
            </a:r>
          </a:p>
        </p:txBody>
      </p:sp>
      <p:sp>
        <p:nvSpPr>
          <p:cNvPr id="11" name="Rectangle 10"/>
          <p:cNvSpPr/>
          <p:nvPr/>
        </p:nvSpPr>
        <p:spPr>
          <a:xfrm>
            <a:off x="3808694" y="3615291"/>
            <a:ext cx="1221809" cy="369332"/>
          </a:xfrm>
          <a:prstGeom prst="rect">
            <a:avLst/>
          </a:prstGeom>
        </p:spPr>
        <p:txBody>
          <a:bodyPr wrap="none">
            <a:spAutoFit/>
          </a:bodyPr>
          <a:lstStyle/>
          <a:p>
            <a:pPr algn="ctr"/>
            <a:r>
              <a:rPr lang="en-US" dirty="0"/>
              <a:t>Delete PK</a:t>
            </a:r>
          </a:p>
        </p:txBody>
      </p:sp>
      <p:sp>
        <p:nvSpPr>
          <p:cNvPr id="12" name="Rectangle 11"/>
          <p:cNvSpPr/>
          <p:nvPr/>
        </p:nvSpPr>
        <p:spPr>
          <a:xfrm>
            <a:off x="3158119" y="4050268"/>
            <a:ext cx="2861681" cy="369332"/>
          </a:xfrm>
          <a:prstGeom prst="rect">
            <a:avLst/>
          </a:prstGeom>
        </p:spPr>
        <p:txBody>
          <a:bodyPr wrap="none">
            <a:spAutoFit/>
          </a:bodyPr>
          <a:lstStyle/>
          <a:p>
            <a:pPr algn="ctr"/>
            <a:r>
              <a:rPr lang="en-US" dirty="0"/>
              <a:t>Platform specific Clear PK</a:t>
            </a:r>
          </a:p>
        </p:txBody>
      </p:sp>
    </p:spTree>
    <p:extLst>
      <p:ext uri="{BB962C8B-B14F-4D97-AF65-F5344CB8AC3E}">
        <p14:creationId xmlns:p14="http://schemas.microsoft.com/office/powerpoint/2010/main" val="2693123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Boot Modes</a:t>
            </a:r>
          </a:p>
        </p:txBody>
      </p:sp>
      <p:sp>
        <p:nvSpPr>
          <p:cNvPr id="5" name="Content Placeholder 2"/>
          <p:cNvSpPr>
            <a:spLocks noGrp="1"/>
          </p:cNvSpPr>
          <p:nvPr>
            <p:ph idx="4294967295"/>
          </p:nvPr>
        </p:nvSpPr>
        <p:spPr>
          <a:xfrm>
            <a:off x="457200" y="1219200"/>
            <a:ext cx="8229600" cy="5029200"/>
          </a:xfrm>
        </p:spPr>
        <p:txBody>
          <a:bodyPr>
            <a:normAutofit lnSpcReduction="10000"/>
          </a:bodyPr>
          <a:lstStyle/>
          <a:p>
            <a:pPr>
              <a:buNone/>
            </a:pPr>
            <a:r>
              <a:rPr lang="en-US" sz="2000" b="1" dirty="0">
                <a:latin typeface="Courier New" panose="02070309020205020404" pitchFamily="49" charset="0"/>
                <a:cs typeface="Courier New" panose="02070309020205020404" pitchFamily="49" charset="0"/>
              </a:rPr>
              <a:t>PK</a:t>
            </a:r>
            <a:r>
              <a:rPr lang="en-US" sz="2000" b="1" dirty="0">
                <a:latin typeface="+mj-lt"/>
                <a:cs typeface="Aharoni" pitchFamily="2" charset="-79"/>
              </a:rPr>
              <a:t> </a:t>
            </a:r>
            <a:r>
              <a:rPr lang="en-US" sz="2000" dirty="0">
                <a:latin typeface="+mj-lt"/>
                <a:cs typeface="Aharoni" pitchFamily="2" charset="-79"/>
              </a:rPr>
              <a:t>variable exists in NVRAM?</a:t>
            </a:r>
          </a:p>
          <a:p>
            <a:r>
              <a:rPr lang="en-US" sz="2000" b="1" dirty="0">
                <a:latin typeface="+mj-lt"/>
                <a:cs typeface="Aharoni" pitchFamily="2" charset="-79"/>
              </a:rPr>
              <a:t>Yes:	</a:t>
            </a:r>
            <a:r>
              <a:rPr lang="en-US" sz="2000" dirty="0">
                <a:latin typeface="+mj-lt"/>
                <a:cs typeface="Aharoni" pitchFamily="2" charset="-79"/>
              </a:rPr>
              <a:t>Set </a:t>
            </a:r>
            <a:r>
              <a:rPr lang="en-US" sz="2000" b="1" dirty="0" err="1">
                <a:latin typeface="Courier New" panose="02070309020205020404" pitchFamily="49" charset="0"/>
                <a:cs typeface="Courier New" panose="02070309020205020404" pitchFamily="49" charset="0"/>
              </a:rPr>
              <a:t>SetupMode</a:t>
            </a:r>
            <a:r>
              <a:rPr lang="en-US" sz="2000" dirty="0">
                <a:latin typeface="+mj-lt"/>
                <a:cs typeface="Aharoni" pitchFamily="2" charset="-79"/>
              </a:rPr>
              <a:t> variable to </a:t>
            </a:r>
            <a:r>
              <a:rPr lang="en-US" sz="2000" b="1" dirty="0">
                <a:latin typeface="Courier New" panose="02070309020205020404" pitchFamily="49" charset="0"/>
                <a:cs typeface="Courier New" panose="02070309020205020404" pitchFamily="49" charset="0"/>
              </a:rPr>
              <a:t>USER_MODE</a:t>
            </a:r>
          </a:p>
          <a:p>
            <a:r>
              <a:rPr lang="en-US" sz="2000" b="1" dirty="0">
                <a:latin typeface="+mj-lt"/>
                <a:cs typeface="Aharoni" pitchFamily="2" charset="-79"/>
              </a:rPr>
              <a:t>No:		</a:t>
            </a:r>
            <a:r>
              <a:rPr lang="en-US" sz="2000" dirty="0">
                <a:latin typeface="+mj-lt"/>
                <a:cs typeface="Aharoni" pitchFamily="2" charset="-79"/>
              </a:rPr>
              <a:t>Set </a:t>
            </a:r>
            <a:r>
              <a:rPr lang="en-US" sz="2000" b="1" dirty="0" err="1">
                <a:latin typeface="Courier New" panose="02070309020205020404" pitchFamily="49" charset="0"/>
                <a:cs typeface="Courier New" panose="02070309020205020404" pitchFamily="49" charset="0"/>
              </a:rPr>
              <a:t>SetupMode</a:t>
            </a:r>
            <a:r>
              <a:rPr lang="en-US" sz="2000" dirty="0">
                <a:latin typeface="+mj-lt"/>
                <a:cs typeface="Aharoni" pitchFamily="2" charset="-79"/>
              </a:rPr>
              <a:t> </a:t>
            </a:r>
            <a:r>
              <a:rPr lang="en-US" sz="2000" dirty="0">
                <a:cs typeface="Aharoni" pitchFamily="2" charset="-79"/>
              </a:rPr>
              <a:t>variable </a:t>
            </a:r>
            <a:r>
              <a:rPr lang="en-US" sz="2000" dirty="0">
                <a:latin typeface="+mj-lt"/>
                <a:cs typeface="Aharoni" pitchFamily="2" charset="-79"/>
              </a:rPr>
              <a:t>to </a:t>
            </a:r>
            <a:r>
              <a:rPr lang="en-US" sz="2000" b="1" dirty="0">
                <a:latin typeface="Courier New" panose="02070309020205020404" pitchFamily="49" charset="0"/>
                <a:cs typeface="Courier New" panose="02070309020205020404" pitchFamily="49" charset="0"/>
              </a:rPr>
              <a:t>SETUP_MODE</a:t>
            </a:r>
          </a:p>
          <a:p>
            <a:pPr>
              <a:buNone/>
            </a:pPr>
            <a:endParaRPr lang="en-US" sz="2000" b="1" dirty="0">
              <a:latin typeface="+mj-lt"/>
              <a:cs typeface="Aharoni" pitchFamily="2" charset="-79"/>
            </a:endParaRPr>
          </a:p>
          <a:p>
            <a:pPr>
              <a:buNone/>
            </a:pPr>
            <a:r>
              <a:rPr lang="en-US" sz="2000" b="1" dirty="0" err="1">
                <a:latin typeface="Courier New" panose="02070309020205020404" pitchFamily="49" charset="0"/>
                <a:cs typeface="Courier New" panose="02070309020205020404" pitchFamily="49" charset="0"/>
              </a:rPr>
              <a:t>SecureBootEnable</a:t>
            </a:r>
            <a:r>
              <a:rPr lang="en-US" sz="2000" dirty="0">
                <a:latin typeface="+mj-lt"/>
                <a:cs typeface="Aharoni" pitchFamily="2" charset="-79"/>
              </a:rPr>
              <a:t> variable exists in NVRAM?</a:t>
            </a:r>
          </a:p>
          <a:p>
            <a:r>
              <a:rPr lang="en-US" sz="2000" b="1" dirty="0">
                <a:latin typeface="+mj-lt"/>
                <a:cs typeface="Aharoni" pitchFamily="2" charset="-79"/>
              </a:rPr>
              <a:t>Yes</a:t>
            </a:r>
          </a:p>
          <a:p>
            <a:pPr lvl="1"/>
            <a:r>
              <a:rPr lang="en-US" sz="2000" b="1" dirty="0" err="1">
                <a:latin typeface="Courier New" panose="02070309020205020404" pitchFamily="49" charset="0"/>
                <a:cs typeface="Courier New" panose="02070309020205020404" pitchFamily="49" charset="0"/>
              </a:rPr>
              <a:t>SecureBootEnable</a:t>
            </a:r>
            <a:r>
              <a:rPr lang="en-US" sz="2000" dirty="0">
                <a:latin typeface="+mj-lt"/>
                <a:cs typeface="Aharoni" pitchFamily="2" charset="-79"/>
              </a:rPr>
              <a:t> variable is </a:t>
            </a:r>
            <a:r>
              <a:rPr lang="en-US" sz="2000" b="1" dirty="0">
                <a:latin typeface="Courier New" panose="02070309020205020404" pitchFamily="49" charset="0"/>
                <a:cs typeface="Courier New" panose="02070309020205020404" pitchFamily="49" charset="0"/>
              </a:rPr>
              <a:t>SECURE_BOOT_ENABLE</a:t>
            </a:r>
            <a:r>
              <a:rPr lang="en-US" sz="2000" dirty="0">
                <a:latin typeface="+mj-lt"/>
                <a:cs typeface="Aharoni" pitchFamily="2" charset="-79"/>
              </a:rPr>
              <a:t> and </a:t>
            </a:r>
            <a:r>
              <a:rPr lang="en-US" sz="2000" b="1" dirty="0" err="1">
                <a:latin typeface="Courier New" panose="02070309020205020404" pitchFamily="49" charset="0"/>
                <a:cs typeface="Courier New" panose="02070309020205020404" pitchFamily="49" charset="0"/>
              </a:rPr>
              <a:t>SetupMode</a:t>
            </a:r>
            <a:r>
              <a:rPr lang="en-US" sz="2000" dirty="0">
                <a:latin typeface="+mj-lt"/>
                <a:cs typeface="Aharoni" pitchFamily="2" charset="-79"/>
              </a:rPr>
              <a:t> is </a:t>
            </a:r>
            <a:r>
              <a:rPr lang="en-US" sz="2000" b="1" dirty="0">
                <a:latin typeface="Courier New" panose="02070309020205020404" pitchFamily="49" charset="0"/>
                <a:cs typeface="Courier New" panose="02070309020205020404" pitchFamily="49" charset="0"/>
              </a:rPr>
              <a:t>USER_MODE</a:t>
            </a:r>
            <a:r>
              <a:rPr lang="en-US" sz="2000" dirty="0">
                <a:latin typeface="+mj-lt"/>
                <a:cs typeface="Aharoni" pitchFamily="2" charset="-79"/>
              </a:rPr>
              <a:t>? Set </a:t>
            </a:r>
            <a:r>
              <a:rPr lang="en-US" sz="2000" b="1" dirty="0" err="1">
                <a:latin typeface="Courier New" panose="02070309020205020404" pitchFamily="49" charset="0"/>
                <a:cs typeface="Courier New" panose="02070309020205020404" pitchFamily="49" charset="0"/>
              </a:rPr>
              <a:t>SecureBoot</a:t>
            </a:r>
            <a:r>
              <a:rPr lang="en-US" sz="2000" dirty="0">
                <a:latin typeface="+mj-lt"/>
                <a:cs typeface="Aharoni" pitchFamily="2" charset="-79"/>
              </a:rPr>
              <a:t> to </a:t>
            </a:r>
            <a:r>
              <a:rPr lang="en-US" sz="2000" b="1" dirty="0">
                <a:solidFill>
                  <a:srgbClr val="00B050"/>
                </a:solidFill>
                <a:latin typeface="Courier New" panose="02070309020205020404" pitchFamily="49" charset="0"/>
                <a:cs typeface="Courier New" panose="02070309020205020404" pitchFamily="49" charset="0"/>
              </a:rPr>
              <a:t>ENABLE</a:t>
            </a:r>
          </a:p>
          <a:p>
            <a:pPr lvl="1"/>
            <a:r>
              <a:rPr lang="en-US" sz="2000" dirty="0">
                <a:latin typeface="+mj-lt"/>
                <a:cs typeface="Aharoni" pitchFamily="2" charset="-79"/>
              </a:rPr>
              <a:t>Else? Set </a:t>
            </a:r>
            <a:r>
              <a:rPr lang="en-US" sz="2000" b="1" dirty="0" err="1">
                <a:latin typeface="Courier New" panose="02070309020205020404" pitchFamily="49" charset="0"/>
                <a:cs typeface="Courier New" panose="02070309020205020404" pitchFamily="49" charset="0"/>
              </a:rPr>
              <a:t>SecureBoot</a:t>
            </a:r>
            <a:r>
              <a:rPr lang="en-US" sz="2000" dirty="0">
                <a:latin typeface="+mj-lt"/>
                <a:cs typeface="Aharoni" pitchFamily="2" charset="-79"/>
              </a:rPr>
              <a:t> to </a:t>
            </a:r>
            <a:r>
              <a:rPr lang="en-US" sz="2000" b="1" dirty="0">
                <a:solidFill>
                  <a:srgbClr val="FF0000"/>
                </a:solidFill>
                <a:latin typeface="Courier New" panose="02070309020205020404" pitchFamily="49" charset="0"/>
                <a:cs typeface="Courier New" panose="02070309020205020404" pitchFamily="49" charset="0"/>
              </a:rPr>
              <a:t>DISABLE</a:t>
            </a:r>
          </a:p>
          <a:p>
            <a:r>
              <a:rPr lang="en-US" sz="2000" b="1" dirty="0">
                <a:latin typeface="+mj-lt"/>
                <a:cs typeface="Aharoni" pitchFamily="2" charset="-79"/>
              </a:rPr>
              <a:t>No</a:t>
            </a:r>
          </a:p>
          <a:p>
            <a:pPr lvl="1"/>
            <a:r>
              <a:rPr lang="en-US" sz="2000" b="1" dirty="0" err="1">
                <a:latin typeface="Courier New" panose="02070309020205020404" pitchFamily="49" charset="0"/>
                <a:cs typeface="Courier New" panose="02070309020205020404" pitchFamily="49" charset="0"/>
              </a:rPr>
              <a:t>SetupMode</a:t>
            </a:r>
            <a:r>
              <a:rPr lang="en-US" sz="2000" dirty="0">
                <a:cs typeface="Aharoni" pitchFamily="2" charset="-79"/>
              </a:rPr>
              <a:t> variable </a:t>
            </a:r>
            <a:r>
              <a:rPr lang="en-US" sz="2000" dirty="0">
                <a:latin typeface="+mj-lt"/>
                <a:cs typeface="Aharoni" pitchFamily="2" charset="-79"/>
              </a:rPr>
              <a:t>is </a:t>
            </a:r>
            <a:r>
              <a:rPr lang="en-US" sz="2000" b="1" dirty="0">
                <a:latin typeface="Courier New" panose="02070309020205020404" pitchFamily="49" charset="0"/>
                <a:cs typeface="Courier New" panose="02070309020205020404" pitchFamily="49" charset="0"/>
              </a:rPr>
              <a:t>USER_MODE</a:t>
            </a:r>
            <a:r>
              <a:rPr lang="en-US" sz="2000" dirty="0">
                <a:latin typeface="+mj-lt"/>
                <a:cs typeface="Aharoni" pitchFamily="2" charset="-79"/>
              </a:rPr>
              <a:t>? Set </a:t>
            </a:r>
            <a:r>
              <a:rPr lang="en-US" sz="2000" b="1" dirty="0" err="1">
                <a:latin typeface="Courier New" panose="02070309020205020404" pitchFamily="49" charset="0"/>
                <a:cs typeface="Courier New" panose="02070309020205020404" pitchFamily="49" charset="0"/>
              </a:rPr>
              <a:t>SecureBoot</a:t>
            </a:r>
            <a:r>
              <a:rPr lang="en-US" sz="2000" dirty="0">
                <a:cs typeface="Aharoni" pitchFamily="2" charset="-79"/>
              </a:rPr>
              <a:t> </a:t>
            </a:r>
            <a:r>
              <a:rPr lang="en-US" sz="2000" dirty="0">
                <a:latin typeface="+mj-lt"/>
                <a:cs typeface="Aharoni" pitchFamily="2" charset="-79"/>
              </a:rPr>
              <a:t>to </a:t>
            </a:r>
            <a:r>
              <a:rPr lang="en-US" sz="2000" b="1" dirty="0">
                <a:solidFill>
                  <a:srgbClr val="00B050"/>
                </a:solidFill>
                <a:latin typeface="Courier New" panose="02070309020205020404" pitchFamily="49" charset="0"/>
                <a:cs typeface="Courier New" panose="02070309020205020404" pitchFamily="49" charset="0"/>
              </a:rPr>
              <a:t>ENABLE</a:t>
            </a:r>
            <a:endParaRPr lang="en-US" sz="2000" dirty="0">
              <a:solidFill>
                <a:srgbClr val="00B050"/>
              </a:solidFill>
              <a:latin typeface="+mj-lt"/>
              <a:cs typeface="Aharoni" pitchFamily="2" charset="-79"/>
            </a:endParaRPr>
          </a:p>
          <a:p>
            <a:pPr lvl="1"/>
            <a:r>
              <a:rPr lang="en-US" sz="2000" b="1" dirty="0" err="1">
                <a:latin typeface="Courier New" panose="02070309020205020404" pitchFamily="49" charset="0"/>
                <a:cs typeface="Courier New" panose="02070309020205020404" pitchFamily="49" charset="0"/>
              </a:rPr>
              <a:t>SetupMode</a:t>
            </a:r>
            <a:r>
              <a:rPr lang="en-US" sz="2000" dirty="0">
                <a:cs typeface="Aharoni" pitchFamily="2" charset="-79"/>
              </a:rPr>
              <a:t> variable </a:t>
            </a:r>
            <a:r>
              <a:rPr lang="en-US" sz="2000" dirty="0">
                <a:latin typeface="+mj-lt"/>
                <a:cs typeface="Aharoni" pitchFamily="2" charset="-79"/>
              </a:rPr>
              <a:t>is </a:t>
            </a:r>
            <a:r>
              <a:rPr lang="en-US" sz="2000" b="1" dirty="0">
                <a:latin typeface="Courier New" panose="02070309020205020404" pitchFamily="49" charset="0"/>
                <a:cs typeface="Courier New" panose="02070309020205020404" pitchFamily="49" charset="0"/>
              </a:rPr>
              <a:t>SETUP_MODE</a:t>
            </a:r>
            <a:r>
              <a:rPr lang="en-US" sz="2000" dirty="0">
                <a:latin typeface="+mj-lt"/>
                <a:cs typeface="Aharoni" pitchFamily="2" charset="-79"/>
              </a:rPr>
              <a:t>? Set </a:t>
            </a:r>
            <a:r>
              <a:rPr lang="en-US" sz="2000" b="1" dirty="0" err="1">
                <a:latin typeface="Courier New" panose="02070309020205020404" pitchFamily="49" charset="0"/>
                <a:cs typeface="Courier New" panose="02070309020205020404" pitchFamily="49" charset="0"/>
              </a:rPr>
              <a:t>SecureBoot</a:t>
            </a:r>
            <a:r>
              <a:rPr lang="en-US" sz="2000" dirty="0">
                <a:cs typeface="Aharoni" pitchFamily="2" charset="-79"/>
              </a:rPr>
              <a:t> </a:t>
            </a:r>
            <a:r>
              <a:rPr lang="en-US" sz="2000" dirty="0">
                <a:latin typeface="+mj-lt"/>
                <a:cs typeface="Aharoni" pitchFamily="2" charset="-79"/>
              </a:rPr>
              <a:t>to </a:t>
            </a:r>
            <a:r>
              <a:rPr lang="en-US" sz="2000" b="1" dirty="0">
                <a:solidFill>
                  <a:srgbClr val="FF0000"/>
                </a:solidFill>
                <a:latin typeface="Courier New" panose="02070309020205020404" pitchFamily="49" charset="0"/>
                <a:cs typeface="Courier New" panose="02070309020205020404" pitchFamily="49" charset="0"/>
              </a:rPr>
              <a:t>DISABLE</a:t>
            </a:r>
            <a:endParaRPr lang="en-US" sz="2000" dirty="0">
              <a:solidFill>
                <a:srgbClr val="FF0000"/>
              </a:solidFill>
              <a:latin typeface="+mj-lt"/>
              <a:cs typeface="Aharoni" pitchFamily="2" charset="-79"/>
            </a:endParaRPr>
          </a:p>
        </p:txBody>
      </p:sp>
    </p:spTree>
    <p:extLst>
      <p:ext uri="{BB962C8B-B14F-4D97-AF65-F5344CB8AC3E}">
        <p14:creationId xmlns:p14="http://schemas.microsoft.com/office/powerpoint/2010/main" val="2105067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Verification Policies</a:t>
            </a:r>
          </a:p>
        </p:txBody>
      </p:sp>
      <p:sp>
        <p:nvSpPr>
          <p:cNvPr id="5" name="Content Placeholder 2"/>
          <p:cNvSpPr>
            <a:spLocks noGrp="1"/>
          </p:cNvSpPr>
          <p:nvPr>
            <p:ph idx="4294967295"/>
          </p:nvPr>
        </p:nvSpPr>
        <p:spPr>
          <a:xfrm>
            <a:off x="457200" y="1371600"/>
            <a:ext cx="8229600" cy="4648200"/>
          </a:xfrm>
        </p:spPr>
        <p:txBody>
          <a:bodyPr>
            <a:normAutofit fontScale="92500" lnSpcReduction="20000"/>
          </a:bodyPr>
          <a:lstStyle/>
          <a:p>
            <a:pPr>
              <a:buNone/>
            </a:pPr>
            <a:endParaRPr lang="en-US" sz="2400" b="1" dirty="0">
              <a:latin typeface="+mj-lt"/>
              <a:cs typeface="Aharoni" pitchFamily="2" charset="-79"/>
            </a:endParaRPr>
          </a:p>
          <a:p>
            <a:pPr>
              <a:buNone/>
            </a:pPr>
            <a:r>
              <a:rPr lang="en-US" sz="2400" b="1" dirty="0" err="1">
                <a:latin typeface="Courier New" panose="02070309020205020404" pitchFamily="49" charset="0"/>
                <a:cs typeface="Courier New" panose="02070309020205020404" pitchFamily="49" charset="0"/>
              </a:rPr>
              <a:t>DxeImageVerificationLib</a:t>
            </a:r>
            <a:r>
              <a:rPr lang="en-US" sz="2400" dirty="0">
                <a:latin typeface="+mj-lt"/>
                <a:cs typeface="Aharoni" pitchFamily="2" charset="-79"/>
              </a:rPr>
              <a:t> defines policies applied to different types of images and on security violation</a:t>
            </a:r>
          </a:p>
          <a:p>
            <a:pPr>
              <a:buNone/>
            </a:pPr>
            <a:endParaRPr lang="en-US" sz="2400" b="1" dirty="0">
              <a:latin typeface="+mj-lt"/>
              <a:cs typeface="Aharoni" pitchFamily="2" charset="-79"/>
            </a:endParaRPr>
          </a:p>
          <a:p>
            <a:pPr>
              <a:buNone/>
            </a:pPr>
            <a:r>
              <a:rPr lang="en-US" sz="1800" dirty="0">
                <a:latin typeface="Courier New" panose="02070309020205020404" pitchFamily="49" charset="0"/>
                <a:cs typeface="Courier New" panose="02070309020205020404" pitchFamily="49" charset="0"/>
              </a:rPr>
              <a:t>IMAGE_FROM_FV (</a:t>
            </a:r>
            <a:r>
              <a:rPr lang="en-US" sz="1800" dirty="0">
                <a:solidFill>
                  <a:srgbClr val="00B050"/>
                </a:solidFill>
                <a:latin typeface="Courier New" panose="02070309020205020404" pitchFamily="49" charset="0"/>
                <a:cs typeface="Courier New" panose="02070309020205020404" pitchFamily="49" charset="0"/>
              </a:rPr>
              <a:t>ALWAYS_EXECUTE</a:t>
            </a:r>
            <a:r>
              <a:rPr lang="en-US" sz="1800" dirty="0">
                <a:latin typeface="Courier New" panose="02070309020205020404" pitchFamily="49" charset="0"/>
                <a:cs typeface="Courier New" panose="02070309020205020404" pitchFamily="49" charset="0"/>
              </a:rPr>
              <a:t>), IMAGE_FROM_FIXED_MEDIA,</a:t>
            </a:r>
          </a:p>
          <a:p>
            <a:pPr>
              <a:buNone/>
            </a:pPr>
            <a:r>
              <a:rPr lang="en-US" sz="1800" dirty="0">
                <a:latin typeface="Courier New" panose="02070309020205020404" pitchFamily="49" charset="0"/>
                <a:cs typeface="Courier New" panose="02070309020205020404" pitchFamily="49" charset="0"/>
              </a:rPr>
              <a:t>IMAGE_FROM_REMOVABLE_MEDIA, IMAGE_FROM_OPTION_ROM</a:t>
            </a:r>
          </a:p>
          <a:p>
            <a:pPr>
              <a:buNone/>
            </a:pPr>
            <a:endParaRPr lang="en-US" sz="2400" dirty="0">
              <a:latin typeface="Courier New" panose="02070309020205020404" pitchFamily="49" charset="0"/>
              <a:cs typeface="Courier New" panose="02070309020205020404" pitchFamily="49" charset="0"/>
            </a:endParaRPr>
          </a:p>
          <a:p>
            <a:pPr>
              <a:buNone/>
            </a:pPr>
            <a:r>
              <a:rPr lang="en-US" sz="1800" dirty="0">
                <a:latin typeface="Courier New" panose="02070309020205020404" pitchFamily="49" charset="0"/>
                <a:cs typeface="Courier New" panose="02070309020205020404" pitchFamily="49" charset="0"/>
              </a:rPr>
              <a:t>ALWAYS_EXECUTE, NEVER_EXECUTE,</a:t>
            </a:r>
          </a:p>
          <a:p>
            <a:pPr>
              <a:buNone/>
            </a:pPr>
            <a:r>
              <a:rPr lang="en-US" sz="1800" dirty="0">
                <a:latin typeface="Courier New" panose="02070309020205020404" pitchFamily="49" charset="0"/>
                <a:cs typeface="Courier New" panose="02070309020205020404" pitchFamily="49" charset="0"/>
              </a:rPr>
              <a:t>ALLOW_EXECUTE_ON_SECURITY_VIOLATION</a:t>
            </a:r>
          </a:p>
          <a:p>
            <a:pPr>
              <a:buNone/>
            </a:pPr>
            <a:r>
              <a:rPr lang="en-US" sz="1800" dirty="0">
                <a:latin typeface="Courier New" panose="02070309020205020404" pitchFamily="49" charset="0"/>
                <a:cs typeface="Courier New" panose="02070309020205020404" pitchFamily="49" charset="0"/>
              </a:rPr>
              <a:t>DEFER_EXECUTE_ON_SECURITY_VIOLATION</a:t>
            </a:r>
          </a:p>
          <a:p>
            <a:pPr>
              <a:buNone/>
            </a:pPr>
            <a:r>
              <a:rPr lang="en-US" sz="1800" dirty="0">
                <a:latin typeface="Courier New" panose="02070309020205020404" pitchFamily="49" charset="0"/>
                <a:cs typeface="Courier New" panose="02070309020205020404" pitchFamily="49" charset="0"/>
              </a:rPr>
              <a:t>DENY_EXECUTE_ON_SECURITY_VIOLATION</a:t>
            </a:r>
          </a:p>
          <a:p>
            <a:pPr>
              <a:buNone/>
            </a:pPr>
            <a:r>
              <a:rPr lang="en-US" sz="1800" dirty="0">
                <a:latin typeface="Courier New" panose="02070309020205020404" pitchFamily="49" charset="0"/>
                <a:cs typeface="Courier New" panose="02070309020205020404" pitchFamily="49" charset="0"/>
              </a:rPr>
              <a:t>QUERY_USER_ON_SECURITY_VIOLATION</a:t>
            </a:r>
          </a:p>
          <a:p>
            <a:pPr>
              <a:buNone/>
            </a:pPr>
            <a:endParaRPr lang="en-US" sz="2400" b="1" dirty="0">
              <a:latin typeface="+mj-lt"/>
              <a:cs typeface="Aharoni" pitchFamily="2" charset="-79"/>
            </a:endParaRPr>
          </a:p>
        </p:txBody>
      </p:sp>
    </p:spTree>
    <p:extLst>
      <p:ext uri="{BB962C8B-B14F-4D97-AF65-F5344CB8AC3E}">
        <p14:creationId xmlns:p14="http://schemas.microsoft.com/office/powerpoint/2010/main" val="5200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days. Boot sector infection</a:t>
            </a:r>
          </a:p>
        </p:txBody>
      </p:sp>
      <p:sp>
        <p:nvSpPr>
          <p:cNvPr id="3" name="Content Placeholder 2"/>
          <p:cNvSpPr>
            <a:spLocks noGrp="1"/>
          </p:cNvSpPr>
          <p:nvPr>
            <p:ph idx="1"/>
          </p:nvPr>
        </p:nvSpPr>
        <p:spPr/>
        <p:txBody>
          <a:bodyPr/>
          <a:lstStyle/>
          <a:p>
            <a:r>
              <a:rPr lang="en-US" dirty="0"/>
              <a:t>Elk Cloner – one of the first known viruses. Created by </a:t>
            </a:r>
            <a:r>
              <a:rPr lang="nb-NO" dirty="0"/>
              <a:t>CAS freshman Richard Skrenta (Sprengelmeyer) in 1981. </a:t>
            </a:r>
            <a:r>
              <a:rPr lang="en-US" dirty="0"/>
              <a:t>Infected Apple II DOS 3.3 OS, occupied unused space inside “boot sector”. Resident in memory. Infects uninfected floppy disks.</a:t>
            </a:r>
          </a:p>
          <a:p>
            <a:r>
              <a:rPr lang="en-US" dirty="0">
                <a:hlinkClick r:id="rId3"/>
              </a:rPr>
              <a:t>http://virus.wikidot.com/elk-cloner</a:t>
            </a:r>
            <a:endParaRPr lang="en-US" dirty="0"/>
          </a:p>
          <a:p>
            <a:endParaRPr lang="en-US" dirty="0"/>
          </a:p>
        </p:txBody>
      </p:sp>
    </p:spTree>
    <p:extLst>
      <p:ext uri="{BB962C8B-B14F-4D97-AF65-F5344CB8AC3E}">
        <p14:creationId xmlns:p14="http://schemas.microsoft.com/office/powerpoint/2010/main" val="2402503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457200" y="1447800"/>
            <a:ext cx="8229600" cy="4648200"/>
          </a:xfrm>
        </p:spPr>
        <p:txBody>
          <a:bodyPr>
            <a:normAutofit lnSpcReduction="10000"/>
          </a:bodyPr>
          <a:lstStyle/>
          <a:p>
            <a:pPr>
              <a:buNone/>
            </a:pPr>
            <a:endParaRPr lang="en-US" sz="2400" b="1" dirty="0">
              <a:latin typeface="+mj-lt"/>
              <a:cs typeface="Aharoni" pitchFamily="2" charset="-79"/>
            </a:endParaRPr>
          </a:p>
          <a:p>
            <a:pPr>
              <a:buNone/>
            </a:pPr>
            <a:endParaRPr lang="en-US" sz="2400" b="1" dirty="0">
              <a:latin typeface="+mj-lt"/>
              <a:cs typeface="Aharoni" pitchFamily="2" charset="-79"/>
            </a:endParaRPr>
          </a:p>
          <a:p>
            <a:pPr>
              <a:buNone/>
            </a:pPr>
            <a:endParaRPr lang="en-US" sz="2400" b="1" dirty="0">
              <a:latin typeface="+mj-lt"/>
              <a:cs typeface="Aharoni" pitchFamily="2" charset="-79"/>
            </a:endParaRPr>
          </a:p>
          <a:p>
            <a:pPr>
              <a:buNone/>
            </a:pPr>
            <a:endParaRPr lang="en-US" sz="2400" b="1" dirty="0">
              <a:latin typeface="+mj-lt"/>
              <a:cs typeface="Aharoni" pitchFamily="2" charset="-79"/>
            </a:endParaRPr>
          </a:p>
          <a:p>
            <a:pPr algn="ctr">
              <a:buNone/>
            </a:pPr>
            <a:r>
              <a:rPr lang="en-US" sz="2400" b="1" dirty="0">
                <a:latin typeface="+mj-lt"/>
                <a:cs typeface="Aharoni" pitchFamily="2" charset="-79"/>
              </a:rPr>
              <a:t>Let’s have a look at the Secure Boot image verification process</a:t>
            </a:r>
          </a:p>
          <a:p>
            <a:pPr algn="ctr">
              <a:buNone/>
            </a:pPr>
            <a:endParaRPr lang="en-US" sz="2400" b="1" dirty="0">
              <a:latin typeface="+mj-lt"/>
              <a:cs typeface="Aharoni" pitchFamily="2" charset="-79"/>
            </a:endParaRPr>
          </a:p>
          <a:p>
            <a:pPr algn="ctr">
              <a:buNone/>
            </a:pPr>
            <a:endParaRPr lang="en-US" sz="2400" b="1" dirty="0">
              <a:latin typeface="+mj-lt"/>
              <a:cs typeface="Aharoni" pitchFamily="2" charset="-79"/>
            </a:endParaRPr>
          </a:p>
          <a:p>
            <a:pPr algn="ctr">
              <a:buNone/>
            </a:pPr>
            <a:r>
              <a:rPr lang="en-US" sz="2400" dirty="0" err="1">
                <a:latin typeface="Courier New" panose="02070309020205020404" pitchFamily="49" charset="0"/>
                <a:cs typeface="Courier New" panose="02070309020205020404" pitchFamily="49" charset="0"/>
              </a:rPr>
              <a:t>SecurityPkg</a:t>
            </a:r>
            <a:r>
              <a:rPr lang="en-US" sz="2400" dirty="0">
                <a:latin typeface="Courier New" panose="02070309020205020404" pitchFamily="49" charset="0"/>
                <a:cs typeface="Courier New" panose="02070309020205020404" pitchFamily="49" charset="0"/>
              </a:rPr>
              <a:t>\Library\</a:t>
            </a:r>
            <a:r>
              <a:rPr lang="en-US" sz="2400" dirty="0" err="1">
                <a:latin typeface="Courier New" panose="02070309020205020404" pitchFamily="49" charset="0"/>
                <a:cs typeface="Courier New" panose="02070309020205020404" pitchFamily="49" charset="0"/>
              </a:rPr>
              <a:t>DxeImageVerificationLib</a:t>
            </a:r>
            <a:endParaRPr lang="en-US" sz="2400" dirty="0">
              <a:latin typeface="Courier New" panose="02070309020205020404" pitchFamily="49" charset="0"/>
              <a:cs typeface="Courier New" panose="02070309020205020404" pitchFamily="49" charset="0"/>
            </a:endParaRPr>
          </a:p>
          <a:p>
            <a:pPr algn="ctr">
              <a:buNone/>
            </a:pPr>
            <a:r>
              <a:rPr lang="en-US" sz="1800" u="sng" dirty="0">
                <a:latin typeface="+mj-lt"/>
                <a:hlinkClick r:id="rId3"/>
              </a:rPr>
              <a:t>http://sourceforge.net/apps/mediawiki/tianocore/index.php?title=SecurityPkg</a:t>
            </a:r>
            <a:endParaRPr lang="en-US" sz="1800" b="1" dirty="0">
              <a:latin typeface="+mj-lt"/>
              <a:cs typeface="Aharoni" pitchFamily="2" charset="-79"/>
            </a:endParaRPr>
          </a:p>
          <a:p>
            <a:pPr algn="ctr">
              <a:buNone/>
            </a:pPr>
            <a:endParaRPr lang="en-US" sz="2400" b="1" dirty="0">
              <a:latin typeface="+mj-lt"/>
              <a:cs typeface="Aharoni" pitchFamily="2" charset="-79"/>
            </a:endParaRPr>
          </a:p>
        </p:txBody>
      </p:sp>
    </p:spTree>
    <p:extLst>
      <p:ext uri="{BB962C8B-B14F-4D97-AF65-F5344CB8AC3E}">
        <p14:creationId xmlns:p14="http://schemas.microsoft.com/office/powerpoint/2010/main" val="4193738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Policies</a:t>
            </a:r>
          </a:p>
        </p:txBody>
      </p:sp>
      <p:sp>
        <p:nvSpPr>
          <p:cNvPr id="5" name="Content Placeholder 2"/>
          <p:cNvSpPr>
            <a:spLocks noGrp="1"/>
          </p:cNvSpPr>
          <p:nvPr>
            <p:ph idx="4294967295"/>
          </p:nvPr>
        </p:nvSpPr>
        <p:spPr>
          <a:xfrm>
            <a:off x="76200" y="1447800"/>
            <a:ext cx="3276600" cy="4953000"/>
          </a:xfrm>
        </p:spPr>
        <p:txBody>
          <a:bodyPr/>
          <a:lstStyle/>
          <a:p>
            <a:pPr>
              <a:buNone/>
            </a:pPr>
            <a:r>
              <a:rPr lang="en-US" sz="2200" dirty="0">
                <a:latin typeface="+mj-lt"/>
                <a:cs typeface="Aharoni" pitchFamily="2" charset="-79"/>
              </a:rPr>
              <a:t>Image Verification Policy</a:t>
            </a:r>
          </a:p>
          <a:p>
            <a:endParaRPr lang="en-US" sz="2200" dirty="0">
              <a:latin typeface="+mj-lt"/>
              <a:cs typeface="Aharoni" pitchFamily="2" charset="-79"/>
            </a:endParaRPr>
          </a:p>
          <a:p>
            <a:r>
              <a:rPr lang="en-US" sz="2200" b="1" dirty="0">
                <a:latin typeface="Courier New" panose="02070309020205020404" pitchFamily="49" charset="0"/>
                <a:cs typeface="Courier New" panose="02070309020205020404" pitchFamily="49" charset="0"/>
              </a:rPr>
              <a:t>(IMAGE_FROM_FV) ALWAYS_EXECUTE? </a:t>
            </a:r>
            <a:r>
              <a:rPr lang="en-US" sz="2200" b="1" dirty="0">
                <a:solidFill>
                  <a:srgbClr val="00B050"/>
                </a:solidFill>
                <a:latin typeface="Courier New" panose="02070309020205020404" pitchFamily="49" charset="0"/>
                <a:cs typeface="Courier New" panose="02070309020205020404" pitchFamily="49" charset="0"/>
              </a:rPr>
              <a:t>EFI_SUCCESS</a:t>
            </a:r>
          </a:p>
          <a:p>
            <a:endParaRPr lang="en-US" sz="2200" b="1" dirty="0">
              <a:latin typeface="Courier New" panose="02070309020205020404" pitchFamily="49" charset="0"/>
              <a:cs typeface="Courier New" panose="02070309020205020404" pitchFamily="49" charset="0"/>
            </a:endParaRPr>
          </a:p>
          <a:p>
            <a:r>
              <a:rPr lang="en-US" sz="2200" b="1" dirty="0">
                <a:latin typeface="Courier New" panose="02070309020205020404" pitchFamily="49" charset="0"/>
                <a:cs typeface="Courier New" panose="02070309020205020404" pitchFamily="49" charset="0"/>
              </a:rPr>
              <a:t>NEVER_EXECUTE? </a:t>
            </a:r>
            <a:r>
              <a:rPr lang="en-US" sz="2200" b="1" dirty="0">
                <a:solidFill>
                  <a:srgbClr val="FF0000"/>
                </a:solidFill>
                <a:latin typeface="Courier New" panose="02070309020205020404" pitchFamily="49" charset="0"/>
                <a:cs typeface="Courier New" panose="02070309020205020404" pitchFamily="49" charset="0"/>
              </a:rPr>
              <a:t>EFI_ACCESS_DENIED</a:t>
            </a:r>
          </a:p>
        </p:txBody>
      </p:sp>
      <p:pic>
        <p:nvPicPr>
          <p:cNvPr id="4098" name="Picture 2"/>
          <p:cNvPicPr>
            <a:picLocks noChangeAspect="1" noChangeArrowheads="1"/>
          </p:cNvPicPr>
          <p:nvPr/>
        </p:nvPicPr>
        <p:blipFill>
          <a:blip r:embed="rId3" cstate="print"/>
          <a:srcRect/>
          <a:stretch>
            <a:fillRect/>
          </a:stretch>
        </p:blipFill>
        <p:spPr bwMode="auto">
          <a:xfrm>
            <a:off x="3352800" y="945832"/>
            <a:ext cx="5800726" cy="5607368"/>
          </a:xfrm>
          <a:prstGeom prst="rect">
            <a:avLst/>
          </a:prstGeom>
          <a:noFill/>
          <a:ln w="9525">
            <a:noFill/>
            <a:miter lim="800000"/>
            <a:headEnd/>
            <a:tailEnd/>
          </a:ln>
        </p:spPr>
      </p:pic>
    </p:spTree>
    <p:extLst>
      <p:ext uri="{BB962C8B-B14F-4D97-AF65-F5344CB8AC3E}">
        <p14:creationId xmlns:p14="http://schemas.microsoft.com/office/powerpoint/2010/main" val="2484858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Verification Handler</a:t>
            </a:r>
          </a:p>
        </p:txBody>
      </p:sp>
      <p:sp>
        <p:nvSpPr>
          <p:cNvPr id="5" name="Content Placeholder 2"/>
          <p:cNvSpPr>
            <a:spLocks noGrp="1"/>
          </p:cNvSpPr>
          <p:nvPr>
            <p:ph idx="1"/>
          </p:nvPr>
        </p:nvSpPr>
        <p:spPr>
          <a:xfrm>
            <a:off x="457200" y="1265237"/>
            <a:ext cx="8229600" cy="4525963"/>
          </a:xfrm>
        </p:spPr>
        <p:txBody>
          <a:bodyPr anchor="ctr"/>
          <a:lstStyle/>
          <a:p>
            <a:r>
              <a:rPr lang="en-US" sz="2200" dirty="0" err="1">
                <a:latin typeface="+mj-lt"/>
                <a:cs typeface="Aharoni" pitchFamily="2" charset="-79"/>
              </a:rPr>
              <a:t>SecureBoot</a:t>
            </a:r>
            <a:r>
              <a:rPr lang="en-US" sz="2200" dirty="0">
                <a:latin typeface="+mj-lt"/>
                <a:cs typeface="Aharoni" pitchFamily="2" charset="-79"/>
              </a:rPr>
              <a:t> EFI variable doesn’t exist or equals to </a:t>
            </a:r>
            <a:r>
              <a:rPr lang="en-US" sz="2200" b="1" dirty="0">
                <a:latin typeface="Courier New" panose="02070309020205020404" pitchFamily="49" charset="0"/>
                <a:cs typeface="Courier New" panose="02070309020205020404" pitchFamily="49" charset="0"/>
              </a:rPr>
              <a:t>SECURE_BOOT_MODE_DISABLE? </a:t>
            </a:r>
            <a:r>
              <a:rPr lang="en-US" sz="2200" b="1" dirty="0">
                <a:solidFill>
                  <a:srgbClr val="00B050"/>
                </a:solidFill>
                <a:latin typeface="Courier New" panose="02070309020205020404" pitchFamily="49" charset="0"/>
                <a:cs typeface="Courier New" panose="02070309020205020404" pitchFamily="49" charset="0"/>
              </a:rPr>
              <a:t>EFI_SUCCESS</a:t>
            </a:r>
          </a:p>
          <a:p>
            <a:endParaRPr lang="en-US" sz="2200" dirty="0">
              <a:latin typeface="+mj-lt"/>
              <a:cs typeface="Aharoni" pitchFamily="2" charset="-79"/>
            </a:endParaRPr>
          </a:p>
          <a:p>
            <a:r>
              <a:rPr lang="en-US" sz="2200" dirty="0">
                <a:latin typeface="+mj-lt"/>
                <a:cs typeface="Aharoni" pitchFamily="2" charset="-79"/>
              </a:rPr>
              <a:t>File is not valid PE/COFF image? </a:t>
            </a:r>
            <a:r>
              <a:rPr lang="en-US" sz="2200" b="1" dirty="0">
                <a:solidFill>
                  <a:srgbClr val="FF0000"/>
                </a:solidFill>
                <a:latin typeface="Courier New" panose="02070309020205020404" pitchFamily="49" charset="0"/>
                <a:cs typeface="Courier New" panose="02070309020205020404" pitchFamily="49" charset="0"/>
              </a:rPr>
              <a:t>EFI_ACCESS_DENIED</a:t>
            </a:r>
          </a:p>
          <a:p>
            <a:endParaRPr lang="en-US" sz="2200" dirty="0">
              <a:latin typeface="+mj-lt"/>
              <a:cs typeface="Aharoni" pitchFamily="2" charset="-79"/>
            </a:endParaRPr>
          </a:p>
          <a:p>
            <a:r>
              <a:rPr lang="en-US" sz="2200" dirty="0" err="1">
                <a:latin typeface="+mj-lt"/>
                <a:cs typeface="Aharoni" pitchFamily="2" charset="-79"/>
              </a:rPr>
              <a:t>SecureBootEnable</a:t>
            </a:r>
            <a:r>
              <a:rPr lang="en-US" sz="2200" dirty="0">
                <a:latin typeface="+mj-lt"/>
                <a:cs typeface="Aharoni" pitchFamily="2" charset="-79"/>
              </a:rPr>
              <a:t> NV EFI variable doesn’t exist or equals to </a:t>
            </a:r>
            <a:r>
              <a:rPr lang="en-US" sz="2200" b="1" dirty="0">
                <a:latin typeface="Courier New" panose="02070309020205020404" pitchFamily="49" charset="0"/>
                <a:cs typeface="Courier New" panose="02070309020205020404" pitchFamily="49" charset="0"/>
              </a:rPr>
              <a:t>SECURE_BOOT_DISABLE? </a:t>
            </a:r>
            <a:r>
              <a:rPr lang="en-US" sz="2200" b="1" dirty="0">
                <a:solidFill>
                  <a:srgbClr val="00B050"/>
                </a:solidFill>
                <a:latin typeface="Courier New" panose="02070309020205020404" pitchFamily="49" charset="0"/>
                <a:cs typeface="Courier New" panose="02070309020205020404" pitchFamily="49" charset="0"/>
              </a:rPr>
              <a:t>EFI_SUCCESS</a:t>
            </a:r>
          </a:p>
          <a:p>
            <a:r>
              <a:rPr lang="en-US" sz="2200" dirty="0" err="1">
                <a:latin typeface="+mj-lt"/>
                <a:cs typeface="Aharoni" pitchFamily="2" charset="-79"/>
              </a:rPr>
              <a:t>SetupMode</a:t>
            </a:r>
            <a:r>
              <a:rPr lang="en-US" sz="2200" dirty="0">
                <a:latin typeface="+mj-lt"/>
                <a:cs typeface="Aharoni" pitchFamily="2" charset="-79"/>
              </a:rPr>
              <a:t> NV EFI variable doesn’t exist or equals to </a:t>
            </a:r>
            <a:r>
              <a:rPr lang="en-US" sz="2200" b="1" dirty="0">
                <a:latin typeface="Courier New" panose="02070309020205020404" pitchFamily="49" charset="0"/>
                <a:cs typeface="Courier New" panose="02070309020205020404" pitchFamily="49" charset="0"/>
              </a:rPr>
              <a:t>SETUP_MODE? </a:t>
            </a:r>
            <a:r>
              <a:rPr lang="en-US" sz="2200" b="1" dirty="0">
                <a:solidFill>
                  <a:srgbClr val="00B050"/>
                </a:solidFill>
                <a:latin typeface="Courier New" panose="02070309020205020404" pitchFamily="49" charset="0"/>
                <a:cs typeface="Courier New" panose="02070309020205020404" pitchFamily="49" charset="0"/>
              </a:rPr>
              <a:t>EFI_SUCCESS</a:t>
            </a:r>
          </a:p>
        </p:txBody>
      </p:sp>
      <p:sp>
        <p:nvSpPr>
          <p:cNvPr id="11" name="Rectangle 10"/>
          <p:cNvSpPr/>
          <p:nvPr/>
        </p:nvSpPr>
        <p:spPr>
          <a:xfrm>
            <a:off x="304800" y="2819400"/>
            <a:ext cx="8382000" cy="609600"/>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716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Authenticating EFI Images (EDK2)</a:t>
            </a:r>
          </a:p>
        </p:txBody>
      </p:sp>
      <p:sp>
        <p:nvSpPr>
          <p:cNvPr id="5" name="Content Placeholder 2"/>
          <p:cNvSpPr>
            <a:spLocks noGrp="1"/>
          </p:cNvSpPr>
          <p:nvPr>
            <p:ph idx="4294967295"/>
          </p:nvPr>
        </p:nvSpPr>
        <p:spPr>
          <a:xfrm>
            <a:off x="457200" y="1295400"/>
            <a:ext cx="8305800" cy="4953000"/>
          </a:xfrm>
        </p:spPr>
        <p:txBody>
          <a:bodyPr>
            <a:noAutofit/>
          </a:bodyPr>
          <a:lstStyle/>
          <a:p>
            <a:pPr marL="342900" indent="-342900">
              <a:buFont typeface="+mj-lt"/>
              <a:buAutoNum type="arabicPeriod"/>
            </a:pPr>
            <a:r>
              <a:rPr lang="en-US" sz="1800" b="1" dirty="0">
                <a:latin typeface="+mj-lt"/>
                <a:cs typeface="Aharoni" pitchFamily="2" charset="-79"/>
              </a:rPr>
              <a:t>Image is not signed</a:t>
            </a:r>
          </a:p>
          <a:p>
            <a:pPr lvl="2"/>
            <a:r>
              <a:rPr lang="en-US" dirty="0">
                <a:latin typeface="+mj-lt"/>
                <a:cs typeface="Aharoni" pitchFamily="2" charset="-79"/>
              </a:rPr>
              <a:t>Image signature or SHA256 hash in </a:t>
            </a:r>
            <a:r>
              <a:rPr lang="en-US" b="1" dirty="0">
                <a:latin typeface="Courier New" panose="02070309020205020404" pitchFamily="49" charset="0"/>
                <a:cs typeface="Courier New" panose="02070309020205020404" pitchFamily="49" charset="0"/>
              </a:rPr>
              <a:t>DBX</a:t>
            </a: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EFI_ACCESS_DENIED</a:t>
            </a:r>
          </a:p>
          <a:p>
            <a:pPr lvl="2"/>
            <a:r>
              <a:rPr lang="en-US" dirty="0">
                <a:latin typeface="+mj-lt"/>
                <a:cs typeface="Aharoni" pitchFamily="2" charset="-79"/>
              </a:rPr>
              <a:t>Image signature or SHA256 hash in </a:t>
            </a:r>
            <a:r>
              <a:rPr lang="en-US" b="1" dirty="0">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EFI_SUCCESS</a:t>
            </a:r>
            <a:endParaRPr lang="en-US" b="1" dirty="0">
              <a:latin typeface="Courier New" panose="02070309020205020404" pitchFamily="49" charset="0"/>
              <a:cs typeface="Courier New" panose="02070309020205020404" pitchFamily="49" charset="0"/>
            </a:endParaRPr>
          </a:p>
          <a:p>
            <a:pPr marL="342900" indent="-342900">
              <a:buFont typeface="+mj-lt"/>
              <a:buAutoNum type="arabicPeriod"/>
            </a:pPr>
            <a:endParaRPr lang="en-US" sz="1800" b="1" dirty="0">
              <a:latin typeface="+mj-lt"/>
              <a:cs typeface="Aharoni" pitchFamily="2" charset="-79"/>
            </a:endParaRPr>
          </a:p>
          <a:p>
            <a:pPr marL="342900" indent="-342900">
              <a:buFont typeface="+mj-lt"/>
              <a:buAutoNum type="arabicPeriod"/>
            </a:pPr>
            <a:r>
              <a:rPr lang="en-US" sz="1800" b="1" dirty="0">
                <a:latin typeface="+mj-lt"/>
                <a:cs typeface="Aharoni" pitchFamily="2" charset="-79"/>
              </a:rPr>
              <a:t>Image is signed</a:t>
            </a:r>
          </a:p>
          <a:p>
            <a:pPr>
              <a:buNone/>
            </a:pPr>
            <a:r>
              <a:rPr lang="en-US" sz="1800" dirty="0">
                <a:latin typeface="+mj-lt"/>
                <a:cs typeface="Aharoni" pitchFamily="2" charset="-79"/>
              </a:rPr>
              <a:t>For each signature in PE file:</a:t>
            </a:r>
          </a:p>
          <a:p>
            <a:pPr lvl="2"/>
            <a:r>
              <a:rPr lang="en-US" dirty="0">
                <a:latin typeface="+mj-lt"/>
                <a:cs typeface="Aharoni" pitchFamily="2" charset="-79"/>
              </a:rPr>
              <a:t>Signature verified by root/intermediate cert in </a:t>
            </a:r>
            <a:r>
              <a:rPr lang="en-US" b="1" dirty="0">
                <a:latin typeface="Courier New" panose="02070309020205020404" pitchFamily="49" charset="0"/>
                <a:cs typeface="Courier New" panose="02070309020205020404" pitchFamily="49" charset="0"/>
              </a:rPr>
              <a:t>DBX</a:t>
            </a: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EFI_ACCESS_DENIED</a:t>
            </a:r>
          </a:p>
          <a:p>
            <a:pPr lvl="2"/>
            <a:r>
              <a:rPr lang="en-US" dirty="0">
                <a:latin typeface="+mj-lt"/>
                <a:cs typeface="Aharoni" pitchFamily="2" charset="-79"/>
              </a:rPr>
              <a:t>Image signature or SHA256 hash in </a:t>
            </a:r>
            <a:r>
              <a:rPr lang="en-US" b="1" dirty="0">
                <a:latin typeface="Courier New" panose="02070309020205020404" pitchFamily="49" charset="0"/>
                <a:cs typeface="Courier New" panose="02070309020205020404" pitchFamily="49" charset="0"/>
              </a:rPr>
              <a:t>DBX</a:t>
            </a: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EFI_ACCESS_DENIED</a:t>
            </a:r>
          </a:p>
          <a:p>
            <a:pPr>
              <a:buNone/>
            </a:pPr>
            <a:r>
              <a:rPr lang="en-US" sz="1800" dirty="0">
                <a:latin typeface="+mj-lt"/>
                <a:cs typeface="Aharoni" pitchFamily="2" charset="-79"/>
              </a:rPr>
              <a:t>For each signature in PE file:</a:t>
            </a:r>
          </a:p>
          <a:p>
            <a:pPr lvl="2"/>
            <a:r>
              <a:rPr lang="en-US" dirty="0">
                <a:latin typeface="+mj-lt"/>
                <a:cs typeface="Aharoni" pitchFamily="2" charset="-79"/>
              </a:rPr>
              <a:t>Signature verified by root/intermediate cert in </a:t>
            </a:r>
            <a:r>
              <a:rPr lang="en-US" b="1" dirty="0">
                <a:latin typeface="Courier New" panose="02070309020205020404" pitchFamily="49" charset="0"/>
                <a:cs typeface="Courier New" panose="02070309020205020404" pitchFamily="49" charset="0"/>
              </a:rPr>
              <a:t>KEK</a:t>
            </a:r>
            <a:r>
              <a:rPr lang="en-US" dirty="0">
                <a:latin typeface="+mj-lt"/>
                <a:cs typeface="Aharoni" pitchFamily="2" charset="-79"/>
              </a:rPr>
              <a:t> or </a:t>
            </a:r>
            <a:r>
              <a:rPr lang="en-US" b="1" dirty="0">
                <a:latin typeface="Courier New" panose="02070309020205020404" pitchFamily="49" charset="0"/>
                <a:cs typeface="Courier New" panose="02070309020205020404" pitchFamily="49" charset="0"/>
              </a:rPr>
              <a:t>DB? </a:t>
            </a:r>
            <a:r>
              <a:rPr lang="en-US" b="1" dirty="0">
                <a:solidFill>
                  <a:srgbClr val="00B050"/>
                </a:solidFill>
                <a:latin typeface="Courier New" panose="02070309020205020404" pitchFamily="49" charset="0"/>
                <a:cs typeface="Courier New" panose="02070309020205020404" pitchFamily="49" charset="0"/>
              </a:rPr>
              <a:t>EFI_SUCCESS</a:t>
            </a:r>
            <a:endParaRPr lang="en-US" b="1" dirty="0">
              <a:solidFill>
                <a:schemeClr val="bg2"/>
              </a:solidFill>
              <a:latin typeface="Courier New" panose="02070309020205020404" pitchFamily="49" charset="0"/>
              <a:cs typeface="Courier New" panose="02070309020205020404" pitchFamily="49" charset="0"/>
            </a:endParaRPr>
          </a:p>
          <a:p>
            <a:pPr lvl="2"/>
            <a:r>
              <a:rPr lang="en-US" dirty="0">
                <a:latin typeface="+mj-lt"/>
                <a:cs typeface="Aharoni" pitchFamily="2" charset="-79"/>
              </a:rPr>
              <a:t>Image signature or SHA256 hash in </a:t>
            </a:r>
            <a:r>
              <a:rPr lang="en-US" b="1" dirty="0">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EFI_SUCCESS</a:t>
            </a:r>
          </a:p>
          <a:p>
            <a:r>
              <a:rPr lang="en-US" sz="1800" dirty="0">
                <a:latin typeface="+mj-lt"/>
                <a:cs typeface="Courier New" panose="02070309020205020404" pitchFamily="49" charset="0"/>
              </a:rPr>
              <a:t>Else </a:t>
            </a:r>
            <a:r>
              <a:rPr lang="en-US" sz="1800" b="1" dirty="0">
                <a:solidFill>
                  <a:srgbClr val="FF0000"/>
                </a:solidFill>
                <a:latin typeface="Courier New" panose="02070309020205020404" pitchFamily="49" charset="0"/>
                <a:cs typeface="Courier New" panose="02070309020205020404" pitchFamily="49" charset="0"/>
              </a:rPr>
              <a:t>EFI_ACCESS_DENIED</a:t>
            </a:r>
            <a:endParaRPr lang="en-US" sz="1800" b="1"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9022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a:xfrm>
            <a:off x="262440" y="55420"/>
            <a:ext cx="8687594" cy="889000"/>
          </a:xfrm>
        </p:spPr>
        <p:txBody>
          <a:bodyPr>
            <a:noAutofit/>
          </a:bodyPr>
          <a:lstStyle/>
          <a:p>
            <a:pPr algn="l"/>
            <a:r>
              <a:rPr lang="en-US" dirty="0">
                <a:solidFill>
                  <a:schemeClr val="tx1"/>
                </a:solidFill>
                <a:latin typeface="Neo Sans Intel Light"/>
              </a:rPr>
              <a:t>Open source packages for Secure Boot Flow</a:t>
            </a:r>
          </a:p>
        </p:txBody>
      </p:sp>
      <p:sp>
        <p:nvSpPr>
          <p:cNvPr id="41" name="Rectangle 40"/>
          <p:cNvSpPr/>
          <p:nvPr/>
        </p:nvSpPr>
        <p:spPr>
          <a:xfrm>
            <a:off x="456405" y="6245423"/>
            <a:ext cx="8687595" cy="307777"/>
          </a:xfrm>
          <a:prstGeom prst="rect">
            <a:avLst/>
          </a:prstGeom>
        </p:spPr>
        <p:txBody>
          <a:bodyPr wrap="square">
            <a:spAutoFit/>
          </a:bodyPr>
          <a:lstStyle/>
          <a:p>
            <a:pPr algn="ctr"/>
            <a:r>
              <a:rPr lang="en-US" sz="1400" dirty="0"/>
              <a:t>Source: A Tour Beyond BIOS into UEFI Secure Boot by Rosenbaum, Zimmer</a:t>
            </a:r>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848868" y="3599366"/>
            <a:ext cx="3342132" cy="2354491"/>
          </a:xfrm>
          <a:prstGeom prst="rect">
            <a:avLst/>
          </a:prstGeom>
        </p:spPr>
        <p:txBody>
          <a:bodyPr wrap="square">
            <a:spAutoFit/>
          </a:bodyPr>
          <a:lstStyle/>
          <a:p>
            <a:pPr algn="ctr"/>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SecurityPkg</a:t>
            </a:r>
            <a:endPar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ctr"/>
            <a:r>
              <a:rPr lang="en-US" sz="1050" b="1" dirty="0" err="1">
                <a:solidFill>
                  <a:srgbClr val="000000"/>
                </a:solidFill>
                <a:latin typeface="Verdana" panose="020B0604030504040204" pitchFamily="34" charset="0"/>
                <a:ea typeface="Verdana" panose="020B0604030504040204" pitchFamily="34" charset="0"/>
                <a:cs typeface="Verdana" panose="020B0604030504040204" pitchFamily="34" charset="0"/>
              </a:rPr>
              <a:t>DxeImageVerificationLib</a:t>
            </a:r>
            <a:endParaRPr lang="en-US" sz="105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endPar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DxeImageVerificationHandler</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HashPeImage</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HashPeImageByType</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VerifyWinCertificateForPkcsSignedData</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DxeImageVerificationLibImageRead</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IsSignatureFoundInDatabase</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IsPkcsSignedDataVerifiedBySignatureList</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VerifyCertPkcsSignedData</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endParaRPr lang="en-US" sz="105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ctr"/>
            <a:r>
              <a:rPr lang="en-US" sz="1050" b="1" dirty="0">
                <a:solidFill>
                  <a:srgbClr val="000000"/>
                </a:solidFill>
                <a:latin typeface="Verdana" panose="020B0604030504040204" pitchFamily="34" charset="0"/>
                <a:ea typeface="Verdana" panose="020B0604030504040204" pitchFamily="34" charset="0"/>
                <a:cs typeface="Verdana" panose="020B0604030504040204" pitchFamily="34" charset="0"/>
              </a:rPr>
              <a:t>Authenticated Variables</a:t>
            </a: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gRT</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-&gt;</a:t>
            </a:r>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GetVariable</a:t>
            </a:r>
            <a:endParaRPr lang="en-US" sz="105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848868" y="1178932"/>
            <a:ext cx="3342132" cy="2354491"/>
          </a:xfrm>
          <a:prstGeom prst="rect">
            <a:avLst/>
          </a:prstGeom>
        </p:spPr>
        <p:txBody>
          <a:bodyPr wrap="square">
            <a:spAutoFit/>
          </a:bodyPr>
          <a:lstStyle/>
          <a:p>
            <a:pPr algn="ctr"/>
            <a:r>
              <a:rPr lang="en-US" sz="1050" dirty="0" err="1">
                <a:solidFill>
                  <a:srgbClr val="000000"/>
                </a:solidFill>
                <a:latin typeface="Verdana" panose="020B0604030504040204" pitchFamily="34" charset="0"/>
              </a:rPr>
              <a:t>MdeModulePkg</a:t>
            </a:r>
            <a:endParaRPr lang="en-US" sz="1050" dirty="0">
              <a:solidFill>
                <a:srgbClr val="000000"/>
              </a:solidFill>
              <a:latin typeface="Verdana" panose="020B0604030504040204" pitchFamily="34" charset="0"/>
            </a:endParaRPr>
          </a:p>
          <a:p>
            <a:pPr algn="ctr"/>
            <a:r>
              <a:rPr lang="en-US" sz="1050" b="1" dirty="0" err="1">
                <a:solidFill>
                  <a:srgbClr val="000000"/>
                </a:solidFill>
                <a:latin typeface="Verdana" panose="020B0604030504040204" pitchFamily="34" charset="0"/>
              </a:rPr>
              <a:t>LoadImage</a:t>
            </a:r>
            <a:r>
              <a:rPr lang="en-US" sz="1050" b="1" dirty="0">
                <a:solidFill>
                  <a:srgbClr val="000000"/>
                </a:solidFill>
                <a:latin typeface="Verdana" panose="020B0604030504040204" pitchFamily="34" charset="0"/>
              </a:rPr>
              <a:t> Boot Service</a:t>
            </a:r>
          </a:p>
          <a:p>
            <a:r>
              <a:rPr lang="en-US" sz="1050" dirty="0" err="1">
                <a:solidFill>
                  <a:srgbClr val="000000"/>
                </a:solidFill>
                <a:latin typeface="Verdana" panose="020B0604030504040204" pitchFamily="34" charset="0"/>
              </a:rPr>
              <a:t>gBS</a:t>
            </a:r>
            <a:r>
              <a:rPr lang="en-US" sz="1050" dirty="0">
                <a:solidFill>
                  <a:srgbClr val="000000"/>
                </a:solidFill>
                <a:latin typeface="Verdana" panose="020B0604030504040204" pitchFamily="34" charset="0"/>
              </a:rPr>
              <a:t>-&gt;</a:t>
            </a:r>
            <a:r>
              <a:rPr lang="en-US" sz="1050" dirty="0" err="1">
                <a:solidFill>
                  <a:srgbClr val="000000"/>
                </a:solidFill>
                <a:latin typeface="Verdana" panose="020B0604030504040204" pitchFamily="34" charset="0"/>
              </a:rPr>
              <a:t>LoadImage</a:t>
            </a:r>
            <a:endParaRPr lang="en-US" sz="1050" dirty="0">
              <a:solidFill>
                <a:srgbClr val="000000"/>
              </a:solidFill>
              <a:latin typeface="Verdana" panose="020B0604030504040204" pitchFamily="34" charset="0"/>
            </a:endParaRPr>
          </a:p>
          <a:p>
            <a:r>
              <a:rPr lang="en-US" sz="1050" dirty="0" err="1">
                <a:solidFill>
                  <a:srgbClr val="000000"/>
                </a:solidFill>
                <a:latin typeface="Verdana" panose="020B0604030504040204" pitchFamily="34" charset="0"/>
              </a:rPr>
              <a:t>CoreLoadImage</a:t>
            </a:r>
            <a:r>
              <a:rPr lang="en-US" sz="1050" dirty="0">
                <a:solidFill>
                  <a:srgbClr val="000000"/>
                </a:solidFill>
                <a:latin typeface="Verdana" panose="020B0604030504040204" pitchFamily="34" charset="0"/>
              </a:rPr>
              <a:t>()</a:t>
            </a:r>
          </a:p>
          <a:p>
            <a:endParaRPr lang="en-US" sz="1050" dirty="0">
              <a:solidFill>
                <a:srgbClr val="000000"/>
              </a:solidFill>
              <a:latin typeface="Verdana" panose="020B0604030504040204" pitchFamily="34" charset="0"/>
            </a:endParaRPr>
          </a:p>
          <a:p>
            <a:pPr algn="ctr"/>
            <a:r>
              <a:rPr lang="en-US" sz="1050" b="1" dirty="0">
                <a:solidFill>
                  <a:srgbClr val="000000"/>
                </a:solidFill>
                <a:latin typeface="Verdana" panose="020B0604030504040204" pitchFamily="34" charset="0"/>
              </a:rPr>
              <a:t>EFI_SECURITY_ARCH_PROTOCOL</a:t>
            </a:r>
          </a:p>
          <a:p>
            <a:pPr algn="ctr"/>
            <a:r>
              <a:rPr lang="en-US" sz="1050" b="1" dirty="0" err="1">
                <a:solidFill>
                  <a:srgbClr val="000000"/>
                </a:solidFill>
                <a:latin typeface="Verdana" panose="020B0604030504040204" pitchFamily="34" charset="0"/>
              </a:rPr>
              <a:t>SecurityStubDxe</a:t>
            </a:r>
            <a:endParaRPr lang="en-US" sz="1050" b="1" dirty="0">
              <a:solidFill>
                <a:srgbClr val="000000"/>
              </a:solidFill>
              <a:latin typeface="Verdana" panose="020B0604030504040204" pitchFamily="34" charset="0"/>
            </a:endParaRPr>
          </a:p>
          <a:p>
            <a:pPr algn="ctr"/>
            <a:endParaRPr lang="en-US" sz="1050" b="1" dirty="0">
              <a:solidFill>
                <a:srgbClr val="000000"/>
              </a:solidFill>
              <a:latin typeface="Verdana" panose="020B0604030504040204" pitchFamily="34" charset="0"/>
            </a:endParaRPr>
          </a:p>
          <a:p>
            <a:r>
              <a:rPr lang="en-US" sz="1050" dirty="0" err="1">
                <a:solidFill>
                  <a:srgbClr val="000000"/>
                </a:solidFill>
                <a:latin typeface="Verdana" panose="020B0604030504040204" pitchFamily="34" charset="0"/>
              </a:rPr>
              <a:t>SecurityStubAuthenticateState</a:t>
            </a:r>
            <a:r>
              <a:rPr lang="en-US" sz="1050" dirty="0">
                <a:solidFill>
                  <a:srgbClr val="000000"/>
                </a:solidFill>
                <a:latin typeface="Verdana" panose="020B0604030504040204" pitchFamily="34" charset="0"/>
              </a:rPr>
              <a:t>() </a:t>
            </a:r>
          </a:p>
          <a:p>
            <a:pPr algn="ctr"/>
            <a:br>
              <a:rPr lang="en-US" sz="1050" dirty="0">
                <a:solidFill>
                  <a:srgbClr val="000000"/>
                </a:solidFill>
                <a:latin typeface="Verdana" panose="020B0604030504040204" pitchFamily="34" charset="0"/>
              </a:rPr>
            </a:br>
            <a:r>
              <a:rPr lang="en-US" sz="1050" b="1" dirty="0" err="1">
                <a:solidFill>
                  <a:srgbClr val="000000"/>
                </a:solidFill>
                <a:latin typeface="Verdana" panose="020B0604030504040204" pitchFamily="34" charset="0"/>
              </a:rPr>
              <a:t>DxeSecurityManagementLib</a:t>
            </a:r>
            <a:endParaRPr lang="en-US" sz="1050" b="1" dirty="0">
              <a:solidFill>
                <a:srgbClr val="000000"/>
              </a:solidFill>
              <a:latin typeface="Verdana" panose="020B0604030504040204" pitchFamily="34" charset="0"/>
            </a:endParaRPr>
          </a:p>
          <a:p>
            <a:endParaRPr lang="en-US" sz="1050" dirty="0">
              <a:solidFill>
                <a:srgbClr val="000000"/>
              </a:solidFill>
              <a:latin typeface="Verdana" panose="020B0604030504040204" pitchFamily="34" charset="0"/>
            </a:endParaRPr>
          </a:p>
          <a:p>
            <a:r>
              <a:rPr lang="en-US" sz="1050" dirty="0" err="1">
                <a:solidFill>
                  <a:srgbClr val="000000"/>
                </a:solidFill>
                <a:latin typeface="Verdana" panose="020B0604030504040204" pitchFamily="34" charset="0"/>
              </a:rPr>
              <a:t>RegisterSecurityHandler</a:t>
            </a:r>
            <a:r>
              <a:rPr lang="en-US" sz="1050" dirty="0">
                <a:solidFill>
                  <a:srgbClr val="000000"/>
                </a:solidFill>
                <a:latin typeface="Verdana" panose="020B0604030504040204" pitchFamily="34" charset="0"/>
              </a:rPr>
              <a:t>()</a:t>
            </a:r>
          </a:p>
          <a:p>
            <a:r>
              <a:rPr lang="en-US" sz="1050" dirty="0" err="1">
                <a:solidFill>
                  <a:srgbClr val="000000"/>
                </a:solidFill>
                <a:latin typeface="Verdana" panose="020B0604030504040204" pitchFamily="34" charset="0"/>
              </a:rPr>
              <a:t>ExecuteSecurityHandlers</a:t>
            </a:r>
            <a:r>
              <a:rPr lang="en-US" sz="1050" dirty="0">
                <a:solidFill>
                  <a:srgbClr val="000000"/>
                </a:solidFill>
                <a:latin typeface="Verdana" panose="020B0604030504040204" pitchFamily="34" charset="0"/>
              </a:rPr>
              <a:t>()</a:t>
            </a:r>
            <a:endParaRPr lang="en-US" sz="2800" dirty="0"/>
          </a:p>
        </p:txBody>
      </p:sp>
      <p:sp>
        <p:nvSpPr>
          <p:cNvPr id="8" name="Rectangle 7"/>
          <p:cNvSpPr/>
          <p:nvPr/>
        </p:nvSpPr>
        <p:spPr>
          <a:xfrm>
            <a:off x="5056632" y="1730244"/>
            <a:ext cx="2487168" cy="738664"/>
          </a:xfrm>
          <a:prstGeom prst="rect">
            <a:avLst/>
          </a:prstGeom>
        </p:spPr>
        <p:txBody>
          <a:bodyPr wrap="square">
            <a:spAutoFit/>
          </a:bodyPr>
          <a:lstStyle/>
          <a:p>
            <a:pPr algn="ctr"/>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MdePkg</a:t>
            </a:r>
            <a:endPar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ctr"/>
            <a:r>
              <a:rPr lang="en-US" sz="1050" b="1" dirty="0" err="1">
                <a:solidFill>
                  <a:srgbClr val="000000"/>
                </a:solidFill>
                <a:latin typeface="Verdana" panose="020B0604030504040204" pitchFamily="34" charset="0"/>
                <a:ea typeface="Verdana" panose="020B0604030504040204" pitchFamily="34" charset="0"/>
                <a:cs typeface="Verdana" panose="020B0604030504040204" pitchFamily="34" charset="0"/>
              </a:rPr>
              <a:t>BasePeCoffLib</a:t>
            </a:r>
            <a:endParaRPr lang="en-US" sz="105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endParaRPr lang="en-US" sz="105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sz="1050" dirty="0" err="1">
                <a:solidFill>
                  <a:srgbClr val="000000"/>
                </a:solidFill>
                <a:latin typeface="Verdana" panose="020B0604030504040204" pitchFamily="34" charset="0"/>
                <a:ea typeface="Verdana" panose="020B0604030504040204" pitchFamily="34" charset="0"/>
                <a:cs typeface="Verdana" panose="020B0604030504040204" pitchFamily="34" charset="0"/>
              </a:rPr>
              <a:t>PeCoffLoaderGetImageInfo</a:t>
            </a:r>
            <a:r>
              <a:rPr lang="en-US" sz="1050" dirty="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sz="105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056632" y="3140914"/>
            <a:ext cx="2487168" cy="2839239"/>
          </a:xfrm>
          <a:prstGeom prst="rect">
            <a:avLst/>
          </a:prstGeom>
        </p:spPr>
        <p:txBody>
          <a:bodyPr wrap="square">
            <a:spAutoFit/>
          </a:bodyPr>
          <a:lstStyle/>
          <a:p>
            <a:pPr algn="ctr"/>
            <a:r>
              <a:rPr lang="en-US" sz="1050" dirty="0" err="1">
                <a:solidFill>
                  <a:srgbClr val="000000"/>
                </a:solidFill>
                <a:latin typeface="Verdana" panose="020B0604030504040204" pitchFamily="34" charset="0"/>
              </a:rPr>
              <a:t>CryptoPkg</a:t>
            </a:r>
            <a:endParaRPr lang="en-US" sz="1050" dirty="0">
              <a:solidFill>
                <a:srgbClr val="000000"/>
              </a:solidFill>
              <a:latin typeface="Verdana" panose="020B0604030504040204" pitchFamily="34" charset="0"/>
            </a:endParaRPr>
          </a:p>
          <a:p>
            <a:pPr algn="ctr"/>
            <a:r>
              <a:rPr lang="en-US" sz="1050" b="1" dirty="0" err="1">
                <a:solidFill>
                  <a:srgbClr val="000000"/>
                </a:solidFill>
                <a:latin typeface="Verdana" panose="020B0604030504040204" pitchFamily="34" charset="0"/>
              </a:rPr>
              <a:t>BaseCryptLib</a:t>
            </a:r>
            <a:endParaRPr lang="en-US" sz="1050" b="1" dirty="0">
              <a:solidFill>
                <a:srgbClr val="000000"/>
              </a:solidFill>
              <a:latin typeface="Verdana" panose="020B0604030504040204" pitchFamily="34" charset="0"/>
            </a:endParaRPr>
          </a:p>
          <a:p>
            <a:endParaRPr lang="en-US" sz="1050" b="1" dirty="0">
              <a:solidFill>
                <a:srgbClr val="000000"/>
              </a:solidFill>
              <a:latin typeface="Verdana" panose="020B0604030504040204" pitchFamily="34" charset="0"/>
            </a:endParaRPr>
          </a:p>
          <a:p>
            <a:r>
              <a:rPr lang="en-US" sz="1050" dirty="0">
                <a:solidFill>
                  <a:srgbClr val="000000"/>
                </a:solidFill>
                <a:latin typeface="Verdana" panose="020B0604030504040204" pitchFamily="34" charset="0"/>
              </a:rPr>
              <a:t>Sha256Init()</a:t>
            </a:r>
          </a:p>
          <a:p>
            <a:r>
              <a:rPr lang="en-US" sz="1050" dirty="0">
                <a:solidFill>
                  <a:srgbClr val="000000"/>
                </a:solidFill>
                <a:latin typeface="Verdana" panose="020B0604030504040204" pitchFamily="34" charset="0"/>
              </a:rPr>
              <a:t>Sha256Update()</a:t>
            </a:r>
          </a:p>
          <a:p>
            <a:r>
              <a:rPr lang="en-US" sz="1050" dirty="0">
                <a:solidFill>
                  <a:srgbClr val="000000"/>
                </a:solidFill>
                <a:latin typeface="Verdana" panose="020B0604030504040204" pitchFamily="34" charset="0"/>
              </a:rPr>
              <a:t>Sha256Final()</a:t>
            </a:r>
          </a:p>
          <a:p>
            <a:r>
              <a:rPr lang="en-US" sz="1050" dirty="0">
                <a:solidFill>
                  <a:srgbClr val="000000"/>
                </a:solidFill>
                <a:latin typeface="Verdana" panose="020B0604030504040204" pitchFamily="34" charset="0"/>
              </a:rPr>
              <a:t>Sha256GetContextSize()</a:t>
            </a:r>
          </a:p>
          <a:p>
            <a:endParaRPr lang="en-US" sz="1050" dirty="0">
              <a:solidFill>
                <a:srgbClr val="000000"/>
              </a:solidFill>
              <a:latin typeface="Verdana" panose="020B0604030504040204" pitchFamily="34" charset="0"/>
            </a:endParaRPr>
          </a:p>
          <a:p>
            <a:r>
              <a:rPr lang="en-US" sz="1050" dirty="0" err="1">
                <a:solidFill>
                  <a:srgbClr val="000000"/>
                </a:solidFill>
                <a:latin typeface="Verdana" panose="020B0604030504040204" pitchFamily="34" charset="0"/>
              </a:rPr>
              <a:t>AuthenticodeVerify</a:t>
            </a:r>
            <a:r>
              <a:rPr lang="en-US" sz="1050" dirty="0">
                <a:solidFill>
                  <a:srgbClr val="000000"/>
                </a:solidFill>
                <a:latin typeface="Verdana" panose="020B0604030504040204" pitchFamily="34" charset="0"/>
              </a:rPr>
              <a:t>()</a:t>
            </a:r>
          </a:p>
          <a:p>
            <a:r>
              <a:rPr lang="en-US" sz="1050" dirty="0">
                <a:solidFill>
                  <a:srgbClr val="000000"/>
                </a:solidFill>
                <a:latin typeface="Verdana" panose="020B0604030504040204" pitchFamily="34" charset="0"/>
              </a:rPr>
              <a:t>Pkcs7Verify()</a:t>
            </a:r>
          </a:p>
          <a:p>
            <a:r>
              <a:rPr lang="en-US" sz="1050" dirty="0">
                <a:solidFill>
                  <a:srgbClr val="000000"/>
                </a:solidFill>
                <a:latin typeface="Verdana" panose="020B0604030504040204" pitchFamily="34" charset="0"/>
              </a:rPr>
              <a:t>WrapPkcs7Data()</a:t>
            </a:r>
          </a:p>
          <a:p>
            <a:endParaRPr lang="en-US" sz="1050" b="1" dirty="0">
              <a:solidFill>
                <a:srgbClr val="000000"/>
              </a:solidFill>
              <a:latin typeface="Verdana" panose="020B0604030504040204" pitchFamily="34" charset="0"/>
            </a:endParaRPr>
          </a:p>
          <a:p>
            <a:pPr algn="ctr"/>
            <a:r>
              <a:rPr lang="en-US" sz="1050" b="1" dirty="0" err="1">
                <a:solidFill>
                  <a:srgbClr val="000000"/>
                </a:solidFill>
                <a:latin typeface="Verdana" panose="020B0604030504040204" pitchFamily="34" charset="0"/>
              </a:rPr>
              <a:t>OpenSslLib</a:t>
            </a:r>
            <a:endParaRPr lang="en-US" sz="1050" b="1" dirty="0">
              <a:solidFill>
                <a:srgbClr val="000000"/>
              </a:solidFill>
              <a:latin typeface="Verdana" panose="020B0604030504040204" pitchFamily="34" charset="0"/>
            </a:endParaRPr>
          </a:p>
          <a:p>
            <a:pPr algn="ctr"/>
            <a:endParaRPr lang="en-US" sz="1050" b="1" dirty="0">
              <a:solidFill>
                <a:srgbClr val="000000"/>
              </a:solidFill>
              <a:latin typeface="Verdana" panose="020B0604030504040204" pitchFamily="34" charset="0"/>
            </a:endParaRPr>
          </a:p>
          <a:p>
            <a:r>
              <a:rPr lang="en-US" sz="1050" dirty="0">
                <a:solidFill>
                  <a:srgbClr val="000000"/>
                </a:solidFill>
                <a:latin typeface="Verdana" panose="020B0604030504040204" pitchFamily="34" charset="0"/>
              </a:rPr>
              <a:t>Openssl-0.9.8w</a:t>
            </a:r>
          </a:p>
          <a:p>
            <a:endParaRPr lang="en-US" sz="1050" b="1" dirty="0">
              <a:solidFill>
                <a:srgbClr val="000000"/>
              </a:solidFill>
              <a:latin typeface="Verdana" panose="020B0604030504040204" pitchFamily="34" charset="0"/>
            </a:endParaRPr>
          </a:p>
          <a:p>
            <a:pPr algn="ctr"/>
            <a:r>
              <a:rPr lang="en-US" sz="1050" b="1" dirty="0" err="1">
                <a:solidFill>
                  <a:srgbClr val="000000"/>
                </a:solidFill>
                <a:latin typeface="Verdana" panose="020B0604030504040204" pitchFamily="34" charset="0"/>
              </a:rPr>
              <a:t>IntrinsicLib</a:t>
            </a:r>
            <a:r>
              <a:rPr lang="en-US" sz="1050" b="1" dirty="0">
                <a:solidFill>
                  <a:srgbClr val="000000"/>
                </a:solidFill>
                <a:latin typeface="Verdana" panose="020B0604030504040204" pitchFamily="34" charset="0"/>
              </a:rPr>
              <a:t> </a:t>
            </a:r>
            <a:endParaRPr lang="en-US" sz="2800" dirty="0"/>
          </a:p>
        </p:txBody>
      </p:sp>
      <p:sp>
        <p:nvSpPr>
          <p:cNvPr id="10" name="Rectangle 9"/>
          <p:cNvSpPr/>
          <p:nvPr/>
        </p:nvSpPr>
        <p:spPr>
          <a:xfrm>
            <a:off x="838200" y="957112"/>
            <a:ext cx="3352800" cy="2557114"/>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1" name="Rectangle 10"/>
          <p:cNvSpPr/>
          <p:nvPr/>
        </p:nvSpPr>
        <p:spPr>
          <a:xfrm>
            <a:off x="848868" y="3612057"/>
            <a:ext cx="3342132" cy="25885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2" name="Rectangle 11"/>
          <p:cNvSpPr/>
          <p:nvPr/>
        </p:nvSpPr>
        <p:spPr>
          <a:xfrm>
            <a:off x="5056632" y="3075815"/>
            <a:ext cx="2487168" cy="3124764"/>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3" name="Rectangle 12"/>
          <p:cNvSpPr/>
          <p:nvPr/>
        </p:nvSpPr>
        <p:spPr>
          <a:xfrm>
            <a:off x="5056632" y="1676400"/>
            <a:ext cx="2487168" cy="1284914"/>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28751823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2.6 Linux Secure Boot</a:t>
            </a:r>
          </a:p>
        </p:txBody>
      </p:sp>
    </p:spTree>
    <p:extLst>
      <p:ext uri="{BB962C8B-B14F-4D97-AF65-F5344CB8AC3E}">
        <p14:creationId xmlns:p14="http://schemas.microsoft.com/office/powerpoint/2010/main" val="97036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Secure Boot with Shim</a:t>
            </a:r>
          </a:p>
        </p:txBody>
      </p:sp>
      <p:sp>
        <p:nvSpPr>
          <p:cNvPr id="8" name="Rectangle: Rounded Corners 7"/>
          <p:cNvSpPr/>
          <p:nvPr/>
        </p:nvSpPr>
        <p:spPr>
          <a:xfrm>
            <a:off x="5181600" y="1143000"/>
            <a:ext cx="3124200" cy="4037434"/>
          </a:xfrm>
          <a:prstGeom prst="round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rPr>
              <a:t>shim</a:t>
            </a:r>
          </a:p>
        </p:txBody>
      </p:sp>
      <p:sp>
        <p:nvSpPr>
          <p:cNvPr id="10" name="Rectangle: Rounded Corners 9"/>
          <p:cNvSpPr/>
          <p:nvPr/>
        </p:nvSpPr>
        <p:spPr>
          <a:xfrm>
            <a:off x="533400" y="1143000"/>
            <a:ext cx="3124200" cy="4037434"/>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rPr>
              <a:t>UEFI</a:t>
            </a:r>
          </a:p>
        </p:txBody>
      </p:sp>
      <p:sp>
        <p:nvSpPr>
          <p:cNvPr id="11" name="Rectangle 10"/>
          <p:cNvSpPr/>
          <p:nvPr/>
        </p:nvSpPr>
        <p:spPr>
          <a:xfrm>
            <a:off x="914400" y="2128242"/>
            <a:ext cx="2438400" cy="2791254"/>
          </a:xfrm>
          <a:prstGeom prst="rect">
            <a:avLst/>
          </a:prstGeom>
          <a:solidFill>
            <a:schemeClr val="accent6">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err="1">
                <a:solidFill>
                  <a:schemeClr val="tx1"/>
                </a:solidFill>
              </a:rPr>
              <a:t>db</a:t>
            </a:r>
            <a:endParaRPr lang="en-US" b="1" dirty="0">
              <a:solidFill>
                <a:schemeClr val="tx1"/>
              </a:solidFill>
            </a:endParaRPr>
          </a:p>
        </p:txBody>
      </p:sp>
      <p:sp>
        <p:nvSpPr>
          <p:cNvPr id="12" name="Rectangle 11"/>
          <p:cNvSpPr/>
          <p:nvPr/>
        </p:nvSpPr>
        <p:spPr>
          <a:xfrm>
            <a:off x="5791200" y="2889984"/>
            <a:ext cx="1981200" cy="649341"/>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Signature</a:t>
            </a:r>
          </a:p>
        </p:txBody>
      </p:sp>
      <p:sp>
        <p:nvSpPr>
          <p:cNvPr id="13" name="Rectangle 12"/>
          <p:cNvSpPr/>
          <p:nvPr/>
        </p:nvSpPr>
        <p:spPr>
          <a:xfrm>
            <a:off x="5791200" y="4079834"/>
            <a:ext cx="1981200" cy="649341"/>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Signature</a:t>
            </a:r>
          </a:p>
        </p:txBody>
      </p:sp>
      <p:sp>
        <p:nvSpPr>
          <p:cNvPr id="14" name="Rectangle: Top Corners Snipped 13"/>
          <p:cNvSpPr/>
          <p:nvPr/>
        </p:nvSpPr>
        <p:spPr>
          <a:xfrm>
            <a:off x="5447760" y="2737584"/>
            <a:ext cx="724440" cy="667931"/>
          </a:xfrm>
          <a:prstGeom prst="snip2SameRect">
            <a:avLst/>
          </a:prstGeom>
          <a:solidFill>
            <a:schemeClr val="accent4">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UEFI CA</a:t>
            </a:r>
          </a:p>
        </p:txBody>
      </p:sp>
      <p:sp>
        <p:nvSpPr>
          <p:cNvPr id="15" name="Rectangle: Top Corners Snipped 14"/>
          <p:cNvSpPr/>
          <p:nvPr/>
        </p:nvSpPr>
        <p:spPr>
          <a:xfrm>
            <a:off x="5447760" y="3959009"/>
            <a:ext cx="724440" cy="667931"/>
          </a:xfrm>
          <a:prstGeom prst="snip2SameRect">
            <a:avLst/>
          </a:prstGeom>
          <a:solidFill>
            <a:schemeClr val="accent4">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SUSE</a:t>
            </a:r>
          </a:p>
        </p:txBody>
      </p:sp>
      <p:sp>
        <p:nvSpPr>
          <p:cNvPr id="18" name="Arrow: Right 17"/>
          <p:cNvSpPr/>
          <p:nvPr/>
        </p:nvSpPr>
        <p:spPr>
          <a:xfrm>
            <a:off x="3544967" y="2881891"/>
            <a:ext cx="1750394" cy="64197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verify</a:t>
            </a:r>
          </a:p>
        </p:txBody>
      </p:sp>
      <p:sp>
        <p:nvSpPr>
          <p:cNvPr id="19" name="Arrow: Right 18"/>
          <p:cNvSpPr/>
          <p:nvPr/>
        </p:nvSpPr>
        <p:spPr>
          <a:xfrm>
            <a:off x="3544966" y="4079834"/>
            <a:ext cx="1745820" cy="641978"/>
          </a:xfrm>
          <a:prstGeom prst="right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verify</a:t>
            </a:r>
          </a:p>
        </p:txBody>
      </p:sp>
      <p:sp>
        <p:nvSpPr>
          <p:cNvPr id="20" name="Rectangle 19"/>
          <p:cNvSpPr/>
          <p:nvPr/>
        </p:nvSpPr>
        <p:spPr>
          <a:xfrm>
            <a:off x="984950" y="3030796"/>
            <a:ext cx="2276585" cy="338554"/>
          </a:xfrm>
          <a:prstGeom prst="rect">
            <a:avLst/>
          </a:prstGeom>
          <a:ln>
            <a:solidFill>
              <a:schemeClr val="tx2"/>
            </a:solidFill>
          </a:ln>
        </p:spPr>
        <p:txBody>
          <a:bodyPr wrap="none">
            <a:spAutoFit/>
          </a:bodyPr>
          <a:lstStyle/>
          <a:p>
            <a:pPr algn="ctr"/>
            <a:r>
              <a:rPr lang="en-US" sz="1600" dirty="0"/>
              <a:t>Microsoft UEFI CA cert</a:t>
            </a:r>
          </a:p>
        </p:txBody>
      </p:sp>
      <p:sp>
        <p:nvSpPr>
          <p:cNvPr id="21" name="Rectangle 20"/>
          <p:cNvSpPr/>
          <p:nvPr/>
        </p:nvSpPr>
        <p:spPr>
          <a:xfrm>
            <a:off x="1275936" y="4231546"/>
            <a:ext cx="1659430" cy="338554"/>
          </a:xfrm>
          <a:prstGeom prst="rect">
            <a:avLst/>
          </a:prstGeom>
          <a:ln>
            <a:solidFill>
              <a:schemeClr val="tx2"/>
            </a:solidFill>
          </a:ln>
        </p:spPr>
        <p:txBody>
          <a:bodyPr wrap="none">
            <a:spAutoFit/>
          </a:bodyPr>
          <a:lstStyle/>
          <a:p>
            <a:pPr algn="ctr"/>
            <a:r>
              <a:rPr lang="en-US" sz="1600" dirty="0"/>
              <a:t>SUSE UEFI cert</a:t>
            </a:r>
          </a:p>
        </p:txBody>
      </p:sp>
      <p:sp>
        <p:nvSpPr>
          <p:cNvPr id="3" name="Speech Bubble: Rectangle 2"/>
          <p:cNvSpPr/>
          <p:nvPr/>
        </p:nvSpPr>
        <p:spPr>
          <a:xfrm>
            <a:off x="3200400" y="5370713"/>
            <a:ext cx="5486400" cy="712275"/>
          </a:xfrm>
          <a:prstGeom prst="wedgeRectCallout">
            <a:avLst>
              <a:gd name="adj1" fmla="val -33208"/>
              <a:gd name="adj2" fmla="val -142948"/>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Either the UEFI public key or SUSE public key will let the shim boot with UEFI secure boot</a:t>
            </a:r>
          </a:p>
        </p:txBody>
      </p:sp>
      <p:sp>
        <p:nvSpPr>
          <p:cNvPr id="25" name="TextBox 24"/>
          <p:cNvSpPr txBox="1"/>
          <p:nvPr/>
        </p:nvSpPr>
        <p:spPr>
          <a:xfrm>
            <a:off x="1905000" y="6172200"/>
            <a:ext cx="5257800" cy="338554"/>
          </a:xfrm>
          <a:prstGeom prst="rect">
            <a:avLst/>
          </a:prstGeom>
          <a:noFill/>
        </p:spPr>
        <p:txBody>
          <a:bodyPr wrap="square" rtlCol="0">
            <a:spAutoFit/>
          </a:bodyPr>
          <a:lstStyle/>
          <a:p>
            <a:r>
              <a:rPr lang="en-US" sz="1600" dirty="0">
                <a:latin typeface="Neo Sans Intel"/>
                <a:cs typeface="Neo Sans Intel"/>
              </a:rPr>
              <a:t>Source: UEFI Open Platforms by Vincent Zimmer</a:t>
            </a:r>
          </a:p>
        </p:txBody>
      </p:sp>
    </p:spTree>
    <p:extLst>
      <p:ext uri="{BB962C8B-B14F-4D97-AF65-F5344CB8AC3E}">
        <p14:creationId xmlns:p14="http://schemas.microsoft.com/office/powerpoint/2010/main" val="1481416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257760" y="438000"/>
            <a:ext cx="8654400" cy="5124600"/>
          </a:xfrm>
          <a:prstGeom prst="rect">
            <a:avLst/>
          </a:prstGeom>
        </p:spPr>
      </p:sp>
      <p:sp>
        <p:nvSpPr>
          <p:cNvPr id="2" name="Title 1"/>
          <p:cNvSpPr>
            <a:spLocks noGrp="1"/>
          </p:cNvSpPr>
          <p:nvPr>
            <p:ph type="title"/>
          </p:nvPr>
        </p:nvSpPr>
        <p:spPr/>
        <p:txBody>
          <a:bodyPr>
            <a:normAutofit/>
          </a:bodyPr>
          <a:lstStyle/>
          <a:p>
            <a:r>
              <a:rPr lang="en-US" dirty="0"/>
              <a:t>Multiple OS Boot with MOK</a:t>
            </a:r>
          </a:p>
        </p:txBody>
      </p:sp>
      <p:sp>
        <p:nvSpPr>
          <p:cNvPr id="3" name="TextBox 2"/>
          <p:cNvSpPr txBox="1"/>
          <p:nvPr/>
        </p:nvSpPr>
        <p:spPr>
          <a:xfrm>
            <a:off x="1905000" y="6172200"/>
            <a:ext cx="5257800" cy="338554"/>
          </a:xfrm>
          <a:prstGeom prst="rect">
            <a:avLst/>
          </a:prstGeom>
          <a:noFill/>
        </p:spPr>
        <p:txBody>
          <a:bodyPr wrap="square" rtlCol="0">
            <a:spAutoFit/>
          </a:bodyPr>
          <a:lstStyle/>
          <a:p>
            <a:r>
              <a:rPr lang="en-US" sz="1600" dirty="0">
                <a:latin typeface="Neo Sans Intel"/>
                <a:cs typeface="Neo Sans Intel"/>
              </a:rPr>
              <a:t>Source: UEFI Open Platforms by Vincent Zimmer</a:t>
            </a:r>
          </a:p>
        </p:txBody>
      </p:sp>
      <p:grpSp>
        <p:nvGrpSpPr>
          <p:cNvPr id="32" name="Group 31"/>
          <p:cNvGrpSpPr/>
          <p:nvPr/>
        </p:nvGrpSpPr>
        <p:grpSpPr>
          <a:xfrm>
            <a:off x="762000" y="1284165"/>
            <a:ext cx="7853366" cy="4354635"/>
            <a:chOff x="762000" y="1284165"/>
            <a:chExt cx="7853366" cy="4354635"/>
          </a:xfrm>
        </p:grpSpPr>
        <p:sp>
          <p:nvSpPr>
            <p:cNvPr id="7" name="Rectangle: Rounded Corners 6"/>
            <p:cNvSpPr/>
            <p:nvPr/>
          </p:nvSpPr>
          <p:spPr>
            <a:xfrm>
              <a:off x="762000" y="1793197"/>
              <a:ext cx="1905000" cy="1752600"/>
            </a:xfrm>
            <a:prstGeom prst="roundRect">
              <a:avLst/>
            </a:prstGeom>
            <a:solidFill>
              <a:schemeClr val="accent4">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tx1"/>
                </a:solidFill>
              </a:endParaRPr>
            </a:p>
            <a:p>
              <a:pPr algn="ctr"/>
              <a:r>
                <a:rPr lang="en-US" b="1" dirty="0">
                  <a:solidFill>
                    <a:schemeClr val="tx1"/>
                  </a:solidFill>
                </a:rPr>
                <a:t>shim</a:t>
              </a:r>
            </a:p>
          </p:txBody>
        </p:sp>
        <p:sp>
          <p:nvSpPr>
            <p:cNvPr id="8" name="Rectangle 7"/>
            <p:cNvSpPr/>
            <p:nvPr/>
          </p:nvSpPr>
          <p:spPr>
            <a:xfrm>
              <a:off x="937313" y="4042428"/>
              <a:ext cx="1772648" cy="1596372"/>
            </a:xfrm>
            <a:prstGeom prst="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tx1"/>
                </a:solidFill>
              </a:endParaRPr>
            </a:p>
            <a:p>
              <a:pPr algn="ctr"/>
              <a:r>
                <a:rPr lang="en-US" dirty="0" err="1">
                  <a:solidFill>
                    <a:schemeClr val="tx1"/>
                  </a:solidFill>
                </a:rPr>
                <a:t>MOKList</a:t>
              </a:r>
              <a:endParaRPr lang="en-US" dirty="0">
                <a:solidFill>
                  <a:schemeClr val="tx1"/>
                </a:solidFill>
              </a:endParaRPr>
            </a:p>
          </p:txBody>
        </p:sp>
        <p:sp>
          <p:nvSpPr>
            <p:cNvPr id="9" name="Rectangle: Rounded Corners 8"/>
            <p:cNvSpPr/>
            <p:nvPr/>
          </p:nvSpPr>
          <p:spPr>
            <a:xfrm>
              <a:off x="6773568" y="1757941"/>
              <a:ext cx="1456704" cy="1254456"/>
            </a:xfrm>
            <a:prstGeom prst="roundRect">
              <a:avLst/>
            </a:prstGeom>
            <a:solidFill>
              <a:schemeClr val="accent6">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kernel</a:t>
              </a:r>
            </a:p>
          </p:txBody>
        </p:sp>
        <p:sp>
          <p:nvSpPr>
            <p:cNvPr id="10" name="Rectangle: Rounded Corners 9"/>
            <p:cNvSpPr/>
            <p:nvPr/>
          </p:nvSpPr>
          <p:spPr>
            <a:xfrm>
              <a:off x="4065588" y="1740774"/>
              <a:ext cx="1456704" cy="1254456"/>
            </a:xfrm>
            <a:prstGeom prst="roundRect">
              <a:avLst/>
            </a:prstGeom>
            <a:solidFill>
              <a:schemeClr val="accent6">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grub2</a:t>
              </a:r>
            </a:p>
          </p:txBody>
        </p:sp>
        <p:sp>
          <p:nvSpPr>
            <p:cNvPr id="11" name="Rectangle: Rounded Corners 10"/>
            <p:cNvSpPr/>
            <p:nvPr/>
          </p:nvSpPr>
          <p:spPr>
            <a:xfrm>
              <a:off x="4065588" y="4338121"/>
              <a:ext cx="1456704" cy="1254456"/>
            </a:xfrm>
            <a:prstGeom prst="roundRect">
              <a:avLst/>
            </a:prstGeom>
            <a:solidFill>
              <a:schemeClr val="accent3">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grub2</a:t>
              </a:r>
            </a:p>
          </p:txBody>
        </p:sp>
        <p:sp>
          <p:nvSpPr>
            <p:cNvPr id="12" name="Rectangle: Rounded Corners 11"/>
            <p:cNvSpPr/>
            <p:nvPr/>
          </p:nvSpPr>
          <p:spPr>
            <a:xfrm>
              <a:off x="6825084" y="4338121"/>
              <a:ext cx="1456704" cy="1254456"/>
            </a:xfrm>
            <a:prstGeom prst="roundRect">
              <a:avLst/>
            </a:prstGeom>
            <a:solidFill>
              <a:schemeClr val="accent3">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Kernel</a:t>
              </a:r>
            </a:p>
          </p:txBody>
        </p:sp>
        <p:sp>
          <p:nvSpPr>
            <p:cNvPr id="13" name="Rectangle: Top Corners Snipped 12"/>
            <p:cNvSpPr/>
            <p:nvPr/>
          </p:nvSpPr>
          <p:spPr>
            <a:xfrm>
              <a:off x="7166832" y="1284165"/>
              <a:ext cx="724440" cy="667931"/>
            </a:xfrm>
            <a:prstGeom prst="snip2SameRect">
              <a:avLst>
                <a:gd name="adj1" fmla="val 16667"/>
                <a:gd name="adj2" fmla="val 0"/>
              </a:avLst>
            </a:prstGeom>
            <a:solidFill>
              <a:schemeClr val="accent4">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SUSE</a:t>
              </a:r>
            </a:p>
          </p:txBody>
        </p:sp>
        <p:sp>
          <p:nvSpPr>
            <p:cNvPr id="14" name="Rectangle: Top Corners Snipped 13"/>
            <p:cNvSpPr/>
            <p:nvPr/>
          </p:nvSpPr>
          <p:spPr>
            <a:xfrm>
              <a:off x="7191216" y="3845874"/>
              <a:ext cx="724440" cy="667931"/>
            </a:xfrm>
            <a:prstGeom prst="snip2SameRect">
              <a:avLst/>
            </a:prstGeom>
            <a:solidFill>
              <a:schemeClr val="accent4">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User</a:t>
              </a:r>
            </a:p>
          </p:txBody>
        </p:sp>
        <p:sp>
          <p:nvSpPr>
            <p:cNvPr id="15" name="Rectangle: Top Corners Snipped 14"/>
            <p:cNvSpPr/>
            <p:nvPr/>
          </p:nvSpPr>
          <p:spPr>
            <a:xfrm>
              <a:off x="4400676" y="1295954"/>
              <a:ext cx="724440" cy="667931"/>
            </a:xfrm>
            <a:prstGeom prst="snip2SameRect">
              <a:avLst/>
            </a:prstGeom>
            <a:solidFill>
              <a:schemeClr val="accent4">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SUSE</a:t>
              </a:r>
            </a:p>
          </p:txBody>
        </p:sp>
        <p:sp>
          <p:nvSpPr>
            <p:cNvPr id="16" name="Rectangle: Top Corners Snipped 15"/>
            <p:cNvSpPr/>
            <p:nvPr/>
          </p:nvSpPr>
          <p:spPr>
            <a:xfrm>
              <a:off x="4457472" y="3845874"/>
              <a:ext cx="724440" cy="667931"/>
            </a:xfrm>
            <a:prstGeom prst="snip2SameRect">
              <a:avLst/>
            </a:prstGeom>
            <a:solidFill>
              <a:schemeClr val="accent4">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User</a:t>
              </a:r>
            </a:p>
          </p:txBody>
        </p:sp>
        <p:sp>
          <p:nvSpPr>
            <p:cNvPr id="17" name="Rectangle: Top Corners Snipped 16"/>
            <p:cNvSpPr/>
            <p:nvPr/>
          </p:nvSpPr>
          <p:spPr>
            <a:xfrm>
              <a:off x="1299432" y="1296566"/>
              <a:ext cx="724440" cy="667931"/>
            </a:xfrm>
            <a:prstGeom prst="snip2SameRect">
              <a:avLst/>
            </a:prstGeom>
            <a:solidFill>
              <a:schemeClr val="accent4">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DB</a:t>
              </a:r>
            </a:p>
          </p:txBody>
        </p:sp>
        <p:pic>
          <p:nvPicPr>
            <p:cNvPr id="18" name="Picture 17"/>
            <p:cNvPicPr>
              <a:picLocks noChangeAspect="1"/>
            </p:cNvPicPr>
            <p:nvPr/>
          </p:nvPicPr>
          <p:blipFill>
            <a:blip r:embed="rId3"/>
            <a:stretch>
              <a:fillRect/>
            </a:stretch>
          </p:blipFill>
          <p:spPr>
            <a:xfrm rot="16200000">
              <a:off x="1962329" y="4518489"/>
              <a:ext cx="480333" cy="838202"/>
            </a:xfrm>
            <a:prstGeom prst="rect">
              <a:avLst/>
            </a:prstGeom>
          </p:spPr>
        </p:pic>
        <p:sp>
          <p:nvSpPr>
            <p:cNvPr id="19" name="Rectangle 18"/>
            <p:cNvSpPr/>
            <p:nvPr/>
          </p:nvSpPr>
          <p:spPr>
            <a:xfrm>
              <a:off x="1942995" y="5102375"/>
              <a:ext cx="671979" cy="369332"/>
            </a:xfrm>
            <a:prstGeom prst="rect">
              <a:avLst/>
            </a:prstGeom>
            <a:ln>
              <a:solidFill>
                <a:schemeClr val="tx2"/>
              </a:solidFill>
            </a:ln>
          </p:spPr>
          <p:txBody>
            <a:bodyPr wrap="none">
              <a:spAutoFit/>
            </a:bodyPr>
            <a:lstStyle/>
            <a:p>
              <a:pPr algn="ctr"/>
              <a:r>
                <a:rPr lang="en-US" dirty="0"/>
                <a:t>User</a:t>
              </a:r>
            </a:p>
          </p:txBody>
        </p:sp>
        <p:cxnSp>
          <p:nvCxnSpPr>
            <p:cNvPr id="20" name="Straight Connector 19"/>
            <p:cNvCxnSpPr/>
            <p:nvPr/>
          </p:nvCxnSpPr>
          <p:spPr>
            <a:xfrm flipV="1">
              <a:off x="2889840" y="3368910"/>
              <a:ext cx="5725526" cy="20215"/>
            </a:xfrm>
            <a:prstGeom prst="line">
              <a:avLst/>
            </a:prstGeom>
            <a:ln>
              <a:solidFill>
                <a:schemeClr val="tx2"/>
              </a:solidFill>
              <a:prstDash val="lgDash"/>
            </a:ln>
            <a:effectLst/>
          </p:spPr>
          <p:style>
            <a:lnRef idx="2">
              <a:schemeClr val="accent1"/>
            </a:lnRef>
            <a:fillRef idx="0">
              <a:schemeClr val="accent1"/>
            </a:fillRef>
            <a:effectRef idx="1">
              <a:schemeClr val="accent1"/>
            </a:effectRef>
            <a:fontRef idx="minor">
              <a:schemeClr val="tx1"/>
            </a:fontRef>
          </p:style>
        </p:cxnSp>
        <p:sp>
          <p:nvSpPr>
            <p:cNvPr id="21" name="Arrow: Right 20"/>
            <p:cNvSpPr/>
            <p:nvPr/>
          </p:nvSpPr>
          <p:spPr>
            <a:xfrm>
              <a:off x="2889840" y="1963885"/>
              <a:ext cx="1076592" cy="891389"/>
            </a:xfrm>
            <a:prstGeom prst="rightArrow">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load</a:t>
              </a:r>
            </a:p>
          </p:txBody>
        </p:sp>
        <p:sp>
          <p:nvSpPr>
            <p:cNvPr id="22" name="Arrow: Right 21"/>
            <p:cNvSpPr/>
            <p:nvPr/>
          </p:nvSpPr>
          <p:spPr>
            <a:xfrm>
              <a:off x="5693427" y="1961240"/>
              <a:ext cx="1076592" cy="891389"/>
            </a:xfrm>
            <a:prstGeom prst="rightArrow">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load</a:t>
              </a:r>
            </a:p>
          </p:txBody>
        </p:sp>
        <p:sp>
          <p:nvSpPr>
            <p:cNvPr id="23" name="Arrow: Right 22"/>
            <p:cNvSpPr/>
            <p:nvPr/>
          </p:nvSpPr>
          <p:spPr>
            <a:xfrm rot="1714414">
              <a:off x="2887931" y="3358575"/>
              <a:ext cx="1076592" cy="891389"/>
            </a:xfrm>
            <a:prstGeom prst="rightArrow">
              <a:avLst/>
            </a:prstGeom>
            <a:solidFill>
              <a:schemeClr val="accent2">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Load</a:t>
              </a:r>
            </a:p>
          </p:txBody>
        </p:sp>
        <p:sp>
          <p:nvSpPr>
            <p:cNvPr id="24" name="Arrow: Right 23"/>
            <p:cNvSpPr/>
            <p:nvPr/>
          </p:nvSpPr>
          <p:spPr>
            <a:xfrm rot="1714414">
              <a:off x="5700262" y="3354460"/>
              <a:ext cx="1076592" cy="891389"/>
            </a:xfrm>
            <a:prstGeom prst="rightArrow">
              <a:avLst/>
            </a:prstGeom>
            <a:solidFill>
              <a:schemeClr val="accent2">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Load</a:t>
              </a:r>
            </a:p>
          </p:txBody>
        </p:sp>
        <p:sp>
          <p:nvSpPr>
            <p:cNvPr id="25" name="Arrow: Right 24"/>
            <p:cNvSpPr/>
            <p:nvPr/>
          </p:nvSpPr>
          <p:spPr>
            <a:xfrm>
              <a:off x="5693427" y="4434646"/>
              <a:ext cx="1076592" cy="891389"/>
            </a:xfrm>
            <a:prstGeom prst="rightArrow">
              <a:avLst/>
            </a:prstGeom>
            <a:solidFill>
              <a:schemeClr val="accent2">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Load</a:t>
              </a:r>
            </a:p>
          </p:txBody>
        </p:sp>
        <p:sp>
          <p:nvSpPr>
            <p:cNvPr id="26" name="Rectangle 25"/>
            <p:cNvSpPr/>
            <p:nvPr/>
          </p:nvSpPr>
          <p:spPr>
            <a:xfrm>
              <a:off x="1756632" y="3885054"/>
              <a:ext cx="812556" cy="365743"/>
            </a:xfrm>
            <a:prstGeom prst="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BS Var</a:t>
              </a:r>
            </a:p>
          </p:txBody>
        </p:sp>
        <p:sp>
          <p:nvSpPr>
            <p:cNvPr id="27" name="Arrow: Right 26"/>
            <p:cNvSpPr/>
            <p:nvPr/>
          </p:nvSpPr>
          <p:spPr>
            <a:xfrm rot="16200000">
              <a:off x="1355112" y="3619572"/>
              <a:ext cx="496631" cy="349080"/>
            </a:xfrm>
            <a:prstGeom prst="rightArrow">
              <a:avLst/>
            </a:prstGeom>
            <a:solidFill>
              <a:srgbClr val="FFC000"/>
            </a:solidFill>
            <a:ln>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3"/>
            <a:stretch>
              <a:fillRect/>
            </a:stretch>
          </p:blipFill>
          <p:spPr>
            <a:xfrm rot="16200000">
              <a:off x="1717616" y="2330783"/>
              <a:ext cx="480333" cy="838202"/>
            </a:xfrm>
            <a:prstGeom prst="rect">
              <a:avLst/>
            </a:prstGeom>
          </p:spPr>
        </p:pic>
        <p:sp>
          <p:nvSpPr>
            <p:cNvPr id="29" name="Rectangle 28"/>
            <p:cNvSpPr/>
            <p:nvPr/>
          </p:nvSpPr>
          <p:spPr>
            <a:xfrm>
              <a:off x="979802" y="2978564"/>
              <a:ext cx="1641795" cy="338554"/>
            </a:xfrm>
            <a:prstGeom prst="rect">
              <a:avLst/>
            </a:prstGeom>
            <a:ln>
              <a:solidFill>
                <a:schemeClr val="tx2"/>
              </a:solidFill>
            </a:ln>
          </p:spPr>
          <p:txBody>
            <a:bodyPr wrap="none">
              <a:spAutoFit/>
            </a:bodyPr>
            <a:lstStyle/>
            <a:p>
              <a:pPr algn="ctr"/>
              <a:r>
                <a:rPr lang="en-US" sz="1600" dirty="0"/>
                <a:t>SUSE UEFI key</a:t>
              </a:r>
            </a:p>
          </p:txBody>
        </p:sp>
        <p:sp>
          <p:nvSpPr>
            <p:cNvPr id="30" name="Rectangle 29"/>
            <p:cNvSpPr/>
            <p:nvPr/>
          </p:nvSpPr>
          <p:spPr>
            <a:xfrm>
              <a:off x="3725558" y="3066140"/>
              <a:ext cx="2339244" cy="276999"/>
            </a:xfrm>
            <a:prstGeom prst="rect">
              <a:avLst/>
            </a:prstGeom>
          </p:spPr>
          <p:txBody>
            <a:bodyPr wrap="square">
              <a:spAutoFit/>
            </a:bodyPr>
            <a:lstStyle/>
            <a:p>
              <a:pPr algn="ctr"/>
              <a:r>
                <a:rPr lang="en-US" sz="1200" dirty="0"/>
                <a:t>SUSE boot path</a:t>
              </a:r>
            </a:p>
          </p:txBody>
        </p:sp>
        <p:sp>
          <p:nvSpPr>
            <p:cNvPr id="31" name="Rectangle 30"/>
            <p:cNvSpPr/>
            <p:nvPr/>
          </p:nvSpPr>
          <p:spPr>
            <a:xfrm>
              <a:off x="3713324" y="3401374"/>
              <a:ext cx="2339244" cy="276999"/>
            </a:xfrm>
            <a:prstGeom prst="rect">
              <a:avLst/>
            </a:prstGeom>
          </p:spPr>
          <p:txBody>
            <a:bodyPr wrap="square">
              <a:spAutoFit/>
            </a:bodyPr>
            <a:lstStyle/>
            <a:p>
              <a:pPr algn="ctr"/>
              <a:r>
                <a:rPr lang="en-US" sz="1200" dirty="0">
                  <a:solidFill>
                    <a:srgbClr val="C00000"/>
                  </a:solidFill>
                </a:rPr>
                <a:t>custom boot path</a:t>
              </a:r>
            </a:p>
          </p:txBody>
        </p:sp>
      </p:grpSp>
    </p:spTree>
    <p:extLst>
      <p:ext uri="{BB962C8B-B14F-4D97-AF65-F5344CB8AC3E}">
        <p14:creationId xmlns:p14="http://schemas.microsoft.com/office/powerpoint/2010/main" val="363587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5612" y="3657600"/>
            <a:ext cx="8220076" cy="2352782"/>
          </a:xfrm>
        </p:spPr>
        <p:txBody>
          <a:bodyPr/>
          <a:lstStyle/>
          <a:p>
            <a:pPr marL="0"/>
            <a:r>
              <a:rPr lang="en-US" dirty="0">
                <a:latin typeface="Neo Sans Intel" panose="020B0504020202020204" pitchFamily="34" charset="0"/>
              </a:rPr>
              <a:t>Secure Boot on Linux</a:t>
            </a:r>
            <a:endParaRPr lang="en-US" dirty="0"/>
          </a:p>
        </p:txBody>
      </p:sp>
      <p:sp>
        <p:nvSpPr>
          <p:cNvPr id="2" name="Title 1"/>
          <p:cNvSpPr>
            <a:spLocks noGrp="1"/>
          </p:cNvSpPr>
          <p:nvPr>
            <p:ph type="title"/>
          </p:nvPr>
        </p:nvSpPr>
        <p:spPr/>
        <p:txBody>
          <a:bodyPr>
            <a:normAutofit/>
          </a:bodyPr>
          <a:lstStyle/>
          <a:p>
            <a:r>
              <a:rPr lang="en-US" b="1" dirty="0">
                <a:solidFill>
                  <a:schemeClr val="tx1"/>
                </a:solidFill>
                <a:latin typeface="Neo Sans Intel" panose="020B0504020202020204" pitchFamily="34" charset="0"/>
              </a:rPr>
              <a:t>Exercise 2.3</a:t>
            </a:r>
            <a:endParaRPr lang="en-US" dirty="0">
              <a:solidFill>
                <a:schemeClr val="tx1"/>
              </a:solidFill>
              <a:latin typeface="Neo Sans Intel" panose="020B0504020202020204" pitchFamily="34" charset="0"/>
            </a:endParaRPr>
          </a:p>
        </p:txBody>
      </p:sp>
    </p:spTree>
    <p:extLst>
      <p:ext uri="{BB962C8B-B14F-4D97-AF65-F5344CB8AC3E}">
        <p14:creationId xmlns:p14="http://schemas.microsoft.com/office/powerpoint/2010/main" val="321606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59</a:t>
            </a:fld>
            <a:endParaRPr lang="en-US" dirty="0"/>
          </a:p>
        </p:txBody>
      </p:sp>
      <p:sp>
        <p:nvSpPr>
          <p:cNvPr id="12" name="Content Placeholder 11"/>
          <p:cNvSpPr>
            <a:spLocks noGrp="1"/>
          </p:cNvSpPr>
          <p:nvPr>
            <p:ph idx="1"/>
          </p:nvPr>
        </p:nvSpPr>
        <p:spPr>
          <a:xfrm>
            <a:off x="457201" y="2133600"/>
            <a:ext cx="8212357" cy="3733799"/>
          </a:xfrm>
        </p:spPr>
        <p:txBody>
          <a:bodyPr/>
          <a:lstStyle/>
          <a:p>
            <a:r>
              <a:rPr lang="en-US" sz="3200" dirty="0"/>
              <a:t>Training materials are available on </a:t>
            </a:r>
            <a:r>
              <a:rPr lang="en-US" sz="3200" dirty="0" err="1"/>
              <a:t>Github</a:t>
            </a:r>
            <a:endParaRPr lang="en-US" sz="3200" dirty="0"/>
          </a:p>
          <a:p>
            <a:r>
              <a:rPr lang="en-US" sz="3200" dirty="0">
                <a:hlinkClick r:id="rId2"/>
              </a:rPr>
              <a:t>https://github.com/advanced-threat-research/firmware-security-training</a:t>
            </a:r>
            <a:endParaRPr lang="en-US" sz="3200" dirty="0"/>
          </a:p>
        </p:txBody>
      </p:sp>
      <p:sp>
        <p:nvSpPr>
          <p:cNvPr id="6" name="Rectangle 5"/>
          <p:cNvSpPr/>
          <p:nvPr/>
        </p:nvSpPr>
        <p:spPr>
          <a:xfrm>
            <a:off x="457201" y="4648200"/>
            <a:ext cx="7696199" cy="1200329"/>
          </a:xfrm>
          <a:prstGeom prst="rect">
            <a:avLst/>
          </a:prstGeom>
        </p:spPr>
        <p:txBody>
          <a:bodyPr wrap="square">
            <a:spAutoFit/>
          </a:bodyPr>
          <a:lstStyle/>
          <a:p>
            <a:pPr defTabSz="457200"/>
            <a:r>
              <a:rPr lang="en-US" dirty="0"/>
              <a:t>Yuriy Bulygin			@c7zero</a:t>
            </a:r>
          </a:p>
          <a:p>
            <a:pPr defTabSz="457200"/>
            <a:r>
              <a:rPr lang="en-US" dirty="0"/>
              <a:t>Alex Bazhaniuk		@</a:t>
            </a:r>
            <a:r>
              <a:rPr lang="en-US" dirty="0" err="1"/>
              <a:t>ABazhaniuk</a:t>
            </a:r>
            <a:endParaRPr lang="en-US" dirty="0"/>
          </a:p>
          <a:p>
            <a:pPr defTabSz="457200"/>
            <a:r>
              <a:rPr lang="en-US" dirty="0"/>
              <a:t>Andrew Furtak		@</a:t>
            </a:r>
            <a:r>
              <a:rPr lang="en-US" dirty="0" err="1"/>
              <a:t>a_furtak</a:t>
            </a:r>
            <a:endParaRPr lang="en-US" dirty="0"/>
          </a:p>
          <a:p>
            <a:pPr defTabSz="457200"/>
            <a:r>
              <a:rPr lang="en-US" dirty="0">
                <a:solidFill>
                  <a:prstClr val="black"/>
                </a:solidFill>
              </a:rPr>
              <a:t>John Loucaides		@</a:t>
            </a:r>
            <a:r>
              <a:rPr lang="en-US" dirty="0" err="1">
                <a:solidFill>
                  <a:prstClr val="black"/>
                </a:solidFill>
              </a:rPr>
              <a:t>JohnLoucaides</a:t>
            </a:r>
            <a:endParaRPr lang="en-US" dirty="0">
              <a:solidFill>
                <a:prstClr val="black"/>
              </a:solidFill>
            </a:endParaRPr>
          </a:p>
        </p:txBody>
      </p:sp>
    </p:spTree>
    <p:extLst>
      <p:ext uri="{BB962C8B-B14F-4D97-AF65-F5344CB8AC3E}">
        <p14:creationId xmlns:p14="http://schemas.microsoft.com/office/powerpoint/2010/main" val="10018880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days. Boot sector infection</a:t>
            </a:r>
          </a:p>
        </p:txBody>
      </p:sp>
      <p:sp>
        <p:nvSpPr>
          <p:cNvPr id="3" name="Content Placeholder 2"/>
          <p:cNvSpPr>
            <a:spLocks noGrp="1"/>
          </p:cNvSpPr>
          <p:nvPr>
            <p:ph idx="1"/>
          </p:nvPr>
        </p:nvSpPr>
        <p:spPr/>
        <p:txBody>
          <a:bodyPr>
            <a:normAutofit fontScale="92500" lnSpcReduction="10000"/>
          </a:bodyPr>
          <a:lstStyle/>
          <a:p>
            <a:r>
              <a:rPr lang="en-US" dirty="0"/>
              <a:t>Brain – considered to be the first PC virus.</a:t>
            </a:r>
          </a:p>
          <a:p>
            <a:r>
              <a:rPr lang="en-US" dirty="0"/>
              <a:t>This virus originated in January, 1986, in Lahore Pakistan. The first noticeable infection problems did not surface until 1988.</a:t>
            </a:r>
          </a:p>
          <a:p>
            <a:r>
              <a:rPr lang="en-US" dirty="0"/>
              <a:t>The Brain is a boot sector infector, approximately 3 K in length, that infects 5 1/4" floppies.</a:t>
            </a:r>
          </a:p>
          <a:p>
            <a:r>
              <a:rPr lang="en-US" dirty="0"/>
              <a:t>The virus stores the original boot sector, and six extension sectors, containing the main body of the virus, in available sectors which are then flagged as bad sectors.</a:t>
            </a:r>
          </a:p>
          <a:p>
            <a:r>
              <a:rPr lang="en-US" dirty="0"/>
              <a:t>Brain is the only virus yet discovered that contains the valid names, phone numbers and addresses of the creators.</a:t>
            </a:r>
          </a:p>
          <a:p>
            <a:r>
              <a:rPr lang="en-US" dirty="0">
                <a:hlinkClick r:id="rId3"/>
              </a:rPr>
              <a:t>http://virus.wikidot.com/brain</a:t>
            </a:r>
            <a:endParaRPr lang="en-US" dirty="0"/>
          </a:p>
          <a:p>
            <a:r>
              <a:rPr lang="en-US" dirty="0">
                <a:hlinkClick r:id="rId4"/>
              </a:rPr>
              <a:t>http://www.textfiles.com/virus/braininf.vir</a:t>
            </a:r>
            <a:r>
              <a:rPr lang="en-US" dirty="0"/>
              <a:t> (David </a:t>
            </a:r>
            <a:r>
              <a:rPr lang="en-US" dirty="0" err="1"/>
              <a:t>Stang</a:t>
            </a:r>
            <a:r>
              <a:rPr lang="en-US" dirty="0"/>
              <a:t>, NCSA)</a:t>
            </a:r>
          </a:p>
          <a:p>
            <a:endParaRPr lang="en-US" dirty="0"/>
          </a:p>
          <a:p>
            <a:endParaRPr lang="en-US" dirty="0"/>
          </a:p>
        </p:txBody>
      </p:sp>
    </p:spTree>
    <p:extLst>
      <p:ext uri="{BB962C8B-B14F-4D97-AF65-F5344CB8AC3E}">
        <p14:creationId xmlns:p14="http://schemas.microsoft.com/office/powerpoint/2010/main" val="343365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days. BIOS infection</a:t>
            </a:r>
          </a:p>
        </p:txBody>
      </p:sp>
      <p:sp>
        <p:nvSpPr>
          <p:cNvPr id="3" name="Content Placeholder 2"/>
          <p:cNvSpPr>
            <a:spLocks noGrp="1"/>
          </p:cNvSpPr>
          <p:nvPr>
            <p:ph idx="1"/>
          </p:nvPr>
        </p:nvSpPr>
        <p:spPr/>
        <p:txBody>
          <a:bodyPr>
            <a:normAutofit/>
          </a:bodyPr>
          <a:lstStyle/>
          <a:p>
            <a:r>
              <a:rPr lang="en-US" dirty="0"/>
              <a:t>BIOS Meningitis – the worlds first flash BIOS infecting virus. Infects floppy boot-sector and hard drive MBR as well. It was coded by </a:t>
            </a:r>
            <a:r>
              <a:rPr lang="en-US" dirty="0" err="1"/>
              <a:t>Qark</a:t>
            </a:r>
            <a:r>
              <a:rPr lang="en-US" dirty="0"/>
              <a:t> of VLAD and appeared in Issue 2 of VLAD magazine in November 1994.</a:t>
            </a:r>
          </a:p>
          <a:p>
            <a:r>
              <a:rPr lang="en-US" dirty="0"/>
              <a:t>BIOS Meningitis uses various INT 16h AH=E0h (BIOS Flash routines) calls to manipulate the Flash memory. Hooks INT 19h (BIOS Boot Strap Loader) handler. The virus INT 19h handler copies the virus to 0000:7C00h (standard boot sector load address), emulates an infected MBR execution and then does the job of a standard INT 19h handler – boots from floppy or HDD.</a:t>
            </a:r>
          </a:p>
          <a:p>
            <a:r>
              <a:rPr lang="en-US" dirty="0">
                <a:hlinkClick r:id="rId3"/>
              </a:rPr>
              <a:t>http://virus.wikidot.com/bios-meningitis</a:t>
            </a:r>
            <a:endParaRPr lang="en-US" dirty="0"/>
          </a:p>
          <a:p>
            <a:r>
              <a:rPr lang="en-US" dirty="0">
                <a:hlinkClick r:id="rId4"/>
              </a:rPr>
              <a:t>http://www.wiw.org/~meta/vlad/vlad2/art44.htm</a:t>
            </a:r>
            <a:r>
              <a:rPr lang="en-US" dirty="0"/>
              <a:t> (source code)</a:t>
            </a:r>
          </a:p>
          <a:p>
            <a:endParaRPr lang="en-US" dirty="0"/>
          </a:p>
          <a:p>
            <a:endParaRPr lang="en-US" dirty="0"/>
          </a:p>
          <a:p>
            <a:endParaRPr lang="en-US" dirty="0"/>
          </a:p>
        </p:txBody>
      </p:sp>
    </p:spTree>
    <p:extLst>
      <p:ext uri="{BB962C8B-B14F-4D97-AF65-F5344CB8AC3E}">
        <p14:creationId xmlns:p14="http://schemas.microsoft.com/office/powerpoint/2010/main" val="111791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64707"/>
            <a:ext cx="8118258" cy="1247687"/>
          </a:xfrm>
        </p:spPr>
        <p:txBody>
          <a:bodyPr/>
          <a:lstStyle/>
          <a:p>
            <a:r>
              <a:rPr lang="en-US" dirty="0"/>
              <a:t>BIOS damage - CIH</a:t>
            </a:r>
            <a:endParaRPr lang="en-US" b="1" dirty="0"/>
          </a:p>
        </p:txBody>
      </p:sp>
      <p:sp>
        <p:nvSpPr>
          <p:cNvPr id="7" name="Content Placeholder 4"/>
          <p:cNvSpPr>
            <a:spLocks noGrp="1"/>
          </p:cNvSpPr>
          <p:nvPr>
            <p:ph idx="1"/>
          </p:nvPr>
        </p:nvSpPr>
        <p:spPr>
          <a:xfrm>
            <a:off x="533401" y="1676400"/>
            <a:ext cx="8077199" cy="3581400"/>
          </a:xfrm>
        </p:spPr>
        <p:txBody>
          <a:bodyPr>
            <a:normAutofit/>
          </a:bodyPr>
          <a:lstStyle/>
          <a:p>
            <a:pPr lvl="1">
              <a:buNone/>
            </a:pPr>
            <a:r>
              <a:rPr lang="en-US" sz="2400" dirty="0"/>
              <a:t>In 1998-99 </a:t>
            </a:r>
            <a:r>
              <a:rPr lang="en-US" sz="2400" b="1" dirty="0"/>
              <a:t>CIH </a:t>
            </a:r>
            <a:r>
              <a:rPr lang="en-US" sz="2400" dirty="0"/>
              <a:t>(“Chernobyl”) virus infected </a:t>
            </a:r>
            <a:r>
              <a:rPr lang="en-US" sz="2400" b="1" dirty="0"/>
              <a:t>60 million</a:t>
            </a:r>
            <a:r>
              <a:rPr lang="en-US" sz="2400" dirty="0"/>
              <a:t> and damaged </a:t>
            </a:r>
            <a:r>
              <a:rPr lang="en-US" sz="2400" b="1" dirty="0"/>
              <a:t>0.5 million</a:t>
            </a:r>
            <a:r>
              <a:rPr lang="en-US" sz="2400" dirty="0"/>
              <a:t> computers causing </a:t>
            </a:r>
            <a:r>
              <a:rPr lang="en-US" sz="2400" b="1" dirty="0"/>
              <a:t>~$1B </a:t>
            </a:r>
            <a:r>
              <a:rPr lang="en-US" sz="2400" dirty="0"/>
              <a:t>in damages</a:t>
            </a:r>
          </a:p>
          <a:p>
            <a:pPr lvl="1">
              <a:buNone/>
              <a:tabLst>
                <a:tab pos="5541963" algn="l"/>
              </a:tabLst>
            </a:pPr>
            <a:r>
              <a:rPr lang="en-US" sz="2400" dirty="0"/>
              <a:t>CIH destructive payload, when activated, attempts to </a:t>
            </a:r>
            <a:r>
              <a:rPr lang="en-US" sz="2400" b="1" dirty="0"/>
              <a:t>corrupt system BIOS in ROM </a:t>
            </a:r>
            <a:r>
              <a:rPr lang="en-US" sz="2400" dirty="0"/>
              <a:t>and 2048 </a:t>
            </a:r>
            <a:r>
              <a:rPr lang="en-US" sz="2400" b="1" dirty="0"/>
              <a:t>sectors</a:t>
            </a:r>
            <a:r>
              <a:rPr lang="en-US" sz="2400" dirty="0"/>
              <a:t> on all hard drives including boot sectors</a:t>
            </a:r>
          </a:p>
          <a:p>
            <a:pPr lvl="1">
              <a:buNone/>
            </a:pPr>
            <a:endParaRPr lang="en-US" sz="3500" dirty="0"/>
          </a:p>
        </p:txBody>
      </p:sp>
      <p:sp>
        <p:nvSpPr>
          <p:cNvPr id="4" name="Rectangle 3"/>
          <p:cNvSpPr/>
          <p:nvPr/>
        </p:nvSpPr>
        <p:spPr>
          <a:xfrm>
            <a:off x="1981200" y="6096000"/>
            <a:ext cx="5532284" cy="369332"/>
          </a:xfrm>
          <a:prstGeom prst="rect">
            <a:avLst/>
          </a:prstGeom>
        </p:spPr>
        <p:txBody>
          <a:bodyPr wrap="none">
            <a:spAutoFit/>
          </a:bodyPr>
          <a:lstStyle/>
          <a:p>
            <a:r>
              <a:rPr lang="en-US" dirty="0"/>
              <a:t>Sources: </a:t>
            </a:r>
            <a:r>
              <a:rPr lang="en-US" dirty="0">
                <a:hlinkClick r:id="rId2"/>
              </a:rPr>
              <a:t>Wikipedia</a:t>
            </a:r>
            <a:r>
              <a:rPr lang="en-US" dirty="0"/>
              <a:t>, </a:t>
            </a:r>
            <a:r>
              <a:rPr lang="en-US" dirty="0">
                <a:hlinkClick r:id="rId3"/>
              </a:rPr>
              <a:t>F-Secure</a:t>
            </a:r>
            <a:r>
              <a:rPr lang="en-US" dirty="0"/>
              <a:t>, </a:t>
            </a:r>
            <a:r>
              <a:rPr lang="en-US" dirty="0">
                <a:hlinkClick r:id="rId4"/>
              </a:rPr>
              <a:t>Kaspersky Lab</a:t>
            </a:r>
            <a:r>
              <a:rPr lang="en-US" dirty="0"/>
              <a:t>, </a:t>
            </a:r>
            <a:r>
              <a:rPr lang="en-US" dirty="0">
                <a:hlinkClick r:id="rId5"/>
              </a:rPr>
              <a:t>GRC</a:t>
            </a:r>
            <a:endParaRPr lang="en-US" dirty="0"/>
          </a:p>
        </p:txBody>
      </p:sp>
    </p:spTree>
    <p:extLst>
      <p:ext uri="{BB962C8B-B14F-4D97-AF65-F5344CB8AC3E}">
        <p14:creationId xmlns:p14="http://schemas.microsoft.com/office/powerpoint/2010/main" val="262027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159448"/>
            <a:ext cx="8002587" cy="1362075"/>
          </a:xfrm>
        </p:spPr>
        <p:txBody>
          <a:bodyPr>
            <a:normAutofit/>
          </a:bodyPr>
          <a:lstStyle/>
          <a:p>
            <a:r>
              <a:rPr lang="en-US" dirty="0">
                <a:solidFill>
                  <a:schemeClr val="tx1"/>
                </a:solidFill>
                <a:latin typeface="Neo Sans Intel" panose="020B0504020202020204" pitchFamily="34" charset="0"/>
              </a:rPr>
              <a:t>2.2 Boot Sectors</a:t>
            </a:r>
          </a:p>
        </p:txBody>
      </p:sp>
    </p:spTree>
    <p:extLst>
      <p:ext uri="{BB962C8B-B14F-4D97-AF65-F5344CB8AC3E}">
        <p14:creationId xmlns:p14="http://schemas.microsoft.com/office/powerpoint/2010/main" val="190334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SPO-PPT-Template-darkblue-newlogo 2014">
  <a:themeElements>
    <a:clrScheme name="Custom 3">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4280"/>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3355</Words>
  <Application>Microsoft Office PowerPoint</Application>
  <PresentationFormat>On-screen Show (4:3)</PresentationFormat>
  <Paragraphs>827</Paragraphs>
  <Slides>59</Slides>
  <Notes>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Aharoni</vt:lpstr>
      <vt:lpstr>Lucida Grande</vt:lpstr>
      <vt:lpstr>Neo Sans Intel</vt:lpstr>
      <vt:lpstr>Neo Sans Intel Light</vt:lpstr>
      <vt:lpstr>Neo Sans Intel Medium</vt:lpstr>
      <vt:lpstr>Arial</vt:lpstr>
      <vt:lpstr>Calibri</vt:lpstr>
      <vt:lpstr>Courier New</vt:lpstr>
      <vt:lpstr>Tahoma</vt:lpstr>
      <vt:lpstr>Verdana</vt:lpstr>
      <vt:lpstr>Wingdings</vt:lpstr>
      <vt:lpstr>ISPO-PPT-Template-darkblue-newlogo 2014</vt:lpstr>
      <vt:lpstr>Security of BIOS/UEFI System Firmware from Attacker and Defender Perspectives  Section 2. Bootkits and Secure Boot</vt:lpstr>
      <vt:lpstr>License</vt:lpstr>
      <vt:lpstr>Section 2. Bootkits and Secure Boot</vt:lpstr>
      <vt:lpstr>2.1 In the beginning</vt:lpstr>
      <vt:lpstr>Early days. Boot sector infection</vt:lpstr>
      <vt:lpstr>Early days. Boot sector infection</vt:lpstr>
      <vt:lpstr>Early days. BIOS infection</vt:lpstr>
      <vt:lpstr>BIOS damage - CIH</vt:lpstr>
      <vt:lpstr>2.2 Boot Sectors</vt:lpstr>
      <vt:lpstr>Master Boot Record (MBR)</vt:lpstr>
      <vt:lpstr>Legacy MBR structure</vt:lpstr>
      <vt:lpstr>Legacy MBR partition record</vt:lpstr>
      <vt:lpstr>Protective MBR</vt:lpstr>
      <vt:lpstr>Protective MBR structure</vt:lpstr>
      <vt:lpstr>Volume Boot Record (VBR)</vt:lpstr>
      <vt:lpstr>2.3 Bootkits (Boot Rootkits)</vt:lpstr>
      <vt:lpstr>eEye BootRoot</vt:lpstr>
      <vt:lpstr>Chronology</vt:lpstr>
      <vt:lpstr>Types of Bootkits</vt:lpstr>
      <vt:lpstr>MBR Bootkit: TDL4 (Olmarik, Alureon)</vt:lpstr>
      <vt:lpstr>VBR Bootkit: Fin1</vt:lpstr>
      <vt:lpstr>Ransomware Bootkit: Petya</vt:lpstr>
      <vt:lpstr>Mebromi BIOS Infection</vt:lpstr>
      <vt:lpstr>Exercise 2.1</vt:lpstr>
      <vt:lpstr>2.3 GUID Partition Table</vt:lpstr>
      <vt:lpstr>GUID Partition Table </vt:lpstr>
      <vt:lpstr>GUID Partition Table Disk Layout</vt:lpstr>
      <vt:lpstr>GUID Partition Table Header</vt:lpstr>
      <vt:lpstr>GUID Partition Table Entry</vt:lpstr>
      <vt:lpstr>Exercise 2.2</vt:lpstr>
      <vt:lpstr>2.4 UEFI Bootkits</vt:lpstr>
      <vt:lpstr>UEFI Based Windows Boot</vt:lpstr>
      <vt:lpstr>Types of UEFI Bootkits</vt:lpstr>
      <vt:lpstr>Types of UEFI Bootkits</vt:lpstr>
      <vt:lpstr>Replacing Boot Loaders</vt:lpstr>
      <vt:lpstr>Adding/Replacing DXE Drivers</vt:lpstr>
      <vt:lpstr>Replacing DXE Option ROM Drivers</vt:lpstr>
      <vt:lpstr>UEFI Bootkits</vt:lpstr>
      <vt:lpstr>UEFI Bootkit: Dreamboot</vt:lpstr>
      <vt:lpstr>Windows 8 UEFI Bootkit</vt:lpstr>
      <vt:lpstr>2.5 UEFI Secure Boot</vt:lpstr>
      <vt:lpstr>Secure Boot (UEFI + OS)</vt:lpstr>
      <vt:lpstr>PowerPoint Presentation</vt:lpstr>
      <vt:lpstr>UEFI Secure Boot Configuration</vt:lpstr>
      <vt:lpstr>Secure Boot Key Hierarchy</vt:lpstr>
      <vt:lpstr>PK (openssl x509 -in PK.pem –text)</vt:lpstr>
      <vt:lpstr>Secure Boot Modes</vt:lpstr>
      <vt:lpstr>Secure Boot Modes</vt:lpstr>
      <vt:lpstr>Image Verification Policies</vt:lpstr>
      <vt:lpstr>PowerPoint Presentation</vt:lpstr>
      <vt:lpstr>Verifying Policies</vt:lpstr>
      <vt:lpstr>Image Verification Handler</vt:lpstr>
      <vt:lpstr>Authenticating EFI Images (EDK2)</vt:lpstr>
      <vt:lpstr>Open source packages for Secure Boot Flow</vt:lpstr>
      <vt:lpstr>2.6 Linux Secure Boot</vt:lpstr>
      <vt:lpstr>Linux Secure Boot with Shim</vt:lpstr>
      <vt:lpstr>Multiple OS Boot with MOK</vt:lpstr>
      <vt:lpstr>Exercise 2.3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2015-06-15T22:14:52Z</dcterms:created>
  <dcterms:modified xsi:type="dcterms:W3CDTF">2017-05-09T16:56:01Z</dcterms:modified>
</cp:coreProperties>
</file>