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53"/>
  </p:notesMasterIdLst>
  <p:sldIdLst>
    <p:sldId id="257" r:id="rId2"/>
    <p:sldId id="425" r:id="rId3"/>
    <p:sldId id="259" r:id="rId4"/>
    <p:sldId id="380" r:id="rId5"/>
    <p:sldId id="428" r:id="rId6"/>
    <p:sldId id="382" r:id="rId7"/>
    <p:sldId id="384" r:id="rId8"/>
    <p:sldId id="364" r:id="rId9"/>
    <p:sldId id="363" r:id="rId10"/>
    <p:sldId id="322" r:id="rId11"/>
    <p:sldId id="323" r:id="rId12"/>
    <p:sldId id="424" r:id="rId13"/>
    <p:sldId id="325" r:id="rId14"/>
    <p:sldId id="326" r:id="rId15"/>
    <p:sldId id="421" r:id="rId16"/>
    <p:sldId id="327" r:id="rId17"/>
    <p:sldId id="328" r:id="rId18"/>
    <p:sldId id="329" r:id="rId19"/>
    <p:sldId id="330" r:id="rId20"/>
    <p:sldId id="419" r:id="rId21"/>
    <p:sldId id="355"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73" r:id="rId39"/>
    <p:sldId id="348" r:id="rId40"/>
    <p:sldId id="349" r:id="rId41"/>
    <p:sldId id="350" r:id="rId42"/>
    <p:sldId id="351" r:id="rId43"/>
    <p:sldId id="352" r:id="rId44"/>
    <p:sldId id="353" r:id="rId45"/>
    <p:sldId id="401" r:id="rId46"/>
    <p:sldId id="402" r:id="rId47"/>
    <p:sldId id="403" r:id="rId48"/>
    <p:sldId id="404" r:id="rId49"/>
    <p:sldId id="411" r:id="rId50"/>
    <p:sldId id="412" r:id="rId51"/>
    <p:sldId id="42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7BFBB5-56F2-496C-9524-6587B02E1D84}">
          <p14:sldIdLst>
            <p14:sldId id="257"/>
            <p14:sldId id="425"/>
            <p14:sldId id="259"/>
            <p14:sldId id="380"/>
            <p14:sldId id="428"/>
            <p14:sldId id="382"/>
            <p14:sldId id="384"/>
            <p14:sldId id="364"/>
            <p14:sldId id="363"/>
            <p14:sldId id="322"/>
            <p14:sldId id="323"/>
            <p14:sldId id="424"/>
            <p14:sldId id="325"/>
            <p14:sldId id="326"/>
            <p14:sldId id="421"/>
            <p14:sldId id="327"/>
            <p14:sldId id="328"/>
            <p14:sldId id="329"/>
            <p14:sldId id="330"/>
            <p14:sldId id="419"/>
            <p14:sldId id="355"/>
            <p14:sldId id="332"/>
            <p14:sldId id="333"/>
            <p14:sldId id="334"/>
            <p14:sldId id="335"/>
            <p14:sldId id="336"/>
            <p14:sldId id="337"/>
            <p14:sldId id="338"/>
            <p14:sldId id="339"/>
            <p14:sldId id="340"/>
            <p14:sldId id="341"/>
            <p14:sldId id="342"/>
            <p14:sldId id="343"/>
            <p14:sldId id="344"/>
            <p14:sldId id="345"/>
            <p14:sldId id="346"/>
            <p14:sldId id="347"/>
            <p14:sldId id="373"/>
            <p14:sldId id="348"/>
            <p14:sldId id="349"/>
            <p14:sldId id="350"/>
            <p14:sldId id="351"/>
            <p14:sldId id="352"/>
            <p14:sldId id="353"/>
            <p14:sldId id="401"/>
            <p14:sldId id="402"/>
            <p14:sldId id="403"/>
            <p14:sldId id="404"/>
            <p14:sldId id="411"/>
            <p14:sldId id="412"/>
            <p14:sldId id="427"/>
          </p14:sldIdLst>
        </p14:section>
        <p14:section name="Exercises" id="{288DA610-B808-4478-8824-64CA0E863CC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80" autoAdjust="0"/>
  </p:normalViewPr>
  <p:slideViewPr>
    <p:cSldViewPr>
      <p:cViewPr varScale="1">
        <p:scale>
          <a:sx n="68" d="100"/>
          <a:sy n="68" d="100"/>
        </p:scale>
        <p:origin x="124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308226-9D76-4862-A1DA-44C5EB9A877E}" type="doc">
      <dgm:prSet loTypeId="urn:microsoft.com/office/officeart/2009/3/layout/RandomtoResultProcess" loCatId="process" qsTypeId="urn:microsoft.com/office/officeart/2005/8/quickstyle/3d7" qsCatId="3D" csTypeId="urn:microsoft.com/office/officeart/2005/8/colors/accent1_2" csCatId="accent1" phldr="1"/>
      <dgm:spPr/>
    </dgm:pt>
    <dgm:pt modelId="{B08AA76D-3D5D-430A-93C8-4BB2A5E0F225}">
      <dgm:prSet phldrT="[Text]"/>
      <dgm:spPr>
        <a:xfrm>
          <a:off x="147269" y="1242565"/>
          <a:ext cx="2134891" cy="703543"/>
        </a:xfrm>
        <a:noFill/>
        <a:ln>
          <a:noFill/>
        </a:ln>
        <a:effectLst/>
      </dgm:spPr>
      <dgm:t>
        <a:bodyPr/>
        <a:lstStyle/>
        <a:p>
          <a:r>
            <a:rPr lang="en-US" dirty="0">
              <a:solidFill>
                <a:sysClr val="windowText" lastClr="000000">
                  <a:hueOff val="0"/>
                  <a:satOff val="0"/>
                  <a:lumOff val="0"/>
                  <a:alphaOff val="0"/>
                </a:sysClr>
              </a:solidFill>
              <a:latin typeface="Calibri"/>
              <a:ea typeface="+mn-ea"/>
              <a:cs typeface="+mn-cs"/>
            </a:rPr>
            <a:t>Security Research </a:t>
          </a:r>
        </a:p>
      </dgm:t>
    </dgm:pt>
    <dgm:pt modelId="{5F250818-9339-421C-B50A-D7D8F2F391BD}" type="parTrans" cxnId="{0E68BF6D-A3A2-4B79-B009-6092349422DE}">
      <dgm:prSet/>
      <dgm:spPr/>
      <dgm:t>
        <a:bodyPr/>
        <a:lstStyle/>
        <a:p>
          <a:endParaRPr lang="en-US"/>
        </a:p>
      </dgm:t>
    </dgm:pt>
    <dgm:pt modelId="{456B2A74-3E1F-4B85-B756-9A79D747E659}" type="sibTrans" cxnId="{0E68BF6D-A3A2-4B79-B009-6092349422DE}">
      <dgm:prSet/>
      <dgm:spPr/>
      <dgm:t>
        <a:bodyPr/>
        <a:lstStyle/>
        <a:p>
          <a:endParaRPr lang="en-US"/>
        </a:p>
      </dgm:t>
    </dgm:pt>
    <dgm:pt modelId="{6AB5E0A9-B186-4AAE-9D94-8CC713D24000}">
      <dgm:prSet phldrT="[Text]"/>
      <dgm:spPr>
        <a:xfrm>
          <a:off x="3144983" y="838722"/>
          <a:ext cx="2137456" cy="1496219"/>
        </a:xfrm>
        <a:noFill/>
        <a:ln>
          <a:noFill/>
        </a:ln>
        <a:effectLst/>
      </dgm:spPr>
      <dgm:t>
        <a:bodyPr/>
        <a:lstStyle/>
        <a:p>
          <a:r>
            <a:rPr lang="en-US" dirty="0">
              <a:solidFill>
                <a:sysClr val="windowText" lastClr="000000">
                  <a:hueOff val="0"/>
                  <a:satOff val="0"/>
                  <a:lumOff val="0"/>
                  <a:alphaOff val="0"/>
                </a:sysClr>
              </a:solidFill>
              <a:latin typeface="Calibri"/>
              <a:ea typeface="+mn-ea"/>
              <a:cs typeface="+mn-cs"/>
            </a:rPr>
            <a:t>Platform Validation</a:t>
          </a:r>
        </a:p>
      </dgm:t>
    </dgm:pt>
    <dgm:pt modelId="{75699ABD-D99F-45BA-9DE7-64BEA511E88A}" type="parTrans" cxnId="{479CB512-94A0-49CF-9572-DA20E8B73A52}">
      <dgm:prSet/>
      <dgm:spPr/>
      <dgm:t>
        <a:bodyPr/>
        <a:lstStyle/>
        <a:p>
          <a:endParaRPr lang="en-US"/>
        </a:p>
      </dgm:t>
    </dgm:pt>
    <dgm:pt modelId="{82E4FC21-28EE-449F-AB8E-A648EC7BDC6F}" type="sibTrans" cxnId="{479CB512-94A0-49CF-9572-DA20E8B73A52}">
      <dgm:prSet/>
      <dgm:spPr/>
      <dgm:t>
        <a:bodyPr/>
        <a:lstStyle/>
        <a:p>
          <a:endParaRPr lang="en-US"/>
        </a:p>
      </dgm:t>
    </dgm:pt>
    <dgm:pt modelId="{99894368-1BDA-45D0-AA75-E6C11D201D6F}">
      <dgm:prSet phldrT="[Text]"/>
      <dgm:spPr>
        <a:xfrm>
          <a:off x="6226483" y="731849"/>
          <a:ext cx="1816838" cy="1816838"/>
        </a:xfr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t>
        <a:bodyPr/>
        <a:lstStyle/>
        <a:p>
          <a:r>
            <a:rPr lang="en-US" dirty="0">
              <a:solidFill>
                <a:sysClr val="windowText" lastClr="000000"/>
              </a:solidFill>
              <a:latin typeface="Calibri"/>
              <a:ea typeface="+mn-ea"/>
              <a:cs typeface="+mn-cs"/>
            </a:rPr>
            <a:t>Risk Profile</a:t>
          </a:r>
        </a:p>
      </dgm:t>
    </dgm:pt>
    <dgm:pt modelId="{2A35C499-86EA-4D8B-8121-EC8288408740}" type="parTrans" cxnId="{9A0619C9-3F4C-46FE-89A5-DA512934211E}">
      <dgm:prSet/>
      <dgm:spPr/>
      <dgm:t>
        <a:bodyPr/>
        <a:lstStyle/>
        <a:p>
          <a:endParaRPr lang="en-US"/>
        </a:p>
      </dgm:t>
    </dgm:pt>
    <dgm:pt modelId="{7B536B44-E419-4693-BE2E-2E33CFD28693}" type="sibTrans" cxnId="{9A0619C9-3F4C-46FE-89A5-DA512934211E}">
      <dgm:prSet/>
      <dgm:spPr/>
      <dgm:t>
        <a:bodyPr/>
        <a:lstStyle/>
        <a:p>
          <a:endParaRPr lang="en-US"/>
        </a:p>
      </dgm:t>
    </dgm:pt>
    <dgm:pt modelId="{38285565-0C32-47C1-BF43-4E682B2FEDCE}">
      <dgm:prSet phldrT="[Text]" custT="1"/>
      <dgm:spPr>
        <a:xfrm>
          <a:off x="147269" y="2726097"/>
          <a:ext cx="2134891" cy="1318098"/>
        </a:xfrm>
        <a:noFill/>
        <a:ln>
          <a:noFill/>
        </a:ln>
        <a:effectLst/>
      </dgm:spPr>
      <dgm:t>
        <a:bodyPr/>
        <a:lstStyle/>
        <a:p>
          <a:r>
            <a:rPr lang="en-US" sz="3200" dirty="0">
              <a:solidFill>
                <a:sysClr val="windowText" lastClr="000000">
                  <a:hueOff val="0"/>
                  <a:satOff val="0"/>
                  <a:lumOff val="0"/>
                  <a:alphaOff val="0"/>
                </a:sysClr>
              </a:solidFill>
              <a:latin typeface="Calibri"/>
              <a:ea typeface="+mn-ea"/>
              <a:cs typeface="+mn-cs"/>
            </a:rPr>
            <a:t>New Attacks</a:t>
          </a:r>
        </a:p>
      </dgm:t>
    </dgm:pt>
    <dgm:pt modelId="{7C3042A5-8925-4C80-8F87-4F6C1DBF9531}" type="parTrans" cxnId="{29CB58C1-AD03-40C8-ACF2-F008616C1736}">
      <dgm:prSet/>
      <dgm:spPr/>
      <dgm:t>
        <a:bodyPr/>
        <a:lstStyle/>
        <a:p>
          <a:endParaRPr lang="en-US"/>
        </a:p>
      </dgm:t>
    </dgm:pt>
    <dgm:pt modelId="{48C12CA5-AA77-44BC-B2DE-FB92BED4739D}" type="sibTrans" cxnId="{29CB58C1-AD03-40C8-ACF2-F008616C1736}">
      <dgm:prSet/>
      <dgm:spPr/>
      <dgm:t>
        <a:bodyPr/>
        <a:lstStyle/>
        <a:p>
          <a:endParaRPr lang="en-US"/>
        </a:p>
      </dgm:t>
    </dgm:pt>
    <dgm:pt modelId="{18CD1113-DCC6-4C17-B351-59E57F8F3EBA}">
      <dgm:prSet phldrT="[Text]" custT="1"/>
      <dgm:spPr>
        <a:xfrm>
          <a:off x="3144983" y="2726097"/>
          <a:ext cx="2137456" cy="1318098"/>
        </a:xfrm>
        <a:noFill/>
        <a:ln>
          <a:noFill/>
        </a:ln>
        <a:effectLst/>
      </dgm:spPr>
      <dgm:t>
        <a:bodyPr/>
        <a:lstStyle/>
        <a:p>
          <a:r>
            <a:rPr lang="en-US" sz="3200" dirty="0">
              <a:solidFill>
                <a:sysClr val="windowText" lastClr="000000">
                  <a:hueOff val="0"/>
                  <a:satOff val="0"/>
                  <a:lumOff val="0"/>
                  <a:alphaOff val="0"/>
                </a:sysClr>
              </a:solidFill>
              <a:latin typeface="Calibri"/>
              <a:ea typeface="+mn-ea"/>
              <a:cs typeface="+mn-cs"/>
            </a:rPr>
            <a:t>Test Modules for OEMs/IBVs</a:t>
          </a:r>
        </a:p>
      </dgm:t>
    </dgm:pt>
    <dgm:pt modelId="{D60DCA05-29B3-4193-B887-ACB671B1E961}" type="parTrans" cxnId="{70F3CFA0-7F4B-41B1-9743-ABB0C2C4B5EE}">
      <dgm:prSet/>
      <dgm:spPr/>
      <dgm:t>
        <a:bodyPr/>
        <a:lstStyle/>
        <a:p>
          <a:endParaRPr lang="en-US"/>
        </a:p>
      </dgm:t>
    </dgm:pt>
    <dgm:pt modelId="{8148B11F-BB8E-4F6A-BE10-9E9F0BDDB058}" type="sibTrans" cxnId="{70F3CFA0-7F4B-41B1-9743-ABB0C2C4B5EE}">
      <dgm:prSet/>
      <dgm:spPr/>
      <dgm:t>
        <a:bodyPr/>
        <a:lstStyle/>
        <a:p>
          <a:endParaRPr lang="en-US"/>
        </a:p>
      </dgm:t>
    </dgm:pt>
    <dgm:pt modelId="{BABEFBF2-A124-4C1C-BEC4-787035792AE0}">
      <dgm:prSet phldrT="[Text]" custT="1"/>
      <dgm:spPr>
        <a:xfrm>
          <a:off x="6066174" y="2726097"/>
          <a:ext cx="2137456" cy="1318098"/>
        </a:xfrm>
        <a:noFill/>
        <a:ln>
          <a:noFill/>
        </a:ln>
        <a:effectLst/>
      </dgm:spPr>
      <dgm:t>
        <a:bodyPr/>
        <a:lstStyle/>
        <a:p>
          <a:r>
            <a:rPr lang="en-US" sz="3200" dirty="0">
              <a:solidFill>
                <a:sysClr val="windowText" lastClr="000000">
                  <a:hueOff val="0"/>
                  <a:satOff val="0"/>
                  <a:lumOff val="0"/>
                  <a:alphaOff val="0"/>
                </a:sysClr>
              </a:solidFill>
              <a:latin typeface="Calibri"/>
              <a:ea typeface="+mn-ea"/>
              <a:cs typeface="+mn-cs"/>
            </a:rPr>
            <a:t>End-user Risk</a:t>
          </a:r>
        </a:p>
      </dgm:t>
    </dgm:pt>
    <dgm:pt modelId="{79361B2D-E7A7-41B8-9DDE-9323870581C5}" type="parTrans" cxnId="{00FC2C1E-49A4-4166-B482-8345DC5D53DE}">
      <dgm:prSet/>
      <dgm:spPr/>
      <dgm:t>
        <a:bodyPr/>
        <a:lstStyle/>
        <a:p>
          <a:endParaRPr lang="en-US"/>
        </a:p>
      </dgm:t>
    </dgm:pt>
    <dgm:pt modelId="{721B019A-CA7B-4D3F-9B6B-4811A516484E}" type="sibTrans" cxnId="{00FC2C1E-49A4-4166-B482-8345DC5D53DE}">
      <dgm:prSet/>
      <dgm:spPr/>
      <dgm:t>
        <a:bodyPr/>
        <a:lstStyle/>
        <a:p>
          <a:endParaRPr lang="en-US"/>
        </a:p>
      </dgm:t>
    </dgm:pt>
    <dgm:pt modelId="{E8730A88-D969-403B-9904-57D7F21FD072}" type="pres">
      <dgm:prSet presAssocID="{19308226-9D76-4862-A1DA-44C5EB9A877E}" presName="Name0" presStyleCnt="0">
        <dgm:presLayoutVars>
          <dgm:dir/>
          <dgm:animOne val="branch"/>
          <dgm:animLvl val="lvl"/>
        </dgm:presLayoutVars>
      </dgm:prSet>
      <dgm:spPr/>
    </dgm:pt>
    <dgm:pt modelId="{00E107A1-3009-4CEF-A23A-0D893E952D42}" type="pres">
      <dgm:prSet presAssocID="{B08AA76D-3D5D-430A-93C8-4BB2A5E0F225}" presName="chaos" presStyleCnt="0"/>
      <dgm:spPr/>
    </dgm:pt>
    <dgm:pt modelId="{97D72601-DC0C-49AC-96D2-4D974F740C96}" type="pres">
      <dgm:prSet presAssocID="{B08AA76D-3D5D-430A-93C8-4BB2A5E0F225}" presName="parTx1" presStyleLbl="revTx" presStyleIdx="0" presStyleCnt="5"/>
      <dgm:spPr>
        <a:prstGeom prst="rect">
          <a:avLst/>
        </a:prstGeom>
      </dgm:spPr>
    </dgm:pt>
    <dgm:pt modelId="{754C7D50-3931-4B9B-A524-57534E1050F6}" type="pres">
      <dgm:prSet presAssocID="{B08AA76D-3D5D-430A-93C8-4BB2A5E0F225}" presName="desTx1" presStyleLbl="revTx" presStyleIdx="1" presStyleCnt="5">
        <dgm:presLayoutVars>
          <dgm:bulletEnabled val="1"/>
        </dgm:presLayoutVars>
      </dgm:prSet>
      <dgm:spPr>
        <a:prstGeom prst="rect">
          <a:avLst/>
        </a:prstGeom>
      </dgm:spPr>
    </dgm:pt>
    <dgm:pt modelId="{DA7F49DB-869D-43A0-9FE0-14E9ACD27956}" type="pres">
      <dgm:prSet presAssocID="{B08AA76D-3D5D-430A-93C8-4BB2A5E0F225}" presName="c1" presStyleLbl="node1" presStyleIdx="0" presStyleCnt="19"/>
      <dgm:spPr>
        <a:xfrm>
          <a:off x="144843" y="1028590"/>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C3997C1C-7420-42DC-BECD-6D862744A3A9}" type="pres">
      <dgm:prSet presAssocID="{B08AA76D-3D5D-430A-93C8-4BB2A5E0F225}" presName="c2" presStyleLbl="node1" presStyleIdx="1" presStyleCnt="19"/>
      <dgm:spPr>
        <a:xfrm>
          <a:off x="263718" y="790841"/>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F4E4411B-BCBF-4E9B-8F3C-F0ED11C7BD87}" type="pres">
      <dgm:prSet presAssocID="{B08AA76D-3D5D-430A-93C8-4BB2A5E0F225}" presName="c3" presStyleLbl="node1" presStyleIdx="2" presStyleCnt="19"/>
      <dgm:spPr>
        <a:xfrm>
          <a:off x="549017" y="838391"/>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46A207FD-BADB-4EB1-BD49-2446B643BC89}" type="pres">
      <dgm:prSet presAssocID="{B08AA76D-3D5D-430A-93C8-4BB2A5E0F225}" presName="c4" presStyleLbl="node1" presStyleIdx="3" presStyleCnt="19"/>
      <dgm:spPr>
        <a:xfrm>
          <a:off x="786766" y="576867"/>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36975AF5-257D-4CA8-B8BD-61DB0DA9412B}" type="pres">
      <dgm:prSet presAssocID="{B08AA76D-3D5D-430A-93C8-4BB2A5E0F225}" presName="c5" presStyleLbl="node1" presStyleIdx="4" presStyleCnt="19"/>
      <dgm:spPr>
        <a:xfrm>
          <a:off x="1095840" y="481767"/>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447D5041-6D87-422A-84A6-ED7520AE4FB8}" type="pres">
      <dgm:prSet presAssocID="{B08AA76D-3D5D-430A-93C8-4BB2A5E0F225}" presName="c6" presStyleLbl="node1" presStyleIdx="5" presStyleCnt="19"/>
      <dgm:spPr>
        <a:xfrm>
          <a:off x="1476239" y="648192"/>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BF1F419D-DCA5-46B7-A16F-9A5E1BCD2157}" type="pres">
      <dgm:prSet presAssocID="{B08AA76D-3D5D-430A-93C8-4BB2A5E0F225}" presName="c7" presStyleLbl="node1" presStyleIdx="6" presStyleCnt="19"/>
      <dgm:spPr>
        <a:xfrm>
          <a:off x="1713988" y="767066"/>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B2E00F40-7909-41D4-A319-CDBB1A307F32}" type="pres">
      <dgm:prSet presAssocID="{B08AA76D-3D5D-430A-93C8-4BB2A5E0F225}" presName="c8" presStyleLbl="node1" presStyleIdx="7" presStyleCnt="19"/>
      <dgm:spPr>
        <a:xfrm>
          <a:off x="2046838" y="1028590"/>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8CC2CB9A-BA0F-44D9-BE01-A516FF33D938}" type="pres">
      <dgm:prSet presAssocID="{B08AA76D-3D5D-430A-93C8-4BB2A5E0F225}" presName="c9" presStyleLbl="node1" presStyleIdx="8" presStyleCnt="19"/>
      <dgm:spPr>
        <a:xfrm>
          <a:off x="2189487" y="1290115"/>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7F1A13A6-1FE7-435F-A055-9B7CB14C355E}" type="pres">
      <dgm:prSet presAssocID="{B08AA76D-3D5D-430A-93C8-4BB2A5E0F225}" presName="c10" presStyleLbl="node1" presStyleIdx="9" presStyleCnt="19"/>
      <dgm:spPr>
        <a:xfrm>
          <a:off x="953191" y="790841"/>
          <a:ext cx="436682" cy="436682"/>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61EA37E2-6F0A-4610-BE4D-A92636B6C2CD}" type="pres">
      <dgm:prSet presAssocID="{B08AA76D-3D5D-430A-93C8-4BB2A5E0F225}" presName="c11" presStyleLbl="node1" presStyleIdx="10" presStyleCnt="19"/>
      <dgm:spPr>
        <a:xfrm>
          <a:off x="25968" y="1694289"/>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E8F13B98-0AC7-480C-9B66-C701A83588E3}" type="pres">
      <dgm:prSet presAssocID="{B08AA76D-3D5D-430A-93C8-4BB2A5E0F225}" presName="c12" presStyleLbl="node1" presStyleIdx="11" presStyleCnt="19"/>
      <dgm:spPr>
        <a:xfrm>
          <a:off x="168618" y="1908263"/>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71234514-EE09-4160-9916-F83E8A08C92F}" type="pres">
      <dgm:prSet presAssocID="{B08AA76D-3D5D-430A-93C8-4BB2A5E0F225}" presName="c13" presStyleLbl="node1" presStyleIdx="12" presStyleCnt="19"/>
      <dgm:spPr>
        <a:xfrm>
          <a:off x="525242" y="2098462"/>
          <a:ext cx="388162" cy="388162"/>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9325188B-80B6-4DC6-BE84-67F92E472593}" type="pres">
      <dgm:prSet presAssocID="{B08AA76D-3D5D-430A-93C8-4BB2A5E0F225}" presName="c14" presStyleLbl="node1" presStyleIdx="13" presStyleCnt="19"/>
      <dgm:spPr>
        <a:xfrm>
          <a:off x="1024515" y="2407536"/>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262BC5BA-ADF3-498E-AC6F-92787F0D8585}" type="pres">
      <dgm:prSet presAssocID="{B08AA76D-3D5D-430A-93C8-4BB2A5E0F225}" presName="c15" presStyleLbl="node1" presStyleIdx="14" presStyleCnt="19"/>
      <dgm:spPr>
        <a:xfrm>
          <a:off x="1119615" y="2098462"/>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99FF536D-6305-4E41-BFD0-27B84CFD5235}" type="pres">
      <dgm:prSet presAssocID="{B08AA76D-3D5D-430A-93C8-4BB2A5E0F225}" presName="c16" presStyleLbl="node1" presStyleIdx="15" presStyleCnt="19"/>
      <dgm:spPr>
        <a:xfrm>
          <a:off x="1357365" y="2431311"/>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DF85B82A-8CAD-4583-8DF5-E44791CAC262}" type="pres">
      <dgm:prSet presAssocID="{B08AA76D-3D5D-430A-93C8-4BB2A5E0F225}" presName="c17" presStyleLbl="node1" presStyleIdx="16" presStyleCnt="19"/>
      <dgm:spPr>
        <a:xfrm>
          <a:off x="1571339" y="2050913"/>
          <a:ext cx="388162" cy="388162"/>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E564EA76-0EDB-40D1-8950-8FBC37E3DF1E}" type="pres">
      <dgm:prSet presAssocID="{B08AA76D-3D5D-430A-93C8-4BB2A5E0F225}" presName="c18" presStyleLbl="node1" presStyleIdx="17" presStyleCnt="19"/>
      <dgm:spPr>
        <a:xfrm>
          <a:off x="2094387" y="1955813"/>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gm:spPr>
    </dgm:pt>
    <dgm:pt modelId="{F833632A-79D6-4DBB-9C31-13C7F34D5D9A}" type="pres">
      <dgm:prSet presAssocID="{456B2A74-3E1F-4B85-B756-9A79D747E659}" presName="chevronComposite1" presStyleCnt="0"/>
      <dgm:spPr/>
    </dgm:pt>
    <dgm:pt modelId="{5DBECE42-0982-4F38-B7A9-65A34218EEC2}" type="pres">
      <dgm:prSet presAssocID="{456B2A74-3E1F-4B85-B756-9A79D747E659}" presName="chevron1" presStyleLbl="sibTrans2D1" presStyleIdx="0" presStyleCnt="2"/>
      <dgm:spPr>
        <a:xfrm>
          <a:off x="2361249" y="837996"/>
          <a:ext cx="783734" cy="1496233"/>
        </a:xfrm>
        <a:prstGeom prst="chevron">
          <a:avLst>
            <a:gd name="adj" fmla="val 62310"/>
          </a:avLst>
        </a:prstGeom>
        <a:solidFill>
          <a:srgbClr val="4F81BD">
            <a:tint val="60000"/>
            <a:hueOff val="0"/>
            <a:satOff val="0"/>
            <a:lumOff val="0"/>
            <a:alphaOff val="0"/>
          </a:srgbClr>
        </a:solidFill>
        <a:ln>
          <a:noFill/>
        </a:ln>
        <a:effectLst>
          <a:outerShdw blurRad="40000" dist="23000" dir="5400000" rotWithShape="0">
            <a:srgbClr val="000000">
              <a:alpha val="35000"/>
            </a:srgbClr>
          </a:outerShdw>
        </a:effectLst>
        <a:sp3d z="-110000">
          <a:bevelT w="40600" h="20600" prst="relaxedInset"/>
        </a:sp3d>
      </dgm:spPr>
    </dgm:pt>
    <dgm:pt modelId="{4D21C440-03CD-4026-A356-B3D1EFA1D2D7}" type="pres">
      <dgm:prSet presAssocID="{456B2A74-3E1F-4B85-B756-9A79D747E659}" presName="spChevron1" presStyleCnt="0"/>
      <dgm:spPr/>
    </dgm:pt>
    <dgm:pt modelId="{138D2EEE-EADD-424C-96A8-46FB976E7C1B}" type="pres">
      <dgm:prSet presAssocID="{6AB5E0A9-B186-4AAE-9D94-8CC713D24000}" presName="middle" presStyleCnt="0"/>
      <dgm:spPr/>
    </dgm:pt>
    <dgm:pt modelId="{0B8E7028-B35D-448A-9D63-9D722E462F45}" type="pres">
      <dgm:prSet presAssocID="{6AB5E0A9-B186-4AAE-9D94-8CC713D24000}" presName="parTxMid" presStyleLbl="revTx" presStyleIdx="2" presStyleCnt="5"/>
      <dgm:spPr>
        <a:prstGeom prst="rect">
          <a:avLst/>
        </a:prstGeom>
      </dgm:spPr>
    </dgm:pt>
    <dgm:pt modelId="{74AB08A9-737F-408D-A77F-CD2875D6E85B}" type="pres">
      <dgm:prSet presAssocID="{6AB5E0A9-B186-4AAE-9D94-8CC713D24000}" presName="desTxMid" presStyleLbl="revTx" presStyleIdx="3" presStyleCnt="5">
        <dgm:presLayoutVars>
          <dgm:bulletEnabled val="1"/>
        </dgm:presLayoutVars>
      </dgm:prSet>
      <dgm:spPr>
        <a:prstGeom prst="rect">
          <a:avLst/>
        </a:prstGeom>
      </dgm:spPr>
    </dgm:pt>
    <dgm:pt modelId="{F7A27CDA-2DA0-4CDB-B406-D391D5D646F8}" type="pres">
      <dgm:prSet presAssocID="{6AB5E0A9-B186-4AAE-9D94-8CC713D24000}" presName="spMid" presStyleCnt="0"/>
      <dgm:spPr/>
    </dgm:pt>
    <dgm:pt modelId="{F0DBFAB3-89C5-4C05-9F45-C0C83965037E}" type="pres">
      <dgm:prSet presAssocID="{82E4FC21-28EE-449F-AB8E-A648EC7BDC6F}" presName="chevronComposite1" presStyleCnt="0"/>
      <dgm:spPr/>
    </dgm:pt>
    <dgm:pt modelId="{C0C2E6E5-C003-4BA1-8E55-CE0E36D0D3D2}" type="pres">
      <dgm:prSet presAssocID="{82E4FC21-28EE-449F-AB8E-A648EC7BDC6F}" presName="chevron1" presStyleLbl="sibTrans2D1" presStyleIdx="1" presStyleCnt="2"/>
      <dgm:spPr>
        <a:xfrm>
          <a:off x="5282440" y="837996"/>
          <a:ext cx="783734" cy="1496233"/>
        </a:xfrm>
        <a:prstGeom prst="chevron">
          <a:avLst>
            <a:gd name="adj" fmla="val 62310"/>
          </a:avLst>
        </a:prstGeom>
        <a:solidFill>
          <a:srgbClr val="4F81BD">
            <a:tint val="60000"/>
            <a:hueOff val="0"/>
            <a:satOff val="0"/>
            <a:lumOff val="0"/>
            <a:alphaOff val="0"/>
          </a:srgbClr>
        </a:solidFill>
        <a:ln>
          <a:noFill/>
        </a:ln>
        <a:effectLst>
          <a:outerShdw blurRad="40000" dist="23000" dir="5400000" rotWithShape="0">
            <a:srgbClr val="000000">
              <a:alpha val="35000"/>
            </a:srgbClr>
          </a:outerShdw>
        </a:effectLst>
        <a:sp3d z="-110000">
          <a:bevelT w="40600" h="20600" prst="relaxedInset"/>
        </a:sp3d>
      </dgm:spPr>
    </dgm:pt>
    <dgm:pt modelId="{9B89D7AF-E99B-471F-AAD7-067F72087055}" type="pres">
      <dgm:prSet presAssocID="{82E4FC21-28EE-449F-AB8E-A648EC7BDC6F}" presName="spChevron1" presStyleCnt="0"/>
      <dgm:spPr/>
    </dgm:pt>
    <dgm:pt modelId="{CB26ED61-B493-427A-84D0-BDACD31335E5}" type="pres">
      <dgm:prSet presAssocID="{99894368-1BDA-45D0-AA75-E6C11D201D6F}" presName="last" presStyleCnt="0"/>
      <dgm:spPr/>
    </dgm:pt>
    <dgm:pt modelId="{9FD02609-8860-4B36-9952-541140CD3C54}" type="pres">
      <dgm:prSet presAssocID="{99894368-1BDA-45D0-AA75-E6C11D201D6F}" presName="circleTx" presStyleLbl="node1" presStyleIdx="18" presStyleCnt="19"/>
      <dgm:spPr>
        <a:prstGeom prst="ellipse">
          <a:avLst/>
        </a:prstGeom>
      </dgm:spPr>
    </dgm:pt>
    <dgm:pt modelId="{40CEB379-3757-4BC4-BABC-B896F80C97DF}" type="pres">
      <dgm:prSet presAssocID="{99894368-1BDA-45D0-AA75-E6C11D201D6F}" presName="desTxN" presStyleLbl="revTx" presStyleIdx="4" presStyleCnt="5">
        <dgm:presLayoutVars>
          <dgm:bulletEnabled val="1"/>
        </dgm:presLayoutVars>
      </dgm:prSet>
      <dgm:spPr>
        <a:prstGeom prst="rect">
          <a:avLst/>
        </a:prstGeom>
      </dgm:spPr>
    </dgm:pt>
    <dgm:pt modelId="{82E1BB29-5CBB-4262-9C55-BF3E5E4ED72C}" type="pres">
      <dgm:prSet presAssocID="{99894368-1BDA-45D0-AA75-E6C11D201D6F}" presName="spN" presStyleCnt="0"/>
      <dgm:spPr/>
    </dgm:pt>
  </dgm:ptLst>
  <dgm:cxnLst>
    <dgm:cxn modelId="{479CB512-94A0-49CF-9572-DA20E8B73A52}" srcId="{19308226-9D76-4862-A1DA-44C5EB9A877E}" destId="{6AB5E0A9-B186-4AAE-9D94-8CC713D24000}" srcOrd="1" destOrd="0" parTransId="{75699ABD-D99F-45BA-9DE7-64BEA511E88A}" sibTransId="{82E4FC21-28EE-449F-AB8E-A648EC7BDC6F}"/>
    <dgm:cxn modelId="{0E68BF6D-A3A2-4B79-B009-6092349422DE}" srcId="{19308226-9D76-4862-A1DA-44C5EB9A877E}" destId="{B08AA76D-3D5D-430A-93C8-4BB2A5E0F225}" srcOrd="0" destOrd="0" parTransId="{5F250818-9339-421C-B50A-D7D8F2F391BD}" sibTransId="{456B2A74-3E1F-4B85-B756-9A79D747E659}"/>
    <dgm:cxn modelId="{BF0FAA81-48E6-4A6A-A698-205A99910E58}" type="presOf" srcId="{18CD1113-DCC6-4C17-B351-59E57F8F3EBA}" destId="{74AB08A9-737F-408D-A77F-CD2875D6E85B}" srcOrd="0" destOrd="0" presId="urn:microsoft.com/office/officeart/2009/3/layout/RandomtoResultProcess"/>
    <dgm:cxn modelId="{6F1B108B-2381-45C4-BE6D-E6844D51B2BF}" type="presOf" srcId="{99894368-1BDA-45D0-AA75-E6C11D201D6F}" destId="{9FD02609-8860-4B36-9952-541140CD3C54}" srcOrd="0" destOrd="0" presId="urn:microsoft.com/office/officeart/2009/3/layout/RandomtoResultProcess"/>
    <dgm:cxn modelId="{70F3CFA0-7F4B-41B1-9743-ABB0C2C4B5EE}" srcId="{6AB5E0A9-B186-4AAE-9D94-8CC713D24000}" destId="{18CD1113-DCC6-4C17-B351-59E57F8F3EBA}" srcOrd="0" destOrd="0" parTransId="{D60DCA05-29B3-4193-B887-ACB671B1E961}" sibTransId="{8148B11F-BB8E-4F6A-BE10-9E9F0BDDB058}"/>
    <dgm:cxn modelId="{F4752738-0356-4D8A-9C7F-AB0D1C3A9304}" type="presOf" srcId="{B08AA76D-3D5D-430A-93C8-4BB2A5E0F225}" destId="{97D72601-DC0C-49AC-96D2-4D974F740C96}" srcOrd="0" destOrd="0" presId="urn:microsoft.com/office/officeart/2009/3/layout/RandomtoResultProcess"/>
    <dgm:cxn modelId="{00FC2C1E-49A4-4166-B482-8345DC5D53DE}" srcId="{99894368-1BDA-45D0-AA75-E6C11D201D6F}" destId="{BABEFBF2-A124-4C1C-BEC4-787035792AE0}" srcOrd="0" destOrd="0" parTransId="{79361B2D-E7A7-41B8-9DDE-9323870581C5}" sibTransId="{721B019A-CA7B-4D3F-9B6B-4811A516484E}"/>
    <dgm:cxn modelId="{67DBAEFD-1DF7-447A-9129-E12123F88406}" type="presOf" srcId="{6AB5E0A9-B186-4AAE-9D94-8CC713D24000}" destId="{0B8E7028-B35D-448A-9D63-9D722E462F45}" srcOrd="0" destOrd="0" presId="urn:microsoft.com/office/officeart/2009/3/layout/RandomtoResultProcess"/>
    <dgm:cxn modelId="{9E1C34F9-ABA2-47D7-BDD6-EA093A334914}" type="presOf" srcId="{19308226-9D76-4862-A1DA-44C5EB9A877E}" destId="{E8730A88-D969-403B-9904-57D7F21FD072}" srcOrd="0" destOrd="0" presId="urn:microsoft.com/office/officeart/2009/3/layout/RandomtoResultProcess"/>
    <dgm:cxn modelId="{A2A0EA9A-6C92-4662-91CE-946BDFA4FCED}" type="presOf" srcId="{38285565-0C32-47C1-BF43-4E682B2FEDCE}" destId="{754C7D50-3931-4B9B-A524-57534E1050F6}" srcOrd="0" destOrd="0" presId="urn:microsoft.com/office/officeart/2009/3/layout/RandomtoResultProcess"/>
    <dgm:cxn modelId="{498E00D6-F809-498E-B35B-3DC9E439F346}" type="presOf" srcId="{BABEFBF2-A124-4C1C-BEC4-787035792AE0}" destId="{40CEB379-3757-4BC4-BABC-B896F80C97DF}" srcOrd="0" destOrd="0" presId="urn:microsoft.com/office/officeart/2009/3/layout/RandomtoResultProcess"/>
    <dgm:cxn modelId="{9A0619C9-3F4C-46FE-89A5-DA512934211E}" srcId="{19308226-9D76-4862-A1DA-44C5EB9A877E}" destId="{99894368-1BDA-45D0-AA75-E6C11D201D6F}" srcOrd="2" destOrd="0" parTransId="{2A35C499-86EA-4D8B-8121-EC8288408740}" sibTransId="{7B536B44-E419-4693-BE2E-2E33CFD28693}"/>
    <dgm:cxn modelId="{29CB58C1-AD03-40C8-ACF2-F008616C1736}" srcId="{B08AA76D-3D5D-430A-93C8-4BB2A5E0F225}" destId="{38285565-0C32-47C1-BF43-4E682B2FEDCE}" srcOrd="0" destOrd="0" parTransId="{7C3042A5-8925-4C80-8F87-4F6C1DBF9531}" sibTransId="{48C12CA5-AA77-44BC-B2DE-FB92BED4739D}"/>
    <dgm:cxn modelId="{218B119D-E8D8-4E84-833C-BEA4E1251A79}" type="presParOf" srcId="{E8730A88-D969-403B-9904-57D7F21FD072}" destId="{00E107A1-3009-4CEF-A23A-0D893E952D42}" srcOrd="0" destOrd="0" presId="urn:microsoft.com/office/officeart/2009/3/layout/RandomtoResultProcess"/>
    <dgm:cxn modelId="{B8DDE01E-B35B-4BCB-9811-A3BA88068B48}" type="presParOf" srcId="{00E107A1-3009-4CEF-A23A-0D893E952D42}" destId="{97D72601-DC0C-49AC-96D2-4D974F740C96}" srcOrd="0" destOrd="0" presId="urn:microsoft.com/office/officeart/2009/3/layout/RandomtoResultProcess"/>
    <dgm:cxn modelId="{04D5336D-C560-45F3-BEAB-8AADD3B2E0D8}" type="presParOf" srcId="{00E107A1-3009-4CEF-A23A-0D893E952D42}" destId="{754C7D50-3931-4B9B-A524-57534E1050F6}" srcOrd="1" destOrd="0" presId="urn:microsoft.com/office/officeart/2009/3/layout/RandomtoResultProcess"/>
    <dgm:cxn modelId="{F6019AC4-2AA3-4AB7-BDFE-4B60720ECA24}" type="presParOf" srcId="{00E107A1-3009-4CEF-A23A-0D893E952D42}" destId="{DA7F49DB-869D-43A0-9FE0-14E9ACD27956}" srcOrd="2" destOrd="0" presId="urn:microsoft.com/office/officeart/2009/3/layout/RandomtoResultProcess"/>
    <dgm:cxn modelId="{349FDA3F-E450-493A-8363-D37948B77362}" type="presParOf" srcId="{00E107A1-3009-4CEF-A23A-0D893E952D42}" destId="{C3997C1C-7420-42DC-BECD-6D862744A3A9}" srcOrd="3" destOrd="0" presId="urn:microsoft.com/office/officeart/2009/3/layout/RandomtoResultProcess"/>
    <dgm:cxn modelId="{56295916-FFCC-46AE-9999-7B3DD6DCAD1E}" type="presParOf" srcId="{00E107A1-3009-4CEF-A23A-0D893E952D42}" destId="{F4E4411B-BCBF-4E9B-8F3C-F0ED11C7BD87}" srcOrd="4" destOrd="0" presId="urn:microsoft.com/office/officeart/2009/3/layout/RandomtoResultProcess"/>
    <dgm:cxn modelId="{BD2B906B-3A5B-4A75-AF8C-0AB10DBBB9C1}" type="presParOf" srcId="{00E107A1-3009-4CEF-A23A-0D893E952D42}" destId="{46A207FD-BADB-4EB1-BD49-2446B643BC89}" srcOrd="5" destOrd="0" presId="urn:microsoft.com/office/officeart/2009/3/layout/RandomtoResultProcess"/>
    <dgm:cxn modelId="{4B43327F-6F71-4EB6-9579-6244067E386A}" type="presParOf" srcId="{00E107A1-3009-4CEF-A23A-0D893E952D42}" destId="{36975AF5-257D-4CA8-B8BD-61DB0DA9412B}" srcOrd="6" destOrd="0" presId="urn:microsoft.com/office/officeart/2009/3/layout/RandomtoResultProcess"/>
    <dgm:cxn modelId="{5078F74B-29D3-4565-9493-0F31710BEAFC}" type="presParOf" srcId="{00E107A1-3009-4CEF-A23A-0D893E952D42}" destId="{447D5041-6D87-422A-84A6-ED7520AE4FB8}" srcOrd="7" destOrd="0" presId="urn:microsoft.com/office/officeart/2009/3/layout/RandomtoResultProcess"/>
    <dgm:cxn modelId="{0BED62E9-6D8D-4022-99BC-D2417CFC3DB2}" type="presParOf" srcId="{00E107A1-3009-4CEF-A23A-0D893E952D42}" destId="{BF1F419D-DCA5-46B7-A16F-9A5E1BCD2157}" srcOrd="8" destOrd="0" presId="urn:microsoft.com/office/officeart/2009/3/layout/RandomtoResultProcess"/>
    <dgm:cxn modelId="{EC546BA6-7858-45D4-8F8F-CD6B20465FE1}" type="presParOf" srcId="{00E107A1-3009-4CEF-A23A-0D893E952D42}" destId="{B2E00F40-7909-41D4-A319-CDBB1A307F32}" srcOrd="9" destOrd="0" presId="urn:microsoft.com/office/officeart/2009/3/layout/RandomtoResultProcess"/>
    <dgm:cxn modelId="{51F83150-17ED-4A0F-BA50-78EBE5CEE098}" type="presParOf" srcId="{00E107A1-3009-4CEF-A23A-0D893E952D42}" destId="{8CC2CB9A-BA0F-44D9-BE01-A516FF33D938}" srcOrd="10" destOrd="0" presId="urn:microsoft.com/office/officeart/2009/3/layout/RandomtoResultProcess"/>
    <dgm:cxn modelId="{F750885D-D14F-4A58-936E-5DE5B6720AA5}" type="presParOf" srcId="{00E107A1-3009-4CEF-A23A-0D893E952D42}" destId="{7F1A13A6-1FE7-435F-A055-9B7CB14C355E}" srcOrd="11" destOrd="0" presId="urn:microsoft.com/office/officeart/2009/3/layout/RandomtoResultProcess"/>
    <dgm:cxn modelId="{1DE79EF2-E46A-4511-BCD7-8A78B8376547}" type="presParOf" srcId="{00E107A1-3009-4CEF-A23A-0D893E952D42}" destId="{61EA37E2-6F0A-4610-BE4D-A92636B6C2CD}" srcOrd="12" destOrd="0" presId="urn:microsoft.com/office/officeart/2009/3/layout/RandomtoResultProcess"/>
    <dgm:cxn modelId="{B51DB629-D845-4D2B-9009-D6C975272D66}" type="presParOf" srcId="{00E107A1-3009-4CEF-A23A-0D893E952D42}" destId="{E8F13B98-0AC7-480C-9B66-C701A83588E3}" srcOrd="13" destOrd="0" presId="urn:microsoft.com/office/officeart/2009/3/layout/RandomtoResultProcess"/>
    <dgm:cxn modelId="{213D2D1B-EE0E-4DA3-B0A4-0BC1447D030C}" type="presParOf" srcId="{00E107A1-3009-4CEF-A23A-0D893E952D42}" destId="{71234514-EE09-4160-9916-F83E8A08C92F}" srcOrd="14" destOrd="0" presId="urn:microsoft.com/office/officeart/2009/3/layout/RandomtoResultProcess"/>
    <dgm:cxn modelId="{F8B6E214-C4F7-445A-A021-DBAEF3057964}" type="presParOf" srcId="{00E107A1-3009-4CEF-A23A-0D893E952D42}" destId="{9325188B-80B6-4DC6-BE84-67F92E472593}" srcOrd="15" destOrd="0" presId="urn:microsoft.com/office/officeart/2009/3/layout/RandomtoResultProcess"/>
    <dgm:cxn modelId="{CF2A4BC3-8BE0-4E60-A21D-CEF6BDB30F29}" type="presParOf" srcId="{00E107A1-3009-4CEF-A23A-0D893E952D42}" destId="{262BC5BA-ADF3-498E-AC6F-92787F0D8585}" srcOrd="16" destOrd="0" presId="urn:microsoft.com/office/officeart/2009/3/layout/RandomtoResultProcess"/>
    <dgm:cxn modelId="{51CA3156-1193-4785-B3BB-FAD1FFE463B9}" type="presParOf" srcId="{00E107A1-3009-4CEF-A23A-0D893E952D42}" destId="{99FF536D-6305-4E41-BFD0-27B84CFD5235}" srcOrd="17" destOrd="0" presId="urn:microsoft.com/office/officeart/2009/3/layout/RandomtoResultProcess"/>
    <dgm:cxn modelId="{13D829A9-5D1A-4903-975C-5892E03AFE44}" type="presParOf" srcId="{00E107A1-3009-4CEF-A23A-0D893E952D42}" destId="{DF85B82A-8CAD-4583-8DF5-E44791CAC262}" srcOrd="18" destOrd="0" presId="urn:microsoft.com/office/officeart/2009/3/layout/RandomtoResultProcess"/>
    <dgm:cxn modelId="{514962C6-0C80-491E-BF38-4EBD454A77FC}" type="presParOf" srcId="{00E107A1-3009-4CEF-A23A-0D893E952D42}" destId="{E564EA76-0EDB-40D1-8950-8FBC37E3DF1E}" srcOrd="19" destOrd="0" presId="urn:microsoft.com/office/officeart/2009/3/layout/RandomtoResultProcess"/>
    <dgm:cxn modelId="{E00EF90A-0DCF-481E-825C-304F8186BBEF}" type="presParOf" srcId="{E8730A88-D969-403B-9904-57D7F21FD072}" destId="{F833632A-79D6-4DBB-9C31-13C7F34D5D9A}" srcOrd="1" destOrd="0" presId="urn:microsoft.com/office/officeart/2009/3/layout/RandomtoResultProcess"/>
    <dgm:cxn modelId="{97472B49-7CC9-474E-BF84-9A43045105B5}" type="presParOf" srcId="{F833632A-79D6-4DBB-9C31-13C7F34D5D9A}" destId="{5DBECE42-0982-4F38-B7A9-65A34218EEC2}" srcOrd="0" destOrd="0" presId="urn:microsoft.com/office/officeart/2009/3/layout/RandomtoResultProcess"/>
    <dgm:cxn modelId="{41190184-6F4E-44BA-952B-562A35848DCB}" type="presParOf" srcId="{F833632A-79D6-4DBB-9C31-13C7F34D5D9A}" destId="{4D21C440-03CD-4026-A356-B3D1EFA1D2D7}" srcOrd="1" destOrd="0" presId="urn:microsoft.com/office/officeart/2009/3/layout/RandomtoResultProcess"/>
    <dgm:cxn modelId="{C89F4630-2EAB-468B-9B56-27F149B08B0F}" type="presParOf" srcId="{E8730A88-D969-403B-9904-57D7F21FD072}" destId="{138D2EEE-EADD-424C-96A8-46FB976E7C1B}" srcOrd="2" destOrd="0" presId="urn:microsoft.com/office/officeart/2009/3/layout/RandomtoResultProcess"/>
    <dgm:cxn modelId="{91A6436B-CC0E-412E-AB94-FE98B568E9DF}" type="presParOf" srcId="{138D2EEE-EADD-424C-96A8-46FB976E7C1B}" destId="{0B8E7028-B35D-448A-9D63-9D722E462F45}" srcOrd="0" destOrd="0" presId="urn:microsoft.com/office/officeart/2009/3/layout/RandomtoResultProcess"/>
    <dgm:cxn modelId="{8BD23652-EB46-4534-9337-BD4ABF0E4AD7}" type="presParOf" srcId="{138D2EEE-EADD-424C-96A8-46FB976E7C1B}" destId="{74AB08A9-737F-408D-A77F-CD2875D6E85B}" srcOrd="1" destOrd="0" presId="urn:microsoft.com/office/officeart/2009/3/layout/RandomtoResultProcess"/>
    <dgm:cxn modelId="{0073B95F-CDAC-465A-9C03-7078184827C2}" type="presParOf" srcId="{138D2EEE-EADD-424C-96A8-46FB976E7C1B}" destId="{F7A27CDA-2DA0-4CDB-B406-D391D5D646F8}" srcOrd="2" destOrd="0" presId="urn:microsoft.com/office/officeart/2009/3/layout/RandomtoResultProcess"/>
    <dgm:cxn modelId="{52590304-F6A6-4951-BC41-47ED011024DB}" type="presParOf" srcId="{E8730A88-D969-403B-9904-57D7F21FD072}" destId="{F0DBFAB3-89C5-4C05-9F45-C0C83965037E}" srcOrd="3" destOrd="0" presId="urn:microsoft.com/office/officeart/2009/3/layout/RandomtoResultProcess"/>
    <dgm:cxn modelId="{59447FEA-F460-45CA-818C-0B54782E330F}" type="presParOf" srcId="{F0DBFAB3-89C5-4C05-9F45-C0C83965037E}" destId="{C0C2E6E5-C003-4BA1-8E55-CE0E36D0D3D2}" srcOrd="0" destOrd="0" presId="urn:microsoft.com/office/officeart/2009/3/layout/RandomtoResultProcess"/>
    <dgm:cxn modelId="{F922E03F-7310-4578-9D9F-D0F889236778}" type="presParOf" srcId="{F0DBFAB3-89C5-4C05-9F45-C0C83965037E}" destId="{9B89D7AF-E99B-471F-AAD7-067F72087055}" srcOrd="1" destOrd="0" presId="urn:microsoft.com/office/officeart/2009/3/layout/RandomtoResultProcess"/>
    <dgm:cxn modelId="{396EAC30-C1C8-41C0-86A8-4714C2A01499}" type="presParOf" srcId="{E8730A88-D969-403B-9904-57D7F21FD072}" destId="{CB26ED61-B493-427A-84D0-BDACD31335E5}" srcOrd="4" destOrd="0" presId="urn:microsoft.com/office/officeart/2009/3/layout/RandomtoResultProcess"/>
    <dgm:cxn modelId="{36DA0ECA-20DF-4716-B2D1-10EB04D67FD8}" type="presParOf" srcId="{CB26ED61-B493-427A-84D0-BDACD31335E5}" destId="{9FD02609-8860-4B36-9952-541140CD3C54}" srcOrd="0" destOrd="0" presId="urn:microsoft.com/office/officeart/2009/3/layout/RandomtoResultProcess"/>
    <dgm:cxn modelId="{953A2E3D-E6E0-45B4-BC7E-456CBD05CC5A}" type="presParOf" srcId="{CB26ED61-B493-427A-84D0-BDACD31335E5}" destId="{40CEB379-3757-4BC4-BABC-B896F80C97DF}" srcOrd="1" destOrd="0" presId="urn:microsoft.com/office/officeart/2009/3/layout/RandomtoResultProcess"/>
    <dgm:cxn modelId="{08C55519-68E7-4349-8E8B-661C609FD889}" type="presParOf" srcId="{CB26ED61-B493-427A-84D0-BDACD31335E5}" destId="{82E1BB29-5CBB-4262-9C55-BF3E5E4ED72C}"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72601-DC0C-49AC-96D2-4D974F740C96}">
      <dsp:nvSpPr>
        <dsp:cNvPr id="0" name=""/>
        <dsp:cNvSpPr/>
      </dsp:nvSpPr>
      <dsp:spPr>
        <a:xfrm>
          <a:off x="147269" y="1242565"/>
          <a:ext cx="2134891" cy="70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ysClr val="windowText" lastClr="000000">
                  <a:hueOff val="0"/>
                  <a:satOff val="0"/>
                  <a:lumOff val="0"/>
                  <a:alphaOff val="0"/>
                </a:sysClr>
              </a:solidFill>
              <a:latin typeface="Calibri"/>
              <a:ea typeface="+mn-ea"/>
              <a:cs typeface="+mn-cs"/>
            </a:rPr>
            <a:t>Security Research </a:t>
          </a:r>
        </a:p>
      </dsp:txBody>
      <dsp:txXfrm>
        <a:off x="147269" y="1242565"/>
        <a:ext cx="2134891" cy="703543"/>
      </dsp:txXfrm>
    </dsp:sp>
    <dsp:sp modelId="{754C7D50-3931-4B9B-A524-57534E1050F6}">
      <dsp:nvSpPr>
        <dsp:cNvPr id="0" name=""/>
        <dsp:cNvSpPr/>
      </dsp:nvSpPr>
      <dsp:spPr>
        <a:xfrm>
          <a:off x="147269" y="2726097"/>
          <a:ext cx="2134891" cy="13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a:ea typeface="+mn-ea"/>
              <a:cs typeface="+mn-cs"/>
            </a:rPr>
            <a:t>New Attacks</a:t>
          </a:r>
        </a:p>
      </dsp:txBody>
      <dsp:txXfrm>
        <a:off x="147269" y="2726097"/>
        <a:ext cx="2134891" cy="1318098"/>
      </dsp:txXfrm>
    </dsp:sp>
    <dsp:sp modelId="{DA7F49DB-869D-43A0-9FE0-14E9ACD27956}">
      <dsp:nvSpPr>
        <dsp:cNvPr id="0" name=""/>
        <dsp:cNvSpPr/>
      </dsp:nvSpPr>
      <dsp:spPr>
        <a:xfrm>
          <a:off x="144843" y="1028590"/>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3997C1C-7420-42DC-BECD-6D862744A3A9}">
      <dsp:nvSpPr>
        <dsp:cNvPr id="0" name=""/>
        <dsp:cNvSpPr/>
      </dsp:nvSpPr>
      <dsp:spPr>
        <a:xfrm>
          <a:off x="263718" y="790841"/>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4E4411B-BCBF-4E9B-8F3C-F0ED11C7BD87}">
      <dsp:nvSpPr>
        <dsp:cNvPr id="0" name=""/>
        <dsp:cNvSpPr/>
      </dsp:nvSpPr>
      <dsp:spPr>
        <a:xfrm>
          <a:off x="549017" y="838391"/>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6A207FD-BADB-4EB1-BD49-2446B643BC89}">
      <dsp:nvSpPr>
        <dsp:cNvPr id="0" name=""/>
        <dsp:cNvSpPr/>
      </dsp:nvSpPr>
      <dsp:spPr>
        <a:xfrm>
          <a:off x="786766" y="576867"/>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6975AF5-257D-4CA8-B8BD-61DB0DA9412B}">
      <dsp:nvSpPr>
        <dsp:cNvPr id="0" name=""/>
        <dsp:cNvSpPr/>
      </dsp:nvSpPr>
      <dsp:spPr>
        <a:xfrm>
          <a:off x="1095840" y="481767"/>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47D5041-6D87-422A-84A6-ED7520AE4FB8}">
      <dsp:nvSpPr>
        <dsp:cNvPr id="0" name=""/>
        <dsp:cNvSpPr/>
      </dsp:nvSpPr>
      <dsp:spPr>
        <a:xfrm>
          <a:off x="1476239" y="648192"/>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1F419D-DCA5-46B7-A16F-9A5E1BCD2157}">
      <dsp:nvSpPr>
        <dsp:cNvPr id="0" name=""/>
        <dsp:cNvSpPr/>
      </dsp:nvSpPr>
      <dsp:spPr>
        <a:xfrm>
          <a:off x="1713988" y="767066"/>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2E00F40-7909-41D4-A319-CDBB1A307F32}">
      <dsp:nvSpPr>
        <dsp:cNvPr id="0" name=""/>
        <dsp:cNvSpPr/>
      </dsp:nvSpPr>
      <dsp:spPr>
        <a:xfrm>
          <a:off x="2046838" y="1028590"/>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8CC2CB9A-BA0F-44D9-BE01-A516FF33D938}">
      <dsp:nvSpPr>
        <dsp:cNvPr id="0" name=""/>
        <dsp:cNvSpPr/>
      </dsp:nvSpPr>
      <dsp:spPr>
        <a:xfrm>
          <a:off x="2189487" y="1290115"/>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7F1A13A6-1FE7-435F-A055-9B7CB14C355E}">
      <dsp:nvSpPr>
        <dsp:cNvPr id="0" name=""/>
        <dsp:cNvSpPr/>
      </dsp:nvSpPr>
      <dsp:spPr>
        <a:xfrm>
          <a:off x="953191" y="790841"/>
          <a:ext cx="436682" cy="436682"/>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61EA37E2-6F0A-4610-BE4D-A92636B6C2CD}">
      <dsp:nvSpPr>
        <dsp:cNvPr id="0" name=""/>
        <dsp:cNvSpPr/>
      </dsp:nvSpPr>
      <dsp:spPr>
        <a:xfrm>
          <a:off x="25968" y="1694289"/>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8F13B98-0AC7-480C-9B66-C701A83588E3}">
      <dsp:nvSpPr>
        <dsp:cNvPr id="0" name=""/>
        <dsp:cNvSpPr/>
      </dsp:nvSpPr>
      <dsp:spPr>
        <a:xfrm>
          <a:off x="168618" y="1908263"/>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71234514-EE09-4160-9916-F83E8A08C92F}">
      <dsp:nvSpPr>
        <dsp:cNvPr id="0" name=""/>
        <dsp:cNvSpPr/>
      </dsp:nvSpPr>
      <dsp:spPr>
        <a:xfrm>
          <a:off x="525242" y="2098462"/>
          <a:ext cx="388162" cy="388162"/>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9325188B-80B6-4DC6-BE84-67F92E472593}">
      <dsp:nvSpPr>
        <dsp:cNvPr id="0" name=""/>
        <dsp:cNvSpPr/>
      </dsp:nvSpPr>
      <dsp:spPr>
        <a:xfrm>
          <a:off x="1024515" y="2407536"/>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262BC5BA-ADF3-498E-AC6F-92787F0D8585}">
      <dsp:nvSpPr>
        <dsp:cNvPr id="0" name=""/>
        <dsp:cNvSpPr/>
      </dsp:nvSpPr>
      <dsp:spPr>
        <a:xfrm>
          <a:off x="1119615" y="2098462"/>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99FF536D-6305-4E41-BFD0-27B84CFD5235}">
      <dsp:nvSpPr>
        <dsp:cNvPr id="0" name=""/>
        <dsp:cNvSpPr/>
      </dsp:nvSpPr>
      <dsp:spPr>
        <a:xfrm>
          <a:off x="1357365" y="2431311"/>
          <a:ext cx="169820" cy="169820"/>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F85B82A-8CAD-4583-8DF5-E44791CAC262}">
      <dsp:nvSpPr>
        <dsp:cNvPr id="0" name=""/>
        <dsp:cNvSpPr/>
      </dsp:nvSpPr>
      <dsp:spPr>
        <a:xfrm>
          <a:off x="1571339" y="2050913"/>
          <a:ext cx="388162" cy="388162"/>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564EA76-0EDB-40D1-8950-8FBC37E3DF1E}">
      <dsp:nvSpPr>
        <dsp:cNvPr id="0" name=""/>
        <dsp:cNvSpPr/>
      </dsp:nvSpPr>
      <dsp:spPr>
        <a:xfrm>
          <a:off x="2094387" y="1955813"/>
          <a:ext cx="266861" cy="266861"/>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5DBECE42-0982-4F38-B7A9-65A34218EEC2}">
      <dsp:nvSpPr>
        <dsp:cNvPr id="0" name=""/>
        <dsp:cNvSpPr/>
      </dsp:nvSpPr>
      <dsp:spPr>
        <a:xfrm>
          <a:off x="2361249" y="837996"/>
          <a:ext cx="783734" cy="1496233"/>
        </a:xfrm>
        <a:prstGeom prst="chevron">
          <a:avLst>
            <a:gd name="adj" fmla="val 62310"/>
          </a:avLst>
        </a:prstGeom>
        <a:solidFill>
          <a:srgbClr val="4F81BD">
            <a:tint val="60000"/>
            <a:hueOff val="0"/>
            <a:satOff val="0"/>
            <a:lumOff val="0"/>
            <a:alphaOff val="0"/>
          </a:srgb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 modelId="{0B8E7028-B35D-448A-9D63-9D722E462F45}">
      <dsp:nvSpPr>
        <dsp:cNvPr id="0" name=""/>
        <dsp:cNvSpPr/>
      </dsp:nvSpPr>
      <dsp:spPr>
        <a:xfrm>
          <a:off x="3144983" y="838722"/>
          <a:ext cx="2137456" cy="149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ysClr val="windowText" lastClr="000000">
                  <a:hueOff val="0"/>
                  <a:satOff val="0"/>
                  <a:lumOff val="0"/>
                  <a:alphaOff val="0"/>
                </a:sysClr>
              </a:solidFill>
              <a:latin typeface="Calibri"/>
              <a:ea typeface="+mn-ea"/>
              <a:cs typeface="+mn-cs"/>
            </a:rPr>
            <a:t>Platform Validation</a:t>
          </a:r>
        </a:p>
      </dsp:txBody>
      <dsp:txXfrm>
        <a:off x="3144983" y="838722"/>
        <a:ext cx="2137456" cy="1496219"/>
      </dsp:txXfrm>
    </dsp:sp>
    <dsp:sp modelId="{74AB08A9-737F-408D-A77F-CD2875D6E85B}">
      <dsp:nvSpPr>
        <dsp:cNvPr id="0" name=""/>
        <dsp:cNvSpPr/>
      </dsp:nvSpPr>
      <dsp:spPr>
        <a:xfrm>
          <a:off x="3144983" y="2726097"/>
          <a:ext cx="2137456" cy="13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a:ea typeface="+mn-ea"/>
              <a:cs typeface="+mn-cs"/>
            </a:rPr>
            <a:t>Test Modules for OEMs/IBVs</a:t>
          </a:r>
        </a:p>
      </dsp:txBody>
      <dsp:txXfrm>
        <a:off x="3144983" y="2726097"/>
        <a:ext cx="2137456" cy="1318098"/>
      </dsp:txXfrm>
    </dsp:sp>
    <dsp:sp modelId="{C0C2E6E5-C003-4BA1-8E55-CE0E36D0D3D2}">
      <dsp:nvSpPr>
        <dsp:cNvPr id="0" name=""/>
        <dsp:cNvSpPr/>
      </dsp:nvSpPr>
      <dsp:spPr>
        <a:xfrm>
          <a:off x="5282440" y="837996"/>
          <a:ext cx="783734" cy="1496233"/>
        </a:xfrm>
        <a:prstGeom prst="chevron">
          <a:avLst>
            <a:gd name="adj" fmla="val 62310"/>
          </a:avLst>
        </a:prstGeom>
        <a:solidFill>
          <a:srgbClr val="4F81BD">
            <a:tint val="60000"/>
            <a:hueOff val="0"/>
            <a:satOff val="0"/>
            <a:lumOff val="0"/>
            <a:alphaOff val="0"/>
          </a:srgb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 modelId="{9FD02609-8860-4B36-9952-541140CD3C54}">
      <dsp:nvSpPr>
        <dsp:cNvPr id="0" name=""/>
        <dsp:cNvSpPr/>
      </dsp:nvSpPr>
      <dsp:spPr>
        <a:xfrm>
          <a:off x="6226483" y="731849"/>
          <a:ext cx="1816838" cy="1816838"/>
        </a:xfrm>
        <a:prstGeom prst="ellipse">
          <a:avLst/>
        </a:prstGeom>
        <a:solidFill>
          <a:srgbClr val="4F81BD">
            <a:hueOff val="0"/>
            <a:satOff val="0"/>
            <a:lumOff val="0"/>
            <a:alphaOff val="0"/>
          </a:srgb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ysClr val="windowText" lastClr="000000"/>
              </a:solidFill>
              <a:latin typeface="Calibri"/>
              <a:ea typeface="+mn-ea"/>
              <a:cs typeface="+mn-cs"/>
            </a:rPr>
            <a:t>Risk Profile</a:t>
          </a:r>
        </a:p>
      </dsp:txBody>
      <dsp:txXfrm>
        <a:off x="6492553" y="997919"/>
        <a:ext cx="1284698" cy="1284698"/>
      </dsp:txXfrm>
    </dsp:sp>
    <dsp:sp modelId="{40CEB379-3757-4BC4-BABC-B896F80C97DF}">
      <dsp:nvSpPr>
        <dsp:cNvPr id="0" name=""/>
        <dsp:cNvSpPr/>
      </dsp:nvSpPr>
      <dsp:spPr>
        <a:xfrm>
          <a:off x="6066174" y="2726097"/>
          <a:ext cx="2137456" cy="13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a:ea typeface="+mn-ea"/>
              <a:cs typeface="+mn-cs"/>
            </a:rPr>
            <a:t>End-user Risk</a:t>
          </a:r>
        </a:p>
      </dsp:txBody>
      <dsp:txXfrm>
        <a:off x="6066174" y="2726097"/>
        <a:ext cx="2137456" cy="1318098"/>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7435B-D920-40EA-B5A8-94BD75685236}" type="datetimeFigureOut">
              <a:rPr lang="en-US" smtClean="0"/>
              <a:pPr/>
              <a:t>5/10/2017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813037-7791-448C-A1F2-0416EF80352F}" type="slidenum">
              <a:rPr lang="en-US" smtClean="0"/>
              <a:pPr/>
              <a:t>‹#›</a:t>
            </a:fld>
            <a:endParaRPr lang="en-US"/>
          </a:p>
        </p:txBody>
      </p:sp>
    </p:spTree>
    <p:extLst>
      <p:ext uri="{BB962C8B-B14F-4D97-AF65-F5344CB8AC3E}">
        <p14:creationId xmlns:p14="http://schemas.microsoft.com/office/powerpoint/2010/main" val="151931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3201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718181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a:p>
        </p:txBody>
      </p:sp>
    </p:spTree>
    <p:extLst>
      <p:ext uri="{BB962C8B-B14F-4D97-AF65-F5344CB8AC3E}">
        <p14:creationId xmlns:p14="http://schemas.microsoft.com/office/powerpoint/2010/main" val="180634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a:p>
        </p:txBody>
      </p:sp>
    </p:spTree>
    <p:extLst>
      <p:ext uri="{BB962C8B-B14F-4D97-AF65-F5344CB8AC3E}">
        <p14:creationId xmlns:p14="http://schemas.microsoft.com/office/powerpoint/2010/main" val="363681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a:p>
        </p:txBody>
      </p:sp>
    </p:spTree>
    <p:extLst>
      <p:ext uri="{BB962C8B-B14F-4D97-AF65-F5344CB8AC3E}">
        <p14:creationId xmlns:p14="http://schemas.microsoft.com/office/powerpoint/2010/main" val="1549188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a:p>
        </p:txBody>
      </p:sp>
    </p:spTree>
    <p:extLst>
      <p:ext uri="{BB962C8B-B14F-4D97-AF65-F5344CB8AC3E}">
        <p14:creationId xmlns:p14="http://schemas.microsoft.com/office/powerpoint/2010/main" val="3766179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a:p>
        </p:txBody>
      </p:sp>
    </p:spTree>
    <p:extLst>
      <p:ext uri="{BB962C8B-B14F-4D97-AF65-F5344CB8AC3E}">
        <p14:creationId xmlns:p14="http://schemas.microsoft.com/office/powerpoint/2010/main" val="274662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a:p>
        </p:txBody>
      </p:sp>
    </p:spTree>
    <p:extLst>
      <p:ext uri="{BB962C8B-B14F-4D97-AF65-F5344CB8AC3E}">
        <p14:creationId xmlns:p14="http://schemas.microsoft.com/office/powerpoint/2010/main" val="938619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a:p>
        </p:txBody>
      </p:sp>
    </p:spTree>
    <p:extLst>
      <p:ext uri="{BB962C8B-B14F-4D97-AF65-F5344CB8AC3E}">
        <p14:creationId xmlns:p14="http://schemas.microsoft.com/office/powerpoint/2010/main" val="84715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a:p>
        </p:txBody>
      </p:sp>
    </p:spTree>
    <p:extLst>
      <p:ext uri="{BB962C8B-B14F-4D97-AF65-F5344CB8AC3E}">
        <p14:creationId xmlns:p14="http://schemas.microsoft.com/office/powerpoint/2010/main" val="339982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601319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11834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123993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2621127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4143482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a:p>
        </p:txBody>
      </p:sp>
    </p:spTree>
    <p:extLst>
      <p:ext uri="{BB962C8B-B14F-4D97-AF65-F5344CB8AC3E}">
        <p14:creationId xmlns:p14="http://schemas.microsoft.com/office/powerpoint/2010/main" val="4173986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a:p>
        </p:txBody>
      </p:sp>
    </p:spTree>
    <p:extLst>
      <p:ext uri="{BB962C8B-B14F-4D97-AF65-F5344CB8AC3E}">
        <p14:creationId xmlns:p14="http://schemas.microsoft.com/office/powerpoint/2010/main" val="3802870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31</a:t>
            </a:fld>
            <a:endParaRPr lang="en-US"/>
          </a:p>
        </p:txBody>
      </p:sp>
    </p:spTree>
    <p:extLst>
      <p:ext uri="{BB962C8B-B14F-4D97-AF65-F5344CB8AC3E}">
        <p14:creationId xmlns:p14="http://schemas.microsoft.com/office/powerpoint/2010/main" val="2958363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a:p>
        </p:txBody>
      </p:sp>
    </p:spTree>
    <p:extLst>
      <p:ext uri="{BB962C8B-B14F-4D97-AF65-F5344CB8AC3E}">
        <p14:creationId xmlns:p14="http://schemas.microsoft.com/office/powerpoint/2010/main" val="1788627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33</a:t>
            </a:fld>
            <a:endParaRPr lang="en-US"/>
          </a:p>
        </p:txBody>
      </p:sp>
    </p:spTree>
    <p:extLst>
      <p:ext uri="{BB962C8B-B14F-4D97-AF65-F5344CB8AC3E}">
        <p14:creationId xmlns:p14="http://schemas.microsoft.com/office/powerpoint/2010/main" val="4251625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34</a:t>
            </a:fld>
            <a:endParaRPr lang="en-US"/>
          </a:p>
        </p:txBody>
      </p:sp>
    </p:spTree>
    <p:extLst>
      <p:ext uri="{BB962C8B-B14F-4D97-AF65-F5344CB8AC3E}">
        <p14:creationId xmlns:p14="http://schemas.microsoft.com/office/powerpoint/2010/main" val="632156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39</a:t>
            </a:fld>
            <a:endParaRPr lang="en-US"/>
          </a:p>
        </p:txBody>
      </p:sp>
    </p:spTree>
    <p:extLst>
      <p:ext uri="{BB962C8B-B14F-4D97-AF65-F5344CB8AC3E}">
        <p14:creationId xmlns:p14="http://schemas.microsoft.com/office/powerpoint/2010/main" val="220745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a:p>
        </p:txBody>
      </p:sp>
    </p:spTree>
    <p:extLst>
      <p:ext uri="{BB962C8B-B14F-4D97-AF65-F5344CB8AC3E}">
        <p14:creationId xmlns:p14="http://schemas.microsoft.com/office/powerpoint/2010/main" val="1700830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154948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41</a:t>
            </a:fld>
            <a:endParaRPr lang="en-US"/>
          </a:p>
        </p:txBody>
      </p:sp>
    </p:spTree>
    <p:extLst>
      <p:ext uri="{BB962C8B-B14F-4D97-AF65-F5344CB8AC3E}">
        <p14:creationId xmlns:p14="http://schemas.microsoft.com/office/powerpoint/2010/main" val="3819316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42</a:t>
            </a:fld>
            <a:endParaRPr lang="en-US"/>
          </a:p>
        </p:txBody>
      </p:sp>
    </p:spTree>
    <p:extLst>
      <p:ext uri="{BB962C8B-B14F-4D97-AF65-F5344CB8AC3E}">
        <p14:creationId xmlns:p14="http://schemas.microsoft.com/office/powerpoint/2010/main" val="1515585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3880423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882755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040900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206000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396664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a:p>
        </p:txBody>
      </p:sp>
    </p:spTree>
    <p:extLst>
      <p:ext uri="{BB962C8B-B14F-4D97-AF65-F5344CB8AC3E}">
        <p14:creationId xmlns:p14="http://schemas.microsoft.com/office/powerpoint/2010/main" val="2578360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a:p>
        </p:txBody>
      </p:sp>
    </p:spTree>
    <p:extLst>
      <p:ext uri="{BB962C8B-B14F-4D97-AF65-F5344CB8AC3E}">
        <p14:creationId xmlns:p14="http://schemas.microsoft.com/office/powerpoint/2010/main" val="2482229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a:p>
        </p:txBody>
      </p:sp>
    </p:spTree>
    <p:extLst>
      <p:ext uri="{BB962C8B-B14F-4D97-AF65-F5344CB8AC3E}">
        <p14:creationId xmlns:p14="http://schemas.microsoft.com/office/powerpoint/2010/main" val="4203047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753196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002352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340982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69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Left Half Image">
    <p:spTree>
      <p:nvGrpSpPr>
        <p:cNvPr id="1" name=""/>
        <p:cNvGrpSpPr/>
        <p:nvPr/>
      </p:nvGrpSpPr>
      <p:grpSpPr>
        <a:xfrm>
          <a:off x="0" y="0"/>
          <a:ext cx="0" cy="0"/>
          <a:chOff x="0" y="0"/>
          <a:chExt cx="0" cy="0"/>
        </a:xfrm>
      </p:grpSpPr>
      <p:sp>
        <p:nvSpPr>
          <p:cNvPr id="2" name="Title 1"/>
          <p:cNvSpPr>
            <a:spLocks noGrp="1"/>
          </p:cNvSpPr>
          <p:nvPr>
            <p:ph type="title"/>
          </p:nvPr>
        </p:nvSpPr>
        <p:spPr>
          <a:xfrm>
            <a:off x="904672" y="241300"/>
            <a:ext cx="6867728" cy="973669"/>
          </a:xfrm>
        </p:spPr>
        <p:txBody>
          <a:bodyPr>
            <a:normAutofit/>
          </a:bodyPr>
          <a:lstStyle>
            <a:lvl1pPr>
              <a:defRPr sz="3200"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728368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Left Half Imag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0"/>
            <a:ext cx="3584575" cy="6493010"/>
          </a:xfrm>
          <a:pattFill prst="dotGrid">
            <a:fgClr>
              <a:schemeClr val="tx1"/>
            </a:fgClr>
            <a:bgClr>
              <a:schemeClr val="bg1"/>
            </a:bgClr>
          </a:pattFill>
        </p:spPr>
        <p:txBody>
          <a:bodyPr vert="horz" lIns="182880" tIns="91440" rIns="182880" bIns="45720" rtlCol="0" anchor="t">
            <a:noAutofit/>
          </a:bodyPr>
          <a:lstStyle>
            <a:lvl1pPr algn="ctr">
              <a:defRPr lang="en-US" sz="2000" dirty="0">
                <a:solidFill>
                  <a:srgbClr val="B71234"/>
                </a:solidFill>
              </a:defRPr>
            </a:lvl1pPr>
          </a:lstStyle>
          <a:p>
            <a:r>
              <a:rPr lang="en-US" dirty="0"/>
              <a:t>Drag picture to placeholder or click icon to add. You must use a full bleed image to fill this entire space.</a:t>
            </a:r>
          </a:p>
        </p:txBody>
      </p:sp>
      <p:sp>
        <p:nvSpPr>
          <p:cNvPr id="2" name="Title 1"/>
          <p:cNvSpPr>
            <a:spLocks noGrp="1"/>
          </p:cNvSpPr>
          <p:nvPr>
            <p:ph type="title"/>
          </p:nvPr>
        </p:nvSpPr>
        <p:spPr>
          <a:xfrm>
            <a:off x="3886200" y="241300"/>
            <a:ext cx="3886200" cy="973669"/>
          </a:xfrm>
        </p:spPr>
        <p:txBody>
          <a:bodyPr/>
          <a:lstStyle>
            <a:lvl1pPr>
              <a:defRPr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24"/>
          </p:nvPr>
        </p:nvSpPr>
        <p:spPr>
          <a:xfrm>
            <a:off x="3886200" y="1224495"/>
            <a:ext cx="3886200" cy="333372"/>
          </a:xfrm>
        </p:spPr>
        <p:txBody>
          <a:bodyPr/>
          <a:lstStyle>
            <a:lvl1pPr>
              <a:tabLst>
                <a:tab pos="230179" algn="l"/>
                <a:tab pos="342886" algn="l"/>
              </a:tabLst>
              <a:defRPr>
                <a:solidFill>
                  <a:schemeClr val="tx2"/>
                </a:solidFill>
              </a:defRPr>
            </a:lvl1pPr>
          </a:lstStyle>
          <a:p>
            <a:pPr lvl="0"/>
            <a:r>
              <a:rPr lang="en-US" dirty="0"/>
              <a:t>Click to edit Master text styles</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1466021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hidden="1"/>
          <p:cNvSpPr>
            <a:spLocks noGrp="1"/>
          </p:cNvSpPr>
          <p:nvPr>
            <p:ph type="dt" sz="half" idx="10"/>
          </p:nvPr>
        </p:nvSpPr>
        <p:spPr>
          <a:xfrm>
            <a:off x="453893" y="6493009"/>
            <a:ext cx="822595" cy="206103"/>
          </a:xfrm>
          <a:prstGeom prst="rect">
            <a:avLst/>
          </a:prstGeom>
        </p:spPr>
        <p:txBody>
          <a:bodyPr lIns="91436" tIns="45718" rIns="91436" bIns="45718"/>
          <a:lstStyle>
            <a:lvl1pPr>
              <a:defRPr>
                <a:solidFill>
                  <a:schemeClr val="bg2"/>
                </a:solidFill>
              </a:defRPr>
            </a:lvl1pPr>
          </a:lstStyle>
          <a:p>
            <a:endParaRPr lang="en-US" dirty="0"/>
          </a:p>
        </p:txBody>
      </p:sp>
      <p:sp>
        <p:nvSpPr>
          <p:cNvPr id="6" name="Footer Placeholder 5" hidden="1"/>
          <p:cNvSpPr>
            <a:spLocks noGrp="1"/>
          </p:cNvSpPr>
          <p:nvPr>
            <p:ph type="ftr" sz="quarter" idx="11"/>
          </p:nvPr>
        </p:nvSpPr>
        <p:spPr>
          <a:xfrm>
            <a:off x="3097924" y="6493009"/>
            <a:ext cx="2940147" cy="206103"/>
          </a:xfrm>
          <a:prstGeom prst="rect">
            <a:avLst/>
          </a:prstGeom>
        </p:spPr>
        <p:txBody>
          <a:bodyPr lIns="91436" tIns="45718" rIns="91436" bIns="45718"/>
          <a:lstStyle>
            <a:lvl1pPr>
              <a:defRPr>
                <a:solidFill>
                  <a:schemeClr val="bg2"/>
                </a:solidFill>
              </a:defRPr>
            </a:lvl1pPr>
          </a:lstStyle>
          <a:p>
            <a:endParaRPr lang="en-US" dirty="0"/>
          </a:p>
        </p:txBody>
      </p:sp>
      <p:sp>
        <p:nvSpPr>
          <p:cNvPr id="8" name="Title Placeholder 1"/>
          <p:cNvSpPr>
            <a:spLocks noGrp="1"/>
          </p:cNvSpPr>
          <p:nvPr>
            <p:ph type="title"/>
          </p:nvPr>
        </p:nvSpPr>
        <p:spPr>
          <a:xfrm>
            <a:off x="457201" y="241300"/>
            <a:ext cx="7315200" cy="973669"/>
          </a:xfrm>
          <a:prstGeom prst="rect">
            <a:avLst/>
          </a:prstGeom>
        </p:spPr>
        <p:txBody>
          <a:bodyPr vert="horz" lIns="0" tIns="0" rIns="0" bIns="0" rtlCol="0" anchor="b">
            <a:noAutofit/>
          </a:bodyPr>
          <a:lstStyle/>
          <a:p>
            <a:r>
              <a:rPr lang="en-US" dirty="0"/>
              <a:t>Click to edit Master title style</a:t>
            </a:r>
          </a:p>
        </p:txBody>
      </p:sp>
      <p:sp>
        <p:nvSpPr>
          <p:cNvPr id="15" name="Text Placeholder 2"/>
          <p:cNvSpPr>
            <a:spLocks noGrp="1"/>
          </p:cNvSpPr>
          <p:nvPr>
            <p:ph idx="1"/>
          </p:nvPr>
        </p:nvSpPr>
        <p:spPr>
          <a:xfrm>
            <a:off x="4710114" y="1839384"/>
            <a:ext cx="3973512" cy="4231216"/>
          </a:xfrm>
          <a:prstGeom prst="rect">
            <a:avLst/>
          </a:prstGeom>
        </p:spPr>
        <p:txBody>
          <a:bodyPr vert="horz" lIns="0" tIns="0" rIns="0" bIns="45718" rtlCol="0">
            <a:noAutofit/>
          </a:bodyPr>
          <a:lstStyle>
            <a:lvl1pPr>
              <a:defRPr>
                <a:solidFill>
                  <a:schemeClr val="tx1"/>
                </a:solidFill>
              </a:defRPr>
            </a:lvl1pPr>
            <a:lvl2pPr>
              <a:defRPr sz="1600">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p:cNvSpPr>
            <a:spLocks noGrp="1"/>
          </p:cNvSpPr>
          <p:nvPr>
            <p:ph idx="23"/>
          </p:nvPr>
        </p:nvSpPr>
        <p:spPr>
          <a:xfrm>
            <a:off x="457200" y="1839384"/>
            <a:ext cx="3976688" cy="4231216"/>
          </a:xfrm>
          <a:prstGeom prst="rect">
            <a:avLst/>
          </a:prstGeom>
        </p:spPr>
        <p:txBody>
          <a:bodyPr vert="horz" lIns="0" tIns="0" rIns="0" bIns="45718" rtlCol="0">
            <a:noAutofit/>
          </a:bodyPr>
          <a:lstStyle>
            <a:lvl1pPr>
              <a:defRPr>
                <a:solidFill>
                  <a:schemeClr val="tx1"/>
                </a:solidFill>
              </a:defRPr>
            </a:lvl1pPr>
            <a:lvl2pPr>
              <a:defRPr sz="1600">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type="body" sz="quarter" idx="21" hasCustomPrompt="1"/>
          </p:nvPr>
        </p:nvSpPr>
        <p:spPr>
          <a:xfrm>
            <a:off x="457201" y="6477000"/>
            <a:ext cx="6804025" cy="203200"/>
          </a:xfrm>
        </p:spPr>
        <p:txBody>
          <a:bodyPr anchor="t"/>
          <a:lstStyle>
            <a:lvl1pPr>
              <a:defRPr sz="800">
                <a:solidFill>
                  <a:schemeClr val="accent1"/>
                </a:solidFill>
              </a:defRPr>
            </a:lvl1pPr>
          </a:lstStyle>
          <a:p>
            <a:pPr lvl="0"/>
            <a:r>
              <a:rPr lang="en-US" dirty="0"/>
              <a:t>Footer</a:t>
            </a:r>
          </a:p>
        </p:txBody>
      </p:sp>
      <p:sp>
        <p:nvSpPr>
          <p:cNvPr id="18" name="Text Placeholder 2"/>
          <p:cNvSpPr>
            <a:spLocks noGrp="1"/>
          </p:cNvSpPr>
          <p:nvPr>
            <p:ph type="body" sz="quarter" idx="22" hasCustomPrompt="1"/>
          </p:nvPr>
        </p:nvSpPr>
        <p:spPr>
          <a:xfrm>
            <a:off x="457202" y="6223005"/>
            <a:ext cx="6804025" cy="203200"/>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13"/>
          </p:nvPr>
        </p:nvSpPr>
        <p:spPr>
          <a:xfrm>
            <a:off x="457200" y="1224495"/>
            <a:ext cx="7315200" cy="333372"/>
          </a:xfrm>
        </p:spPr>
        <p:txBody>
          <a:bodyPr/>
          <a:lstStyle>
            <a:lvl1pPr>
              <a:tabLst>
                <a:tab pos="228600" algn="l"/>
                <a:tab pos="341313" algn="l"/>
                <a:tab pos="457200" algn="l"/>
              </a:tabLst>
              <a:defRPr>
                <a:solidFill>
                  <a:schemeClr val="tx2"/>
                </a:solidFill>
              </a:defRPr>
            </a:lvl1pPr>
          </a:lstStyle>
          <a:p>
            <a:pPr lvl="0"/>
            <a:r>
              <a:rPr lang="en-US" dirty="0"/>
              <a:t>Click to edit Master text styles</a:t>
            </a:r>
          </a:p>
        </p:txBody>
      </p:sp>
      <p:sp>
        <p:nvSpPr>
          <p:cNvPr id="12" name="Slide Number Placeholder 5"/>
          <p:cNvSpPr>
            <a:spLocks noGrp="1"/>
          </p:cNvSpPr>
          <p:nvPr>
            <p:ph type="sldNum" sz="quarter" idx="4"/>
          </p:nvPr>
        </p:nvSpPr>
        <p:spPr>
          <a:xfrm>
            <a:off x="8610600" y="6541203"/>
            <a:ext cx="533400" cy="365125"/>
          </a:xfrm>
          <a:prstGeom prst="rect">
            <a:avLst/>
          </a:prstGeom>
        </p:spPr>
        <p:txBody>
          <a:bodyPr/>
          <a:lstStyle>
            <a:lvl1pPr>
              <a:defRPr sz="1600"/>
            </a:lvl1pPr>
          </a:lstStyle>
          <a:p>
            <a:fld id="{59B94101-DCC3-4FE8-839D-EB5A039647E9}" type="slidenum">
              <a:rPr lang="en-US" smtClean="0"/>
              <a:t>‹#›</a:t>
            </a:fld>
            <a:endParaRPr lang="en-US" dirty="0"/>
          </a:p>
        </p:txBody>
      </p:sp>
    </p:spTree>
    <p:extLst>
      <p:ext uri="{BB962C8B-B14F-4D97-AF65-F5344CB8AC3E}">
        <p14:creationId xmlns:p14="http://schemas.microsoft.com/office/powerpoint/2010/main" val="6894867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5113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a:t>22pt Medium Sub Line</a:t>
            </a:r>
          </a:p>
          <a:p>
            <a:pPr lvl="1"/>
            <a:r>
              <a:rPr lang="en-US" dirty="0"/>
              <a:t>22pt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10231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solidFill>
                  <a:schemeClr val="tx1"/>
                </a:solidFill>
              </a:defRPr>
            </a:lvl1pPr>
            <a:lvl2pPr>
              <a:defRPr sz="1800">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r>
              <a:rPr lang="ro-RO" sz="2200" b="0" i="0" u="none" strike="noStrike" baseline="0" dirty="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a:t> </a:t>
            </a:r>
          </a:p>
          <a:p>
            <a:pPr lvl="1"/>
            <a:r>
              <a:rPr lang="en-US" dirty="0"/>
              <a:t>18pt Regular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384727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1" i="0" u="none" strike="noStrike" baseline="0" smtClean="0"/>
            </a:lvl1pPr>
          </a:lstStyle>
          <a:p>
            <a:r>
              <a:rPr lang="en-US" dirty="0"/>
              <a:t>36pt Light headline</a:t>
            </a:r>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tx1"/>
                </a:solidFill>
                <a:latin typeface="Neo Sans Intel Light"/>
                <a:cs typeface="Neo Sans Intel Light"/>
              </a:defRPr>
            </a:lvl1pPr>
            <a:lvl2pPr marL="400050" indent="-225425">
              <a:buFont typeface="Lucida Grande"/>
              <a:buChar char="−"/>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0"/>
            <a:r>
              <a:rPr lang="en-US" dirty="0"/>
              <a:t>50pt Light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556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1"/>
            <a:r>
              <a:rPr lang="en-US" dirty="0"/>
              <a:t>16 point medium subhead</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a:t>36pt Light Text</a:t>
            </a:r>
          </a:p>
        </p:txBody>
      </p:sp>
    </p:spTree>
    <p:extLst>
      <p:ext uri="{BB962C8B-B14F-4D97-AF65-F5344CB8AC3E}">
        <p14:creationId xmlns:p14="http://schemas.microsoft.com/office/powerpoint/2010/main" val="306102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bg1">
            <a:lumMod val="6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556443"/>
            <a:ext cx="9144000" cy="3015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tx1"/>
                </a:solidFill>
                <a:latin typeface="Neo Sans Intel" panose="020B0504020202020204" pitchFamily="34" charset="0"/>
                <a:cs typeface="Neo Sans Intel" panose="020B0504020202020204" pitchFamily="34" charset="0"/>
              </a:defRPr>
            </a:lvl1pPr>
          </a:lstStyle>
          <a:p>
            <a:r>
              <a:rPr lang="en-US" dirty="0"/>
              <a:t>36pt Light Text</a:t>
            </a:r>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tx1"/>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Medium Subhead</a:t>
            </a:r>
          </a:p>
        </p:txBody>
      </p:sp>
    </p:spTree>
    <p:extLst>
      <p:ext uri="{BB962C8B-B14F-4D97-AF65-F5344CB8AC3E}">
        <p14:creationId xmlns:p14="http://schemas.microsoft.com/office/powerpoint/2010/main" val="275845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84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Tree>
    <p:extLst>
      <p:ext uri="{BB962C8B-B14F-4D97-AF65-F5344CB8AC3E}">
        <p14:creationId xmlns:p14="http://schemas.microsoft.com/office/powerpoint/2010/main" val="329986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p:cNvSpPr/>
          <p:nvPr/>
        </p:nvSpPr>
        <p:spPr>
          <a:xfrm>
            <a:off x="0" y="6556442"/>
            <a:ext cx="9150839" cy="30410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a:t>Click to edit Master text styles</a:t>
            </a:r>
          </a:p>
          <a:p>
            <a:pPr lvl="1"/>
            <a:r>
              <a:rPr lang="en-US" dirty="0"/>
              <a:t>18pt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43699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457200" rtl="0" eaLnBrk="1" latinLnBrk="0" hangingPunct="1">
        <a:spcBef>
          <a:spcPct val="0"/>
        </a:spcBef>
        <a:buNone/>
        <a:defRPr sz="3600" b="1" kern="1200">
          <a:solidFill>
            <a:schemeClr val="tx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vanced-threat-research/firmware-security-training"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hyperlink" Target="https://cansecwest.com/slides/2014/Platform%20Firmware%20Security%20Assessment%20wCHIPSEC-csw14-final.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cansecwest.com/slides/2013/Evil%20Maid%20Just%20Got%20Angrier.pdf" TargetMode="External"/><Relationship Id="rId13" Type="http://schemas.openxmlformats.org/officeDocument/2006/relationships/hyperlink" Target="http://www.mitre.org/capabilities/cybersecurity/overview/cybersecurity-blog/copernicus-question-your-assumptions-about" TargetMode="External"/><Relationship Id="rId18" Type="http://schemas.openxmlformats.org/officeDocument/2006/relationships/hyperlink" Target="http://www.invisiblethingslab.com/resources/bh08/part2-full.pdf" TargetMode="External"/><Relationship Id="rId3" Type="http://schemas.openxmlformats.org/officeDocument/2006/relationships/hyperlink" Target="http://www.ssi.gouv.fr/archive/fr/sciences/fichiers/lti/cansecwest2006-duflot.pdf" TargetMode="External"/><Relationship Id="rId21" Type="http://schemas.openxmlformats.org/officeDocument/2006/relationships/hyperlink" Target="https://www.hackinparis.com/sites/hackinparis.com/files/JohnButterworth.pdf" TargetMode="External"/><Relationship Id="rId7" Type="http://schemas.openxmlformats.org/officeDocument/2006/relationships/hyperlink" Target="http://www.blackhat.com/presentations/bh-usa-09/WOJTCZUK/BHUSA09-Wojtczuk-AtkIntelBios-SLIDES.pdf" TargetMode="External"/><Relationship Id="rId12" Type="http://schemas.openxmlformats.org/officeDocument/2006/relationships/hyperlink" Target="http://www.flashrom.org/" TargetMode="External"/><Relationship Id="rId17" Type="http://schemas.openxmlformats.org/officeDocument/2006/relationships/hyperlink" Target="https://cansecwest.com/slides/2014/AllYourBoot_csw14-mitre-final.pdf" TargetMode="External"/><Relationship Id="rId2" Type="http://schemas.openxmlformats.org/officeDocument/2006/relationships/notesSlide" Target="../notesSlides/notesSlide34.xml"/><Relationship Id="rId16" Type="http://schemas.openxmlformats.org/officeDocument/2006/relationships/hyperlink" Target="https://cansecwest.com/slides/2014/AllYourBoot_csw14-intel-final.pdf" TargetMode="External"/><Relationship Id="rId20" Type="http://schemas.openxmlformats.org/officeDocument/2006/relationships/hyperlink" Target="http://www.ssi.gouv.fr/uploads/IMG/pdf/IT_Defense_2010_final.pdf" TargetMode="External"/><Relationship Id="rId1" Type="http://schemas.openxmlformats.org/officeDocument/2006/relationships/slideLayout" Target="../slideLayouts/slideLayout4.xml"/><Relationship Id="rId6" Type="http://schemas.openxmlformats.org/officeDocument/2006/relationships/hyperlink" Target="http://cansecwest.com/csw09/csw09-duflot.pdf" TargetMode="External"/><Relationship Id="rId11" Type="http://schemas.openxmlformats.org/officeDocument/2006/relationships/hyperlink" Target="http://www.nosuchcon.org/talks/D2_01_Butterworth_BIOS_Chronomancy.pdf" TargetMode="External"/><Relationship Id="rId5" Type="http://schemas.openxmlformats.org/officeDocument/2006/relationships/hyperlink" Target="http://www.invisiblethingslab.com/resources/misc09/smm_cache_fun.pdf" TargetMode="External"/><Relationship Id="rId15" Type="http://schemas.openxmlformats.org/officeDocument/2006/relationships/hyperlink" Target="http://uefi.org/" TargetMode="External"/><Relationship Id="rId10" Type="http://schemas.openxmlformats.org/officeDocument/2006/relationships/hyperlink" Target="https://www.blackhat.com/us-13/briefings.html" TargetMode="External"/><Relationship Id="rId19" Type="http://schemas.openxmlformats.org/officeDocument/2006/relationships/hyperlink" Target="http://www.ssi.gouv.fr/archive/fr/sciences/fichiers/lti/pacsec2007-duflot-papier.pdf" TargetMode="External"/><Relationship Id="rId4" Type="http://schemas.openxmlformats.org/officeDocument/2006/relationships/hyperlink" Target="http://www.slideshare.net/endrazine/defcon-16-bypassing-preboot-authentication-passwords-by-instrumenting-the-bios-keyboard-buffer-practical-low-level-attacks-against-x86-preboot-authentication-software" TargetMode="External"/><Relationship Id="rId9" Type="http://schemas.openxmlformats.org/officeDocument/2006/relationships/hyperlink" Target="http://c7zero.info/stuff/Windows8SecureBoot_Bulygin-Furtak-Bazhniuk_BHUSA2013.pdf" TargetMode="External"/><Relationship Id="rId14" Type="http://schemas.openxmlformats.org/officeDocument/2006/relationships/hyperlink" Target="http://powerofcommunity.net/poc2007/sunbing.pd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advanced-threat-research/firmware-security-training"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hipsec/chipsec/blob/master/chipsec-manual.pdf" TargetMode="External"/><Relationship Id="rId2" Type="http://schemas.openxmlformats.org/officeDocument/2006/relationships/hyperlink" Target="http://www.python.org/download/"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296"/>
            <a:ext cx="8099376" cy="1470025"/>
          </a:xfrm>
        </p:spPr>
        <p:txBody>
          <a:bodyPr anchor="t">
            <a:noAutofit/>
          </a:bodyPr>
          <a:lstStyle/>
          <a:p>
            <a:r>
              <a:rPr lang="en-US" sz="3200" b="1" dirty="0"/>
              <a:t>Security of BIOS/UEFI System Firmware</a:t>
            </a:r>
            <a:br>
              <a:rPr lang="en-US" sz="3200" b="1" dirty="0"/>
            </a:br>
            <a:r>
              <a:rPr lang="en-US" sz="3200" dirty="0"/>
              <a:t>from Attacker and Defender Perspectives</a:t>
            </a:r>
            <a:br>
              <a:rPr lang="en-US" sz="3200" b="1" dirty="0"/>
            </a:br>
            <a:br>
              <a:rPr lang="en-US" sz="3200" b="1" dirty="0"/>
            </a:br>
            <a:r>
              <a:rPr lang="en-US" sz="2400" b="1" dirty="0">
                <a:solidFill>
                  <a:schemeClr val="bg1"/>
                </a:solidFill>
              </a:rPr>
              <a:t>Section 3. Hands-On Learning of Platform Hardware and Firmware</a:t>
            </a:r>
            <a:endParaRPr lang="en-US" sz="2400" dirty="0">
              <a:solidFill>
                <a:schemeClr val="bg1"/>
              </a:solidFill>
              <a:latin typeface="+mn-lt"/>
            </a:endParaRPr>
          </a:p>
        </p:txBody>
      </p:sp>
      <p:sp>
        <p:nvSpPr>
          <p:cNvPr id="4" name="Rectangle 3"/>
          <p:cNvSpPr/>
          <p:nvPr/>
        </p:nvSpPr>
        <p:spPr>
          <a:xfrm>
            <a:off x="2057400" y="4648200"/>
            <a:ext cx="6096000" cy="2031325"/>
          </a:xfrm>
          <a:prstGeom prst="rect">
            <a:avLst/>
          </a:prstGeom>
        </p:spPr>
        <p:txBody>
          <a:bodyPr wrap="square">
            <a:spAutoFit/>
          </a:bodyPr>
          <a:lstStyle/>
          <a:p>
            <a:pPr algn="r" defTabSz="457200"/>
            <a:r>
              <a:rPr lang="en-US" dirty="0"/>
              <a:t>Yuriy Bulygin *</a:t>
            </a:r>
          </a:p>
          <a:p>
            <a:pPr algn="r" defTabSz="457200"/>
            <a:r>
              <a:rPr lang="en-US" dirty="0"/>
              <a:t>Alex Bazhaniuk *</a:t>
            </a:r>
          </a:p>
          <a:p>
            <a:pPr algn="r" defTabSz="457200"/>
            <a:r>
              <a:rPr lang="en-US" dirty="0"/>
              <a:t>Andrew Furtak *</a:t>
            </a:r>
          </a:p>
          <a:p>
            <a:pPr algn="r" defTabSz="457200"/>
            <a:r>
              <a:rPr lang="en-US" dirty="0">
                <a:solidFill>
                  <a:prstClr val="black"/>
                </a:solidFill>
              </a:rPr>
              <a:t>John Loucaides **</a:t>
            </a:r>
          </a:p>
          <a:p>
            <a:pPr algn="r" defTabSz="457200"/>
            <a:endParaRPr lang="en-US" dirty="0">
              <a:solidFill>
                <a:prstClr val="black"/>
              </a:solidFill>
            </a:endParaRPr>
          </a:p>
          <a:p>
            <a:pPr algn="r" defTabSz="457200"/>
            <a:r>
              <a:rPr lang="en-US" dirty="0">
                <a:solidFill>
                  <a:prstClr val="black"/>
                </a:solidFill>
              </a:rPr>
              <a:t>* Advanced Threat Research, McAfee</a:t>
            </a:r>
          </a:p>
          <a:p>
            <a:pPr algn="r" defTabSz="457200"/>
            <a:r>
              <a:rPr lang="en-US" dirty="0">
                <a:solidFill>
                  <a:prstClr val="black"/>
                </a:solidFill>
              </a:rPr>
              <a:t>** Intel</a:t>
            </a:r>
            <a:endParaRPr lang="en-US" dirty="0"/>
          </a:p>
        </p:txBody>
      </p:sp>
    </p:spTree>
    <p:extLst>
      <p:ext uri="{BB962C8B-B14F-4D97-AF65-F5344CB8AC3E}">
        <p14:creationId xmlns:p14="http://schemas.microsoft.com/office/powerpoint/2010/main" val="40603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Processor I/O Space: I/O Ports and BARs</a:t>
            </a:r>
          </a:p>
        </p:txBody>
      </p:sp>
      <p:sp>
        <p:nvSpPr>
          <p:cNvPr id="8" name="Content Placeholder 7"/>
          <p:cNvSpPr>
            <a:spLocks noGrp="1"/>
          </p:cNvSpPr>
          <p:nvPr>
            <p:ph idx="1"/>
          </p:nvPr>
        </p:nvSpPr>
        <p:spPr>
          <a:xfrm>
            <a:off x="457200" y="1427019"/>
            <a:ext cx="8229600" cy="5015346"/>
          </a:xfrm>
        </p:spPr>
        <p:txBody>
          <a:bodyPr>
            <a:normAutofit fontScale="92500" lnSpcReduction="20000"/>
          </a:bodyPr>
          <a:lstStyle/>
          <a:p>
            <a:pPr marL="342900" indent="-342900">
              <a:buFont typeface="Arial" panose="020B0604020202020204" pitchFamily="34" charset="0"/>
              <a:buChar char="•"/>
            </a:pPr>
            <a:r>
              <a:rPr lang="en-US" sz="2400" dirty="0"/>
              <a:t>Legacy I/O interface accessible via x86 IN and OUT assembly instructions</a:t>
            </a:r>
          </a:p>
          <a:p>
            <a:pPr marL="342900" indent="-342900">
              <a:buFont typeface="Arial" panose="020B0604020202020204" pitchFamily="34" charset="0"/>
              <a:buChar char="•"/>
            </a:pPr>
            <a:r>
              <a:rPr lang="en-US" sz="2400" dirty="0"/>
              <a:t>Offset in I/O space is </a:t>
            </a:r>
            <a:r>
              <a:rPr lang="en-US" sz="2400" i="1" dirty="0"/>
              <a:t>I/O register</a:t>
            </a:r>
            <a:r>
              <a:rPr lang="en-US" sz="2400" dirty="0"/>
              <a:t> or </a:t>
            </a:r>
            <a:r>
              <a:rPr lang="en-US" sz="2400" i="1" dirty="0"/>
              <a:t>I/O port.</a:t>
            </a:r>
            <a:r>
              <a:rPr lang="en-US" sz="2400" dirty="0"/>
              <a:t> I/O space contains multiple </a:t>
            </a:r>
            <a:r>
              <a:rPr lang="en-US" sz="2400" i="1" dirty="0"/>
              <a:t>ranges</a:t>
            </a:r>
            <a:r>
              <a:rPr lang="en-US" sz="2400" dirty="0"/>
              <a:t> assigned to some device or controller</a:t>
            </a:r>
            <a:endParaRPr lang="en-US" sz="2400" i="1" dirty="0"/>
          </a:p>
          <a:p>
            <a:pPr marL="342900" indent="-342900">
              <a:buFont typeface="Arial" panose="020B0604020202020204" pitchFamily="34" charset="0"/>
              <a:buChar char="•"/>
            </a:pPr>
            <a:r>
              <a:rPr lang="en-US" sz="2400" dirty="0"/>
              <a:t>I/O ranges can be </a:t>
            </a:r>
            <a:r>
              <a:rPr lang="en-US" sz="2400" i="1" dirty="0"/>
              <a:t>fixed</a:t>
            </a:r>
            <a:r>
              <a:rPr lang="en-US" sz="2400" dirty="0"/>
              <a:t>:</a:t>
            </a:r>
          </a:p>
          <a:p>
            <a:pPr lvl="2" indent="0">
              <a:buNone/>
            </a:pPr>
            <a:r>
              <a:rPr lang="en-US" dirty="0">
                <a:latin typeface="Courier New" panose="02070309020205020404" pitchFamily="49" charset="0"/>
                <a:cs typeface="Courier New" panose="02070309020205020404" pitchFamily="49" charset="0"/>
              </a:rPr>
              <a:t>60h/62h/64h/66h</a:t>
            </a:r>
            <a:r>
              <a:rPr lang="en-US" dirty="0"/>
              <a:t>: keyboard/embedded </a:t>
            </a:r>
            <a:r>
              <a:rPr lang="en-US" dirty="0" err="1"/>
              <a:t>uController</a:t>
            </a:r>
            <a:endParaRPr lang="en-US" dirty="0"/>
          </a:p>
          <a:p>
            <a:pPr lvl="2" indent="0">
              <a:buNone/>
            </a:pPr>
            <a:r>
              <a:rPr lang="en-US" dirty="0">
                <a:latin typeface="Courier New" panose="02070309020205020404" pitchFamily="49" charset="0"/>
                <a:cs typeface="Courier New" panose="02070309020205020404" pitchFamily="49" charset="0"/>
              </a:rPr>
              <a:t>CF8h/</a:t>
            </a:r>
            <a:r>
              <a:rPr lang="en-US" dirty="0" err="1">
                <a:latin typeface="Courier New" panose="02070309020205020404" pitchFamily="49" charset="0"/>
                <a:cs typeface="Courier New" panose="02070309020205020404" pitchFamily="49" charset="0"/>
              </a:rPr>
              <a:t>CFCh</a:t>
            </a:r>
            <a:r>
              <a:rPr lang="en-US" dirty="0"/>
              <a:t>: </a:t>
            </a:r>
            <a:r>
              <a:rPr lang="en-US" dirty="0" err="1"/>
              <a:t>PCIe</a:t>
            </a:r>
            <a:r>
              <a:rPr lang="en-US" dirty="0"/>
              <a:t> devices CFG access</a:t>
            </a:r>
          </a:p>
          <a:p>
            <a:pPr lvl="2" indent="0">
              <a:buNone/>
            </a:pPr>
            <a:r>
              <a:rPr lang="en-US" dirty="0">
                <a:latin typeface="Courier New" panose="02070309020205020404" pitchFamily="49" charset="0"/>
                <a:cs typeface="Courier New" panose="02070309020205020404" pitchFamily="49" charset="0"/>
              </a:rPr>
              <a:t>CF9h</a:t>
            </a:r>
            <a:r>
              <a:rPr lang="en-US" dirty="0"/>
              <a:t>: platform reset</a:t>
            </a:r>
          </a:p>
          <a:p>
            <a:pPr lvl="2" indent="0">
              <a:buNone/>
            </a:pPr>
            <a:r>
              <a:rPr lang="en-US" dirty="0">
                <a:latin typeface="Courier New" panose="02070309020205020404" pitchFamily="49" charset="0"/>
                <a:cs typeface="Courier New" panose="02070309020205020404" pitchFamily="49" charset="0"/>
              </a:rPr>
              <a:t>B2h/B3h</a:t>
            </a:r>
            <a:r>
              <a:rPr lang="en-US" dirty="0"/>
              <a:t>: APMC/SMI</a:t>
            </a:r>
          </a:p>
          <a:p>
            <a:pPr marL="342900" indent="-342900">
              <a:buFont typeface="Arial" panose="020B0604020202020204" pitchFamily="34" charset="0"/>
              <a:buChar char="•"/>
            </a:pPr>
            <a:r>
              <a:rPr lang="en-US" sz="2400" dirty="0"/>
              <a:t>Or </a:t>
            </a:r>
            <a:r>
              <a:rPr lang="en-US" sz="2400" i="1" dirty="0"/>
              <a:t>variable</a:t>
            </a:r>
            <a:r>
              <a:rPr lang="en-US" sz="2400" dirty="0"/>
              <a:t> (defined by I/O BAR registers)</a:t>
            </a:r>
          </a:p>
          <a:p>
            <a:pPr lvl="2" indent="0">
              <a:buNone/>
            </a:pPr>
            <a:r>
              <a:rPr lang="en-US" dirty="0" err="1"/>
              <a:t>SMBus</a:t>
            </a:r>
            <a:endParaRPr lang="en-US" dirty="0"/>
          </a:p>
          <a:p>
            <a:pPr lvl="2" indent="0">
              <a:buNone/>
            </a:pPr>
            <a:r>
              <a:rPr lang="en-US" dirty="0"/>
              <a:t>ACPI/PMBASE</a:t>
            </a:r>
          </a:p>
          <a:p>
            <a:pPr lvl="2" indent="0">
              <a:buNone/>
            </a:pPr>
            <a:r>
              <a:rPr lang="en-US" dirty="0"/>
              <a:t>GPIO</a:t>
            </a:r>
          </a:p>
          <a:p>
            <a:pPr lvl="2" indent="0">
              <a:buNone/>
            </a:pPr>
            <a:r>
              <a:rPr lang="en-US" dirty="0"/>
              <a:t>I/O Trap</a:t>
            </a:r>
            <a:endParaRPr lang="en-US" sz="2400" dirty="0"/>
          </a:p>
        </p:txBody>
      </p:sp>
    </p:spTree>
    <p:extLst>
      <p:ext uri="{BB962C8B-B14F-4D97-AF65-F5344CB8AC3E}">
        <p14:creationId xmlns:p14="http://schemas.microsoft.com/office/powerpoint/2010/main" val="125315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Processor I/O Space: I/O Ports and BARs</a:t>
            </a:r>
          </a:p>
        </p:txBody>
      </p:sp>
      <p:sp>
        <p:nvSpPr>
          <p:cNvPr id="8" name="Content Placeholder 7"/>
          <p:cNvSpPr>
            <a:spLocks noGrp="1"/>
          </p:cNvSpPr>
          <p:nvPr>
            <p:ph idx="1"/>
          </p:nvPr>
        </p:nvSpPr>
        <p:spPr/>
        <p:txBody>
          <a:bodyPr>
            <a:normAutofit/>
          </a:bodyPr>
          <a:lstStyle/>
          <a:p>
            <a:r>
              <a:rPr lang="it-IT" sz="2400" b="1" dirty="0">
                <a:latin typeface="Courier New" panose="02070309020205020404" pitchFamily="49" charset="0"/>
                <a:cs typeface="Courier New" panose="02070309020205020404" pitchFamily="49" charset="0"/>
              </a:rPr>
              <a:t># chipsec_util io &lt;io_port&gt; &lt;width&gt; [value]</a:t>
            </a:r>
          </a:p>
          <a:p>
            <a:endParaRPr lang="it-IT" sz="2400" b="1" dirty="0">
              <a:latin typeface="Courier New" panose="02070309020205020404" pitchFamily="49" charset="0"/>
              <a:cs typeface="Courier New" panose="02070309020205020404" pitchFamily="49" charset="0"/>
            </a:endParaRPr>
          </a:p>
          <a:p>
            <a:r>
              <a:rPr lang="it-IT" sz="2000" dirty="0">
                <a:latin typeface="Courier New" panose="02070309020205020404" pitchFamily="49" charset="0"/>
                <a:cs typeface="Courier New" panose="02070309020205020404" pitchFamily="49" charset="0"/>
              </a:rPr>
              <a:t># chipsec_util.py io 0xcf8 dword 0x80000000</a:t>
            </a:r>
          </a:p>
          <a:p>
            <a:r>
              <a:rPr lang="en-US" sz="2000" dirty="0">
                <a:latin typeface="Courier New" panose="02070309020205020404" pitchFamily="49" charset="0"/>
                <a:cs typeface="Courier New" panose="02070309020205020404" pitchFamily="49" charset="0"/>
              </a:rPr>
              <a:t>[CHIPSEC] OUT 0x0CF8 &lt;- 0x80000000 (size = 0x04)</a:t>
            </a:r>
          </a:p>
          <a:p>
            <a:endParaRPr lang="it-IT" sz="2000" dirty="0">
              <a:latin typeface="Courier New" panose="02070309020205020404" pitchFamily="49" charset="0"/>
              <a:cs typeface="Courier New" panose="02070309020205020404" pitchFamily="49" charset="0"/>
            </a:endParaRPr>
          </a:p>
          <a:p>
            <a:r>
              <a:rPr lang="it-IT" sz="2000" dirty="0">
                <a:latin typeface="Courier New" panose="02070309020205020404" pitchFamily="49" charset="0"/>
                <a:cs typeface="Courier New" panose="02070309020205020404" pitchFamily="49" charset="0"/>
              </a:rPr>
              <a:t># chipsec_util.py io 0xcfc dword</a:t>
            </a:r>
          </a:p>
          <a:p>
            <a:r>
              <a:rPr lang="en-US" sz="2000" dirty="0">
                <a:latin typeface="Courier New" panose="02070309020205020404" pitchFamily="49" charset="0"/>
                <a:cs typeface="Courier New" panose="02070309020205020404" pitchFamily="49" charset="0"/>
              </a:rPr>
              <a:t>[CHIPSEC] IN 0x0CFC -&gt; 0x0A048086 (size = 0x04)</a:t>
            </a:r>
          </a:p>
          <a:p>
            <a:endParaRPr lang="it-IT"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8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a:t>PCIe</a:t>
            </a:r>
            <a:r>
              <a:rPr lang="en-US" dirty="0"/>
              <a:t> Configuration Space Access</a:t>
            </a:r>
          </a:p>
        </p:txBody>
      </p:sp>
      <p:sp>
        <p:nvSpPr>
          <p:cNvPr id="8" name="Content Placeholder 7"/>
          <p:cNvSpPr>
            <a:spLocks noGrp="1"/>
          </p:cNvSpPr>
          <p:nvPr>
            <p:ph idx="1"/>
          </p:nvPr>
        </p:nvSpPr>
        <p:spPr>
          <a:xfrm>
            <a:off x="381000" y="1265278"/>
            <a:ext cx="8638309" cy="4881541"/>
          </a:xfrm>
        </p:spPr>
        <p:txBody>
          <a:bodyPr>
            <a:normAutofit fontScale="92500" lnSpcReduction="10000"/>
          </a:bodyPr>
          <a:lstStyle/>
          <a:p>
            <a:r>
              <a:rPr lang="en-US" sz="2400" dirty="0"/>
              <a:t>SW uses one these mechanisms to access </a:t>
            </a:r>
            <a:r>
              <a:rPr lang="en-US" sz="2400" dirty="0" err="1"/>
              <a:t>config</a:t>
            </a:r>
            <a:r>
              <a:rPr lang="en-US" sz="2400" dirty="0"/>
              <a:t> space:</a:t>
            </a:r>
          </a:p>
          <a:p>
            <a:pPr marL="457200" indent="-457200">
              <a:buFont typeface="+mj-lt"/>
              <a:buAutoNum type="arabicPeriod"/>
            </a:pPr>
            <a:r>
              <a:rPr lang="en-US" sz="2400" dirty="0"/>
              <a:t>Legacy configuration access via </a:t>
            </a:r>
            <a:r>
              <a:rPr lang="en-US" sz="2400" i="1" dirty="0"/>
              <a:t>control</a:t>
            </a:r>
            <a:r>
              <a:rPr lang="en-US" sz="2400" dirty="0"/>
              <a:t> </a:t>
            </a:r>
            <a:r>
              <a:rPr lang="en-US" sz="2400" b="1" dirty="0">
                <a:latin typeface="Courier New" panose="02070309020205020404" pitchFamily="49" charset="0"/>
                <a:cs typeface="Courier New" panose="02070309020205020404" pitchFamily="49" charset="0"/>
              </a:rPr>
              <a:t>CF8h</a:t>
            </a:r>
            <a:r>
              <a:rPr lang="en-US" sz="2400" dirty="0"/>
              <a:t> &amp; </a:t>
            </a:r>
            <a:r>
              <a:rPr lang="en-US" sz="2400" i="1" dirty="0"/>
              <a:t>data</a:t>
            </a:r>
            <a:r>
              <a:rPr lang="en-US" sz="2400" dirty="0"/>
              <a:t> </a:t>
            </a:r>
            <a:r>
              <a:rPr lang="en-US" sz="2400" b="1" dirty="0" err="1">
                <a:latin typeface="Courier New" panose="02070309020205020404" pitchFamily="49" charset="0"/>
                <a:cs typeface="Courier New" panose="02070309020205020404" pitchFamily="49" charset="0"/>
              </a:rPr>
              <a:t>CFCh</a:t>
            </a:r>
            <a:r>
              <a:rPr lang="en-US" sz="2400" dirty="0"/>
              <a:t> processor I/O ports</a:t>
            </a:r>
          </a:p>
          <a:p>
            <a:pPr marL="1028700" lvl="2" indent="-457200"/>
            <a:r>
              <a:rPr lang="en-US" sz="2400" dirty="0">
                <a:latin typeface="+mj-lt"/>
                <a:cs typeface="Courier New" panose="02070309020205020404" pitchFamily="49" charset="0"/>
              </a:rPr>
              <a:t>PCI </a:t>
            </a:r>
            <a:r>
              <a:rPr lang="en-US" sz="2400" dirty="0" err="1">
                <a:latin typeface="+mj-lt"/>
                <a:cs typeface="Courier New" panose="02070309020205020404" pitchFamily="49" charset="0"/>
              </a:rPr>
              <a:t>config</a:t>
            </a:r>
            <a:r>
              <a:rPr lang="en-US" sz="2400" dirty="0">
                <a:latin typeface="+mj-lt"/>
                <a:cs typeface="Courier New" panose="02070309020205020404" pitchFamily="49" charset="0"/>
              </a:rPr>
              <a:t> register address</a:t>
            </a:r>
          </a:p>
          <a:p>
            <a:pPr marL="1028700" lvl="2" indent="-457200"/>
            <a:endParaRPr lang="en-US" sz="2400" dirty="0">
              <a:latin typeface="+mj-lt"/>
              <a:cs typeface="Courier New" panose="02070309020205020404" pitchFamily="49" charset="0"/>
            </a:endParaRPr>
          </a:p>
          <a:p>
            <a:pPr lvl="2" indent="0">
              <a:buNone/>
            </a:pPr>
            <a:r>
              <a:rPr lang="en-US" sz="2000" b="1" dirty="0">
                <a:latin typeface="Courier New" panose="02070309020205020404" pitchFamily="49" charset="0"/>
                <a:cs typeface="Courier New" panose="02070309020205020404" pitchFamily="49" charset="0"/>
                <a:sym typeface="Wingdings" panose="05000000000000000000" pitchFamily="2" charset="2"/>
              </a:rPr>
              <a:t>bus &lt;&lt; 16 | device &lt;&lt; 11 | function &lt;&lt; 8 | </a:t>
            </a:r>
            <a:r>
              <a:rPr lang="en-US" sz="2400" b="1" dirty="0">
                <a:latin typeface="Courier New" panose="02070309020205020404" pitchFamily="49" charset="0"/>
                <a:cs typeface="Courier New" panose="02070309020205020404" pitchFamily="49" charset="0"/>
                <a:sym typeface="Wingdings" panose="05000000000000000000" pitchFamily="2" charset="2"/>
              </a:rPr>
              <a:t>offset &amp; ~3</a:t>
            </a:r>
            <a:endParaRPr lang="en-US" sz="2400" dirty="0">
              <a:latin typeface="+mj-lt"/>
              <a:cs typeface="Courier New" panose="02070309020205020404" pitchFamily="49" charset="0"/>
            </a:endParaRPr>
          </a:p>
          <a:p>
            <a:pPr marL="1028700" lvl="2" indent="-457200"/>
            <a:endParaRPr lang="en-US" sz="2400" b="1" dirty="0">
              <a:latin typeface="Courier New" panose="02070309020205020404" pitchFamily="49" charset="0"/>
              <a:cs typeface="Courier New" panose="02070309020205020404" pitchFamily="49" charset="0"/>
            </a:endParaRPr>
          </a:p>
          <a:p>
            <a:pPr marL="1028700" lvl="2" indent="-457200"/>
            <a:endParaRPr lang="en-US" sz="2400" b="1" dirty="0">
              <a:latin typeface="Courier New" panose="02070309020205020404" pitchFamily="49" charset="0"/>
              <a:cs typeface="Courier New" panose="02070309020205020404" pitchFamily="49" charset="0"/>
            </a:endParaRPr>
          </a:p>
          <a:p>
            <a:pPr marL="1028700" lvl="2" indent="-457200"/>
            <a:r>
              <a:rPr lang="en-US" sz="2400" b="1" dirty="0">
                <a:latin typeface="Courier New" panose="02070309020205020404" pitchFamily="49" charset="0"/>
                <a:cs typeface="Courier New" panose="02070309020205020404" pitchFamily="49" charset="0"/>
              </a:rPr>
              <a:t>CF8h</a:t>
            </a:r>
            <a:r>
              <a:rPr lang="en-US" sz="2400" dirty="0"/>
              <a:t> </a:t>
            </a:r>
            <a:r>
              <a:rPr lang="en-US" sz="2400" dirty="0">
                <a:sym typeface="Wingdings" panose="05000000000000000000" pitchFamily="2" charset="2"/>
              </a:rPr>
              <a:t></a:t>
            </a:r>
            <a:r>
              <a:rPr lang="en-US" sz="2400" dirty="0"/>
              <a:t> </a:t>
            </a:r>
            <a:r>
              <a:rPr lang="en-US" sz="2000" b="1" dirty="0">
                <a:latin typeface="Courier New" panose="02070309020205020404" pitchFamily="49" charset="0"/>
                <a:cs typeface="Courier New" panose="02070309020205020404" pitchFamily="49" charset="0"/>
                <a:sym typeface="Wingdings" panose="05000000000000000000" pitchFamily="2" charset="2"/>
              </a:rPr>
              <a:t>1&lt;&lt;31 | </a:t>
            </a:r>
            <a:r>
              <a:rPr lang="en-US" sz="2000" b="1" dirty="0" err="1">
                <a:latin typeface="Courier New" panose="02070309020205020404" pitchFamily="49" charset="0"/>
                <a:cs typeface="Courier New" panose="02070309020205020404" pitchFamily="49" charset="0"/>
                <a:sym typeface="Wingdings" panose="05000000000000000000" pitchFamily="2" charset="2"/>
              </a:rPr>
              <a:t>bdf_address</a:t>
            </a:r>
            <a:endParaRPr lang="en-US" sz="1700" b="1" dirty="0">
              <a:latin typeface="Courier New" panose="02070309020205020404" pitchFamily="49" charset="0"/>
              <a:cs typeface="Courier New" panose="02070309020205020404" pitchFamily="49" charset="0"/>
              <a:sym typeface="Wingdings" panose="05000000000000000000" pitchFamily="2" charset="2"/>
            </a:endParaRPr>
          </a:p>
          <a:p>
            <a:pPr marL="1028700" lvl="2" indent="-457200"/>
            <a:r>
              <a:rPr lang="en-US" sz="2400" dirty="0">
                <a:sym typeface="Wingdings" panose="05000000000000000000" pitchFamily="2" charset="2"/>
              </a:rPr>
              <a:t>Read data from or write data to port (</a:t>
            </a:r>
            <a:r>
              <a:rPr lang="en-US" sz="2400" b="1" dirty="0" err="1">
                <a:latin typeface="Courier New" panose="02070309020205020404" pitchFamily="49" charset="0"/>
                <a:cs typeface="Courier New" panose="02070309020205020404" pitchFamily="49" charset="0"/>
                <a:sym typeface="Wingdings" panose="05000000000000000000" pitchFamily="2" charset="2"/>
              </a:rPr>
              <a:t>CFCh</a:t>
            </a:r>
            <a:r>
              <a:rPr lang="en-US" sz="2400" b="1" dirty="0">
                <a:latin typeface="Courier New" panose="02070309020205020404" pitchFamily="49" charset="0"/>
                <a:cs typeface="Courier New" panose="02070309020205020404" pitchFamily="49" charset="0"/>
                <a:sym typeface="Wingdings" panose="05000000000000000000" pitchFamily="2" charset="2"/>
              </a:rPr>
              <a:t> + off[1:0]</a:t>
            </a:r>
            <a:r>
              <a:rPr lang="en-US" sz="2400" dirty="0">
                <a:sym typeface="Wingdings" panose="05000000000000000000" pitchFamily="2" charset="2"/>
              </a:rPr>
              <a:t>)</a:t>
            </a:r>
          </a:p>
          <a:p>
            <a:pPr marL="1028700" lvl="2" indent="-457200"/>
            <a:endParaRPr lang="en-US" sz="2400" dirty="0"/>
          </a:p>
          <a:p>
            <a:pPr marL="457200" indent="-457200">
              <a:buFont typeface="+mj-lt"/>
              <a:buAutoNum type="arabicPeriod"/>
            </a:pPr>
            <a:r>
              <a:rPr lang="en-US" sz="2400" dirty="0"/>
              <a:t>Extended (memory-mapped) </a:t>
            </a:r>
            <a:r>
              <a:rPr lang="en-US" sz="2400" dirty="0" err="1"/>
              <a:t>config</a:t>
            </a:r>
            <a:r>
              <a:rPr lang="en-US" sz="2400" dirty="0"/>
              <a:t> access (see later)</a:t>
            </a:r>
          </a:p>
        </p:txBody>
      </p:sp>
      <p:sp>
        <p:nvSpPr>
          <p:cNvPr id="4" name="Oval Callout 3"/>
          <p:cNvSpPr/>
          <p:nvPr/>
        </p:nvSpPr>
        <p:spPr>
          <a:xfrm>
            <a:off x="6172200" y="3733800"/>
            <a:ext cx="2362200" cy="762000"/>
          </a:xfrm>
          <a:prstGeom prst="wedgeEllipseCallout">
            <a:avLst>
              <a:gd name="adj1" fmla="val -32039"/>
              <a:gd name="adj2" fmla="val -74869"/>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100h bytes of CFG header</a:t>
            </a:r>
          </a:p>
        </p:txBody>
      </p:sp>
      <p:sp>
        <p:nvSpPr>
          <p:cNvPr id="9" name="Oval Callout 8"/>
          <p:cNvSpPr/>
          <p:nvPr/>
        </p:nvSpPr>
        <p:spPr>
          <a:xfrm>
            <a:off x="4953000" y="2362200"/>
            <a:ext cx="1828800" cy="674090"/>
          </a:xfrm>
          <a:prstGeom prst="wedgeEllipseCallout">
            <a:avLst>
              <a:gd name="adj1" fmla="val -87301"/>
              <a:gd name="adj2" fmla="val 69433"/>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8 * 100h per device</a:t>
            </a:r>
          </a:p>
        </p:txBody>
      </p:sp>
      <p:sp>
        <p:nvSpPr>
          <p:cNvPr id="10" name="Oval Callout 9"/>
          <p:cNvSpPr/>
          <p:nvPr/>
        </p:nvSpPr>
        <p:spPr>
          <a:xfrm>
            <a:off x="190500" y="3733800"/>
            <a:ext cx="2095500" cy="623637"/>
          </a:xfrm>
          <a:prstGeom prst="wedgeEllipseCallout">
            <a:avLst>
              <a:gd name="adj1" fmla="val 38869"/>
              <a:gd name="adj2" fmla="val -84475"/>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32* 8 * 100h per bus</a:t>
            </a:r>
          </a:p>
        </p:txBody>
      </p:sp>
    </p:spTree>
    <p:extLst>
      <p:ext uri="{BB962C8B-B14F-4D97-AF65-F5344CB8AC3E}">
        <p14:creationId xmlns:p14="http://schemas.microsoft.com/office/powerpoint/2010/main" val="1799305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err="1"/>
              <a:t>PCIe</a:t>
            </a:r>
            <a:r>
              <a:rPr lang="en-US" dirty="0"/>
              <a:t> Configuration Space and Registers </a:t>
            </a:r>
          </a:p>
        </p:txBody>
      </p:sp>
      <p:sp>
        <p:nvSpPr>
          <p:cNvPr id="8" name="Content Placeholder 7"/>
          <p:cNvSpPr>
            <a:spLocks noGrp="1"/>
          </p:cNvSpPr>
          <p:nvPr>
            <p:ph idx="1"/>
          </p:nvPr>
        </p:nvSpPr>
        <p:spPr>
          <a:xfrm>
            <a:off x="457199" y="1357746"/>
            <a:ext cx="8562109" cy="4867586"/>
          </a:xfrm>
        </p:spPr>
        <p:txBody>
          <a:bodyPr>
            <a:normAutofit/>
          </a:bodyPr>
          <a:lstStyle/>
          <a:p>
            <a:pPr marL="342900" indent="-342900">
              <a:buFont typeface="Arial" panose="020B0604020202020204" pitchFamily="34" charset="0"/>
              <a:buChar char="•"/>
            </a:pPr>
            <a:r>
              <a:rPr lang="en-US" sz="2400" dirty="0"/>
              <a:t>Enumerate all available </a:t>
            </a:r>
            <a:r>
              <a:rPr lang="en-US" sz="2400" dirty="0" err="1"/>
              <a:t>PCIe</a:t>
            </a:r>
            <a:r>
              <a:rPr lang="en-US" sz="2400" dirty="0"/>
              <a:t> devices: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chipsec_util</a:t>
            </a:r>
            <a:r>
              <a:rPr lang="en-US" sz="1400" b="1" dirty="0">
                <a:latin typeface="Courier New" panose="02070309020205020404" pitchFamily="49" charset="0"/>
                <a:cs typeface="Courier New" panose="02070309020205020404" pitchFamily="49" charset="0"/>
              </a:rPr>
              <a:t> pci enumerate</a:t>
            </a:r>
          </a:p>
          <a:p>
            <a:pPr>
              <a:spcBef>
                <a:spcPts val="0"/>
              </a:spcBef>
            </a:pPr>
            <a:r>
              <a:rPr lang="en-US" sz="1400" dirty="0">
                <a:latin typeface="Courier New" panose="02070309020205020404" pitchFamily="49" charset="0"/>
                <a:cs typeface="Courier New" panose="02070309020205020404" pitchFamily="49" charset="0"/>
              </a:rPr>
              <a:t>[CHIPSEC] Enumerating available </a:t>
            </a:r>
            <a:r>
              <a:rPr lang="en-US" sz="1400" dirty="0" err="1">
                <a:latin typeface="Courier New" panose="02070309020205020404" pitchFamily="49" charset="0"/>
                <a:cs typeface="Courier New" panose="02070309020205020404" pitchFamily="49" charset="0"/>
              </a:rPr>
              <a:t>PCIe</a:t>
            </a:r>
            <a:r>
              <a:rPr lang="en-US" sz="1400" dirty="0">
                <a:latin typeface="Courier New" panose="02070309020205020404" pitchFamily="49" charset="0"/>
                <a:cs typeface="Courier New" panose="02070309020205020404" pitchFamily="49" charset="0"/>
              </a:rPr>
              <a:t> devices..</a:t>
            </a:r>
          </a:p>
          <a:p>
            <a:pPr>
              <a:spcBef>
                <a:spcPts val="0"/>
              </a:spcBef>
            </a:pPr>
            <a:r>
              <a:rPr lang="en-US" sz="1400" dirty="0">
                <a:latin typeface="Courier New" panose="02070309020205020404" pitchFamily="49" charset="0"/>
                <a:cs typeface="Courier New" panose="02070309020205020404" pitchFamily="49" charset="0"/>
              </a:rPr>
              <a:t>BDF     | VID:DID   | Vendor                                   | Device</a:t>
            </a:r>
          </a:p>
          <a:p>
            <a:pPr>
              <a:spcBef>
                <a:spcPts val="0"/>
              </a:spcBef>
            </a:pPr>
            <a:r>
              <a:rPr lang="en-US" sz="1400" dirty="0">
                <a:latin typeface="Courier New" panose="02070309020205020404" pitchFamily="49" charset="0"/>
                <a:cs typeface="Courier New" panose="02070309020205020404" pitchFamily="49" charset="0"/>
              </a:rPr>
              <a:t>--------------------------------------------------------------------------------</a:t>
            </a:r>
          </a:p>
          <a:p>
            <a:pPr>
              <a:spcBef>
                <a:spcPts val="0"/>
              </a:spcBef>
            </a:pPr>
            <a:r>
              <a:rPr lang="en-US" sz="1400" dirty="0">
                <a:latin typeface="Courier New" panose="02070309020205020404" pitchFamily="49" charset="0"/>
                <a:cs typeface="Courier New" panose="02070309020205020404" pitchFamily="49" charset="0"/>
              </a:rPr>
              <a:t>00:00.0 | 8086:0A04 | Intel Corporation                        | </a:t>
            </a:r>
          </a:p>
          <a:p>
            <a:pPr>
              <a:spcBef>
                <a:spcPts val="0"/>
              </a:spcBef>
            </a:pPr>
            <a:r>
              <a:rPr lang="en-US" sz="1400" dirty="0">
                <a:latin typeface="Courier New" panose="02070309020205020404" pitchFamily="49" charset="0"/>
                <a:cs typeface="Courier New" panose="02070309020205020404" pitchFamily="49" charset="0"/>
              </a:rPr>
              <a:t>00:02.0 | 8086:0A16 | Intel Corporation                        | </a:t>
            </a:r>
          </a:p>
          <a:p>
            <a:pPr>
              <a:spcBef>
                <a:spcPts val="0"/>
              </a:spcBef>
            </a:pPr>
            <a:endParaRPr lang="en-US" sz="14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400" dirty="0"/>
              <a:t>Reading from/writing to </a:t>
            </a:r>
            <a:r>
              <a:rPr lang="en-US" sz="2400" dirty="0" err="1"/>
              <a:t>PCIe</a:t>
            </a:r>
            <a:r>
              <a:rPr lang="en-US" sz="2400" dirty="0"/>
              <a:t> device’s configuration space:</a:t>
            </a:r>
          </a:p>
          <a:p>
            <a:r>
              <a:rPr lang="en-US" sz="1800" b="1" dirty="0">
                <a:latin typeface="Courier New" panose="02070309020205020404" pitchFamily="49" charset="0"/>
                <a:cs typeface="Courier New" panose="02070309020205020404" pitchFamily="49" charset="0"/>
              </a:rPr>
              <a:t># chipsec_util.py pci &lt;bus&gt; &lt;</a:t>
            </a:r>
            <a:r>
              <a:rPr lang="en-US" sz="1800" b="1" dirty="0" err="1">
                <a:latin typeface="Courier New" panose="02070309020205020404" pitchFamily="49" charset="0"/>
                <a:cs typeface="Courier New" panose="02070309020205020404" pitchFamily="49" charset="0"/>
              </a:rPr>
              <a:t>dev</a:t>
            </a:r>
            <a:r>
              <a:rPr lang="en-US" sz="1800" b="1" dirty="0">
                <a:latin typeface="Courier New" panose="02070309020205020404" pitchFamily="49" charset="0"/>
                <a:cs typeface="Courier New" panose="02070309020205020404" pitchFamily="49" charset="0"/>
              </a:rPr>
              <a:t>&gt; &lt;fun&gt; &lt;off&gt; &lt;width&gt; [value]</a:t>
            </a:r>
          </a:p>
          <a:p>
            <a:r>
              <a:rPr lang="en-US" sz="1800" dirty="0">
                <a:latin typeface="Courier New" panose="02070309020205020404" pitchFamily="49" charset="0"/>
                <a:cs typeface="Courier New" panose="02070309020205020404" pitchFamily="49" charset="0"/>
              </a:rPr>
              <a:t># chipsec_util.py pci 0 0 0 0x0 </a:t>
            </a:r>
            <a:r>
              <a:rPr lang="en-US" sz="1800" dirty="0" err="1">
                <a:latin typeface="Courier New" panose="02070309020205020404" pitchFamily="49" charset="0"/>
                <a:cs typeface="Courier New" panose="02070309020205020404" pitchFamily="49" charset="0"/>
              </a:rPr>
              <a:t>dword</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[CHIPSEC] reading PCI B/D/F 0/0/0, off 0x00: 0xA048086</a:t>
            </a:r>
          </a:p>
          <a:p>
            <a:r>
              <a:rPr lang="en-US" sz="1800" dirty="0">
                <a:latin typeface="Courier New" panose="02070309020205020404" pitchFamily="49" charset="0"/>
                <a:cs typeface="Courier New" panose="02070309020205020404" pitchFamily="49" charset="0"/>
              </a:rPr>
              <a:t># chipsec_util.py pci 0 0x1F 0 0xDC byte</a:t>
            </a:r>
          </a:p>
          <a:p>
            <a:r>
              <a:rPr lang="en-US" sz="1800" dirty="0">
                <a:latin typeface="Courier New" panose="02070309020205020404" pitchFamily="49" charset="0"/>
                <a:cs typeface="Courier New" panose="02070309020205020404" pitchFamily="49" charset="0"/>
              </a:rPr>
              <a:t>[CHIPSEC] reading PCI B/D/F 0/31/0, off 0xDC: 0x2A</a:t>
            </a:r>
          </a:p>
        </p:txBody>
      </p:sp>
    </p:spTree>
    <p:extLst>
      <p:ext uri="{BB962C8B-B14F-4D97-AF65-F5344CB8AC3E}">
        <p14:creationId xmlns:p14="http://schemas.microsoft.com/office/powerpoint/2010/main" val="398715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5241" y="244448"/>
            <a:ext cx="8148119" cy="988746"/>
          </a:xfrm>
        </p:spPr>
        <p:txBody>
          <a:bodyPr>
            <a:normAutofit/>
          </a:bodyPr>
          <a:lstStyle/>
          <a:p>
            <a:r>
              <a:rPr lang="en-US" dirty="0"/>
              <a:t>Extended </a:t>
            </a:r>
            <a:r>
              <a:rPr lang="en-US" dirty="0" err="1"/>
              <a:t>PCIe</a:t>
            </a:r>
            <a:r>
              <a:rPr lang="en-US" dirty="0"/>
              <a:t> Configuration</a:t>
            </a:r>
          </a:p>
        </p:txBody>
      </p:sp>
      <p:sp>
        <p:nvSpPr>
          <p:cNvPr id="8" name="Content Placeholder 7"/>
          <p:cNvSpPr>
            <a:spLocks noGrp="1"/>
          </p:cNvSpPr>
          <p:nvPr>
            <p:ph idx="1"/>
          </p:nvPr>
        </p:nvSpPr>
        <p:spPr>
          <a:xfrm>
            <a:off x="485241" y="1413164"/>
            <a:ext cx="8148119" cy="5140036"/>
          </a:xfrm>
        </p:spPr>
        <p:txBody>
          <a:bodyPr>
            <a:normAutofit fontScale="85000" lnSpcReduction="10000"/>
          </a:bodyPr>
          <a:lstStyle/>
          <a:p>
            <a:pPr marL="342900" indent="-342900">
              <a:buFont typeface="Arial" panose="020B0604020202020204" pitchFamily="34" charset="0"/>
              <a:buChar char="•"/>
            </a:pPr>
            <a:r>
              <a:rPr lang="en-US" sz="2400" dirty="0"/>
              <a:t>Enhanced Configuration Access Mechanism (ECAM) allows accessing </a:t>
            </a:r>
            <a:r>
              <a:rPr lang="en-US" sz="2400" dirty="0" err="1"/>
              <a:t>PCIe</a:t>
            </a:r>
            <a:r>
              <a:rPr lang="en-US" sz="2400" dirty="0"/>
              <a:t> extended configuration space (4kB) beyond PCI configuration space (256 bytes)</a:t>
            </a:r>
          </a:p>
          <a:p>
            <a:pPr marL="342900" indent="-342900">
              <a:buFont typeface="Arial" panose="020B0604020202020204" pitchFamily="34" charset="0"/>
              <a:buChar char="•"/>
            </a:pPr>
            <a:r>
              <a:rPr lang="en-US" sz="2400" dirty="0"/>
              <a:t>To access entire </a:t>
            </a:r>
            <a:r>
              <a:rPr lang="en-US" sz="2400" dirty="0" err="1"/>
              <a:t>PCIe</a:t>
            </a:r>
            <a:r>
              <a:rPr lang="en-US" sz="2400" dirty="0"/>
              <a:t> extended configuration space CPU reserves memory-mapped range in physical addressable memory (MMCFG)</a:t>
            </a:r>
          </a:p>
          <a:p>
            <a:pPr marL="914400" lvl="2" indent="-342900">
              <a:buFont typeface="Arial" panose="020B0604020202020204" pitchFamily="34" charset="0"/>
              <a:buChar char="•"/>
            </a:pPr>
            <a:r>
              <a:rPr lang="en-US" sz="2400" dirty="0"/>
              <a:t>Range is re-locatable (e.g. PCIEXBAR register in B.D:F 0.0:0 on Core/Xeon, ECBASE </a:t>
            </a:r>
            <a:r>
              <a:rPr lang="en-US" sz="2400" dirty="0" err="1"/>
              <a:t>msgbus</a:t>
            </a:r>
            <a:r>
              <a:rPr lang="en-US" sz="2400" dirty="0"/>
              <a:t> register on Atom, MSR on AMD APUs…)</a:t>
            </a:r>
          </a:p>
          <a:p>
            <a:pPr marL="342900" indent="-342900">
              <a:buFont typeface="Arial" panose="020B0604020202020204" pitchFamily="34" charset="0"/>
              <a:buChar char="•"/>
            </a:pPr>
            <a:r>
              <a:rPr lang="en-US" sz="2400" dirty="0"/>
              <a:t>All access to MMCFG range is mapped to PCI configuration cycles</a:t>
            </a:r>
          </a:p>
          <a:p>
            <a:pPr marL="342900" indent="-342900">
              <a:buFont typeface="Arial" panose="020B0604020202020204" pitchFamily="34" charset="0"/>
              <a:buChar char="•"/>
            </a:pPr>
            <a:r>
              <a:rPr lang="en-US" sz="2400" dirty="0"/>
              <a:t>MMCFG is split into consecutive 4kB large chunks, each is extended CFG header per bus/device/function</a:t>
            </a:r>
          </a:p>
          <a:p>
            <a:pPr marL="342900" indent="-342900">
              <a:buFont typeface="Arial" panose="020B0604020202020204" pitchFamily="34" charset="0"/>
              <a:buChar char="•"/>
            </a:pPr>
            <a:r>
              <a:rPr lang="en-US" sz="2400" dirty="0"/>
              <a:t>Access is done at memory offset within MMCFG range</a:t>
            </a:r>
          </a:p>
          <a:p>
            <a:pPr algn="ctr"/>
            <a:r>
              <a:rPr lang="en-US" dirty="0">
                <a:latin typeface="Courier New" panose="02070309020205020404" pitchFamily="49" charset="0"/>
                <a:cs typeface="Courier New" panose="02070309020205020404" pitchFamily="49" charset="0"/>
              </a:rPr>
              <a:t>MMCFG offset =</a:t>
            </a:r>
          </a:p>
          <a:p>
            <a:pPr algn="ctr"/>
            <a:r>
              <a:rPr lang="en-US" dirty="0">
                <a:latin typeface="Courier New" panose="02070309020205020404" pitchFamily="49" charset="0"/>
                <a:cs typeface="Courier New" panose="02070309020205020404" pitchFamily="49" charset="0"/>
              </a:rPr>
              <a:t>bus*32*8*1000h + </a:t>
            </a:r>
            <a:r>
              <a:rPr lang="en-US" dirty="0" err="1">
                <a:latin typeface="Courier New" panose="02070309020205020404" pitchFamily="49" charset="0"/>
                <a:cs typeface="Courier New" panose="02070309020205020404" pitchFamily="49" charset="0"/>
              </a:rPr>
              <a:t>dev</a:t>
            </a:r>
            <a:r>
              <a:rPr lang="en-US" dirty="0">
                <a:latin typeface="Courier New" panose="02070309020205020404" pitchFamily="49" charset="0"/>
                <a:cs typeface="Courier New" panose="02070309020205020404" pitchFamily="49" charset="0"/>
              </a:rPr>
              <a:t>*8*1000h + fun*1000h + offset</a:t>
            </a:r>
          </a:p>
        </p:txBody>
      </p:sp>
    </p:spTree>
    <p:extLst>
      <p:ext uri="{BB962C8B-B14F-4D97-AF65-F5344CB8AC3E}">
        <p14:creationId xmlns:p14="http://schemas.microsoft.com/office/powerpoint/2010/main" val="317952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5241" y="244448"/>
            <a:ext cx="8148119" cy="988746"/>
          </a:xfrm>
        </p:spPr>
        <p:txBody>
          <a:bodyPr>
            <a:normAutofit/>
          </a:bodyPr>
          <a:lstStyle/>
          <a:p>
            <a:r>
              <a:rPr lang="en-US" dirty="0"/>
              <a:t>ECAM (MMCFG) Address Mapping</a:t>
            </a:r>
          </a:p>
        </p:txBody>
      </p:sp>
      <p:graphicFrame>
        <p:nvGraphicFramePr>
          <p:cNvPr id="5" name="Table 4"/>
          <p:cNvGraphicFramePr>
            <a:graphicFrameLocks noGrp="1"/>
          </p:cNvGraphicFramePr>
          <p:nvPr>
            <p:extLst>
              <p:ext uri="{D42A27DB-BD31-4B8C-83A1-F6EECF244321}">
                <p14:modId xmlns:p14="http://schemas.microsoft.com/office/powerpoint/2010/main" val="4165138205"/>
              </p:ext>
            </p:extLst>
          </p:nvPr>
        </p:nvGraphicFramePr>
        <p:xfrm>
          <a:off x="174336" y="2438400"/>
          <a:ext cx="8769927" cy="2209800"/>
        </p:xfrm>
        <a:graphic>
          <a:graphicData uri="http://schemas.openxmlformats.org/drawingml/2006/table">
            <a:tbl>
              <a:tblPr firstRow="1" bandRow="1">
                <a:tableStyleId>{5C22544A-7EE6-4342-B048-85BDC9FD1C3A}</a:tableStyleId>
              </a:tblPr>
              <a:tblGrid>
                <a:gridCol w="2424545">
                  <a:extLst>
                    <a:ext uri="{9D8B030D-6E8A-4147-A177-3AD203B41FA5}">
                      <a16:colId xmlns:a16="http://schemas.microsoft.com/office/drawing/2014/main" val="20000"/>
                    </a:ext>
                  </a:extLst>
                </a:gridCol>
                <a:gridCol w="6345382">
                  <a:extLst>
                    <a:ext uri="{9D8B030D-6E8A-4147-A177-3AD203B41FA5}">
                      <a16:colId xmlns:a16="http://schemas.microsoft.com/office/drawing/2014/main" val="20001"/>
                    </a:ext>
                  </a:extLst>
                </a:gridCol>
              </a:tblGrid>
              <a:tr h="182880">
                <a:tc>
                  <a:txBody>
                    <a:bodyPr/>
                    <a:lstStyle/>
                    <a:p>
                      <a:r>
                        <a:rPr lang="en-US" sz="1600" dirty="0"/>
                        <a:t>Memory</a:t>
                      </a:r>
                      <a:r>
                        <a:rPr lang="en-US" sz="1600" baseline="0" dirty="0"/>
                        <a:t> Address</a:t>
                      </a:r>
                      <a:r>
                        <a:rPr lang="en-US" sz="1600" dirty="0"/>
                        <a:t> </a:t>
                      </a:r>
                    </a:p>
                  </a:txBody>
                  <a:tcPr/>
                </a:tc>
                <a:tc>
                  <a:txBody>
                    <a:bodyPr/>
                    <a:lstStyle/>
                    <a:p>
                      <a:r>
                        <a:rPr lang="en-US" sz="1600" dirty="0"/>
                        <a:t>PCI</a:t>
                      </a:r>
                      <a:r>
                        <a:rPr lang="en-US" sz="1600" baseline="0" dirty="0"/>
                        <a:t> Express Configuration Space </a:t>
                      </a:r>
                      <a:endParaRPr lang="en-US" sz="1600" dirty="0"/>
                    </a:p>
                  </a:txBody>
                  <a:tcPr/>
                </a:tc>
                <a:extLst>
                  <a:ext uri="{0D108BD9-81ED-4DB2-BD59-A6C34878D82A}">
                    <a16:rowId xmlns:a16="http://schemas.microsoft.com/office/drawing/2014/main" val="10000"/>
                  </a:ext>
                </a:extLst>
              </a:tr>
              <a:tr h="26045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A[(20+n-1):20]</a:t>
                      </a:r>
                    </a:p>
                  </a:txBody>
                  <a:tcPr/>
                </a:tc>
                <a:tc>
                  <a:txBody>
                    <a:bodyPr/>
                    <a:lstStyle/>
                    <a:p>
                      <a:r>
                        <a:rPr lang="en-US" sz="1400" dirty="0"/>
                        <a:t>Bus Numbers 1 ≤ n ≤ 8</a:t>
                      </a:r>
                    </a:p>
                  </a:txBody>
                  <a:tcPr/>
                </a:tc>
                <a:extLst>
                  <a:ext uri="{0D108BD9-81ED-4DB2-BD59-A6C34878D82A}">
                    <a16:rowId xmlns:a16="http://schemas.microsoft.com/office/drawing/2014/main" val="10001"/>
                  </a:ext>
                </a:extLst>
              </a:tr>
              <a:tr h="296883">
                <a:tc>
                  <a:txBody>
                    <a:bodyPr/>
                    <a:lstStyle/>
                    <a:p>
                      <a:r>
                        <a:rPr lang="en-US" sz="1400" dirty="0">
                          <a:latin typeface="Courier New" panose="02070309020205020404" pitchFamily="49" charset="0"/>
                          <a:cs typeface="Courier New" panose="02070309020205020404" pitchFamily="49" charset="0"/>
                        </a:rPr>
                        <a:t>A[19:15]</a:t>
                      </a:r>
                    </a:p>
                  </a:txBody>
                  <a:tcPr/>
                </a:tc>
                <a:tc>
                  <a:txBody>
                    <a:bodyPr/>
                    <a:lstStyle/>
                    <a:p>
                      <a:r>
                        <a:rPr lang="en-US" sz="1400" dirty="0"/>
                        <a:t>Device Number</a:t>
                      </a:r>
                    </a:p>
                  </a:txBody>
                  <a:tcPr/>
                </a:tc>
                <a:extLst>
                  <a:ext uri="{0D108BD9-81ED-4DB2-BD59-A6C34878D82A}">
                    <a16:rowId xmlns:a16="http://schemas.microsoft.com/office/drawing/2014/main" val="10002"/>
                  </a:ext>
                </a:extLst>
              </a:tr>
              <a:tr h="350520">
                <a:tc>
                  <a:txBody>
                    <a:bodyPr/>
                    <a:lstStyle/>
                    <a:p>
                      <a:r>
                        <a:rPr lang="en-US" sz="1400" dirty="0">
                          <a:latin typeface="Courier New" panose="02070309020205020404" pitchFamily="49" charset="0"/>
                          <a:cs typeface="Courier New" panose="02070309020205020404" pitchFamily="49" charset="0"/>
                        </a:rPr>
                        <a:t>A[14:12]</a:t>
                      </a:r>
                    </a:p>
                  </a:txBody>
                  <a:tcPr/>
                </a:tc>
                <a:tc>
                  <a:txBody>
                    <a:bodyPr/>
                    <a:lstStyle/>
                    <a:p>
                      <a:r>
                        <a:rPr lang="en-US" sz="1400" dirty="0"/>
                        <a:t>Function Number</a:t>
                      </a:r>
                    </a:p>
                  </a:txBody>
                  <a:tcPr/>
                </a:tc>
                <a:extLst>
                  <a:ext uri="{0D108BD9-81ED-4DB2-BD59-A6C34878D82A}">
                    <a16:rowId xmlns:a16="http://schemas.microsoft.com/office/drawing/2014/main" val="10003"/>
                  </a:ext>
                </a:extLst>
              </a:tr>
              <a:tr h="264424">
                <a:tc>
                  <a:txBody>
                    <a:bodyPr/>
                    <a:lstStyle/>
                    <a:p>
                      <a:r>
                        <a:rPr lang="en-US" sz="1400" dirty="0">
                          <a:latin typeface="Courier New" panose="02070309020205020404" pitchFamily="49" charset="0"/>
                          <a:cs typeface="Courier New" panose="02070309020205020404" pitchFamily="49" charset="0"/>
                        </a:rPr>
                        <a:t>A[11:8]</a:t>
                      </a:r>
                    </a:p>
                  </a:txBody>
                  <a:tcPr/>
                </a:tc>
                <a:tc>
                  <a:txBody>
                    <a:bodyPr/>
                    <a:lstStyle/>
                    <a:p>
                      <a:r>
                        <a:rPr lang="en-US" sz="1200" dirty="0"/>
                        <a:t>Extended</a:t>
                      </a:r>
                      <a:r>
                        <a:rPr lang="en-US" sz="1200" baseline="0" dirty="0"/>
                        <a:t> Register Number</a:t>
                      </a:r>
                      <a:endParaRPr lang="en-US" sz="1200" dirty="0"/>
                    </a:p>
                  </a:txBody>
                  <a:tcPr/>
                </a:tc>
                <a:extLst>
                  <a:ext uri="{0D108BD9-81ED-4DB2-BD59-A6C34878D82A}">
                    <a16:rowId xmlns:a16="http://schemas.microsoft.com/office/drawing/2014/main" val="10004"/>
                  </a:ext>
                </a:extLst>
              </a:tr>
              <a:tr h="285799">
                <a:tc>
                  <a:txBody>
                    <a:bodyPr/>
                    <a:lstStyle/>
                    <a:p>
                      <a:r>
                        <a:rPr lang="en-US" sz="1400" dirty="0">
                          <a:latin typeface="Courier New" panose="02070309020205020404" pitchFamily="49" charset="0"/>
                          <a:cs typeface="Courier New" panose="02070309020205020404" pitchFamily="49" charset="0"/>
                        </a:rPr>
                        <a:t>A[7:2] </a:t>
                      </a:r>
                    </a:p>
                  </a:txBody>
                  <a:tcPr/>
                </a:tc>
                <a:tc>
                  <a:txBody>
                    <a:bodyPr/>
                    <a:lstStyle/>
                    <a:p>
                      <a:r>
                        <a:rPr lang="en-US" sz="1200" dirty="0"/>
                        <a:t>Register Number</a:t>
                      </a:r>
                    </a:p>
                  </a:txBody>
                  <a:tcPr/>
                </a:tc>
                <a:extLst>
                  <a:ext uri="{0D108BD9-81ED-4DB2-BD59-A6C34878D82A}">
                    <a16:rowId xmlns:a16="http://schemas.microsoft.com/office/drawing/2014/main" val="10005"/>
                  </a:ext>
                </a:extLst>
              </a:tr>
              <a:tr h="247402">
                <a:tc>
                  <a:txBody>
                    <a:bodyPr/>
                    <a:lstStyle/>
                    <a:p>
                      <a:r>
                        <a:rPr lang="en-US" sz="1400" dirty="0">
                          <a:latin typeface="Courier New" panose="02070309020205020404" pitchFamily="49" charset="0"/>
                          <a:cs typeface="Courier New" panose="02070309020205020404" pitchFamily="49" charset="0"/>
                        </a:rPr>
                        <a:t>A[1:0]</a:t>
                      </a:r>
                    </a:p>
                  </a:txBody>
                  <a:tcPr/>
                </a:tc>
                <a:tc>
                  <a:txBody>
                    <a:bodyPr/>
                    <a:lstStyle/>
                    <a:p>
                      <a:r>
                        <a:rPr lang="en-US" sz="1400" dirty="0"/>
                        <a:t>Along with size of the access, used to</a:t>
                      </a:r>
                      <a:r>
                        <a:rPr lang="en-US" sz="1400" baseline="0" dirty="0"/>
                        <a:t> generate Byte Enable</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813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5241" y="244448"/>
            <a:ext cx="8148119" cy="988746"/>
          </a:xfrm>
        </p:spPr>
        <p:txBody>
          <a:bodyPr>
            <a:normAutofit/>
          </a:bodyPr>
          <a:lstStyle/>
          <a:p>
            <a:r>
              <a:rPr lang="en-US" dirty="0"/>
              <a:t>Memory Mapped </a:t>
            </a:r>
            <a:r>
              <a:rPr lang="en-US" dirty="0" err="1"/>
              <a:t>PCIe</a:t>
            </a:r>
            <a:r>
              <a:rPr lang="en-US" dirty="0"/>
              <a:t> Configuration</a:t>
            </a:r>
          </a:p>
        </p:txBody>
      </p:sp>
      <p:sp>
        <p:nvSpPr>
          <p:cNvPr id="8" name="Content Placeholder 7"/>
          <p:cNvSpPr>
            <a:spLocks noGrp="1"/>
          </p:cNvSpPr>
          <p:nvPr>
            <p:ph idx="1"/>
          </p:nvPr>
        </p:nvSpPr>
        <p:spPr>
          <a:xfrm>
            <a:off x="221673" y="1233194"/>
            <a:ext cx="8922327" cy="5292297"/>
          </a:xfrm>
        </p:spPr>
        <p:txBody>
          <a:bodyPr>
            <a:normAutofit fontScale="62500" lnSpcReduction="20000"/>
          </a:bodyPr>
          <a:lstStyle/>
          <a:p>
            <a:r>
              <a:rPr lang="en-US" sz="2600" b="1" dirty="0">
                <a:latin typeface="Courier New" panose="02070309020205020404" pitchFamily="49" charset="0"/>
                <a:cs typeface="Courier New" panose="02070309020205020404" pitchFamily="49" charset="0"/>
              </a:rPr>
              <a:t>chipsec_util.py </a:t>
            </a:r>
            <a:r>
              <a:rPr lang="en-US" sz="2600" b="1" dirty="0" err="1">
                <a:latin typeface="Courier New" panose="02070309020205020404" pitchFamily="49" charset="0"/>
                <a:cs typeface="Courier New" panose="02070309020205020404" pitchFamily="49" charset="0"/>
              </a:rPr>
              <a:t>mmio</a:t>
            </a:r>
            <a:r>
              <a:rPr lang="en-US" sz="2600" b="1"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with ‘MMCFG’ BAR</a:t>
            </a:r>
          </a:p>
          <a:p>
            <a:r>
              <a:rPr lang="en-US" sz="2400" dirty="0">
                <a:latin typeface="Courier New" panose="02070309020205020404" pitchFamily="49" charset="0"/>
                <a:cs typeface="Courier New" panose="02070309020205020404" pitchFamily="49" charset="0"/>
              </a:rPr>
              <a:t># chipsec_util.py </a:t>
            </a:r>
            <a:r>
              <a:rPr lang="en-US" sz="2400" dirty="0" err="1">
                <a:latin typeface="Courier New" panose="02070309020205020404" pitchFamily="49" charset="0"/>
                <a:cs typeface="Courier New" panose="02070309020205020404" pitchFamily="49" charset="0"/>
              </a:rPr>
              <a:t>mmio</a:t>
            </a:r>
            <a:r>
              <a:rPr lang="en-US" sz="2400" dirty="0">
                <a:latin typeface="Courier New" panose="02070309020205020404" pitchFamily="49" charset="0"/>
                <a:cs typeface="Courier New" panose="02070309020205020404" pitchFamily="49" charset="0"/>
              </a:rPr>
              <a:t> list</a:t>
            </a:r>
          </a:p>
          <a:p>
            <a:pPr>
              <a:spcBef>
                <a:spcPts val="0"/>
              </a:spcBef>
            </a:pPr>
            <a:r>
              <a:rPr lang="en-US" sz="2000" dirty="0">
                <a:latin typeface="Courier New" panose="02070309020205020404" pitchFamily="49" charset="0"/>
                <a:cs typeface="Courier New" panose="02070309020205020404" pitchFamily="49" charset="0"/>
              </a:rPr>
              <a:t>-------------------------------------------------------------------------------</a:t>
            </a:r>
          </a:p>
          <a:p>
            <a:pPr>
              <a:spcBef>
                <a:spcPts val="0"/>
              </a:spcBef>
            </a:pPr>
            <a:r>
              <a:rPr lang="en-US" sz="2000" dirty="0">
                <a:latin typeface="Courier New" panose="02070309020205020404" pitchFamily="49" charset="0"/>
                <a:cs typeface="Courier New" panose="02070309020205020404" pitchFamily="49" charset="0"/>
              </a:rPr>
              <a:t> MMIO Range   | BAR          | Base             | Size     | </a:t>
            </a:r>
            <a:r>
              <a:rPr lang="en-US" sz="2000" dirty="0" err="1">
                <a:latin typeface="Courier New" panose="02070309020205020404" pitchFamily="49" charset="0"/>
                <a:cs typeface="Courier New" panose="02070309020205020404" pitchFamily="49" charset="0"/>
              </a:rPr>
              <a:t>En</a:t>
            </a:r>
            <a:r>
              <a:rPr lang="en-US" sz="2000" dirty="0">
                <a:latin typeface="Courier New" panose="02070309020205020404" pitchFamily="49" charset="0"/>
                <a:cs typeface="Courier New" panose="02070309020205020404" pitchFamily="49" charset="0"/>
              </a:rPr>
              <a:t>? | Description</a:t>
            </a:r>
          </a:p>
          <a:p>
            <a:pPr>
              <a:spcBef>
                <a:spcPts val="0"/>
              </a:spcBef>
            </a:pPr>
            <a:r>
              <a:rPr lang="en-US" sz="2000" dirty="0">
                <a:latin typeface="Courier New" panose="02070309020205020404" pitchFamily="49" charset="0"/>
                <a:cs typeface="Courier New" panose="02070309020205020404" pitchFamily="49" charset="0"/>
              </a:rPr>
              <a:t>-------------------------------------------------------------------------------</a:t>
            </a:r>
          </a:p>
          <a:p>
            <a:pPr>
              <a:spcBef>
                <a:spcPts val="0"/>
              </a:spcBef>
            </a:pPr>
            <a:r>
              <a:rPr lang="en-US" sz="2000" dirty="0">
                <a:latin typeface="Courier New" panose="02070309020205020404" pitchFamily="49" charset="0"/>
                <a:cs typeface="Courier New" panose="02070309020205020404" pitchFamily="49" charset="0"/>
              </a:rPr>
              <a:t>...</a:t>
            </a:r>
          </a:p>
          <a:p>
            <a:pPr>
              <a:spcBef>
                <a:spcPts val="0"/>
              </a:spcBef>
            </a:pPr>
            <a:r>
              <a:rPr lang="en-US" sz="2000" dirty="0">
                <a:latin typeface="Courier New" panose="02070309020205020404" pitchFamily="49" charset="0"/>
                <a:cs typeface="Courier New" panose="02070309020205020404" pitchFamily="49" charset="0"/>
              </a:rPr>
              <a:t>MMCFG        | 00:00.0 + 60 | 00000000F8000000 | 00001000 | 1   | PCI Express Range</a:t>
            </a:r>
          </a:p>
          <a:p>
            <a:pPr>
              <a:spcBef>
                <a:spcPts val="0"/>
              </a:spcBef>
            </a:pPr>
            <a:r>
              <a:rPr lang="en-US" sz="2000" dirty="0">
                <a:latin typeface="Courier New" panose="02070309020205020404" pitchFamily="49" charset="0"/>
                <a:cs typeface="Courier New" panose="02070309020205020404" pitchFamily="49" charset="0"/>
              </a:rPr>
              <a:t>...</a:t>
            </a:r>
          </a:p>
          <a:p>
            <a:pPr>
              <a:spcBef>
                <a:spcPts val="0"/>
              </a:spcBef>
            </a:pPr>
            <a:endParaRPr lang="en-US" sz="2400" dirty="0">
              <a:latin typeface="Courier New" panose="02070309020205020404" pitchFamily="49" charset="0"/>
              <a:cs typeface="Courier New" panose="02070309020205020404" pitchFamily="49" charset="0"/>
            </a:endParaRPr>
          </a:p>
          <a:p>
            <a:pPr>
              <a:spcBef>
                <a:spcPts val="0"/>
              </a:spcBef>
            </a:pPr>
            <a:r>
              <a:rPr lang="en-US" sz="2400" dirty="0">
                <a:latin typeface="Courier New" panose="02070309020205020404" pitchFamily="49" charset="0"/>
                <a:cs typeface="Courier New" panose="02070309020205020404" pitchFamily="49" charset="0"/>
              </a:rPr>
              <a:t># chipsec_util.py </a:t>
            </a:r>
            <a:r>
              <a:rPr lang="en-US" sz="2400" dirty="0" err="1">
                <a:latin typeface="Courier New" panose="02070309020205020404" pitchFamily="49" charset="0"/>
                <a:cs typeface="Courier New" panose="02070309020205020404" pitchFamily="49" charset="0"/>
              </a:rPr>
              <a:t>mmio</a:t>
            </a:r>
            <a:r>
              <a:rPr lang="en-US" sz="2400" dirty="0">
                <a:latin typeface="Courier New" panose="02070309020205020404" pitchFamily="49" charset="0"/>
                <a:cs typeface="Courier New" panose="02070309020205020404" pitchFamily="49" charset="0"/>
              </a:rPr>
              <a:t> read MMCFG 0x0 0x4</a:t>
            </a:r>
            <a:endParaRPr lang="en-US" sz="2400" dirty="0"/>
          </a:p>
          <a:p>
            <a:pPr>
              <a:spcBef>
                <a:spcPts val="0"/>
              </a:spcBef>
            </a:pPr>
            <a:r>
              <a:rPr lang="en-US" sz="2400" dirty="0">
                <a:latin typeface="Courier New" panose="02070309020205020404" pitchFamily="49" charset="0"/>
                <a:cs typeface="Courier New" panose="02070309020205020404" pitchFamily="49" charset="0"/>
              </a:rPr>
              <a:t>[CHIPSEC] Read MMCFG + 0x0: 0x0A048086</a:t>
            </a:r>
          </a:p>
          <a:p>
            <a:endParaRPr lang="en-US" sz="2400" dirty="0">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 chipsec_util.py </a:t>
            </a:r>
            <a:r>
              <a:rPr lang="en-US" sz="2600" b="1" dirty="0" err="1">
                <a:latin typeface="Courier New" panose="02070309020205020404" pitchFamily="49" charset="0"/>
                <a:cs typeface="Courier New" panose="02070309020205020404" pitchFamily="49" charset="0"/>
              </a:rPr>
              <a:t>mmcfg</a:t>
            </a:r>
            <a:r>
              <a:rPr lang="en-US" sz="2600" b="1" dirty="0">
                <a:latin typeface="Courier New" panose="02070309020205020404" pitchFamily="49" charset="0"/>
                <a:cs typeface="Courier New" panose="02070309020205020404" pitchFamily="49" charset="0"/>
              </a:rPr>
              <a:t> &lt;b&gt; &lt;d&gt; &lt;f&gt; &lt;off&gt; &lt;width&gt; [value]</a:t>
            </a:r>
          </a:p>
          <a:p>
            <a:pPr>
              <a:spcBef>
                <a:spcPts val="0"/>
              </a:spcBef>
            </a:pPr>
            <a:endParaRPr lang="en-US" sz="2400" dirty="0">
              <a:latin typeface="Courier New" panose="02070309020205020404" pitchFamily="49" charset="0"/>
              <a:cs typeface="Courier New" panose="02070309020205020404" pitchFamily="49" charset="0"/>
            </a:endParaRPr>
          </a:p>
          <a:p>
            <a:pPr>
              <a:spcBef>
                <a:spcPts val="0"/>
              </a:spcBef>
            </a:pPr>
            <a:r>
              <a:rPr lang="en-US" sz="2400" dirty="0">
                <a:latin typeface="Courier New" panose="02070309020205020404" pitchFamily="49" charset="0"/>
                <a:cs typeface="Courier New" panose="02070309020205020404" pitchFamily="49" charset="0"/>
              </a:rPr>
              <a:t># chipsec_util.py </a:t>
            </a:r>
            <a:r>
              <a:rPr lang="en-US" sz="2400" dirty="0" err="1">
                <a:latin typeface="Courier New" panose="02070309020205020404" pitchFamily="49" charset="0"/>
                <a:cs typeface="Courier New" panose="02070309020205020404" pitchFamily="49" charset="0"/>
              </a:rPr>
              <a:t>mmcfg</a:t>
            </a:r>
            <a:endParaRPr lang="en-US" sz="2400" dirty="0">
              <a:latin typeface="Courier New" panose="02070309020205020404" pitchFamily="49" charset="0"/>
              <a:cs typeface="Courier New" panose="02070309020205020404" pitchFamily="49" charset="0"/>
            </a:endParaRPr>
          </a:p>
          <a:p>
            <a:pPr>
              <a:spcBef>
                <a:spcPts val="0"/>
              </a:spcBef>
            </a:pPr>
            <a:r>
              <a:rPr lang="en-US" sz="2400" dirty="0">
                <a:latin typeface="Courier New" panose="02070309020205020404" pitchFamily="49" charset="0"/>
                <a:cs typeface="Courier New" panose="02070309020205020404" pitchFamily="49" charset="0"/>
              </a:rPr>
              <a:t>[CHIPSEC] Memory Mapped </a:t>
            </a:r>
            <a:r>
              <a:rPr lang="en-US" sz="2400" dirty="0" err="1">
                <a:latin typeface="Courier New" panose="02070309020205020404" pitchFamily="49" charset="0"/>
                <a:cs typeface="Courier New" panose="02070309020205020404" pitchFamily="49" charset="0"/>
              </a:rPr>
              <a:t>Config</a:t>
            </a:r>
            <a:r>
              <a:rPr lang="en-US" sz="2400" dirty="0">
                <a:latin typeface="Courier New" panose="02070309020205020404" pitchFamily="49" charset="0"/>
                <a:cs typeface="Courier New" panose="02070309020205020404" pitchFamily="49" charset="0"/>
              </a:rPr>
              <a:t> Base: 0x00000000F8000000</a:t>
            </a:r>
          </a:p>
          <a:p>
            <a:pPr>
              <a:spcBef>
                <a:spcPts val="0"/>
              </a:spcBef>
            </a:pPr>
            <a:endParaRPr lang="en-US" sz="2400" dirty="0">
              <a:latin typeface="Courier New" panose="02070309020205020404" pitchFamily="49" charset="0"/>
              <a:cs typeface="Courier New" panose="02070309020205020404" pitchFamily="49" charset="0"/>
            </a:endParaRPr>
          </a:p>
          <a:p>
            <a:pPr>
              <a:spcBef>
                <a:spcPts val="0"/>
              </a:spcBef>
            </a:pPr>
            <a:r>
              <a:rPr lang="en-US" sz="2400" dirty="0">
                <a:latin typeface="Courier New" panose="02070309020205020404" pitchFamily="49" charset="0"/>
                <a:cs typeface="Courier New" panose="02070309020205020404" pitchFamily="49" charset="0"/>
              </a:rPr>
              <a:t># chipsec_util.py </a:t>
            </a:r>
            <a:r>
              <a:rPr lang="en-US" sz="2400" dirty="0" err="1">
                <a:latin typeface="Courier New" panose="02070309020205020404" pitchFamily="49" charset="0"/>
                <a:cs typeface="Courier New" panose="02070309020205020404" pitchFamily="49" charset="0"/>
              </a:rPr>
              <a:t>mmcfg</a:t>
            </a:r>
            <a:r>
              <a:rPr lang="en-US" sz="2400" dirty="0">
                <a:latin typeface="Courier New" panose="02070309020205020404" pitchFamily="49" charset="0"/>
                <a:cs typeface="Courier New" panose="02070309020205020404" pitchFamily="49" charset="0"/>
              </a:rPr>
              <a:t> 0 0 0 0x0 </a:t>
            </a:r>
            <a:r>
              <a:rPr lang="en-US" sz="2400" dirty="0" err="1">
                <a:latin typeface="Courier New" panose="02070309020205020404" pitchFamily="49" charset="0"/>
                <a:cs typeface="Courier New" panose="02070309020205020404" pitchFamily="49" charset="0"/>
              </a:rPr>
              <a:t>dword</a:t>
            </a:r>
            <a:endParaRPr lang="en-US" sz="2400" dirty="0">
              <a:latin typeface="Courier New" panose="02070309020205020404" pitchFamily="49" charset="0"/>
              <a:cs typeface="Courier New" panose="02070309020205020404" pitchFamily="49" charset="0"/>
            </a:endParaRPr>
          </a:p>
          <a:p>
            <a:pPr>
              <a:spcBef>
                <a:spcPts val="0"/>
              </a:spcBef>
            </a:pPr>
            <a:r>
              <a:rPr lang="en-US" sz="2400" dirty="0">
                <a:latin typeface="Courier New" panose="02070309020205020404" pitchFamily="49" charset="0"/>
                <a:cs typeface="Courier New" panose="02070309020205020404" pitchFamily="49" charset="0"/>
              </a:rPr>
              <a:t>[CHIPSEC] reading MMCFG register (00:00.0 + 0x00): 0xA048086</a:t>
            </a:r>
          </a:p>
          <a:p>
            <a:pPr>
              <a:spcBef>
                <a:spcPts val="0"/>
              </a:spcBef>
            </a:pPr>
            <a:endParaRPr lang="en-US" sz="2400" dirty="0">
              <a:latin typeface="Courier New" panose="02070309020205020404" pitchFamily="49" charset="0"/>
              <a:cs typeface="Courier New" panose="02070309020205020404" pitchFamily="49" charset="0"/>
            </a:endParaRPr>
          </a:p>
          <a:p>
            <a:pPr>
              <a:spcBef>
                <a:spcPts val="0"/>
              </a:spcBef>
            </a:pPr>
            <a:r>
              <a:rPr lang="en-US" sz="2400" dirty="0">
                <a:latin typeface="Courier New" panose="02070309020205020404" pitchFamily="49" charset="0"/>
                <a:cs typeface="Courier New" panose="02070309020205020404" pitchFamily="49" charset="0"/>
              </a:rPr>
              <a:t># chipsec_util.py </a:t>
            </a:r>
            <a:r>
              <a:rPr lang="en-US" sz="2400" dirty="0" err="1">
                <a:latin typeface="Courier New" panose="02070309020205020404" pitchFamily="49" charset="0"/>
                <a:cs typeface="Courier New" panose="02070309020205020404" pitchFamily="49" charset="0"/>
              </a:rPr>
              <a:t>mmcfg</a:t>
            </a:r>
            <a:r>
              <a:rPr lang="en-US" sz="2400" dirty="0">
                <a:latin typeface="Courier New" panose="02070309020205020404" pitchFamily="49" charset="0"/>
                <a:cs typeface="Courier New" panose="02070309020205020404" pitchFamily="49" charset="0"/>
              </a:rPr>
              <a:t> 0 0 0 0xF80DC byte</a:t>
            </a:r>
          </a:p>
          <a:p>
            <a:pPr>
              <a:spcBef>
                <a:spcPts val="0"/>
              </a:spcBef>
            </a:pPr>
            <a:r>
              <a:rPr lang="en-US" sz="2400" dirty="0">
                <a:latin typeface="Courier New" panose="02070309020205020404" pitchFamily="49" charset="0"/>
                <a:cs typeface="Courier New" panose="02070309020205020404" pitchFamily="49" charset="0"/>
              </a:rPr>
              <a:t>[CHIPSEC] reading MMCFG register (00:00.0 + 0xF80DC): 0x2A</a:t>
            </a:r>
          </a:p>
          <a:p>
            <a:pPr>
              <a:spcBef>
                <a:spcPts val="0"/>
              </a:spcBef>
            </a:pPr>
            <a:endParaRPr lang="en-US" sz="2400" dirty="0">
              <a:latin typeface="Courier New" panose="02070309020205020404" pitchFamily="49" charset="0"/>
              <a:cs typeface="Courier New" panose="02070309020205020404" pitchFamily="49" charset="0"/>
            </a:endParaRPr>
          </a:p>
          <a:p>
            <a:pPr>
              <a:spcBef>
                <a:spcPts val="0"/>
              </a:spcBef>
            </a:pPr>
            <a:r>
              <a:rPr lang="en-US" sz="2400" dirty="0">
                <a:latin typeface="+mj-lt"/>
                <a:cs typeface="Courier New" panose="02070309020205020404" pitchFamily="49" charset="0"/>
              </a:rPr>
              <a:t>It doesn’t work at </a:t>
            </a:r>
            <a:r>
              <a:rPr lang="en-US" sz="2400" dirty="0" err="1">
                <a:latin typeface="+mj-lt"/>
                <a:cs typeface="Courier New" panose="02070309020205020404" pitchFamily="49" charset="0"/>
              </a:rPr>
              <a:t>MinnowBoard</a:t>
            </a:r>
            <a:r>
              <a:rPr lang="en-US" sz="2400" dirty="0">
                <a:latin typeface="+mj-lt"/>
                <a:cs typeface="Courier New" panose="02070309020205020404" pitchFamily="49" charset="0"/>
              </a:rPr>
              <a:t>, because Bay Trail has different interface for </a:t>
            </a:r>
            <a:r>
              <a:rPr lang="en-US" sz="2400" dirty="0">
                <a:latin typeface="Courier New" panose="02070309020205020404" pitchFamily="49" charset="0"/>
                <a:cs typeface="Courier New" panose="02070309020205020404" pitchFamily="49" charset="0"/>
              </a:rPr>
              <a:t>MMCFG (</a:t>
            </a:r>
            <a:r>
              <a:rPr lang="en-US" sz="2400" dirty="0">
                <a:latin typeface="+mj-lt"/>
                <a:cs typeface="Courier New" panose="02070309020205020404" pitchFamily="49" charset="0"/>
              </a:rPr>
              <a:t>use address</a:t>
            </a:r>
            <a:r>
              <a:rPr lang="en-US" sz="2400" dirty="0">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0xE0000000 </a:t>
            </a:r>
            <a:r>
              <a:rPr lang="en-US" sz="2400">
                <a:latin typeface="+mj-lt"/>
                <a:cs typeface="Courier New" panose="02070309020205020404" pitchFamily="49" charset="0"/>
              </a:rPr>
              <a:t>as </a:t>
            </a:r>
            <a:r>
              <a:rPr lang="en-US" sz="2400">
                <a:latin typeface="Courier New" panose="02070309020205020404" pitchFamily="49" charset="0"/>
                <a:cs typeface="Courier New" panose="02070309020205020404" pitchFamily="49" charset="0"/>
              </a:rPr>
              <a:t>MMCFG</a:t>
            </a:r>
            <a:r>
              <a:rPr lang="en-US" sz="2400" dirty="0">
                <a:latin typeface="Courier New" panose="02070309020205020404" pitchFamily="49" charset="0"/>
                <a:cs typeface="Courier New" panose="02070309020205020404" pitchFamily="49" charset="0"/>
              </a:rPr>
              <a:t>)</a:t>
            </a:r>
          </a:p>
          <a:p>
            <a:pPr>
              <a:spcBef>
                <a:spcPts val="0"/>
              </a:spcBef>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653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Memory Mapped I/O Registers</a:t>
            </a:r>
          </a:p>
        </p:txBody>
      </p:sp>
      <p:sp>
        <p:nvSpPr>
          <p:cNvPr id="8" name="Content Placeholder 7"/>
          <p:cNvSpPr>
            <a:spLocks noGrp="1"/>
          </p:cNvSpPr>
          <p:nvPr>
            <p:ph idx="1"/>
          </p:nvPr>
        </p:nvSpPr>
        <p:spPr>
          <a:xfrm>
            <a:off x="457200" y="1233194"/>
            <a:ext cx="8229600" cy="5347715"/>
          </a:xfrm>
        </p:spPr>
        <p:txBody>
          <a:bodyPr>
            <a:normAutofit fontScale="55000" lnSpcReduction="20000"/>
          </a:bodyPr>
          <a:lstStyle/>
          <a:p>
            <a:pPr marL="342900" indent="-342900">
              <a:buFont typeface="Arial" panose="020B0604020202020204" pitchFamily="34" charset="0"/>
              <a:buChar char="•"/>
            </a:pPr>
            <a:r>
              <a:rPr lang="en-US" sz="3300" dirty="0"/>
              <a:t>Devices may have more registers than I/O and </a:t>
            </a:r>
            <a:r>
              <a:rPr lang="en-US" sz="3300" dirty="0" err="1"/>
              <a:t>PCIe</a:t>
            </a:r>
            <a:r>
              <a:rPr lang="en-US" sz="3300" dirty="0"/>
              <a:t> CFG spaces can fit so BIOS may reserve physical address ranges for devices</a:t>
            </a:r>
          </a:p>
          <a:p>
            <a:pPr marL="342900" indent="-342900">
              <a:buFont typeface="Arial" panose="020B0604020202020204" pitchFamily="34" charset="0"/>
              <a:buChar char="•"/>
            </a:pPr>
            <a:r>
              <a:rPr lang="en-US" sz="3300" dirty="0"/>
              <a:t>Ranges are defined by Base Address Registers (BAR). MMIO registers are offsets off of base of MMIO ranges</a:t>
            </a:r>
          </a:p>
          <a:p>
            <a:pPr marL="342900" indent="-342900">
              <a:buFont typeface="Arial" panose="020B0604020202020204" pitchFamily="34" charset="0"/>
              <a:buChar char="•"/>
            </a:pPr>
            <a:r>
              <a:rPr lang="en-US" sz="3300" dirty="0"/>
              <a:t>Any access to such MMIO range is forwarded to the device which owns this range (local in the CPU or over a system bus to chipset) rather than decoded to DRAM</a:t>
            </a:r>
          </a:p>
          <a:p>
            <a:pPr marL="342900" indent="-342900">
              <a:buFont typeface="Arial" panose="020B0604020202020204" pitchFamily="34" charset="0"/>
              <a:buChar char="•"/>
            </a:pPr>
            <a:r>
              <a:rPr lang="en-US" sz="3300" dirty="0" err="1">
                <a:latin typeface="Courier New" panose="02070309020205020404" pitchFamily="49" charset="0"/>
                <a:cs typeface="Courier New" panose="02070309020205020404" pitchFamily="49" charset="0"/>
              </a:rPr>
              <a:t>mmio</a:t>
            </a:r>
            <a:r>
              <a:rPr lang="en-US" sz="3300" i="1" dirty="0"/>
              <a:t> </a:t>
            </a:r>
            <a:r>
              <a:rPr lang="en-US" sz="3300" dirty="0"/>
              <a:t>command in CHIPSEC can be used to list predefined MMIO BARs, dump entire BAR, and read/write MMIO registers</a:t>
            </a:r>
          </a:p>
          <a:p>
            <a:r>
              <a:rPr lang="en-US" sz="2400" b="1" dirty="0">
                <a:latin typeface="Courier New" panose="02070309020205020404" pitchFamily="49" charset="0"/>
                <a:cs typeface="Courier New" panose="02070309020205020404" pitchFamily="49" charset="0"/>
              </a:rPr>
              <a:t># chipsec_util.py </a:t>
            </a:r>
            <a:r>
              <a:rPr lang="en-US" sz="2400" b="1" dirty="0" err="1">
                <a:latin typeface="Courier New" panose="02070309020205020404" pitchFamily="49" charset="0"/>
                <a:cs typeface="Courier New" panose="02070309020205020404" pitchFamily="49" charset="0"/>
              </a:rPr>
              <a:t>mmio</a:t>
            </a:r>
            <a:r>
              <a:rPr lang="en-US" sz="2400" b="1" dirty="0">
                <a:latin typeface="Courier New" panose="02070309020205020404" pitchFamily="49" charset="0"/>
                <a:cs typeface="Courier New" panose="02070309020205020404" pitchFamily="49" charset="0"/>
              </a:rPr>
              <a:t> list</a:t>
            </a:r>
            <a:endParaRPr lang="en-US" sz="2400" dirty="0">
              <a:latin typeface="Courier New" panose="02070309020205020404" pitchFamily="49" charset="0"/>
              <a:cs typeface="Courier New" panose="02070309020205020404" pitchFamily="49" charset="0"/>
            </a:endParaRPr>
          </a:p>
          <a:p>
            <a:pPr>
              <a:spcBef>
                <a:spcPts val="0"/>
              </a:spcBef>
            </a:pPr>
            <a:r>
              <a:rPr lang="en-US" sz="1800" dirty="0">
                <a:latin typeface="Courier New" panose="02070309020205020404" pitchFamily="49" charset="0"/>
                <a:cs typeface="Courier New" panose="02070309020205020404" pitchFamily="49" charset="0"/>
              </a:rPr>
              <a:t>-------------------------------------------------------------------------------</a:t>
            </a:r>
          </a:p>
          <a:p>
            <a:pPr>
              <a:spcBef>
                <a:spcPts val="0"/>
              </a:spcBef>
            </a:pPr>
            <a:r>
              <a:rPr lang="en-US" sz="1800" dirty="0">
                <a:latin typeface="Courier New" panose="02070309020205020404" pitchFamily="49" charset="0"/>
                <a:cs typeface="Courier New" panose="02070309020205020404" pitchFamily="49" charset="0"/>
              </a:rPr>
              <a:t> MMIO Range   | BAR          | Base             | Size     | </a:t>
            </a:r>
            <a:r>
              <a:rPr lang="en-US" sz="1800" dirty="0" err="1">
                <a:latin typeface="Courier New" panose="02070309020205020404" pitchFamily="49" charset="0"/>
                <a:cs typeface="Courier New" panose="02070309020205020404" pitchFamily="49" charset="0"/>
              </a:rPr>
              <a:t>En</a:t>
            </a:r>
            <a:r>
              <a:rPr lang="en-US" sz="1800" dirty="0">
                <a:latin typeface="Courier New" panose="02070309020205020404" pitchFamily="49" charset="0"/>
                <a:cs typeface="Courier New" panose="02070309020205020404" pitchFamily="49" charset="0"/>
              </a:rPr>
              <a:t>? | Description</a:t>
            </a:r>
          </a:p>
          <a:p>
            <a:pPr>
              <a:spcBef>
                <a:spcPts val="0"/>
              </a:spcBef>
            </a:pPr>
            <a:r>
              <a:rPr lang="en-US" sz="1800" dirty="0">
                <a:latin typeface="Courier New" panose="02070309020205020404" pitchFamily="49" charset="0"/>
                <a:cs typeface="Courier New" panose="02070309020205020404" pitchFamily="49" charset="0"/>
              </a:rPr>
              <a:t>-------------------------------------------------------------------------------</a:t>
            </a:r>
          </a:p>
          <a:p>
            <a:pPr>
              <a:spcBef>
                <a:spcPts val="0"/>
              </a:spcBef>
            </a:pPr>
            <a:r>
              <a:rPr lang="en-US" sz="1800" dirty="0">
                <a:latin typeface="Courier New" panose="02070309020205020404" pitchFamily="49" charset="0"/>
                <a:cs typeface="Courier New" panose="02070309020205020404" pitchFamily="49" charset="0"/>
              </a:rPr>
              <a:t> GTTMMADR     | 00:02.0 + 10 | 00000000F0000000 | 00001000 | 1   | Graphics Translation Table Range</a:t>
            </a:r>
          </a:p>
          <a:p>
            <a:pPr>
              <a:spcBef>
                <a:spcPts val="0"/>
              </a:spcBef>
            </a:pPr>
            <a:r>
              <a:rPr lang="en-US" sz="1800" dirty="0">
                <a:latin typeface="Courier New" panose="02070309020205020404" pitchFamily="49" charset="0"/>
                <a:cs typeface="Courier New" panose="02070309020205020404" pitchFamily="49" charset="0"/>
              </a:rPr>
              <a:t> SPIBAR       | 00:1F.0 + F0 | 00000000FED1F800 | 00000200 | 1   | SPI Controller Register Range</a:t>
            </a:r>
          </a:p>
          <a:p>
            <a:pPr>
              <a:spcBef>
                <a:spcPts val="0"/>
              </a:spcBef>
            </a:pPr>
            <a:r>
              <a:rPr lang="en-US" sz="1800" dirty="0">
                <a:latin typeface="Courier New" panose="02070309020205020404" pitchFamily="49" charset="0"/>
                <a:cs typeface="Courier New" panose="02070309020205020404" pitchFamily="49" charset="0"/>
              </a:rPr>
              <a:t> HDABAR       | 00:03.0 + 10 | 0000007FFFFFF000 | 00001000 | 1   | HD Audio Controller Register Range</a:t>
            </a:r>
          </a:p>
          <a:p>
            <a:pPr>
              <a:spcBef>
                <a:spcPts val="0"/>
              </a:spcBef>
            </a:pPr>
            <a:r>
              <a:rPr lang="en-US" sz="1800" dirty="0">
                <a:latin typeface="Courier New" panose="02070309020205020404" pitchFamily="49" charset="0"/>
                <a:cs typeface="Courier New" panose="02070309020205020404" pitchFamily="49" charset="0"/>
              </a:rPr>
              <a:t> GMADR        | 00:02.0 + 18 | 00000000E0000000 | 00001000 | 1   | Graphics Memory Range</a:t>
            </a:r>
          </a:p>
          <a:p>
            <a:pPr>
              <a:spcBef>
                <a:spcPts val="0"/>
              </a:spcBef>
            </a:pPr>
            <a:r>
              <a:rPr lang="en-US" sz="1800" dirty="0">
                <a:latin typeface="Courier New" panose="02070309020205020404" pitchFamily="49" charset="0"/>
                <a:cs typeface="Courier New" panose="02070309020205020404" pitchFamily="49" charset="0"/>
              </a:rPr>
              <a:t> DMIBAR       | 00:00.0 + 68 | 00000000FED18000 | 00001000 | 1   | Root Complex Register Range</a:t>
            </a:r>
          </a:p>
          <a:p>
            <a:pPr>
              <a:spcBef>
                <a:spcPts val="0"/>
              </a:spcBef>
            </a:pPr>
            <a:r>
              <a:rPr lang="en-US" sz="1800" dirty="0">
                <a:latin typeface="Courier New" panose="02070309020205020404" pitchFamily="49" charset="0"/>
                <a:cs typeface="Courier New" panose="02070309020205020404" pitchFamily="49" charset="0"/>
              </a:rPr>
              <a:t> MMCFG        | 00:00.0 + 60 | 00000000F8000000 | 00001000 | 1   | PCI Express Register Range</a:t>
            </a:r>
          </a:p>
          <a:p>
            <a:pPr>
              <a:spcBef>
                <a:spcPts val="0"/>
              </a:spcBef>
            </a:pPr>
            <a:r>
              <a:rPr lang="en-US" sz="1800" dirty="0">
                <a:latin typeface="Courier New" panose="02070309020205020404" pitchFamily="49" charset="0"/>
                <a:cs typeface="Courier New" panose="02070309020205020404" pitchFamily="49" charset="0"/>
              </a:rPr>
              <a:t> RCBA         | 00:1F.0 + F0 | 00000000FED1C000 | 00004000 | 1   | PCH Root Complex Register Range</a:t>
            </a:r>
          </a:p>
          <a:p>
            <a:pPr>
              <a:spcBef>
                <a:spcPts val="0"/>
              </a:spcBef>
            </a:pPr>
            <a:r>
              <a:rPr lang="en-US" sz="1800" dirty="0">
                <a:latin typeface="Courier New" panose="02070309020205020404" pitchFamily="49" charset="0"/>
                <a:cs typeface="Courier New" panose="02070309020205020404" pitchFamily="49" charset="0"/>
              </a:rPr>
              <a:t> MCHBAR       | 00:00.0 + 48 | 00000000FED10000 | 00008000 | 1   | Host Memory Mapped Register Range</a:t>
            </a:r>
          </a:p>
          <a:p>
            <a:pPr>
              <a:spcBef>
                <a:spcPts val="0"/>
              </a:spcBef>
            </a:pPr>
            <a:r>
              <a:rPr lang="en-US" sz="1400" dirty="0">
                <a:latin typeface="Courier New" panose="02070309020205020404" pitchFamily="49" charset="0"/>
                <a:cs typeface="Courier New" panose="02070309020205020404" pitchFamily="49" charset="0"/>
              </a:rPr>
              <a:t>...</a:t>
            </a:r>
          </a:p>
          <a:p>
            <a:pPr>
              <a:spcBef>
                <a:spcPts val="0"/>
              </a:spcBef>
            </a:pPr>
            <a:endParaRPr lang="en-US" sz="2400" dirty="0">
              <a:latin typeface="Courier New" panose="02070309020205020404" pitchFamily="49" charset="0"/>
              <a:cs typeface="Courier New" panose="02070309020205020404" pitchFamily="49" charset="0"/>
            </a:endParaRPr>
          </a:p>
          <a:p>
            <a:pPr>
              <a:spcBef>
                <a:spcPts val="0"/>
              </a:spcBef>
            </a:pPr>
            <a:r>
              <a:rPr lang="en-US" sz="2400" b="1" dirty="0">
                <a:latin typeface="Courier New" panose="02070309020205020404" pitchFamily="49" charset="0"/>
                <a:cs typeface="Courier New" panose="02070309020205020404" pitchFamily="49" charset="0"/>
              </a:rPr>
              <a:t># chipsec_util.py </a:t>
            </a:r>
            <a:r>
              <a:rPr lang="en-US" sz="2400" b="1" dirty="0" err="1">
                <a:latin typeface="Courier New" panose="02070309020205020404" pitchFamily="49" charset="0"/>
                <a:cs typeface="Courier New" panose="02070309020205020404" pitchFamily="49" charset="0"/>
              </a:rPr>
              <a:t>mmio</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read|write|dump</a:t>
            </a:r>
            <a:r>
              <a:rPr lang="en-US" sz="2400" b="1" dirty="0">
                <a:latin typeface="Courier New" panose="02070309020205020404" pitchFamily="49" charset="0"/>
                <a:cs typeface="Courier New" panose="02070309020205020404" pitchFamily="49" charset="0"/>
              </a:rPr>
              <a:t> &lt;</a:t>
            </a:r>
            <a:r>
              <a:rPr lang="en-US" sz="2400" b="1" dirty="0" err="1">
                <a:latin typeface="Courier New" panose="02070309020205020404" pitchFamily="49" charset="0"/>
                <a:cs typeface="Courier New" panose="02070309020205020404" pitchFamily="49" charset="0"/>
              </a:rPr>
              <a:t>BAR_name</a:t>
            </a:r>
            <a:r>
              <a:rPr lang="en-US" sz="2400" b="1" dirty="0">
                <a:latin typeface="Courier New" panose="02070309020205020404" pitchFamily="49" charset="0"/>
                <a:cs typeface="Courier New" panose="02070309020205020404" pitchFamily="49" charset="0"/>
              </a:rPr>
              <a:t>&gt; &lt;off&gt; &lt;width&gt; [value]</a:t>
            </a:r>
          </a:p>
          <a:p>
            <a:pPr>
              <a:spcBef>
                <a:spcPts val="0"/>
              </a:spcBef>
            </a:pPr>
            <a:endParaRPr lang="en-US" sz="2400" dirty="0">
              <a:latin typeface="Courier New" panose="02070309020205020404" pitchFamily="49" charset="0"/>
              <a:cs typeface="Courier New" panose="02070309020205020404" pitchFamily="49" charset="0"/>
            </a:endParaRPr>
          </a:p>
          <a:p>
            <a:pPr>
              <a:spcBef>
                <a:spcPts val="0"/>
              </a:spcBef>
            </a:pPr>
            <a:r>
              <a:rPr lang="en-US" sz="2400" dirty="0">
                <a:latin typeface="Courier New" panose="02070309020205020404" pitchFamily="49" charset="0"/>
                <a:cs typeface="Courier New" panose="02070309020205020404" pitchFamily="49" charset="0"/>
              </a:rPr>
              <a:t># chipsec_util.py </a:t>
            </a:r>
            <a:r>
              <a:rPr lang="en-US" sz="2400" dirty="0" err="1">
                <a:latin typeface="Courier New" panose="02070309020205020404" pitchFamily="49" charset="0"/>
                <a:cs typeface="Courier New" panose="02070309020205020404" pitchFamily="49" charset="0"/>
              </a:rPr>
              <a:t>mmio</a:t>
            </a:r>
            <a:r>
              <a:rPr lang="en-US" sz="2400" dirty="0">
                <a:latin typeface="Courier New" panose="02070309020205020404" pitchFamily="49" charset="0"/>
                <a:cs typeface="Courier New" panose="02070309020205020404" pitchFamily="49" charset="0"/>
              </a:rPr>
              <a:t> read SPIBAR 0x78 4</a:t>
            </a:r>
          </a:p>
          <a:p>
            <a:pPr>
              <a:spcBef>
                <a:spcPts val="0"/>
              </a:spcBef>
            </a:pPr>
            <a:r>
              <a:rPr lang="en-US" sz="2400" dirty="0">
                <a:latin typeface="Courier New" panose="02070309020205020404" pitchFamily="49" charset="0"/>
                <a:cs typeface="Courier New" panose="02070309020205020404" pitchFamily="49" charset="0"/>
              </a:rPr>
              <a:t>[CHIPSEC] Read SPIBAR + 0x78: 0x8FFF0F40</a:t>
            </a:r>
          </a:p>
        </p:txBody>
      </p:sp>
    </p:spTree>
    <p:extLst>
      <p:ext uri="{BB962C8B-B14F-4D97-AF65-F5344CB8AC3E}">
        <p14:creationId xmlns:p14="http://schemas.microsoft.com/office/powerpoint/2010/main" val="216989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CPU Model Specific Registers (MSR)</a:t>
            </a:r>
          </a:p>
        </p:txBody>
      </p:sp>
      <p:sp>
        <p:nvSpPr>
          <p:cNvPr id="8" name="Content Placeholder 7"/>
          <p:cNvSpPr>
            <a:spLocks noGrp="1"/>
          </p:cNvSpPr>
          <p:nvPr>
            <p:ph idx="1"/>
          </p:nvPr>
        </p:nvSpPr>
        <p:spPr>
          <a:xfrm>
            <a:off x="457200" y="1546964"/>
            <a:ext cx="8229600" cy="4853832"/>
          </a:xfrm>
        </p:spPr>
        <p:txBody>
          <a:bodyPr>
            <a:normAutofit fontScale="92500" lnSpcReduction="10000"/>
          </a:bodyPr>
          <a:lstStyle/>
          <a:p>
            <a:pPr marL="342900" indent="-342900">
              <a:buFont typeface="Arial" panose="020B0604020202020204" pitchFamily="34" charset="0"/>
              <a:buChar char="•"/>
            </a:pPr>
            <a:r>
              <a:rPr lang="en-US" sz="2400" dirty="0"/>
              <a:t>CPU contains many Model Specific Registers (MSR) to enable/disable/configure various features &amp; read statuses</a:t>
            </a:r>
          </a:p>
          <a:p>
            <a:pPr marL="342900" indent="-342900">
              <a:buFont typeface="Arial" panose="020B0604020202020204" pitchFamily="34" charset="0"/>
              <a:buChar char="•"/>
            </a:pPr>
            <a:r>
              <a:rPr lang="en-US" sz="2400" dirty="0"/>
              <a:t>MSRs can be architectural (e.g. IA32_APIC_BASE) and specific to some CPU models (e.g. LBR_TO/FROM_MSR)</a:t>
            </a:r>
          </a:p>
          <a:p>
            <a:pPr marL="342900" indent="-342900">
              <a:buFont typeface="Arial" panose="020B0604020202020204" pitchFamily="34" charset="0"/>
              <a:buChar char="•"/>
            </a:pPr>
            <a:r>
              <a:rPr lang="en-US" sz="2400" dirty="0"/>
              <a:t>MSRs can be per logical CPU, core or entire CPU package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Reading from / writing to CPU MSRs:</a:t>
            </a:r>
          </a:p>
          <a:p>
            <a:r>
              <a:rPr lang="en-US" sz="2000" dirty="0">
                <a:latin typeface="Courier New" panose="02070309020205020404" pitchFamily="49" charset="0"/>
                <a:cs typeface="Courier New" panose="02070309020205020404" pitchFamily="49" charset="0"/>
              </a:rPr>
              <a:t># chipsec_util.py </a:t>
            </a:r>
            <a:r>
              <a:rPr lang="en-US" sz="2000" dirty="0" err="1">
                <a:latin typeface="Courier New" panose="02070309020205020404" pitchFamily="49" charset="0"/>
                <a:cs typeface="Courier New" panose="02070309020205020404" pitchFamily="49" charset="0"/>
              </a:rPr>
              <a:t>msr</a:t>
            </a: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msr</a:t>
            </a: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eax</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edx</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cpu_id</a:t>
            </a:r>
            <a:r>
              <a:rPr lang="en-US" sz="2000" dirty="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sz="2400" dirty="0"/>
              <a:t>Specifying </a:t>
            </a:r>
            <a:r>
              <a:rPr lang="en-US" sz="2400" dirty="0" err="1">
                <a:latin typeface="Courier New" panose="02070309020205020404" pitchFamily="49" charset="0"/>
                <a:cs typeface="Courier New" panose="02070309020205020404" pitchFamily="49" charset="0"/>
              </a:rPr>
              <a:t>cpu_id</a:t>
            </a:r>
            <a:r>
              <a:rPr lang="en-US" sz="2400" dirty="0"/>
              <a:t> allows access to MSRs of specific logical CPU</a:t>
            </a:r>
          </a:p>
          <a:p>
            <a:pPr marL="568325" lvl="1" indent="-342900">
              <a:buFont typeface="Arial" panose="020B0604020202020204" pitchFamily="34" charset="0"/>
              <a:buChar char="•"/>
            </a:pPr>
            <a:r>
              <a:rPr lang="en-US" sz="2400" dirty="0"/>
              <a:t>When omitted the command reads/writes MSR for all logical CPU in the package</a:t>
            </a:r>
          </a:p>
        </p:txBody>
      </p:sp>
    </p:spTree>
    <p:extLst>
      <p:ext uri="{BB962C8B-B14F-4D97-AF65-F5344CB8AC3E}">
        <p14:creationId xmlns:p14="http://schemas.microsoft.com/office/powerpoint/2010/main" val="711853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IA-32 Control Registers (CR)</a:t>
            </a:r>
          </a:p>
        </p:txBody>
      </p:sp>
      <p:sp>
        <p:nvSpPr>
          <p:cNvPr id="8" name="Content Placeholder 7"/>
          <p:cNvSpPr>
            <a:spLocks noGrp="1"/>
          </p:cNvSpPr>
          <p:nvPr>
            <p:ph idx="1"/>
          </p:nvPr>
        </p:nvSpPr>
        <p:spPr>
          <a:xfrm>
            <a:off x="457200" y="1510144"/>
            <a:ext cx="8229600" cy="5029201"/>
          </a:xfrm>
        </p:spPr>
        <p:txBody>
          <a:bodyPr>
            <a:normAutofit/>
          </a:bodyPr>
          <a:lstStyle/>
          <a:p>
            <a:pPr marL="342900" indent="-342900">
              <a:buFont typeface="Arial" panose="020B0604020202020204" pitchFamily="34" charset="0"/>
              <a:buChar char="•"/>
            </a:pPr>
            <a:r>
              <a:rPr lang="en-US" sz="2400" dirty="0"/>
              <a:t>x86 CPU CRs control behavior/state of the logical CPU</a:t>
            </a:r>
          </a:p>
          <a:p>
            <a:pPr marL="342900" indent="-342900">
              <a:buFont typeface="Arial" panose="020B0604020202020204" pitchFamily="34" charset="0"/>
              <a:buChar char="•"/>
            </a:pPr>
            <a:r>
              <a:rPr lang="en-US" sz="2400" dirty="0"/>
              <a:t>Example:</a:t>
            </a:r>
          </a:p>
          <a:p>
            <a:pPr marL="568325" lvl="1" indent="-342900">
              <a:spcBef>
                <a:spcPts val="0"/>
              </a:spcBef>
              <a:buFont typeface="Arial" panose="020B0604020202020204" pitchFamily="34" charset="0"/>
              <a:buChar char="•"/>
            </a:pPr>
            <a:r>
              <a:rPr lang="en-US" sz="2400" dirty="0"/>
              <a:t>CR0.PG - paging enabled</a:t>
            </a:r>
          </a:p>
          <a:p>
            <a:pPr marL="568325" lvl="1" indent="-342900">
              <a:spcBef>
                <a:spcPts val="0"/>
              </a:spcBef>
              <a:buFont typeface="Arial" panose="020B0604020202020204" pitchFamily="34" charset="0"/>
              <a:buChar char="•"/>
            </a:pPr>
            <a:r>
              <a:rPr lang="en-US" sz="2400" dirty="0"/>
              <a:t>CR0.PE - protection enabled</a:t>
            </a:r>
          </a:p>
          <a:p>
            <a:pPr marL="568325" lvl="1" indent="-342900">
              <a:spcBef>
                <a:spcPts val="0"/>
              </a:spcBef>
              <a:buFont typeface="Arial" panose="020B0604020202020204" pitchFamily="34" charset="0"/>
              <a:buChar char="•"/>
            </a:pPr>
            <a:r>
              <a:rPr lang="en-US" sz="2400" dirty="0"/>
              <a:t>CR3 (PDBR) - physical address of page directory</a:t>
            </a:r>
          </a:p>
          <a:p>
            <a:pPr marL="568325" lvl="1" indent="-342900">
              <a:spcBef>
                <a:spcPts val="0"/>
              </a:spcBef>
              <a:buFont typeface="Arial" panose="020B0604020202020204" pitchFamily="34" charset="0"/>
              <a:buChar char="•"/>
            </a:pPr>
            <a:r>
              <a:rPr lang="en-US" sz="2400" dirty="0"/>
              <a:t>CR4.SMEP / CR4.SMAP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Reading from / writing to CRs:</a:t>
            </a:r>
          </a:p>
          <a:p>
            <a:r>
              <a:rPr lang="en-US" sz="2000" dirty="0">
                <a:latin typeface="Courier New" panose="02070309020205020404" pitchFamily="49" charset="0"/>
                <a:cs typeface="Courier New" panose="02070309020205020404" pitchFamily="49" charset="0"/>
              </a:rPr>
              <a:t># chipsec_util.py </a:t>
            </a:r>
            <a:r>
              <a:rPr lang="en-US" sz="2000" dirty="0" err="1">
                <a:latin typeface="Courier New" panose="02070309020205020404" pitchFamily="49" charset="0"/>
                <a:cs typeface="Courier New" panose="02070309020205020404" pitchFamily="49" charset="0"/>
              </a:rPr>
              <a:t>cpu</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cr</a:t>
            </a: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cpu_id</a:t>
            </a:r>
            <a:r>
              <a:rPr lang="en-US" sz="2000" dirty="0">
                <a:latin typeface="Courier New" panose="02070309020205020404" pitchFamily="49" charset="0"/>
                <a:cs typeface="Courier New" panose="02070309020205020404" pitchFamily="49" charset="0"/>
              </a:rPr>
              <a:t>&gt; &lt;</a:t>
            </a:r>
            <a:r>
              <a:rPr lang="en-US" sz="2000" dirty="0" err="1">
                <a:latin typeface="Courier New" panose="02070309020205020404" pitchFamily="49" charset="0"/>
                <a:cs typeface="Courier New" panose="02070309020205020404" pitchFamily="49" charset="0"/>
              </a:rPr>
              <a:t>cr_number</a:t>
            </a:r>
            <a:r>
              <a:rPr lang="en-US" sz="2000" dirty="0">
                <a:latin typeface="Courier New" panose="02070309020205020404" pitchFamily="49" charset="0"/>
                <a:cs typeface="Courier New" panose="02070309020205020404" pitchFamily="49" charset="0"/>
              </a:rPr>
              <a:t>&gt; [value]</a:t>
            </a:r>
          </a:p>
          <a:p>
            <a:pPr marL="342900" indent="-342900">
              <a:buFont typeface="Arial" panose="020B0604020202020204" pitchFamily="34" charset="0"/>
              <a:buChar char="•"/>
            </a:pPr>
            <a:r>
              <a:rPr lang="en-US" sz="2400" dirty="0"/>
              <a:t>Access to CRs is per logical CPU, you need to specify the # of the logical CPU (</a:t>
            </a:r>
            <a:r>
              <a:rPr lang="en-US" sz="2400" dirty="0" err="1"/>
              <a:t>cpu_id</a:t>
            </a:r>
            <a:r>
              <a:rPr lang="en-US" sz="2400" dirty="0"/>
              <a:t>) in CHIPSEC</a:t>
            </a:r>
          </a:p>
          <a:p>
            <a:endParaRPr lang="en-US" sz="2400" dirty="0"/>
          </a:p>
        </p:txBody>
      </p:sp>
    </p:spTree>
    <p:extLst>
      <p:ext uri="{BB962C8B-B14F-4D97-AF65-F5344CB8AC3E}">
        <p14:creationId xmlns:p14="http://schemas.microsoft.com/office/powerpoint/2010/main" val="203410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License</a:t>
            </a:r>
          </a:p>
        </p:txBody>
      </p:sp>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2</a:t>
            </a:fld>
            <a:endParaRPr lang="en-US" dirty="0"/>
          </a:p>
        </p:txBody>
      </p:sp>
      <p:sp>
        <p:nvSpPr>
          <p:cNvPr id="12" name="Content Placeholder 11"/>
          <p:cNvSpPr>
            <a:spLocks noGrp="1"/>
          </p:cNvSpPr>
          <p:nvPr>
            <p:ph idx="1"/>
          </p:nvPr>
        </p:nvSpPr>
        <p:spPr>
          <a:xfrm>
            <a:off x="457201" y="1676400"/>
            <a:ext cx="8303412" cy="4190999"/>
          </a:xfrm>
        </p:spPr>
        <p:txBody>
          <a:bodyPr/>
          <a:lstStyle/>
          <a:p>
            <a:r>
              <a:rPr lang="en-US" sz="3200" dirty="0"/>
              <a:t>Training materials are shared under Creative Commons “Attribution” license </a:t>
            </a:r>
            <a:r>
              <a:rPr lang="en-US" sz="3200" dirty="0">
                <a:hlinkClick r:id="rId2"/>
              </a:rPr>
              <a:t>CC BY 4.0</a:t>
            </a:r>
            <a:endParaRPr lang="en-US" sz="3200" dirty="0"/>
          </a:p>
          <a:p>
            <a:endParaRPr lang="en-US" sz="2400" dirty="0"/>
          </a:p>
          <a:p>
            <a:endParaRPr lang="en-US" sz="2400" dirty="0"/>
          </a:p>
          <a:p>
            <a:r>
              <a:rPr lang="en-US" sz="3200" dirty="0"/>
              <a:t>Provide the following attribution:</a:t>
            </a:r>
          </a:p>
          <a:p>
            <a:r>
              <a:rPr lang="en-US" sz="2000" dirty="0"/>
              <a:t>Derived from “Security of BIOS/UEFI System Firmware from Attacker and Defender Perspective” training by Yuriy Bulygin, Alex Bazhaniuk, Andrew Furtak and John Loucaides available at </a:t>
            </a:r>
            <a:r>
              <a:rPr lang="en-US" sz="2000" dirty="0">
                <a:hlinkClick r:id="rId3"/>
              </a:rPr>
              <a:t>https://github.com/advanced-threat-research/firmware-security-training</a:t>
            </a:r>
            <a:endParaRPr lang="en-US" sz="2000" dirty="0"/>
          </a:p>
        </p:txBody>
      </p:sp>
    </p:spTree>
    <p:extLst>
      <p:ext uri="{BB962C8B-B14F-4D97-AF65-F5344CB8AC3E}">
        <p14:creationId xmlns:p14="http://schemas.microsoft.com/office/powerpoint/2010/main" val="298656210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t>Read BIOS/SPI Security Configuration</a:t>
            </a:r>
          </a:p>
        </p:txBody>
      </p:sp>
      <p:sp>
        <p:nvSpPr>
          <p:cNvPr id="2" name="Title 1"/>
          <p:cNvSpPr>
            <a:spLocks noGrp="1"/>
          </p:cNvSpPr>
          <p:nvPr>
            <p:ph type="title"/>
          </p:nvPr>
        </p:nvSpPr>
        <p:spPr/>
        <p:txBody>
          <a:bodyPr/>
          <a:lstStyle/>
          <a:p>
            <a:r>
              <a:rPr lang="en-US" dirty="0">
                <a:latin typeface="Neo Sans Intel" panose="020B0504020202020204" pitchFamily="34" charset="0"/>
              </a:rPr>
              <a:t>Exercise 3.1</a:t>
            </a:r>
            <a:endParaRPr lang="en-US" dirty="0">
              <a:latin typeface="+mn-lt"/>
            </a:endParaRPr>
          </a:p>
        </p:txBody>
      </p:sp>
    </p:spTree>
    <p:extLst>
      <p:ext uri="{BB962C8B-B14F-4D97-AF65-F5344CB8AC3E}">
        <p14:creationId xmlns:p14="http://schemas.microsoft.com/office/powerpoint/2010/main" val="3341676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Access Hardware Resources</a:t>
            </a:r>
          </a:p>
        </p:txBody>
      </p:sp>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Exercise 3.2</a:t>
            </a:r>
          </a:p>
        </p:txBody>
      </p:sp>
    </p:spTree>
    <p:extLst>
      <p:ext uri="{BB962C8B-B14F-4D97-AF65-F5344CB8AC3E}">
        <p14:creationId xmlns:p14="http://schemas.microsoft.com/office/powerpoint/2010/main" val="358586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3.2 Overview of Open Source CHIPSEC Framework</a:t>
            </a:r>
          </a:p>
        </p:txBody>
      </p:sp>
    </p:spTree>
    <p:extLst>
      <p:ext uri="{BB962C8B-B14F-4D97-AF65-F5344CB8AC3E}">
        <p14:creationId xmlns:p14="http://schemas.microsoft.com/office/powerpoint/2010/main" val="322206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858" y="1179953"/>
            <a:ext cx="7367542" cy="4242915"/>
          </a:xfrm>
          <a:prstGeom prst="rect">
            <a:avLst/>
          </a:prstGeom>
          <a:solidFill>
            <a:schemeClr val="bg1"/>
          </a:solidFill>
          <a:ln w="31750">
            <a:solidFill>
              <a:schemeClr val="tx1"/>
            </a:solidFill>
          </a:ln>
          <a:effectLst>
            <a:glow rad="469900">
              <a:schemeClr val="accent1">
                <a:satMod val="175000"/>
                <a:alpha val="40000"/>
              </a:schemeClr>
            </a:glow>
          </a:effectLst>
        </p:spPr>
      </p:pic>
      <p:sp>
        <p:nvSpPr>
          <p:cNvPr id="3" name="Rectangle 2"/>
          <p:cNvSpPr/>
          <p:nvPr/>
        </p:nvSpPr>
        <p:spPr>
          <a:xfrm>
            <a:off x="2224585" y="6099406"/>
            <a:ext cx="4992643" cy="246221"/>
          </a:xfrm>
          <a:prstGeom prst="rect">
            <a:avLst/>
          </a:prstGeom>
        </p:spPr>
        <p:txBody>
          <a:bodyPr wrap="square">
            <a:spAutoFit/>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*Other names and brands may be claimed as the property of others.</a:t>
            </a:r>
          </a:p>
        </p:txBody>
      </p:sp>
    </p:spTree>
    <p:extLst>
      <p:ext uri="{BB962C8B-B14F-4D97-AF65-F5344CB8AC3E}">
        <p14:creationId xmlns:p14="http://schemas.microsoft.com/office/powerpoint/2010/main" val="409460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sp>
        <p:nvSpPr>
          <p:cNvPr id="3" name="Content Placeholder 2"/>
          <p:cNvSpPr>
            <a:spLocks noGrp="1"/>
          </p:cNvSpPr>
          <p:nvPr>
            <p:ph idx="1"/>
          </p:nvPr>
        </p:nvSpPr>
        <p:spPr/>
        <p:txBody>
          <a:bodyPr/>
          <a:lstStyle/>
          <a:p>
            <a:r>
              <a:rPr lang="en-US" b="1" dirty="0">
                <a:latin typeface="Courier New" panose="02070309020205020404" pitchFamily="49" charset="0"/>
                <a:cs typeface="Courier New" panose="02070309020205020404" pitchFamily="49" charset="0"/>
              </a:rPr>
              <a:t>chipsec_main.py</a:t>
            </a:r>
            <a:r>
              <a:rPr lang="en-US" dirty="0"/>
              <a:t>	runs modules (see modules </a:t>
            </a:r>
            <a:r>
              <a:rPr lang="en-US" dirty="0" err="1"/>
              <a:t>dir</a:t>
            </a:r>
            <a:r>
              <a:rPr lang="en-US" dirty="0"/>
              <a:t> below)</a:t>
            </a:r>
          </a:p>
          <a:p>
            <a:r>
              <a:rPr lang="en-US" b="1" dirty="0">
                <a:latin typeface="Courier New" panose="02070309020205020404" pitchFamily="49" charset="0"/>
                <a:cs typeface="Courier New" panose="02070309020205020404" pitchFamily="49" charset="0"/>
              </a:rPr>
              <a:t>chipsec_util.py</a:t>
            </a:r>
            <a:r>
              <a:rPr lang="en-US" dirty="0"/>
              <a:t>	runs manual utilities (see </a:t>
            </a:r>
            <a:r>
              <a:rPr lang="en-US" dirty="0" err="1"/>
              <a:t>utilcmd</a:t>
            </a:r>
            <a:r>
              <a:rPr lang="en-US" dirty="0"/>
              <a:t> </a:t>
            </a:r>
            <a:r>
              <a:rPr lang="en-US" dirty="0" err="1"/>
              <a:t>dir</a:t>
            </a:r>
            <a:r>
              <a:rPr lang="en-US" dirty="0"/>
              <a:t> below)</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chipsec</a:t>
            </a:r>
            <a:endParaRPr lang="en-US"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cfg</a:t>
            </a:r>
            <a:r>
              <a:rPr lang="en-US" b="1" dirty="0"/>
              <a:t>	</a:t>
            </a:r>
            <a:r>
              <a:rPr lang="en-US" dirty="0"/>
              <a:t>		platform specific configuration</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hal</a:t>
            </a:r>
            <a:r>
              <a:rPr lang="en-US" dirty="0"/>
              <a:t>			all the HW stuff you can interact with</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/helper</a:t>
            </a:r>
            <a:r>
              <a:rPr lang="en-US" dirty="0"/>
              <a:t>		support for OS/environments</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/modules</a:t>
            </a:r>
            <a:r>
              <a:rPr lang="en-US" dirty="0"/>
              <a:t>		</a:t>
            </a:r>
            <a:r>
              <a:rPr lang="en-US" dirty="0" err="1"/>
              <a:t>modules</a:t>
            </a:r>
            <a:r>
              <a:rPr lang="en-US" dirty="0"/>
              <a:t> (tests/tools/</a:t>
            </a:r>
            <a:r>
              <a:rPr lang="en-US" dirty="0" err="1"/>
              <a:t>PoCs</a:t>
            </a:r>
            <a:r>
              <a:rPr lang="en-US" dirty="0"/>
              <a:t>) go here</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utilcmd</a:t>
            </a:r>
            <a:r>
              <a:rPr lang="en-US" dirty="0"/>
              <a:t>		utility commands for </a:t>
            </a:r>
            <a:r>
              <a:rPr lang="en-US" dirty="0" err="1"/>
              <a:t>chipsec_util</a:t>
            </a:r>
            <a:endParaRPr lang="en-US" dirty="0"/>
          </a:p>
        </p:txBody>
      </p:sp>
    </p:spTree>
    <p:extLst>
      <p:ext uri="{BB962C8B-B14F-4D97-AF65-F5344CB8AC3E}">
        <p14:creationId xmlns:p14="http://schemas.microsoft.com/office/powerpoint/2010/main" val="1760446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OS/Environment Specific Helpers</a:t>
            </a:r>
          </a:p>
        </p:txBody>
      </p:sp>
      <p:sp>
        <p:nvSpPr>
          <p:cNvPr id="8" name="Content Placeholder 7"/>
          <p:cNvSpPr>
            <a:spLocks noGrp="1"/>
          </p:cNvSpPr>
          <p:nvPr>
            <p:ph idx="1"/>
          </p:nvPr>
        </p:nvSpPr>
        <p:spPr>
          <a:xfrm>
            <a:off x="457200" y="1699368"/>
            <a:ext cx="8229600" cy="4525963"/>
          </a:xfrm>
        </p:spPr>
        <p:txBody>
          <a:bodyPr>
            <a:normAutofit fontScale="92500" lnSpcReduction="10000"/>
          </a:bodyPr>
          <a:lstStyle/>
          <a:p>
            <a:r>
              <a:rPr lang="en-US" sz="2400" dirty="0"/>
              <a:t>CHIPSEC supports Windows, Linux and UEFI shell environment. </a:t>
            </a:r>
          </a:p>
          <a:p>
            <a:r>
              <a:rPr lang="en-US" sz="2400" dirty="0"/>
              <a:t>OS/environment specific helpers for:</a:t>
            </a:r>
          </a:p>
          <a:p>
            <a:pPr marL="342900" indent="-342900">
              <a:buFont typeface="Arial" panose="020B0604020202020204" pitchFamily="34" charset="0"/>
              <a:buChar char="•"/>
            </a:pPr>
            <a:r>
              <a:rPr lang="en-US" sz="2400" dirty="0"/>
              <a:t>Windows	: </a:t>
            </a:r>
            <a:r>
              <a:rPr lang="en-US" sz="2400" dirty="0">
                <a:latin typeface="Courier New" panose="02070309020205020404" pitchFamily="49" charset="0"/>
                <a:cs typeface="Courier New" panose="02070309020205020404" pitchFamily="49" charset="0"/>
              </a:rPr>
              <a:t>helper\win\win32helper.py</a:t>
            </a:r>
          </a:p>
          <a:p>
            <a:pPr marL="342900" indent="-342900">
              <a:buFont typeface="Arial" panose="020B0604020202020204" pitchFamily="34" charset="0"/>
              <a:buChar char="•"/>
            </a:pPr>
            <a:r>
              <a:rPr lang="en-US" sz="2400" dirty="0"/>
              <a:t>Linux		: </a:t>
            </a:r>
            <a:r>
              <a:rPr lang="en-US" sz="2400" dirty="0">
                <a:latin typeface="Courier New" panose="02070309020205020404" pitchFamily="49" charset="0"/>
                <a:cs typeface="Courier New" panose="02070309020205020404" pitchFamily="49" charset="0"/>
              </a:rPr>
              <a:t>helper\linux\helper.py</a:t>
            </a:r>
          </a:p>
          <a:p>
            <a:pPr marL="342900" indent="-342900">
              <a:buFont typeface="Arial" panose="020B0604020202020204" pitchFamily="34" charset="0"/>
              <a:buChar char="•"/>
            </a:pPr>
            <a:r>
              <a:rPr lang="en-US" sz="2400" dirty="0"/>
              <a:t>UEFI (shell)	: </a:t>
            </a:r>
            <a:r>
              <a:rPr lang="en-US" sz="2400" dirty="0">
                <a:latin typeface="Courier New" panose="02070309020205020404" pitchFamily="49" charset="0"/>
                <a:cs typeface="Courier New" panose="02070309020205020404" pitchFamily="49" charset="0"/>
              </a:rPr>
              <a:t>helper\efi\efihelper.py</a:t>
            </a:r>
            <a:r>
              <a:rPr lang="en-US" sz="2400" dirty="0"/>
              <a:t> </a:t>
            </a:r>
          </a:p>
          <a:p>
            <a:r>
              <a:rPr lang="en-US" sz="2400" dirty="0"/>
              <a:t>Abstracts for support various OS/environments, wrapper around platform specific code that invokes kernel driver implemented in:</a:t>
            </a:r>
            <a:r>
              <a:rPr lang="en-US" sz="2400" dirty="0">
                <a:latin typeface="Courier New" panose="02070309020205020404" pitchFamily="49" charset="0"/>
                <a:cs typeface="Courier New" panose="02070309020205020404" pitchFamily="49" charset="0"/>
              </a:rPr>
              <a:t> helper/oshelper.py</a:t>
            </a:r>
          </a:p>
          <a:p>
            <a:r>
              <a:rPr lang="en-US" sz="2400" dirty="0"/>
              <a:t>Call path:</a:t>
            </a:r>
          </a:p>
          <a:p>
            <a:r>
              <a:rPr lang="en-US" dirty="0">
                <a:latin typeface="Courier New" panose="02070309020205020404" pitchFamily="49" charset="0"/>
                <a:cs typeface="Courier New" panose="02070309020205020404" pitchFamily="49" charset="0"/>
              </a:rPr>
              <a:t>Module (or </a:t>
            </a:r>
            <a:r>
              <a:rPr lang="en-US" dirty="0" err="1">
                <a:latin typeface="Courier New" panose="02070309020205020404" pitchFamily="49" charset="0"/>
                <a:cs typeface="Courier New" panose="02070309020205020404" pitchFamily="49" charset="0"/>
              </a:rPr>
              <a:t>util</a:t>
            </a:r>
            <a:r>
              <a:rPr lang="en-US"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sym typeface="Wingdings" panose="05000000000000000000" pitchFamily="2" charset="2"/>
              </a:rPr>
              <a:t> </a:t>
            </a:r>
            <a:r>
              <a:rPr lang="en-US" dirty="0">
                <a:latin typeface="Courier New" panose="02070309020205020404" pitchFamily="49" charset="0"/>
                <a:cs typeface="Courier New" panose="02070309020205020404" pitchFamily="49" charset="0"/>
              </a:rPr>
              <a:t>HAL component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oshelper</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latin typeface="Courier New" panose="02070309020205020404" pitchFamily="49" charset="0"/>
                <a:cs typeface="Courier New" panose="02070309020205020404" pitchFamily="49" charset="0"/>
              </a:rPr>
              <a:t> helper [Linux]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latin typeface="Courier New" panose="02070309020205020404" pitchFamily="49" charset="0"/>
                <a:cs typeface="Courier New" panose="02070309020205020404" pitchFamily="49" charset="0"/>
              </a:rPr>
              <a:t> OS native code [LKM]</a:t>
            </a:r>
          </a:p>
          <a:p>
            <a:endParaRPr lang="en-US" sz="2400" dirty="0"/>
          </a:p>
        </p:txBody>
      </p:sp>
    </p:spTree>
    <p:extLst>
      <p:ext uri="{BB962C8B-B14F-4D97-AF65-F5344CB8AC3E}">
        <p14:creationId xmlns:p14="http://schemas.microsoft.com/office/powerpoint/2010/main" val="2387993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Helper Code Example</a:t>
            </a:r>
          </a:p>
        </p:txBody>
      </p:sp>
      <p:sp>
        <p:nvSpPr>
          <p:cNvPr id="6" name="Content Placeholder 5"/>
          <p:cNvSpPr>
            <a:spLocks noGrp="1"/>
          </p:cNvSpPr>
          <p:nvPr>
            <p:ph idx="1"/>
          </p:nvPr>
        </p:nvSpPr>
        <p:spPr>
          <a:xfrm>
            <a:off x="562998" y="857234"/>
            <a:ext cx="8229600" cy="5765239"/>
          </a:xfrm>
        </p:spPr>
        <p:txBody>
          <a:bodyPr>
            <a:noAutofit/>
          </a:bodyPr>
          <a:lstStyle/>
          <a:p>
            <a:pPr>
              <a:lnSpc>
                <a:spcPct val="115000"/>
              </a:lnSpc>
              <a:spcBef>
                <a:spcPts val="0"/>
              </a:spcBef>
            </a:pPr>
            <a:r>
              <a:rPr lang="en-US" sz="1400" b="1" dirty="0">
                <a:latin typeface="Courier New" panose="02070309020205020404" pitchFamily="49" charset="0"/>
                <a:cs typeface="Courier New" panose="02070309020205020404" pitchFamily="49" charset="0"/>
              </a:rPr>
              <a:t>helper/oshelper.py</a:t>
            </a:r>
            <a:endParaRPr lang="en-US" sz="1200" b="1" dirty="0">
              <a:solidFill>
                <a:srgbClr val="000000"/>
              </a:solidFill>
              <a:latin typeface="Courier New"/>
              <a:ea typeface="Times New Roman"/>
              <a:cs typeface="Times New Roman"/>
            </a:endParaRPr>
          </a:p>
          <a:p>
            <a:pPr>
              <a:lnSpc>
                <a:spcPct val="115000"/>
              </a:lnSpc>
              <a:spcBef>
                <a:spcPts val="0"/>
              </a:spcBef>
            </a:pPr>
            <a:endParaRPr lang="en-US" sz="1200" dirty="0">
              <a:solidFill>
                <a:srgbClr val="000000"/>
              </a:solidFill>
              <a:latin typeface="Courier New"/>
              <a:ea typeface="Times New Roman"/>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 Read/Write CR registers</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def</a:t>
            </a:r>
            <a:r>
              <a:rPr lang="en-US" sz="1200" dirty="0">
                <a:solidFill>
                  <a:srgbClr val="000000"/>
                </a:solidFill>
                <a:latin typeface="Courier New"/>
                <a:ea typeface="Times New Roman"/>
                <a:cs typeface="Times New Roman"/>
              </a:rPr>
              <a:t> </a:t>
            </a:r>
            <a:r>
              <a:rPr lang="en-US" sz="1200" dirty="0" err="1">
                <a:solidFill>
                  <a:srgbClr val="FF00FF"/>
                </a:solidFill>
                <a:latin typeface="Courier New"/>
                <a:ea typeface="Times New Roman"/>
                <a:cs typeface="Times New Roman"/>
              </a:rPr>
              <a:t>read_cr</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self</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cpu_thread_id</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cr_number</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return</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self</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helper</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read_cr</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cpu_thread_id</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cr_number</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endParaRPr lang="en-US" sz="1600" dirty="0">
              <a:latin typeface="Calibri"/>
              <a:ea typeface="Times New Roman"/>
              <a:cs typeface="Times New Roman"/>
            </a:endParaRPr>
          </a:p>
          <a:p>
            <a:pPr>
              <a:lnSpc>
                <a:spcPct val="115000"/>
              </a:lnSpc>
              <a:spcBef>
                <a:spcPts val="0"/>
              </a:spcBef>
              <a:spcAft>
                <a:spcPts val="1000"/>
              </a:spcAft>
            </a:pPr>
            <a:endParaRPr lang="en-US" sz="1200" dirty="0">
              <a:latin typeface="Courier New" panose="02070309020205020404" pitchFamily="49" charset="0"/>
              <a:cs typeface="Courier New" panose="02070309020205020404" pitchFamily="49" charset="0"/>
            </a:endParaRPr>
          </a:p>
          <a:p>
            <a:pPr>
              <a:lnSpc>
                <a:spcPct val="115000"/>
              </a:lnSpc>
              <a:spcBef>
                <a:spcPts val="0"/>
              </a:spcBef>
              <a:spcAft>
                <a:spcPts val="1000"/>
              </a:spcAft>
            </a:pPr>
            <a:endParaRPr lang="en-US" sz="1200" dirty="0">
              <a:latin typeface="Courier New" panose="02070309020205020404" pitchFamily="49" charset="0"/>
              <a:cs typeface="Courier New" panose="02070309020205020404" pitchFamily="49" charset="0"/>
            </a:endParaRPr>
          </a:p>
          <a:p>
            <a:pPr>
              <a:lnSpc>
                <a:spcPct val="115000"/>
              </a:lnSpc>
              <a:spcBef>
                <a:spcPts val="0"/>
              </a:spcBef>
              <a:spcAft>
                <a:spcPts val="1000"/>
              </a:spcAft>
            </a:pPr>
            <a:r>
              <a:rPr lang="en-US" sz="1400" b="1" dirty="0">
                <a:latin typeface="Courier New" panose="02070309020205020404" pitchFamily="49" charset="0"/>
                <a:cs typeface="Courier New" panose="02070309020205020404" pitchFamily="49" charset="0"/>
              </a:rPr>
              <a:t>helper\linux\helper.py</a:t>
            </a:r>
            <a:endParaRPr lang="en-US" sz="1800" b="1" dirty="0">
              <a:latin typeface="Calibri"/>
              <a:ea typeface="Calibri"/>
              <a:cs typeface="Times New Roman"/>
            </a:endParaRPr>
          </a:p>
          <a:p>
            <a:pPr>
              <a:lnSpc>
                <a:spcPct val="115000"/>
              </a:lnSpc>
              <a:spcBef>
                <a:spcPts val="0"/>
              </a:spcBef>
            </a:pPr>
            <a:r>
              <a:rPr lang="en-US" sz="1200" b="1" dirty="0">
                <a:solidFill>
                  <a:srgbClr val="0000FF"/>
                </a:solidFill>
                <a:latin typeface="Courier New"/>
                <a:ea typeface="Times New Roman"/>
                <a:cs typeface="Times New Roman"/>
              </a:rPr>
              <a:t>def</a:t>
            </a:r>
            <a:r>
              <a:rPr lang="en-US" sz="1200" dirty="0">
                <a:solidFill>
                  <a:srgbClr val="000000"/>
                </a:solidFill>
                <a:latin typeface="Courier New"/>
                <a:ea typeface="Times New Roman"/>
                <a:cs typeface="Times New Roman"/>
              </a:rPr>
              <a:t> </a:t>
            </a:r>
            <a:r>
              <a:rPr lang="en-US" sz="1200" dirty="0">
                <a:solidFill>
                  <a:srgbClr val="FF00FF"/>
                </a:solidFill>
                <a:latin typeface="Courier New"/>
                <a:ea typeface="Times New Roman"/>
                <a:cs typeface="Times New Roman"/>
              </a:rPr>
              <a:t>IOCTL_RDCR</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return</a:t>
            </a:r>
            <a:r>
              <a:rPr lang="en-US" sz="1200" dirty="0">
                <a:solidFill>
                  <a:srgbClr val="000000"/>
                </a:solidFill>
                <a:latin typeface="Courier New"/>
                <a:ea typeface="Times New Roman"/>
                <a:cs typeface="Times New Roman"/>
              </a:rPr>
              <a:t> _IOCTL_BASE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0x10</a:t>
            </a:r>
            <a:endParaRPr lang="en-US" sz="1600" dirty="0">
              <a:latin typeface="Calibri"/>
              <a:ea typeface="Calibri"/>
              <a:cs typeface="Times New Roman"/>
            </a:endParaRPr>
          </a:p>
          <a:p>
            <a:pPr>
              <a:lnSpc>
                <a:spcPct val="115000"/>
              </a:lnSpc>
              <a:spcBef>
                <a:spcPts val="0"/>
              </a:spcBef>
            </a:pP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b="1" dirty="0">
                <a:solidFill>
                  <a:srgbClr val="0000FF"/>
                </a:solidFill>
                <a:latin typeface="Courier New"/>
                <a:ea typeface="Times New Roman"/>
                <a:cs typeface="Times New Roman"/>
              </a:rPr>
              <a:t>class</a:t>
            </a:r>
            <a:r>
              <a:rPr lang="en-US" sz="1200" dirty="0">
                <a:solidFill>
                  <a:srgbClr val="000000"/>
                </a:solidFill>
                <a:latin typeface="Courier New"/>
                <a:ea typeface="Times New Roman"/>
                <a:cs typeface="Times New Roman"/>
              </a:rPr>
              <a:t> </a:t>
            </a:r>
            <a:r>
              <a:rPr lang="en-US" sz="1200" b="1" dirty="0" err="1">
                <a:solidFill>
                  <a:srgbClr val="000000"/>
                </a:solidFill>
                <a:latin typeface="Courier New"/>
                <a:ea typeface="Times New Roman"/>
                <a:cs typeface="Times New Roman"/>
              </a:rPr>
              <a:t>LinuxHelper</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def</a:t>
            </a:r>
            <a:r>
              <a:rPr lang="en-US" sz="1200" dirty="0">
                <a:solidFill>
                  <a:srgbClr val="000000"/>
                </a:solidFill>
                <a:latin typeface="Courier New"/>
                <a:ea typeface="Times New Roman"/>
                <a:cs typeface="Times New Roman"/>
              </a:rPr>
              <a:t> </a:t>
            </a:r>
            <a:r>
              <a:rPr lang="en-US" sz="1200" dirty="0">
                <a:solidFill>
                  <a:srgbClr val="FF00FF"/>
                </a:solidFill>
                <a:latin typeface="Courier New"/>
                <a:ea typeface="Times New Roman"/>
                <a:cs typeface="Times New Roman"/>
              </a:rPr>
              <a:t>__</a:t>
            </a:r>
            <a:r>
              <a:rPr lang="en-US" sz="1200" dirty="0" err="1">
                <a:solidFill>
                  <a:srgbClr val="FF00FF"/>
                </a:solidFill>
                <a:latin typeface="Courier New"/>
                <a:ea typeface="Times New Roman"/>
                <a:cs typeface="Times New Roman"/>
              </a:rPr>
              <a:t>init</a:t>
            </a:r>
            <a:r>
              <a:rPr lang="en-US" sz="1200" dirty="0">
                <a:solidFill>
                  <a:srgbClr val="FF00FF"/>
                </a:solidFill>
                <a:latin typeface="Courier New"/>
                <a:ea typeface="Times New Roman"/>
                <a:cs typeface="Times New Roman"/>
              </a:rPr>
              <a:t>__</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self</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import</a:t>
            </a:r>
            <a:r>
              <a:rPr lang="en-US" sz="1200" dirty="0">
                <a:solidFill>
                  <a:srgbClr val="000000"/>
                </a:solidFill>
                <a:latin typeface="Courier New"/>
                <a:ea typeface="Times New Roman"/>
                <a:cs typeface="Times New Roman"/>
              </a:rPr>
              <a:t> platform</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self</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os_system</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platform</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system</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self</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os_machine</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platform</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machine</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 .</a:t>
            </a: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self</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init</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def</a:t>
            </a:r>
            <a:r>
              <a:rPr lang="en-US" sz="1200" dirty="0">
                <a:solidFill>
                  <a:srgbClr val="000000"/>
                </a:solidFill>
                <a:latin typeface="Courier New"/>
                <a:ea typeface="Times New Roman"/>
                <a:cs typeface="Times New Roman"/>
              </a:rPr>
              <a:t> </a:t>
            </a:r>
            <a:r>
              <a:rPr lang="en-US" sz="1200" dirty="0" err="1">
                <a:solidFill>
                  <a:srgbClr val="FF00FF"/>
                </a:solidFill>
                <a:latin typeface="Courier New"/>
                <a:ea typeface="Times New Roman"/>
                <a:cs typeface="Times New Roman"/>
              </a:rPr>
              <a:t>read_cr</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self</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cpu_thread_id</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cr_number</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self</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set_affinity</a:t>
            </a:r>
            <a:r>
              <a:rPr lang="en-US" sz="1200" b="1" dirty="0">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cpu_thread_id</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cr</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0</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in_buf</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struct</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pack</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a:solidFill>
                  <a:srgbClr val="808080"/>
                </a:solidFill>
                <a:latin typeface="Courier New"/>
                <a:ea typeface="Times New Roman"/>
                <a:cs typeface="Times New Roman"/>
              </a:rPr>
              <a:t>"3"</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_PACK</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cpu_thread_id</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cr_number</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cr</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unbuf</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struct</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unpack</a:t>
            </a:r>
            <a:r>
              <a:rPr lang="en-US" sz="1200" b="1" dirty="0">
                <a:solidFill>
                  <a:srgbClr val="000080"/>
                </a:solidFill>
                <a:latin typeface="Courier New"/>
                <a:ea typeface="Times New Roman"/>
                <a:cs typeface="Times New Roman"/>
              </a:rPr>
              <a:t>(</a:t>
            </a:r>
            <a:r>
              <a:rPr lang="en-US" sz="1200" dirty="0">
                <a:solidFill>
                  <a:srgbClr val="808080"/>
                </a:solidFill>
                <a:latin typeface="Courier New"/>
                <a:ea typeface="Times New Roman"/>
                <a:cs typeface="Times New Roman"/>
              </a:rPr>
              <a:t>"3"</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_PACK</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fcntl</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ioctl</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_DEV_FH</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IOCTL_RDCR</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in_buf</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return</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unbuf</a:t>
            </a:r>
            <a:r>
              <a:rPr lang="en-US" sz="1200" b="1" dirty="0">
                <a:solidFill>
                  <a:srgbClr val="000080"/>
                </a:solidFill>
                <a:latin typeface="Courier New"/>
                <a:ea typeface="Times New Roman"/>
                <a:cs typeface="Times New Roman"/>
              </a:rPr>
              <a:t>[</a:t>
            </a:r>
            <a:r>
              <a:rPr lang="en-US" sz="1200" dirty="0">
                <a:solidFill>
                  <a:srgbClr val="FF0000"/>
                </a:solidFill>
                <a:latin typeface="Courier New"/>
                <a:ea typeface="Times New Roman"/>
                <a:cs typeface="Times New Roman"/>
              </a:rPr>
              <a:t>2</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spcAft>
                <a:spcPts val="1000"/>
              </a:spcAft>
            </a:pPr>
            <a:r>
              <a:rPr lang="en-US" sz="1600" dirty="0">
                <a:latin typeface="Calibri"/>
                <a:ea typeface="Calibri"/>
                <a:cs typeface="Times New Roman"/>
              </a:rPr>
              <a:t> </a:t>
            </a:r>
          </a:p>
          <a:p>
            <a:pPr>
              <a:lnSpc>
                <a:spcPct val="115000"/>
              </a:lnSpc>
              <a:spcBef>
                <a:spcPts val="0"/>
              </a:spcBef>
              <a:spcAft>
                <a:spcPts val="1000"/>
              </a:spcAft>
            </a:pPr>
            <a:endParaRPr lang="en-US" sz="1200" dirty="0">
              <a:latin typeface="Courier New" panose="02070309020205020404" pitchFamily="49" charset="0"/>
              <a:cs typeface="Courier New" panose="02070309020205020404" pitchFamily="49" charset="0"/>
            </a:endParaRPr>
          </a:p>
          <a:p>
            <a:pPr>
              <a:lnSpc>
                <a:spcPct val="115000"/>
              </a:lnSpc>
              <a:spcBef>
                <a:spcPts val="0"/>
              </a:spcBef>
              <a:spcAft>
                <a:spcPts val="1000"/>
              </a:spcAft>
            </a:pPr>
            <a:endParaRPr lang="en-US" sz="1200" dirty="0">
              <a:latin typeface="Courier New" panose="02070309020205020404" pitchFamily="49" charset="0"/>
              <a:cs typeface="Courier New" panose="02070309020205020404" pitchFamily="49" charset="0"/>
            </a:endParaRPr>
          </a:p>
        </p:txBody>
      </p:sp>
      <p:sp>
        <p:nvSpPr>
          <p:cNvPr id="3" name="Rectangular Callout 2"/>
          <p:cNvSpPr/>
          <p:nvPr/>
        </p:nvSpPr>
        <p:spPr>
          <a:xfrm>
            <a:off x="6110690" y="4596411"/>
            <a:ext cx="2496065" cy="1019450"/>
          </a:xfrm>
          <a:prstGeom prst="wedgeRectCallout">
            <a:avLst>
              <a:gd name="adj1" fmla="val -91699"/>
              <a:gd name="adj2" fmla="val 9537"/>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prstClr val="black"/>
                </a:solidFill>
              </a:rPr>
              <a:t>read_cr</a:t>
            </a:r>
            <a:r>
              <a:rPr lang="en-US" sz="1600" dirty="0">
                <a:solidFill>
                  <a:prstClr val="black"/>
                </a:solidFill>
              </a:rPr>
              <a:t> function in Linux helper invokes IOCTL within the kernel module</a:t>
            </a:r>
          </a:p>
        </p:txBody>
      </p:sp>
      <p:sp>
        <p:nvSpPr>
          <p:cNvPr id="8" name="Rectangular Callout 7"/>
          <p:cNvSpPr/>
          <p:nvPr/>
        </p:nvSpPr>
        <p:spPr>
          <a:xfrm>
            <a:off x="6000449" y="3613584"/>
            <a:ext cx="2606306" cy="628499"/>
          </a:xfrm>
          <a:prstGeom prst="wedgeRectCallout">
            <a:avLst>
              <a:gd name="adj1" fmla="val -182521"/>
              <a:gd name="adj2" fmla="val -67741"/>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OS specific (Linux) helper class specific to each OS</a:t>
            </a:r>
          </a:p>
        </p:txBody>
      </p:sp>
      <p:sp>
        <p:nvSpPr>
          <p:cNvPr id="13" name="Rectangular Callout 12"/>
          <p:cNvSpPr/>
          <p:nvPr/>
        </p:nvSpPr>
        <p:spPr>
          <a:xfrm>
            <a:off x="5898295" y="2339838"/>
            <a:ext cx="2708460" cy="609600"/>
          </a:xfrm>
          <a:prstGeom prst="wedgeRectCallout">
            <a:avLst>
              <a:gd name="adj1" fmla="val -89728"/>
              <a:gd name="adj2" fmla="val 65251"/>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prstClr val="black"/>
                </a:solidFill>
              </a:rPr>
              <a:t>IOCTL invoking handler in the kernel module (“read CR”)</a:t>
            </a:r>
          </a:p>
        </p:txBody>
      </p:sp>
      <p:sp>
        <p:nvSpPr>
          <p:cNvPr id="14" name="Rectangular Callout 13"/>
          <p:cNvSpPr/>
          <p:nvPr/>
        </p:nvSpPr>
        <p:spPr>
          <a:xfrm>
            <a:off x="5898295" y="792686"/>
            <a:ext cx="2708460" cy="789062"/>
          </a:xfrm>
          <a:prstGeom prst="wedgeRectCallout">
            <a:avLst>
              <a:gd name="adj1" fmla="val -79645"/>
              <a:gd name="adj2" fmla="val 54352"/>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OS independent function which all HAL components invoke (</a:t>
            </a:r>
            <a:r>
              <a:rPr lang="en-US" sz="1600" dirty="0" err="1">
                <a:solidFill>
                  <a:prstClr val="black"/>
                </a:solidFill>
              </a:rPr>
              <a:t>read_cr</a:t>
            </a:r>
            <a:r>
              <a:rPr lang="en-US" sz="1600" dirty="0">
                <a:solidFill>
                  <a:prstClr val="black"/>
                </a:solidFill>
              </a:rPr>
              <a:t>)</a:t>
            </a:r>
          </a:p>
        </p:txBody>
      </p:sp>
    </p:spTree>
    <p:extLst>
      <p:ext uri="{BB962C8B-B14F-4D97-AF65-F5344CB8AC3E}">
        <p14:creationId xmlns:p14="http://schemas.microsoft.com/office/powerpoint/2010/main" val="803223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Detecting the Platform</a:t>
            </a:r>
          </a:p>
        </p:txBody>
      </p:sp>
      <p:sp>
        <p:nvSpPr>
          <p:cNvPr id="8" name="Content Placeholder 7"/>
          <p:cNvSpPr>
            <a:spLocks noGrp="1"/>
          </p:cNvSpPr>
          <p:nvPr>
            <p:ph idx="1"/>
          </p:nvPr>
        </p:nvSpPr>
        <p:spPr>
          <a:xfrm>
            <a:off x="457199" y="1233194"/>
            <a:ext cx="8229601" cy="5278441"/>
          </a:xfrm>
        </p:spPr>
        <p:txBody>
          <a:bodyPr>
            <a:normAutofit fontScale="92500" lnSpcReduction="10000"/>
          </a:bodyPr>
          <a:lstStyle/>
          <a:p>
            <a:pPr marL="342900" indent="-342900">
              <a:buFont typeface="Arial" panose="020B0604020202020204" pitchFamily="34" charset="0"/>
              <a:buChar char="•"/>
            </a:pPr>
            <a:r>
              <a:rPr lang="en-US" sz="2400" dirty="0"/>
              <a:t>Each platform supports its own set of hardware resources (interfaces, configuration registers)</a:t>
            </a:r>
          </a:p>
          <a:p>
            <a:pPr marL="342900" indent="-342900">
              <a:buFont typeface="Arial" panose="020B0604020202020204" pitchFamily="34" charset="0"/>
              <a:buChar char="•"/>
            </a:pPr>
            <a:r>
              <a:rPr lang="en-US" sz="2400" dirty="0"/>
              <a:t>Different modules may be applicable to only specific platforms or family of platforms</a:t>
            </a:r>
          </a:p>
          <a:p>
            <a:pPr marL="342900" indent="-342900">
              <a:buFont typeface="Arial" panose="020B0604020202020204" pitchFamily="34" charset="0"/>
              <a:buChar char="•"/>
            </a:pPr>
            <a:r>
              <a:rPr lang="en-US" sz="2400" dirty="0"/>
              <a:t>To support above, CHIPSEC detects the platform it’s running on</a:t>
            </a:r>
          </a:p>
          <a:p>
            <a:pPr marL="342900" indent="-342900">
              <a:buFont typeface="Arial" panose="020B0604020202020204" pitchFamily="34" charset="0"/>
              <a:buChar char="•"/>
            </a:pPr>
            <a:r>
              <a:rPr lang="en-US" sz="2400" dirty="0"/>
              <a:t>Detection is done using Host Controller Device ID (</a:t>
            </a:r>
            <a:r>
              <a:rPr lang="en-US" sz="2400" dirty="0" err="1"/>
              <a:t>b.d:f</a:t>
            </a:r>
            <a:r>
              <a:rPr lang="en-US" sz="2400" dirty="0"/>
              <a:t> 00.00:0). Supported DIDs are in </a:t>
            </a:r>
            <a:r>
              <a:rPr lang="en-US" sz="2400" dirty="0">
                <a:latin typeface="Courier New" panose="02070309020205020404" pitchFamily="49" charset="0"/>
                <a:cs typeface="Courier New" panose="02070309020205020404" pitchFamily="49" charset="0"/>
              </a:rPr>
              <a:t>chipsec/chipset.py</a:t>
            </a:r>
          </a:p>
          <a:p>
            <a:pPr marL="914400" lvl="2" indent="-342900">
              <a:buFont typeface="Arial" panose="020B0604020202020204" pitchFamily="34" charset="0"/>
              <a:buChar char="•"/>
            </a:pPr>
            <a:r>
              <a:rPr lang="en-US" sz="2400" b="1" dirty="0"/>
              <a:t>Tip:</a:t>
            </a:r>
            <a:r>
              <a:rPr lang="en-US" sz="2400" dirty="0"/>
              <a:t> to add support of a new platform, add its description in </a:t>
            </a:r>
            <a:r>
              <a:rPr lang="en-US" sz="2400" dirty="0" err="1">
                <a:latin typeface="Courier New" panose="02070309020205020404" pitchFamily="49" charset="0"/>
                <a:cs typeface="Courier New" panose="02070309020205020404" pitchFamily="49" charset="0"/>
              </a:rPr>
              <a:t>Chipset_Dictionary</a:t>
            </a:r>
            <a:r>
              <a:rPr lang="en-US" sz="2400" dirty="0">
                <a:latin typeface="Courier New" panose="02070309020205020404" pitchFamily="49" charset="0"/>
                <a:cs typeface="Courier New" panose="02070309020205020404" pitchFamily="49" charset="0"/>
              </a:rPr>
              <a:t>. </a:t>
            </a:r>
            <a:r>
              <a:rPr lang="en-US" sz="2400" dirty="0">
                <a:latin typeface="+mn-lt"/>
                <a:cs typeface="Courier New" panose="02070309020205020404" pitchFamily="49" charset="0"/>
              </a:rPr>
              <a:t>Alternatively, </a:t>
            </a:r>
            <a:r>
              <a:rPr lang="en-US" sz="2400" dirty="0"/>
              <a:t>create custom_chipsets.py, add </a:t>
            </a:r>
            <a:r>
              <a:rPr lang="en-US" sz="2400" dirty="0" err="1">
                <a:latin typeface="Courier New" panose="02070309020205020404" pitchFamily="49" charset="0"/>
                <a:cs typeface="Courier New" panose="02070309020205020404" pitchFamily="49" charset="0"/>
              </a:rPr>
              <a:t>my_dict</a:t>
            </a:r>
            <a:r>
              <a:rPr lang="en-US" sz="2400" dirty="0"/>
              <a:t> with additional DIDs and add them to the main dictionary using </a:t>
            </a:r>
            <a:r>
              <a:rPr lang="en-US" sz="2400" dirty="0" err="1">
                <a:latin typeface="Courier New" panose="02070309020205020404" pitchFamily="49" charset="0"/>
                <a:cs typeface="Courier New" panose="02070309020205020404" pitchFamily="49" charset="0"/>
              </a:rPr>
              <a:t>chipset.Chipset_Dictionary.update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my_dict</a:t>
            </a:r>
            <a:r>
              <a:rPr lang="en-US" sz="2400" dirty="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sz="2400" dirty="0"/>
              <a:t>After detection, configuration (XMLs) for the detected platform is initialized (</a:t>
            </a:r>
            <a:r>
              <a:rPr lang="en-US" sz="2400" dirty="0" err="1">
                <a:latin typeface="Courier New" panose="02070309020205020404" pitchFamily="49" charset="0"/>
                <a:cs typeface="Courier New" panose="02070309020205020404" pitchFamily="49" charset="0"/>
              </a:rPr>
              <a:t>chipset.init_xml_configuration</a:t>
            </a:r>
            <a:r>
              <a:rPr lang="en-US" sz="2400" dirty="0"/>
              <a:t>)</a:t>
            </a:r>
          </a:p>
        </p:txBody>
      </p:sp>
    </p:spTree>
    <p:extLst>
      <p:ext uri="{BB962C8B-B14F-4D97-AF65-F5344CB8AC3E}">
        <p14:creationId xmlns:p14="http://schemas.microsoft.com/office/powerpoint/2010/main" val="2679227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Detecting the Platform</a:t>
            </a:r>
          </a:p>
        </p:txBody>
      </p:sp>
      <p:sp>
        <p:nvSpPr>
          <p:cNvPr id="2" name="Content Placeholder 1"/>
          <p:cNvSpPr>
            <a:spLocks noGrp="1"/>
          </p:cNvSpPr>
          <p:nvPr>
            <p:ph idx="1"/>
          </p:nvPr>
        </p:nvSpPr>
        <p:spPr>
          <a:xfrm>
            <a:off x="457200" y="1274610"/>
            <a:ext cx="8478982" cy="5250881"/>
          </a:xfrm>
        </p:spPr>
        <p:txBody>
          <a:bodyPr>
            <a:normAutofit fontScale="62500" lnSpcReduction="20000"/>
          </a:bodyPr>
          <a:lstStyle/>
          <a:p>
            <a:pPr>
              <a:spcBef>
                <a:spcPts val="0"/>
              </a:spcBef>
            </a:pPr>
            <a:r>
              <a:rPr lang="en-US" sz="2600" b="1" dirty="0">
                <a:latin typeface="Courier New" panose="02070309020205020404" pitchFamily="49" charset="0"/>
                <a:cs typeface="Courier New" panose="02070309020205020404" pitchFamily="49" charset="0"/>
              </a:rPr>
              <a:t># chipsec_util.py platform</a:t>
            </a:r>
          </a:p>
          <a:p>
            <a:pPr>
              <a:spcBef>
                <a:spcPts val="0"/>
              </a:spcBef>
            </a:pPr>
            <a:endParaRPr lang="en-US" sz="2600" b="1" dirty="0">
              <a:latin typeface="Courier New" panose="02070309020205020404" pitchFamily="49" charset="0"/>
              <a:cs typeface="Courier New" panose="02070309020205020404" pitchFamily="49" charset="0"/>
            </a:endParaRPr>
          </a:p>
          <a:p>
            <a:pPr>
              <a:spcBef>
                <a:spcPts val="0"/>
              </a:spcBef>
            </a:pPr>
            <a:endParaRPr lang="en-US" sz="1800" dirty="0">
              <a:latin typeface="Courier New" panose="02070309020205020404" pitchFamily="49" charset="0"/>
              <a:cs typeface="Courier New" panose="02070309020205020404" pitchFamily="49" charset="0"/>
            </a:endParaRPr>
          </a:p>
          <a:p>
            <a:pPr>
              <a:spcBef>
                <a:spcPts val="0"/>
              </a:spcBef>
            </a:pPr>
            <a:r>
              <a:rPr lang="en-US" sz="1600" dirty="0">
                <a:latin typeface="Courier New" panose="02070309020205020404" pitchFamily="49" charset="0"/>
                <a:cs typeface="Courier New" panose="02070309020205020404" pitchFamily="49" charset="0"/>
              </a:rPr>
              <a:t>Supported platforms:</a:t>
            </a:r>
          </a:p>
          <a:p>
            <a:pPr>
              <a:spcBef>
                <a:spcPts val="0"/>
              </a:spcBef>
            </a:pPr>
            <a:endParaRPr lang="en-US" sz="1600" dirty="0">
              <a:latin typeface="Courier New" panose="02070309020205020404" pitchFamily="49" charset="0"/>
              <a:cs typeface="Courier New" panose="02070309020205020404" pitchFamily="49" charset="0"/>
            </a:endParaRPr>
          </a:p>
          <a:p>
            <a:pPr>
              <a:spcBef>
                <a:spcPts val="0"/>
              </a:spcBef>
            </a:pPr>
            <a:r>
              <a:rPr lang="en-US" sz="1600" dirty="0">
                <a:latin typeface="Courier New" panose="02070309020205020404" pitchFamily="49" charset="0"/>
                <a:cs typeface="Courier New" panose="02070309020205020404" pitchFamily="49" charset="0"/>
              </a:rPr>
              <a:t>DID     | Name           | Code   | Long Name</a:t>
            </a:r>
          </a:p>
          <a:p>
            <a:pPr>
              <a:spcBef>
                <a:spcPts val="0"/>
              </a:spcBef>
            </a:pPr>
            <a:r>
              <a:rPr lang="en-US" sz="1600" dirty="0">
                <a:latin typeface="Courier New" panose="02070309020205020404" pitchFamily="49" charset="0"/>
                <a:cs typeface="Courier New" panose="02070309020205020404" pitchFamily="49" charset="0"/>
              </a:rPr>
              <a:t>-------------------------------------------------------------------------------------</a:t>
            </a:r>
          </a:p>
          <a:p>
            <a:pPr>
              <a:spcBef>
                <a:spcPts val="0"/>
              </a:spcBef>
            </a:pPr>
            <a:r>
              <a:rPr lang="en-US" sz="1600" dirty="0">
                <a:latin typeface="Courier New" panose="02070309020205020404" pitchFamily="49" charset="0"/>
                <a:cs typeface="Courier New" panose="02070309020205020404" pitchFamily="49" charset="0"/>
              </a:rPr>
              <a:t>...</a:t>
            </a:r>
          </a:p>
          <a:p>
            <a:pPr>
              <a:spcBef>
                <a:spcPts val="0"/>
              </a:spcBef>
            </a:pPr>
            <a:r>
              <a:rPr lang="en-US" sz="1600" dirty="0">
                <a:latin typeface="Courier New" panose="02070309020205020404" pitchFamily="49" charset="0"/>
                <a:cs typeface="Courier New" panose="02070309020205020404" pitchFamily="49" charset="0"/>
              </a:rPr>
              <a:t> 0xa04  |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hsw</a:t>
            </a:r>
            <a:r>
              <a:rPr lang="en-US" sz="1600" dirty="0">
                <a:latin typeface="Courier New" panose="02070309020205020404" pitchFamily="49" charset="0"/>
                <a:cs typeface="Courier New" panose="02070309020205020404" pitchFamily="49" charset="0"/>
              </a:rPr>
              <a:t>    | 4th Generation Core Processor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U/Y)</a:t>
            </a:r>
          </a:p>
          <a:p>
            <a:pPr>
              <a:spcBef>
                <a:spcPts val="0"/>
              </a:spcBef>
            </a:pPr>
            <a:r>
              <a:rPr lang="en-US" sz="1600" dirty="0">
                <a:latin typeface="Courier New" panose="02070309020205020404" pitchFamily="49" charset="0"/>
                <a:cs typeface="Courier New" panose="02070309020205020404" pitchFamily="49" charset="0"/>
              </a:rPr>
              <a:t> 0xc08  |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hsw</a:t>
            </a:r>
            <a:r>
              <a:rPr lang="en-US" sz="1600" dirty="0">
                <a:latin typeface="Courier New" panose="02070309020205020404" pitchFamily="49" charset="0"/>
                <a:cs typeface="Courier New" panose="02070309020205020404" pitchFamily="49" charset="0"/>
              </a:rPr>
              <a:t>    | Intel Xeon Processor E3-1200 v3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CPU, C220 Series PCH)</a:t>
            </a:r>
          </a:p>
          <a:p>
            <a:pPr>
              <a:spcBef>
                <a:spcPts val="0"/>
              </a:spcBef>
            </a:pPr>
            <a:r>
              <a:rPr lang="en-US" sz="1600" dirty="0">
                <a:latin typeface="Courier New" panose="02070309020205020404" pitchFamily="49" charset="0"/>
                <a:cs typeface="Courier New" panose="02070309020205020404" pitchFamily="49" charset="0"/>
              </a:rPr>
              <a:t> 0xa08  |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hsw</a:t>
            </a:r>
            <a:r>
              <a:rPr lang="en-US" sz="1600" dirty="0">
                <a:latin typeface="Courier New" panose="02070309020205020404" pitchFamily="49" charset="0"/>
                <a:cs typeface="Courier New" panose="02070309020205020404" pitchFamily="49" charset="0"/>
              </a:rPr>
              <a:t>    | 4th Generation Core Processor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U/Y)</a:t>
            </a:r>
          </a:p>
          <a:p>
            <a:pPr>
              <a:spcBef>
                <a:spcPts val="0"/>
              </a:spcBef>
            </a:pPr>
            <a:r>
              <a:rPr lang="en-US" sz="1600" dirty="0">
                <a:latin typeface="Courier New" panose="02070309020205020404" pitchFamily="49" charset="0"/>
                <a:cs typeface="Courier New" panose="02070309020205020404" pitchFamily="49" charset="0"/>
              </a:rPr>
              <a:t> 0xa00  |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hsw</a:t>
            </a:r>
            <a:r>
              <a:rPr lang="en-US" sz="1600" dirty="0">
                <a:latin typeface="Courier New" panose="02070309020205020404" pitchFamily="49" charset="0"/>
                <a:cs typeface="Courier New" panose="02070309020205020404" pitchFamily="49" charset="0"/>
              </a:rPr>
              <a:t>    | 4th Generation Core Processor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U/Y)</a:t>
            </a:r>
          </a:p>
          <a:p>
            <a:pPr>
              <a:spcBef>
                <a:spcPts val="0"/>
              </a:spcBef>
            </a:pPr>
            <a:r>
              <a:rPr lang="en-US" sz="1600" dirty="0">
                <a:latin typeface="Courier New" panose="02070309020205020404" pitchFamily="49" charset="0"/>
                <a:cs typeface="Courier New" panose="02070309020205020404" pitchFamily="49" charset="0"/>
              </a:rPr>
              <a:t> 0xc00  |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hsw</a:t>
            </a:r>
            <a:r>
              <a:rPr lang="en-US" sz="1600" dirty="0">
                <a:latin typeface="Courier New" panose="02070309020205020404" pitchFamily="49" charset="0"/>
                <a:cs typeface="Courier New" panose="02070309020205020404" pitchFamily="49" charset="0"/>
              </a:rPr>
              <a:t>    | Desktop 4th Generation Core Processor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CPU / Lynx Point PCH)</a:t>
            </a:r>
          </a:p>
          <a:p>
            <a:pPr>
              <a:spcBef>
                <a:spcPts val="0"/>
              </a:spcBef>
            </a:pPr>
            <a:r>
              <a:rPr lang="en-US" sz="1600" dirty="0">
                <a:latin typeface="Courier New" panose="02070309020205020404" pitchFamily="49" charset="0"/>
                <a:cs typeface="Courier New" panose="02070309020205020404" pitchFamily="49" charset="0"/>
              </a:rPr>
              <a:t> 0xc04  |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hsw</a:t>
            </a:r>
            <a:r>
              <a:rPr lang="en-US" sz="1600" dirty="0">
                <a:latin typeface="Courier New" panose="02070309020205020404" pitchFamily="49" charset="0"/>
                <a:cs typeface="Courier New" panose="02070309020205020404" pitchFamily="49" charset="0"/>
              </a:rPr>
              <a:t>    | Mobile 4th Generation Core Processor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M/H / Lynx Point PCH)</a:t>
            </a:r>
          </a:p>
          <a:p>
            <a:pPr>
              <a:spcBef>
                <a:spcPts val="0"/>
              </a:spcBef>
            </a:pPr>
            <a:r>
              <a:rPr lang="en-US" sz="1600" dirty="0">
                <a:latin typeface="Courier New" panose="02070309020205020404" pitchFamily="49" charset="0"/>
                <a:cs typeface="Courier New" panose="02070309020205020404" pitchFamily="49" charset="0"/>
              </a:rPr>
              <a:t> 0x158  | Ivy Bridge     | </a:t>
            </a:r>
            <a:r>
              <a:rPr lang="en-US" sz="1600" dirty="0" err="1">
                <a:latin typeface="Courier New" panose="02070309020205020404" pitchFamily="49" charset="0"/>
                <a:cs typeface="Courier New" panose="02070309020205020404" pitchFamily="49" charset="0"/>
              </a:rPr>
              <a:t>ivb</a:t>
            </a:r>
            <a:r>
              <a:rPr lang="en-US" sz="1600" dirty="0">
                <a:latin typeface="Courier New" panose="02070309020205020404" pitchFamily="49" charset="0"/>
                <a:cs typeface="Courier New" panose="02070309020205020404" pitchFamily="49" charset="0"/>
              </a:rPr>
              <a:t>    | Intel Xeon Processor E3-1200 v2 (Ivy Bridge CPU, C200/C216 Series PCH)</a:t>
            </a:r>
          </a:p>
          <a:p>
            <a:pPr>
              <a:spcBef>
                <a:spcPts val="0"/>
              </a:spcBef>
            </a:pPr>
            <a:r>
              <a:rPr lang="en-US" sz="1600" dirty="0">
                <a:latin typeface="Courier New" panose="02070309020205020404" pitchFamily="49" charset="0"/>
                <a:cs typeface="Courier New" panose="02070309020205020404" pitchFamily="49" charset="0"/>
              </a:rPr>
              <a:t> 0x150  | Ivy Bridge     | </a:t>
            </a:r>
            <a:r>
              <a:rPr lang="en-US" sz="1600" dirty="0" err="1">
                <a:latin typeface="Courier New" panose="02070309020205020404" pitchFamily="49" charset="0"/>
                <a:cs typeface="Courier New" panose="02070309020205020404" pitchFamily="49" charset="0"/>
              </a:rPr>
              <a:t>ivb</a:t>
            </a:r>
            <a:r>
              <a:rPr lang="en-US" sz="1600" dirty="0">
                <a:latin typeface="Courier New" panose="02070309020205020404" pitchFamily="49" charset="0"/>
                <a:cs typeface="Courier New" panose="02070309020205020404" pitchFamily="49" charset="0"/>
              </a:rPr>
              <a:t>    | Desktop 3rd Generation Core Processor (Ivy Bridge CPU / Panther Point PCH)</a:t>
            </a:r>
          </a:p>
          <a:p>
            <a:pPr>
              <a:spcBef>
                <a:spcPts val="0"/>
              </a:spcBef>
            </a:pPr>
            <a:r>
              <a:rPr lang="en-US" sz="1600" dirty="0">
                <a:latin typeface="Courier New" panose="02070309020205020404" pitchFamily="49" charset="0"/>
                <a:cs typeface="Courier New" panose="02070309020205020404" pitchFamily="49" charset="0"/>
              </a:rPr>
              <a:t> 0x154  | Ivy Bridge     | </a:t>
            </a:r>
            <a:r>
              <a:rPr lang="en-US" sz="1600" dirty="0" err="1">
                <a:latin typeface="Courier New" panose="02070309020205020404" pitchFamily="49" charset="0"/>
                <a:cs typeface="Courier New" panose="02070309020205020404" pitchFamily="49" charset="0"/>
              </a:rPr>
              <a:t>ivb</a:t>
            </a:r>
            <a:r>
              <a:rPr lang="en-US" sz="1600" dirty="0">
                <a:latin typeface="Courier New" panose="02070309020205020404" pitchFamily="49" charset="0"/>
                <a:cs typeface="Courier New" panose="02070309020205020404" pitchFamily="49" charset="0"/>
              </a:rPr>
              <a:t>    | Mobile 3rd Generation Core Processor (Ivy Bridge CPU / Panther Point PCH)</a:t>
            </a:r>
          </a:p>
          <a:p>
            <a:pPr>
              <a:spcBef>
                <a:spcPts val="0"/>
              </a:spcBef>
            </a:pPr>
            <a:r>
              <a:rPr lang="en-US" sz="1600" dirty="0">
                <a:latin typeface="Courier New" panose="02070309020205020404" pitchFamily="49" charset="0"/>
                <a:cs typeface="Courier New" panose="02070309020205020404" pitchFamily="49" charset="0"/>
              </a:rPr>
              <a:t>...</a:t>
            </a:r>
          </a:p>
          <a:p>
            <a:pPr>
              <a:spcBef>
                <a:spcPts val="0"/>
              </a:spcBef>
            </a:pPr>
            <a:endParaRPr lang="en-US" sz="1600" dirty="0">
              <a:latin typeface="Courier New" panose="02070309020205020404" pitchFamily="49" charset="0"/>
              <a:cs typeface="Courier New" panose="02070309020205020404" pitchFamily="49" charset="0"/>
            </a:endParaRPr>
          </a:p>
          <a:p>
            <a:pPr>
              <a:spcBef>
                <a:spcPts val="0"/>
              </a:spcBef>
            </a:pPr>
            <a:r>
              <a:rPr lang="en-US" sz="1600" dirty="0">
                <a:latin typeface="Courier New" panose="02070309020205020404" pitchFamily="49" charset="0"/>
                <a:cs typeface="Courier New" panose="02070309020205020404" pitchFamily="49" charset="0"/>
              </a:rPr>
              <a:t>Platform: 4th Generation Core Processor (</a:t>
            </a:r>
            <a:r>
              <a:rPr lang="en-US" sz="1600" dirty="0" err="1">
                <a:latin typeface="Courier New" panose="02070309020205020404" pitchFamily="49" charset="0"/>
                <a:cs typeface="Courier New" panose="02070309020205020404" pitchFamily="49" charset="0"/>
              </a:rPr>
              <a:t>Haswell</a:t>
            </a:r>
            <a:r>
              <a:rPr lang="en-US" sz="1600" dirty="0">
                <a:latin typeface="Courier New" panose="02070309020205020404" pitchFamily="49" charset="0"/>
                <a:cs typeface="Courier New" panose="02070309020205020404" pitchFamily="49" charset="0"/>
              </a:rPr>
              <a:t> U/Y)</a:t>
            </a:r>
          </a:p>
          <a:p>
            <a:pPr>
              <a:spcBef>
                <a:spcPts val="0"/>
              </a:spcBef>
            </a:pPr>
            <a:r>
              <a:rPr lang="en-US" sz="1600" dirty="0">
                <a:latin typeface="Courier New" panose="02070309020205020404" pitchFamily="49" charset="0"/>
                <a:cs typeface="Courier New" panose="02070309020205020404" pitchFamily="49" charset="0"/>
              </a:rPr>
              <a:t>          VID: 8086</a:t>
            </a:r>
          </a:p>
          <a:p>
            <a:pPr>
              <a:spcBef>
                <a:spcPts val="0"/>
              </a:spcBef>
            </a:pPr>
            <a:r>
              <a:rPr lang="en-US" sz="1600" dirty="0">
                <a:latin typeface="Courier New" panose="02070309020205020404" pitchFamily="49" charset="0"/>
                <a:cs typeface="Courier New" panose="02070309020205020404" pitchFamily="49" charset="0"/>
              </a:rPr>
              <a:t>          DID: 0A04</a:t>
            </a:r>
          </a:p>
          <a:p>
            <a:pPr>
              <a:spcBef>
                <a:spcPts val="0"/>
              </a:spcBef>
            </a:pPr>
            <a:endParaRPr lang="en-US" sz="105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3300" dirty="0"/>
          </a:p>
          <a:p>
            <a:pPr marL="342900" indent="-342900">
              <a:buFont typeface="Arial" panose="020B0604020202020204" pitchFamily="34" charset="0"/>
              <a:buChar char="•"/>
            </a:pPr>
            <a:r>
              <a:rPr lang="en-US" sz="3300" dirty="0"/>
              <a:t>Additional command-line options:</a:t>
            </a:r>
          </a:p>
          <a:p>
            <a:pPr marL="914400" lvl="2" indent="-342900">
              <a:buFont typeface="Arial" panose="020B0604020202020204" pitchFamily="34" charset="0"/>
              <a:buChar char="•"/>
            </a:pPr>
            <a:r>
              <a:rPr lang="en-US" sz="3300" dirty="0">
                <a:latin typeface="Courier New" panose="02070309020205020404" pitchFamily="49" charset="0"/>
                <a:cs typeface="Courier New" panose="02070309020205020404" pitchFamily="49" charset="0"/>
              </a:rPr>
              <a:t>--platform (-p)</a:t>
            </a:r>
            <a:r>
              <a:rPr lang="en-US" sz="3300" dirty="0"/>
              <a:t>: use it if you know the platform but CHIPSEC doesn’t auto detect the platform</a:t>
            </a:r>
          </a:p>
          <a:p>
            <a:pPr marL="914400" lvl="2" indent="-342900">
              <a:buFont typeface="Arial" panose="020B0604020202020204" pitchFamily="34" charset="0"/>
              <a:buChar char="•"/>
            </a:pPr>
            <a:r>
              <a:rPr lang="en-US" sz="3300" dirty="0">
                <a:latin typeface="Courier New" panose="02070309020205020404" pitchFamily="49" charset="0"/>
                <a:cs typeface="Courier New" panose="02070309020205020404" pitchFamily="49" charset="0"/>
              </a:rPr>
              <a:t>--</a:t>
            </a:r>
            <a:r>
              <a:rPr lang="en-US" sz="3300" dirty="0" err="1">
                <a:latin typeface="Courier New" panose="02070309020205020404" pitchFamily="49" charset="0"/>
                <a:cs typeface="Courier New" panose="02070309020205020404" pitchFamily="49" charset="0"/>
              </a:rPr>
              <a:t>ignore_platform</a:t>
            </a:r>
            <a:r>
              <a:rPr lang="en-US" sz="3300" dirty="0">
                <a:latin typeface="Courier New" panose="02070309020205020404" pitchFamily="49" charset="0"/>
                <a:cs typeface="Courier New" panose="02070309020205020404" pitchFamily="49" charset="0"/>
              </a:rPr>
              <a:t> (-i)</a:t>
            </a:r>
            <a:r>
              <a:rPr lang="en-US" sz="3300" dirty="0"/>
              <a:t>: avoid platform detection when using platform agnostic functionality (e.g. access to UEFI variables)</a:t>
            </a:r>
            <a:endParaRPr lang="en-US" sz="3300" dirty="0">
              <a:latin typeface="Courier New" panose="02070309020205020404" pitchFamily="49" charset="0"/>
              <a:cs typeface="Courier New" panose="02070309020205020404" pitchFamily="49" charset="0"/>
            </a:endParaRPr>
          </a:p>
          <a:p>
            <a:pPr>
              <a:spcBef>
                <a:spcPts val="0"/>
              </a:spcBef>
            </a:pPr>
            <a:endParaRPr lang="en-US" sz="1050" dirty="0"/>
          </a:p>
        </p:txBody>
      </p:sp>
    </p:spTree>
    <p:extLst>
      <p:ext uri="{BB962C8B-B14F-4D97-AF65-F5344CB8AC3E}">
        <p14:creationId xmlns:p14="http://schemas.microsoft.com/office/powerpoint/2010/main" val="863686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HW Abstraction Layer (HAL)</a:t>
            </a:r>
          </a:p>
        </p:txBody>
      </p:sp>
      <p:sp>
        <p:nvSpPr>
          <p:cNvPr id="8" name="Content Placeholder 7"/>
          <p:cNvSpPr>
            <a:spLocks noGrp="1"/>
          </p:cNvSpPr>
          <p:nvPr>
            <p:ph idx="1"/>
          </p:nvPr>
        </p:nvSpPr>
        <p:spPr>
          <a:xfrm>
            <a:off x="457200" y="1496291"/>
            <a:ext cx="8229600" cy="4729041"/>
          </a:xfrm>
        </p:spPr>
        <p:txBody>
          <a:bodyPr>
            <a:normAutofit fontScale="92500" lnSpcReduction="10000"/>
          </a:bodyPr>
          <a:lstStyle/>
          <a:p>
            <a:pPr marL="342900" indent="-342900">
              <a:buFont typeface="Arial" panose="020B0604020202020204" pitchFamily="34" charset="0"/>
              <a:buChar char="•"/>
            </a:pPr>
            <a:r>
              <a:rPr lang="en-US" sz="2400" dirty="0"/>
              <a:t>HAL is the set of components providing access to various hardware resources on the platform</a:t>
            </a:r>
          </a:p>
          <a:p>
            <a:pPr marL="342900" indent="-342900">
              <a:buFont typeface="Arial" panose="020B0604020202020204" pitchFamily="34" charset="0"/>
              <a:buChar char="•"/>
            </a:pPr>
            <a:r>
              <a:rPr lang="en-US" sz="2400" dirty="0"/>
              <a:t>HAL components abstract HW access specific to OS environment and expose it via a set of common APIs consumed by all modules in any OS environment</a:t>
            </a:r>
          </a:p>
          <a:p>
            <a:pPr marL="342900" indent="-342900">
              <a:buFont typeface="Arial" panose="020B0604020202020204" pitchFamily="34" charset="0"/>
              <a:buChar char="•"/>
            </a:pPr>
            <a:r>
              <a:rPr lang="en-US" sz="2400" dirty="0"/>
              <a:t>HAL components are OS unaware and invoke common helper functions from OS agnostic </a:t>
            </a:r>
            <a:r>
              <a:rPr lang="en-US" sz="2400" dirty="0">
                <a:latin typeface="Courier New" panose="02070309020205020404" pitchFamily="49" charset="0"/>
                <a:cs typeface="Courier New" panose="02070309020205020404" pitchFamily="49" charset="0"/>
              </a:rPr>
              <a:t>oshelper.py</a:t>
            </a:r>
          </a:p>
          <a:p>
            <a:pPr marL="342900" indent="-342900">
              <a:buFont typeface="Arial" panose="020B0604020202020204" pitchFamily="34" charset="0"/>
              <a:buChar char="•"/>
            </a:pPr>
            <a:r>
              <a:rPr lang="en-US" sz="2400" dirty="0"/>
              <a:t>HAL components can be </a:t>
            </a:r>
            <a:r>
              <a:rPr lang="en-US" sz="2400" i="1" dirty="0"/>
              <a:t>basic primitives</a:t>
            </a:r>
            <a:r>
              <a:rPr lang="en-US" sz="2400" dirty="0"/>
              <a:t> or </a:t>
            </a:r>
            <a:r>
              <a:rPr lang="en-US" sz="2400" i="1" dirty="0"/>
              <a:t>complex</a:t>
            </a:r>
          </a:p>
          <a:p>
            <a:pPr marL="568325" lvl="1" indent="-342900">
              <a:buFont typeface="Arial" panose="020B0604020202020204" pitchFamily="34" charset="0"/>
              <a:buChar char="•"/>
            </a:pPr>
            <a:r>
              <a:rPr lang="en-US" sz="2400" dirty="0"/>
              <a:t>Basic primitive HAL components provide access to basic HW resource (Example: CPU I/O, MMIO, etc.)</a:t>
            </a:r>
          </a:p>
          <a:p>
            <a:pPr marL="568325" lvl="1" indent="-342900">
              <a:buFont typeface="Arial" panose="020B0604020202020204" pitchFamily="34" charset="0"/>
              <a:buChar char="•"/>
            </a:pPr>
            <a:r>
              <a:rPr lang="en-US" sz="2400" dirty="0"/>
              <a:t>Complex HAL components use basic primitive HAL to implement access to higher level HW resources (Example: SPI access is implemented via MMIO access)</a:t>
            </a:r>
          </a:p>
          <a:p>
            <a:endParaRPr lang="en-US" sz="2400" dirty="0"/>
          </a:p>
        </p:txBody>
      </p:sp>
    </p:spTree>
    <p:extLst>
      <p:ext uri="{BB962C8B-B14F-4D97-AF65-F5344CB8AC3E}">
        <p14:creationId xmlns:p14="http://schemas.microsoft.com/office/powerpoint/2010/main" val="336038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Section 3. Hands-On Learning of Platform Hardware and Firmware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4532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49448"/>
            <a:ext cx="8229600" cy="988746"/>
          </a:xfrm>
        </p:spPr>
        <p:txBody>
          <a:bodyPr>
            <a:normAutofit/>
          </a:bodyPr>
          <a:lstStyle/>
          <a:p>
            <a:r>
              <a:rPr lang="en-US" dirty="0"/>
              <a:t>HW Abstraction Layer (HAL)</a:t>
            </a:r>
          </a:p>
        </p:txBody>
      </p:sp>
      <p:graphicFrame>
        <p:nvGraphicFramePr>
          <p:cNvPr id="4" name="Table 3"/>
          <p:cNvGraphicFramePr>
            <a:graphicFrameLocks noGrp="1"/>
          </p:cNvGraphicFramePr>
          <p:nvPr>
            <p:extLst>
              <p:ext uri="{D42A27DB-BD31-4B8C-83A1-F6EECF244321}">
                <p14:modId xmlns:p14="http://schemas.microsoft.com/office/powerpoint/2010/main" val="3096144358"/>
              </p:ext>
            </p:extLst>
          </p:nvPr>
        </p:nvGraphicFramePr>
        <p:xfrm>
          <a:off x="193964" y="858993"/>
          <a:ext cx="8769927" cy="5659667"/>
        </p:xfrm>
        <a:graphic>
          <a:graphicData uri="http://schemas.openxmlformats.org/drawingml/2006/table">
            <a:tbl>
              <a:tblPr firstRow="1" bandRow="1">
                <a:tableStyleId>{5C22544A-7EE6-4342-B048-85BDC9FD1C3A}</a:tableStyleId>
              </a:tblPr>
              <a:tblGrid>
                <a:gridCol w="2424545">
                  <a:extLst>
                    <a:ext uri="{9D8B030D-6E8A-4147-A177-3AD203B41FA5}">
                      <a16:colId xmlns:a16="http://schemas.microsoft.com/office/drawing/2014/main" val="20000"/>
                    </a:ext>
                  </a:extLst>
                </a:gridCol>
                <a:gridCol w="6345382">
                  <a:extLst>
                    <a:ext uri="{9D8B030D-6E8A-4147-A177-3AD203B41FA5}">
                      <a16:colId xmlns:a16="http://schemas.microsoft.com/office/drawing/2014/main" val="20001"/>
                    </a:ext>
                  </a:extLst>
                </a:gridCol>
              </a:tblGrid>
              <a:tr h="308754">
                <a:tc>
                  <a:txBody>
                    <a:bodyPr/>
                    <a:lstStyle/>
                    <a:p>
                      <a:r>
                        <a:rPr lang="en-US" sz="1600" dirty="0"/>
                        <a:t>File name </a:t>
                      </a:r>
                    </a:p>
                  </a:txBody>
                  <a:tcPr/>
                </a:tc>
                <a:tc>
                  <a:txBody>
                    <a:bodyPr/>
                    <a:lstStyle/>
                    <a:p>
                      <a:r>
                        <a:rPr lang="en-US" sz="1600" dirty="0"/>
                        <a:t>Description</a:t>
                      </a:r>
                      <a:r>
                        <a:rPr lang="en-US" sz="1600" baseline="0" dirty="0"/>
                        <a:t> </a:t>
                      </a:r>
                      <a:endParaRPr lang="en-US" sz="1600" dirty="0"/>
                    </a:p>
                  </a:txBody>
                  <a:tcPr/>
                </a:tc>
                <a:extLst>
                  <a:ext uri="{0D108BD9-81ED-4DB2-BD59-A6C34878D82A}">
                    <a16:rowId xmlns:a16="http://schemas.microsoft.com/office/drawing/2014/main" val="10000"/>
                  </a:ext>
                </a:extLst>
              </a:tr>
              <a:tr h="26045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hal/pci.py</a:t>
                      </a:r>
                    </a:p>
                  </a:txBody>
                  <a:tcPr/>
                </a:tc>
                <a:tc>
                  <a:txBody>
                    <a:bodyPr/>
                    <a:lstStyle/>
                    <a:p>
                      <a:r>
                        <a:rPr lang="en-US" sz="1400" dirty="0"/>
                        <a:t>Access to </a:t>
                      </a:r>
                      <a:r>
                        <a:rPr lang="en-US" sz="1400" dirty="0" err="1"/>
                        <a:t>PCIe</a:t>
                      </a:r>
                      <a:r>
                        <a:rPr lang="en-US" sz="1400" dirty="0"/>
                        <a:t> configuration space</a:t>
                      </a:r>
                    </a:p>
                  </a:txBody>
                  <a:tcPr/>
                </a:tc>
                <a:extLst>
                  <a:ext uri="{0D108BD9-81ED-4DB2-BD59-A6C34878D82A}">
                    <a16:rowId xmlns:a16="http://schemas.microsoft.com/office/drawing/2014/main" val="10001"/>
                  </a:ext>
                </a:extLst>
              </a:tr>
              <a:tr h="296883">
                <a:tc>
                  <a:txBody>
                    <a:bodyPr/>
                    <a:lstStyle/>
                    <a:p>
                      <a:r>
                        <a:rPr lang="en-US" sz="1400" dirty="0">
                          <a:latin typeface="Courier New" panose="02070309020205020404" pitchFamily="49" charset="0"/>
                          <a:cs typeface="Courier New" panose="02070309020205020404" pitchFamily="49" charset="0"/>
                        </a:rPr>
                        <a:t>hal/physmem.py</a:t>
                      </a:r>
                    </a:p>
                  </a:txBody>
                  <a:tcPr/>
                </a:tc>
                <a:tc>
                  <a:txBody>
                    <a:bodyPr/>
                    <a:lstStyle/>
                    <a:p>
                      <a:r>
                        <a:rPr lang="en-US" sz="1400" dirty="0"/>
                        <a:t>Access to physical memory</a:t>
                      </a:r>
                    </a:p>
                  </a:txBody>
                  <a:tcPr/>
                </a:tc>
                <a:extLst>
                  <a:ext uri="{0D108BD9-81ED-4DB2-BD59-A6C34878D82A}">
                    <a16:rowId xmlns:a16="http://schemas.microsoft.com/office/drawing/2014/main" val="10002"/>
                  </a:ext>
                </a:extLst>
              </a:tr>
              <a:tr h="467096">
                <a:tc>
                  <a:txBody>
                    <a:bodyPr/>
                    <a:lstStyle/>
                    <a:p>
                      <a:r>
                        <a:rPr lang="en-US" sz="1400" dirty="0">
                          <a:latin typeface="Courier New" panose="02070309020205020404" pitchFamily="49" charset="0"/>
                          <a:cs typeface="Courier New" panose="02070309020205020404" pitchFamily="49" charset="0"/>
                        </a:rPr>
                        <a:t>hal/msr.py</a:t>
                      </a:r>
                    </a:p>
                  </a:txBody>
                  <a:tcPr/>
                </a:tc>
                <a:tc>
                  <a:txBody>
                    <a:bodyPr/>
                    <a:lstStyle/>
                    <a:p>
                      <a:r>
                        <a:rPr lang="en-US" sz="1400" dirty="0"/>
                        <a:t>Access to CPU resources (for each CPU thread): Model Specific Registers (MSR), IDT/GDT</a:t>
                      </a:r>
                    </a:p>
                  </a:txBody>
                  <a:tcPr/>
                </a:tc>
                <a:extLst>
                  <a:ext uri="{0D108BD9-81ED-4DB2-BD59-A6C34878D82A}">
                    <a16:rowId xmlns:a16="http://schemas.microsoft.com/office/drawing/2014/main" val="10003"/>
                  </a:ext>
                </a:extLst>
              </a:tr>
              <a:tr h="495201">
                <a:tc>
                  <a:txBody>
                    <a:bodyPr/>
                    <a:lstStyle/>
                    <a:p>
                      <a:r>
                        <a:rPr lang="en-US" sz="1600" b="0" i="0" u="none" strike="noStrike" kern="1200" baseline="0" dirty="0">
                          <a:solidFill>
                            <a:schemeClr val="dk1"/>
                          </a:solidFill>
                          <a:latin typeface="Courier New" panose="02070309020205020404" pitchFamily="49" charset="0"/>
                          <a:ea typeface="+mn-ea"/>
                          <a:cs typeface="Courier New" panose="02070309020205020404" pitchFamily="49" charset="0"/>
                        </a:rPr>
                        <a:t>hal/mmio.py</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kern="1200" baseline="0" dirty="0">
                          <a:solidFill>
                            <a:schemeClr val="dk1"/>
                          </a:solidFill>
                          <a:latin typeface="+mn-lt"/>
                          <a:ea typeface="+mn-ea"/>
                          <a:cs typeface="+mn-cs"/>
                        </a:rPr>
                        <a:t>Access to MMIO (Memory Mapped IO)</a:t>
                      </a:r>
                    </a:p>
                    <a:p>
                      <a:r>
                        <a:rPr lang="en-US" sz="1400" b="0" i="0" u="none" strike="noStrike" kern="1200" baseline="0" dirty="0">
                          <a:solidFill>
                            <a:schemeClr val="dk1"/>
                          </a:solidFill>
                          <a:latin typeface="+mn-lt"/>
                          <a:ea typeface="+mn-ea"/>
                          <a:cs typeface="+mn-cs"/>
                        </a:rPr>
                        <a:t>BARs and Memory-Mapped PCI Configuration Space (MMCFG)</a:t>
                      </a:r>
                      <a:endParaRPr lang="en-US" sz="1200" dirty="0"/>
                    </a:p>
                  </a:txBody>
                  <a:tcPr/>
                </a:tc>
                <a:extLst>
                  <a:ext uri="{0D108BD9-81ED-4DB2-BD59-A6C34878D82A}">
                    <a16:rowId xmlns:a16="http://schemas.microsoft.com/office/drawing/2014/main" val="10004"/>
                  </a:ext>
                </a:extLst>
              </a:tr>
              <a:tr h="285799">
                <a:tc>
                  <a:txBody>
                    <a:bodyPr/>
                    <a:lstStyle/>
                    <a:p>
                      <a:r>
                        <a:rPr lang="en-US" sz="1600" b="0" i="0" u="none" strike="noStrike" kern="1200" baseline="0" dirty="0">
                          <a:solidFill>
                            <a:schemeClr val="dk1"/>
                          </a:solidFill>
                          <a:latin typeface="Courier New" panose="02070309020205020404" pitchFamily="49" charset="0"/>
                          <a:ea typeface="+mn-ea"/>
                          <a:cs typeface="Courier New" panose="02070309020205020404" pitchFamily="49" charset="0"/>
                        </a:rPr>
                        <a:t>hal/spi.py</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kern="1200" baseline="0" dirty="0">
                          <a:solidFill>
                            <a:schemeClr val="dk1"/>
                          </a:solidFill>
                          <a:latin typeface="+mn-lt"/>
                          <a:ea typeface="+mn-ea"/>
                          <a:cs typeface="+mn-cs"/>
                        </a:rPr>
                        <a:t>Access to SPI Flash parts</a:t>
                      </a:r>
                      <a:endParaRPr lang="en-US" sz="1200" dirty="0"/>
                    </a:p>
                  </a:txBody>
                  <a:tcPr/>
                </a:tc>
                <a:extLst>
                  <a:ext uri="{0D108BD9-81ED-4DB2-BD59-A6C34878D82A}">
                    <a16:rowId xmlns:a16="http://schemas.microsoft.com/office/drawing/2014/main" val="10005"/>
                  </a:ext>
                </a:extLst>
              </a:tr>
              <a:tr h="247402">
                <a:tc>
                  <a:txBody>
                    <a:bodyPr/>
                    <a:lstStyle/>
                    <a:p>
                      <a:r>
                        <a:rPr lang="en-US" sz="1600" b="0" i="0" u="none" strike="noStrike" kern="1200" baseline="0" dirty="0">
                          <a:solidFill>
                            <a:schemeClr val="dk1"/>
                          </a:solidFill>
                          <a:latin typeface="Courier New" panose="02070309020205020404" pitchFamily="49" charset="0"/>
                          <a:ea typeface="+mn-ea"/>
                          <a:cs typeface="Courier New" panose="02070309020205020404" pitchFamily="49" charset="0"/>
                        </a:rPr>
                        <a:t>hal/ucode.py</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kern="1200" baseline="0" dirty="0">
                          <a:solidFill>
                            <a:schemeClr val="dk1"/>
                          </a:solidFill>
                          <a:latin typeface="+mn-lt"/>
                          <a:ea typeface="+mn-ea"/>
                          <a:cs typeface="+mn-cs"/>
                        </a:rPr>
                        <a:t>Microcode update specific functionality</a:t>
                      </a:r>
                      <a:endParaRPr lang="en-US" sz="1400" dirty="0"/>
                    </a:p>
                  </a:txBody>
                  <a:tcPr/>
                </a:tc>
                <a:extLst>
                  <a:ext uri="{0D108BD9-81ED-4DB2-BD59-A6C34878D82A}">
                    <a16:rowId xmlns:a16="http://schemas.microsoft.com/office/drawing/2014/main" val="10006"/>
                  </a:ext>
                </a:extLst>
              </a:tr>
              <a:tr h="304008">
                <a:tc>
                  <a:txBody>
                    <a:bodyPr/>
                    <a:lstStyle/>
                    <a:p>
                      <a:r>
                        <a:rPr lang="en-US" sz="1400" dirty="0">
                          <a:latin typeface="Courier New" panose="02070309020205020404" pitchFamily="49" charset="0"/>
                          <a:cs typeface="Courier New" panose="02070309020205020404" pitchFamily="49" charset="0"/>
                        </a:rPr>
                        <a:t>hal/io.py</a:t>
                      </a:r>
                    </a:p>
                  </a:txBody>
                  <a:tcPr/>
                </a:tc>
                <a:tc>
                  <a:txBody>
                    <a:bodyPr/>
                    <a:lstStyle/>
                    <a:p>
                      <a:r>
                        <a:rPr lang="en-US" sz="1400" dirty="0"/>
                        <a:t>Access to Port I/O Space</a:t>
                      </a:r>
                    </a:p>
                  </a:txBody>
                  <a:tcPr/>
                </a:tc>
                <a:extLst>
                  <a:ext uri="{0D108BD9-81ED-4DB2-BD59-A6C34878D82A}">
                    <a16:rowId xmlns:a16="http://schemas.microsoft.com/office/drawing/2014/main" val="10007"/>
                  </a:ext>
                </a:extLst>
              </a:tr>
              <a:tr h="272340">
                <a:tc>
                  <a:txBody>
                    <a:bodyPr/>
                    <a:lstStyle/>
                    <a:p>
                      <a:r>
                        <a:rPr lang="en-US" sz="1400" dirty="0">
                          <a:latin typeface="Courier New" panose="02070309020205020404" pitchFamily="49" charset="0"/>
                          <a:cs typeface="Courier New" panose="02070309020205020404" pitchFamily="49" charset="0"/>
                        </a:rPr>
                        <a:t>hal/smbus.py</a:t>
                      </a:r>
                    </a:p>
                  </a:txBody>
                  <a:tcPr/>
                </a:tc>
                <a:tc>
                  <a:txBody>
                    <a:bodyPr/>
                    <a:lstStyle/>
                    <a:p>
                      <a:pPr marL="0" indent="0">
                        <a:buFont typeface="Arial" panose="020B0604020202020204" pitchFamily="34" charset="0"/>
                        <a:buNone/>
                      </a:pPr>
                      <a:r>
                        <a:rPr lang="en-US" sz="1400" dirty="0"/>
                        <a:t>Access to </a:t>
                      </a:r>
                      <a:r>
                        <a:rPr lang="en-US" sz="1400" dirty="0" err="1"/>
                        <a:t>SMBus</a:t>
                      </a:r>
                      <a:r>
                        <a:rPr lang="en-US" sz="1400" dirty="0"/>
                        <a:t> Controller in the PCH</a:t>
                      </a:r>
                    </a:p>
                  </a:txBody>
                  <a:tcPr/>
                </a:tc>
                <a:extLst>
                  <a:ext uri="{0D108BD9-81ED-4DB2-BD59-A6C34878D82A}">
                    <a16:rowId xmlns:a16="http://schemas.microsoft.com/office/drawing/2014/main" val="10008"/>
                  </a:ext>
                </a:extLst>
              </a:tr>
              <a:tr h="311919">
                <a:tc>
                  <a:txBody>
                    <a:bodyPr/>
                    <a:lstStyle/>
                    <a:p>
                      <a:r>
                        <a:rPr lang="en-US" sz="1400" dirty="0">
                          <a:latin typeface="Courier New" panose="02070309020205020404" pitchFamily="49" charset="0"/>
                          <a:cs typeface="Courier New" panose="02070309020205020404" pitchFamily="49" charset="0"/>
                        </a:rPr>
                        <a:t>hal/uefi.py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Main UEFI component using platform specific and common UEFI functionality</a:t>
                      </a:r>
                    </a:p>
                  </a:txBody>
                  <a:tcPr/>
                </a:tc>
                <a:extLst>
                  <a:ext uri="{0D108BD9-81ED-4DB2-BD59-A6C34878D82A}">
                    <a16:rowId xmlns:a16="http://schemas.microsoft.com/office/drawing/2014/main" val="10009"/>
                  </a:ext>
                </a:extLst>
              </a:tr>
              <a:tr h="298129">
                <a:tc>
                  <a:txBody>
                    <a:bodyPr/>
                    <a:lstStyle/>
                    <a:p>
                      <a:r>
                        <a:rPr lang="en-US" sz="1400" dirty="0">
                          <a:latin typeface="Courier New" panose="02070309020205020404" pitchFamily="49" charset="0"/>
                          <a:cs typeface="Courier New" panose="02070309020205020404" pitchFamily="49" charset="0"/>
                        </a:rPr>
                        <a:t>hal/uefi_common.py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Common UEFI functionality (EFI variables, </a:t>
                      </a:r>
                      <a:r>
                        <a:rPr lang="en-US" sz="1400" dirty="0" err="1"/>
                        <a:t>db</a:t>
                      </a:r>
                      <a:r>
                        <a:rPr lang="en-US" sz="1400" dirty="0"/>
                        <a:t>/</a:t>
                      </a:r>
                      <a:r>
                        <a:rPr lang="en-US" sz="1400" dirty="0" err="1"/>
                        <a:t>dbx</a:t>
                      </a:r>
                      <a:r>
                        <a:rPr lang="en-US" sz="1400" dirty="0"/>
                        <a:t> decode, etc.)</a:t>
                      </a:r>
                    </a:p>
                  </a:txBody>
                  <a:tcPr/>
                </a:tc>
                <a:extLst>
                  <a:ext uri="{0D108BD9-81ED-4DB2-BD59-A6C34878D82A}">
                    <a16:rowId xmlns:a16="http://schemas.microsoft.com/office/drawing/2014/main" val="10010"/>
                  </a:ext>
                </a:extLst>
              </a:tr>
              <a:tr h="531857">
                <a:tc>
                  <a:txBody>
                    <a:bodyPr/>
                    <a:lstStyle/>
                    <a:p>
                      <a:r>
                        <a:rPr lang="en-US" sz="1400" dirty="0">
                          <a:latin typeface="Courier New" panose="02070309020205020404" pitchFamily="49" charset="0"/>
                          <a:cs typeface="Courier New" panose="02070309020205020404" pitchFamily="49" charset="0"/>
                        </a:rPr>
                        <a:t>hal/uefi_platform.py</a:t>
                      </a:r>
                    </a:p>
                  </a:txBody>
                  <a:tcPr/>
                </a:tc>
                <a:tc>
                  <a:txBody>
                    <a:bodyPr/>
                    <a:lstStyle/>
                    <a:p>
                      <a:r>
                        <a:rPr lang="en-US" sz="1400" dirty="0"/>
                        <a:t>Platform specific UEFI functionality (parsing platform specific EFI NVRAM, capsules, etc.)</a:t>
                      </a:r>
                    </a:p>
                  </a:txBody>
                  <a:tcPr/>
                </a:tc>
                <a:extLst>
                  <a:ext uri="{0D108BD9-81ED-4DB2-BD59-A6C34878D82A}">
                    <a16:rowId xmlns:a16="http://schemas.microsoft.com/office/drawing/2014/main" val="10011"/>
                  </a:ext>
                </a:extLst>
              </a:tr>
              <a:tr h="293684">
                <a:tc>
                  <a:txBody>
                    <a:bodyPr/>
                    <a:lstStyle/>
                    <a:p>
                      <a:r>
                        <a:rPr lang="en-US" sz="1400" dirty="0">
                          <a:latin typeface="Courier New" panose="02070309020205020404" pitchFamily="49" charset="0"/>
                          <a:cs typeface="Courier New" panose="02070309020205020404" pitchFamily="49" charset="0"/>
                        </a:rPr>
                        <a:t>hal/interrupts.py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CPU Interrupts specific functions (SMI, NMI)</a:t>
                      </a:r>
                    </a:p>
                  </a:txBody>
                  <a:tcPr/>
                </a:tc>
                <a:extLst>
                  <a:ext uri="{0D108BD9-81ED-4DB2-BD59-A6C34878D82A}">
                    <a16:rowId xmlns:a16="http://schemas.microsoft.com/office/drawing/2014/main" val="10012"/>
                  </a:ext>
                </a:extLst>
              </a:tr>
              <a:tr h="289905">
                <a:tc>
                  <a:txBody>
                    <a:bodyPr/>
                    <a:lstStyle/>
                    <a:p>
                      <a:r>
                        <a:rPr lang="en-US" sz="1400" dirty="0">
                          <a:latin typeface="Courier New" panose="02070309020205020404" pitchFamily="49" charset="0"/>
                          <a:cs typeface="Courier New" panose="02070309020205020404" pitchFamily="49" charset="0"/>
                        </a:rPr>
                        <a:t>hal/cmos.py</a:t>
                      </a:r>
                    </a:p>
                  </a:txBody>
                  <a:tcPr/>
                </a:tc>
                <a:tc>
                  <a:txBody>
                    <a:bodyPr/>
                    <a:lstStyle/>
                    <a:p>
                      <a:pPr marL="0" indent="0">
                        <a:buFont typeface="Arial" panose="020B0604020202020204" pitchFamily="34" charset="0"/>
                        <a:buNone/>
                      </a:pPr>
                      <a:r>
                        <a:rPr lang="en-US" sz="1400" dirty="0"/>
                        <a:t>CMOS memory specific functions (dump, read/write)</a:t>
                      </a:r>
                    </a:p>
                  </a:txBody>
                  <a:tcPr/>
                </a:tc>
                <a:extLst>
                  <a:ext uri="{0D108BD9-81ED-4DB2-BD59-A6C34878D82A}">
                    <a16:rowId xmlns:a16="http://schemas.microsoft.com/office/drawing/2014/main" val="10013"/>
                  </a:ext>
                </a:extLst>
              </a:tr>
              <a:tr h="271706">
                <a:tc>
                  <a:txBody>
                    <a:bodyPr/>
                    <a:lstStyle/>
                    <a:p>
                      <a:r>
                        <a:rPr lang="en-US" sz="1400" dirty="0">
                          <a:latin typeface="Courier New" panose="02070309020205020404" pitchFamily="49" charset="0"/>
                          <a:cs typeface="Courier New" panose="02070309020205020404" pitchFamily="49" charset="0"/>
                        </a:rPr>
                        <a:t>hal/cpuid.py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CPUID information</a:t>
                      </a:r>
                    </a:p>
                  </a:txBody>
                  <a:tcPr/>
                </a:tc>
                <a:extLst>
                  <a:ext uri="{0D108BD9-81ED-4DB2-BD59-A6C34878D82A}">
                    <a16:rowId xmlns:a16="http://schemas.microsoft.com/office/drawing/2014/main" val="10014"/>
                  </a:ext>
                </a:extLst>
              </a:tr>
              <a:tr h="335331">
                <a:tc>
                  <a:txBody>
                    <a:bodyPr/>
                    <a:lstStyle/>
                    <a:p>
                      <a:r>
                        <a:rPr lang="en-US" sz="1400" dirty="0">
                          <a:latin typeface="Courier New" panose="02070309020205020404" pitchFamily="49" charset="0"/>
                          <a:cs typeface="Courier New" panose="02070309020205020404" pitchFamily="49" charset="0"/>
                        </a:rPr>
                        <a:t>hal/spi_descriptor.py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SPI Flash Descriptor binary parsing functionality</a:t>
                      </a:r>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760615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HAL: Basic HW Access</a:t>
            </a:r>
          </a:p>
        </p:txBody>
      </p:sp>
      <p:sp>
        <p:nvSpPr>
          <p:cNvPr id="8" name="Content Placeholder 7"/>
          <p:cNvSpPr>
            <a:spLocks noGrp="1"/>
          </p:cNvSpPr>
          <p:nvPr>
            <p:ph idx="1"/>
          </p:nvPr>
        </p:nvSpPr>
        <p:spPr/>
        <p:txBody>
          <a:bodyPr>
            <a:normAutofit fontScale="92500" lnSpcReduction="20000"/>
          </a:bodyPr>
          <a:lstStyle/>
          <a:p>
            <a:pPr marL="457200" indent="-457200">
              <a:buFont typeface="+mj-lt"/>
              <a:buAutoNum type="arabicPeriod"/>
            </a:pPr>
            <a:r>
              <a:rPr lang="en-US" sz="2400" dirty="0"/>
              <a:t>Basic HAL primitives is a set of HAL components which provide access to basic HW resources which are used to access any other HW resources</a:t>
            </a:r>
          </a:p>
          <a:p>
            <a:pPr marL="457200" indent="-457200">
              <a:buFont typeface="+mj-lt"/>
              <a:buAutoNum type="arabicPeriod"/>
            </a:pPr>
            <a:r>
              <a:rPr lang="en-US" sz="2400" dirty="0"/>
              <a:t>Each basic HAL primitive has its own OS native functions (e.g. in kernel module) implementing access to corresponding HW resource specific to that OS</a:t>
            </a:r>
          </a:p>
          <a:p>
            <a:pPr marL="457200" indent="-457200">
              <a:buFont typeface="+mj-lt"/>
              <a:buAutoNum type="arabicPeriod"/>
            </a:pPr>
            <a:r>
              <a:rPr lang="en-US" sz="2400" dirty="0"/>
              <a:t>Basic HAL primitives are IO, MEM, MSR, MMIO, PCIE, CR, CPUID, etc.</a:t>
            </a:r>
          </a:p>
          <a:p>
            <a:pPr marL="457200" indent="-457200">
              <a:buFont typeface="+mj-lt"/>
              <a:buAutoNum type="arabicPeriod"/>
            </a:pPr>
            <a:r>
              <a:rPr lang="en-US" sz="2400" dirty="0"/>
              <a:t>All other HAL components are complex and can be implemented using the above set of basic HAL primitives</a:t>
            </a:r>
          </a:p>
          <a:p>
            <a:pPr marL="457200" indent="-457200">
              <a:buFont typeface="+mj-lt"/>
              <a:buAutoNum type="arabicPeriod"/>
            </a:pPr>
            <a:r>
              <a:rPr lang="en-US" sz="2400" dirty="0"/>
              <a:t>Basic primitives can be accessed through Chipset instance:</a:t>
            </a:r>
          </a:p>
          <a:p>
            <a:pPr>
              <a:spcBef>
                <a:spcPts val="0"/>
              </a:spcBef>
            </a:pPr>
            <a:endParaRPr lang="en-US" sz="2400" dirty="0">
              <a:latin typeface="Courier New" panose="02070309020205020404" pitchFamily="49" charset="0"/>
              <a:cs typeface="Courier New" panose="02070309020205020404" pitchFamily="49" charset="0"/>
            </a:endParaRPr>
          </a:p>
          <a:p>
            <a:pPr>
              <a:spcBef>
                <a:spcPts val="0"/>
              </a:spcBef>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chipsec.chipset.cs</a:t>
            </a:r>
            <a:r>
              <a:rPr lang="en-US" sz="2400" dirty="0">
                <a:latin typeface="Courier New" panose="02070309020205020404" pitchFamily="49" charset="0"/>
                <a:cs typeface="Courier New" panose="02070309020205020404" pitchFamily="49" charset="0"/>
              </a:rPr>
              <a:t>()</a:t>
            </a:r>
          </a:p>
          <a:p>
            <a:pPr>
              <a:spcBef>
                <a:spcPts val="0"/>
              </a:spcBef>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pci_devs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cs.pci.enumerate_devices</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12436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HAL Example: SPI Flash Memory Access</a:t>
            </a:r>
          </a:p>
        </p:txBody>
      </p:sp>
      <p:sp>
        <p:nvSpPr>
          <p:cNvPr id="8" name="Content Placeholder 7"/>
          <p:cNvSpPr>
            <a:spLocks noGrp="1"/>
          </p:cNvSpPr>
          <p:nvPr>
            <p:ph idx="1"/>
          </p:nvPr>
        </p:nvSpPr>
        <p:spPr>
          <a:xfrm>
            <a:off x="457200" y="1579417"/>
            <a:ext cx="8229600" cy="5029200"/>
          </a:xfrm>
        </p:spPr>
        <p:txBody>
          <a:bodyPr>
            <a:normAutofit/>
          </a:bodyPr>
          <a:lstStyle/>
          <a:p>
            <a:pPr marL="342900" indent="-342900">
              <a:buFont typeface="Arial" panose="020B0604020202020204" pitchFamily="34" charset="0"/>
              <a:buChar char="•"/>
            </a:pPr>
            <a:r>
              <a:rPr lang="en-US" sz="2400" dirty="0"/>
              <a:t>SPI Flash Memory Access is a HAL component which implements access to system SPI flash memory devices</a:t>
            </a:r>
          </a:p>
          <a:p>
            <a:pPr marL="342900" indent="-342900">
              <a:buFont typeface="Arial" panose="020B0604020202020204" pitchFamily="34" charset="0"/>
              <a:buChar char="•"/>
            </a:pPr>
            <a:r>
              <a:rPr lang="en-US" sz="2400" dirty="0"/>
              <a:t>Current SPI HAL implementation uses </a:t>
            </a:r>
            <a:r>
              <a:rPr lang="en-US" sz="2400" i="1" dirty="0"/>
              <a:t>hardware sequencing</a:t>
            </a:r>
            <a:r>
              <a:rPr lang="en-US" sz="2400" dirty="0"/>
              <a:t> access (which predefines SPI flash opcodes and can operate in descriptor mode only)</a:t>
            </a:r>
          </a:p>
          <a:p>
            <a:pPr marL="342900" indent="-342900">
              <a:buFont typeface="Arial" panose="020B0604020202020204" pitchFamily="34" charset="0"/>
              <a:buChar char="•"/>
            </a:pPr>
            <a:r>
              <a:rPr lang="en-US" sz="2400" dirty="0"/>
              <a:t>Exposes the following API:</a:t>
            </a:r>
          </a:p>
          <a:p>
            <a:pPr marL="914400" lvl="2" indent="-342900">
              <a:spcBef>
                <a:spcPts val="0"/>
              </a:spcBef>
              <a:buFont typeface="Arial" panose="020B0604020202020204" pitchFamily="34" charset="0"/>
              <a:buChar char="•"/>
            </a:pPr>
            <a:r>
              <a:rPr lang="en-US" sz="1800" dirty="0">
                <a:latin typeface="Courier New" panose="02070309020205020404" pitchFamily="49" charset="0"/>
                <a:cs typeface="Courier New" panose="02070309020205020404" pitchFamily="49" charset="0"/>
              </a:rPr>
              <a:t>read_spi, </a:t>
            </a:r>
            <a:r>
              <a:rPr lang="en-US" sz="1800" dirty="0" err="1">
                <a:latin typeface="Courier New" panose="02070309020205020404" pitchFamily="49" charset="0"/>
                <a:cs typeface="Courier New" panose="02070309020205020404" pitchFamily="49" charset="0"/>
              </a:rPr>
              <a:t>write_spi</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erase_spi_block</a:t>
            </a:r>
            <a:r>
              <a:rPr lang="en-US" sz="1800" dirty="0"/>
              <a:t> – access to SPI flash</a:t>
            </a:r>
          </a:p>
          <a:p>
            <a:pPr marL="914400" lvl="2" indent="-342900">
              <a:spcBef>
                <a:spcPts val="0"/>
              </a:spcBef>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get_SPI_regions</a:t>
            </a:r>
            <a:r>
              <a:rPr lang="en-US" sz="1800" dirty="0">
                <a:latin typeface="Courier New" panose="02070309020205020404" pitchFamily="49" charset="0"/>
                <a:cs typeface="Courier New" panose="02070309020205020404" pitchFamily="49" charset="0"/>
              </a:rPr>
              <a:t> </a:t>
            </a:r>
            <a:r>
              <a:rPr lang="en-US" sz="1800" dirty="0"/>
              <a:t>– returns SPI flash regions</a:t>
            </a:r>
          </a:p>
          <a:p>
            <a:pPr marL="914400" lvl="2" indent="-342900">
              <a:spcBef>
                <a:spcPts val="0"/>
              </a:spcBef>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get_SPI_Protected_Range</a:t>
            </a:r>
            <a:r>
              <a:rPr lang="en-US" sz="1800" dirty="0"/>
              <a:t> – returns SPI flash protected ranges</a:t>
            </a:r>
          </a:p>
          <a:p>
            <a:pPr marL="914400" lvl="2" indent="-342900">
              <a:spcBef>
                <a:spcPts val="0"/>
              </a:spcBef>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display_SPI_Flash_Descriptor</a:t>
            </a:r>
            <a:r>
              <a:rPr lang="en-US" sz="1800" dirty="0"/>
              <a:t> – decodes SPI flash descriptor</a:t>
            </a:r>
            <a:endParaRPr lang="en-US" sz="2000" dirty="0"/>
          </a:p>
          <a:p>
            <a:pPr marL="342900" indent="-342900">
              <a:buFont typeface="Arial" panose="020B0604020202020204" pitchFamily="34" charset="0"/>
              <a:buChar char="•"/>
            </a:pPr>
            <a:r>
              <a:rPr lang="en-US" sz="2400" dirty="0"/>
              <a:t>Accessed through </a:t>
            </a:r>
            <a:r>
              <a:rPr lang="en-US" sz="2400" dirty="0" err="1">
                <a:latin typeface="Courier New" panose="02070309020205020404" pitchFamily="49" charset="0"/>
                <a:cs typeface="Courier New" panose="02070309020205020404" pitchFamily="49" charset="0"/>
              </a:rPr>
              <a:t>chipsec_util</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spi</a:t>
            </a:r>
            <a:r>
              <a:rPr lang="en-US" sz="2400" dirty="0">
                <a:latin typeface="Courier New" panose="02070309020205020404" pitchFamily="49" charset="0"/>
                <a:cs typeface="Courier New" panose="02070309020205020404" pitchFamily="49" charset="0"/>
              </a:rPr>
              <a:t>/decode</a:t>
            </a:r>
            <a:r>
              <a:rPr lang="en-US" sz="2400" dirty="0"/>
              <a:t> commands</a:t>
            </a:r>
          </a:p>
          <a:p>
            <a:endParaRPr lang="en-US" sz="2400" dirty="0"/>
          </a:p>
        </p:txBody>
      </p:sp>
    </p:spTree>
    <p:extLst>
      <p:ext uri="{BB962C8B-B14F-4D97-AF65-F5344CB8AC3E}">
        <p14:creationId xmlns:p14="http://schemas.microsoft.com/office/powerpoint/2010/main" val="386607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HAL Example: CPU Configuration Access</a:t>
            </a:r>
          </a:p>
        </p:txBody>
      </p:sp>
      <p:sp>
        <p:nvSpPr>
          <p:cNvPr id="8" name="Content Placeholder 7"/>
          <p:cNvSpPr>
            <a:spLocks noGrp="1"/>
          </p:cNvSpPr>
          <p:nvPr>
            <p:ph idx="1"/>
          </p:nvPr>
        </p:nvSpPr>
        <p:spPr>
          <a:xfrm>
            <a:off x="457200" y="1496291"/>
            <a:ext cx="8229600" cy="5029200"/>
          </a:xfrm>
        </p:spPr>
        <p:txBody>
          <a:bodyPr>
            <a:normAutofit/>
          </a:bodyPr>
          <a:lstStyle/>
          <a:p>
            <a:pPr marL="342900" indent="-342900">
              <a:buFont typeface="Arial" panose="020B0604020202020204" pitchFamily="34" charset="0"/>
              <a:buChar char="•"/>
            </a:pPr>
            <a:r>
              <a:rPr lang="en-US" sz="2400" dirty="0"/>
              <a:t>SPI Flash Memory Access is a HAL components which implement access to CPU HW resources (MSR, descriptor tables, microcode updates, CPUID, CR, interrupts ..)</a:t>
            </a:r>
          </a:p>
          <a:p>
            <a:pPr marL="342900" indent="-342900">
              <a:buFont typeface="Arial" panose="020B0604020202020204" pitchFamily="34" charset="0"/>
              <a:buChar char="•"/>
            </a:pPr>
            <a:r>
              <a:rPr lang="en-US" sz="2400" dirty="0"/>
              <a:t>Provide the following API:</a:t>
            </a:r>
          </a:p>
          <a:p>
            <a:pPr marL="914400" lvl="2" indent="-342900">
              <a:spcBef>
                <a:spcPts val="0"/>
              </a:spcBef>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msr.read_msr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msr.write_msr</a:t>
            </a:r>
            <a:r>
              <a:rPr lang="en-US" sz="1800" dirty="0"/>
              <a:t> – access to CPU MSRs</a:t>
            </a:r>
          </a:p>
          <a:p>
            <a:pPr marL="914400" lvl="2" indent="-342900">
              <a:spcBef>
                <a:spcPts val="0"/>
              </a:spcBef>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msr.get_IDTR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msr.get_GDTR</a:t>
            </a:r>
            <a:r>
              <a:rPr lang="en-US" sz="1800" dirty="0">
                <a:latin typeface="Courier New" panose="02070309020205020404" pitchFamily="49" charset="0"/>
                <a:cs typeface="Courier New" panose="02070309020205020404" pitchFamily="49" charset="0"/>
              </a:rPr>
              <a:t> </a:t>
            </a:r>
            <a:r>
              <a:rPr lang="en-US" sz="1800" dirty="0"/>
              <a:t>– read IDT/GDT</a:t>
            </a:r>
          </a:p>
          <a:p>
            <a:pPr marL="914400" lvl="2" indent="-342900">
              <a:spcBef>
                <a:spcPts val="0"/>
              </a:spcBef>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ucode.ucode_update_id</a:t>
            </a:r>
            <a:r>
              <a:rPr lang="en-US" sz="1800" dirty="0"/>
              <a:t> – read microcode update ID</a:t>
            </a:r>
          </a:p>
          <a:p>
            <a:pPr marL="914400" lvl="2" indent="-342900">
              <a:spcBef>
                <a:spcPts val="0"/>
              </a:spcBef>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cpuid.cpuid</a:t>
            </a:r>
            <a:r>
              <a:rPr lang="en-US" sz="1800" dirty="0"/>
              <a:t> – read CPU CPUID</a:t>
            </a:r>
          </a:p>
          <a:p>
            <a:pPr marL="914400" lvl="2" indent="-342900">
              <a:spcBef>
                <a:spcPts val="0"/>
              </a:spcBef>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interrupts.send_SMI_APMC</a:t>
            </a:r>
            <a:r>
              <a:rPr lang="en-US" sz="1800" dirty="0"/>
              <a:t> – send SMI through port B2h</a:t>
            </a:r>
          </a:p>
          <a:p>
            <a:pPr marL="914400" lvl="2" indent="-342900">
              <a:spcBef>
                <a:spcPts val="0"/>
              </a:spcBef>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cr.read_cr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cr.write_cr</a:t>
            </a:r>
            <a:r>
              <a:rPr lang="en-US" sz="1800" dirty="0"/>
              <a:t> – access to CPU Control Registers</a:t>
            </a:r>
            <a:endParaRPr lang="en-US" sz="2000" dirty="0"/>
          </a:p>
          <a:p>
            <a:pPr marL="342900" indent="-342900">
              <a:buFont typeface="Arial" panose="020B0604020202020204" pitchFamily="34" charset="0"/>
              <a:buChar char="•"/>
            </a:pPr>
            <a:r>
              <a:rPr lang="en-US" sz="2400" dirty="0"/>
              <a:t>Accessed through </a:t>
            </a:r>
            <a:r>
              <a:rPr lang="en-US" sz="2400" dirty="0" err="1">
                <a:latin typeface="Courier New" panose="02070309020205020404" pitchFamily="49" charset="0"/>
                <a:cs typeface="Courier New" panose="02070309020205020404" pitchFamily="49" charset="0"/>
              </a:rPr>
              <a:t>chipsec_util</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spi</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cr</a:t>
            </a:r>
            <a:r>
              <a:rPr lang="en-US" sz="2400" dirty="0">
                <a:latin typeface="Courier New" panose="02070309020205020404" pitchFamily="49" charset="0"/>
                <a:cs typeface="Courier New" panose="02070309020205020404" pitchFamily="49" charset="0"/>
              </a:rPr>
              <a:t>/ucode/cupid/</a:t>
            </a:r>
            <a:r>
              <a:rPr lang="en-US" sz="2400" dirty="0" err="1">
                <a:latin typeface="Courier New" panose="02070309020205020404" pitchFamily="49" charset="0"/>
                <a:cs typeface="Courier New" panose="02070309020205020404" pitchFamily="49" charset="0"/>
              </a:rPr>
              <a:t>smi</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idt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gdt</a:t>
            </a:r>
            <a:r>
              <a:rPr lang="en-US" sz="2400" dirty="0"/>
              <a:t> commands</a:t>
            </a:r>
          </a:p>
          <a:p>
            <a:endParaRPr lang="en-US" sz="2400" dirty="0"/>
          </a:p>
        </p:txBody>
      </p:sp>
    </p:spTree>
    <p:extLst>
      <p:ext uri="{BB962C8B-B14F-4D97-AF65-F5344CB8AC3E}">
        <p14:creationId xmlns:p14="http://schemas.microsoft.com/office/powerpoint/2010/main" val="3698887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HAL Example: UEFI</a:t>
            </a:r>
          </a:p>
        </p:txBody>
      </p:sp>
      <p:sp>
        <p:nvSpPr>
          <p:cNvPr id="8" name="Content Placeholder 7"/>
          <p:cNvSpPr>
            <a:spLocks noGrp="1"/>
          </p:cNvSpPr>
          <p:nvPr>
            <p:ph idx="1"/>
          </p:nvPr>
        </p:nvSpPr>
        <p:spPr>
          <a:xfrm>
            <a:off x="457200" y="1288470"/>
            <a:ext cx="8229600" cy="5140036"/>
          </a:xfrm>
        </p:spPr>
        <p:txBody>
          <a:bodyPr>
            <a:normAutofit fontScale="92500" lnSpcReduction="10000"/>
          </a:bodyPr>
          <a:lstStyle/>
          <a:p>
            <a:pPr marL="342900" indent="-342900">
              <a:buFont typeface="Arial" panose="020B0604020202020204" pitchFamily="34" charset="0"/>
              <a:buChar char="•"/>
            </a:pPr>
            <a:r>
              <a:rPr lang="en-US" sz="2400" dirty="0"/>
              <a:t>UEFI HAL components implements functionality to work with UEFI interfaces and structures</a:t>
            </a:r>
          </a:p>
          <a:p>
            <a:pPr marL="914400" lvl="2" indent="-342900">
              <a:buFontTx/>
              <a:buChar char="-"/>
            </a:pPr>
            <a:r>
              <a:rPr lang="en-US" sz="2100" dirty="0"/>
              <a:t>Dumping UEFI Variables at run-time through UEFI API</a:t>
            </a:r>
          </a:p>
          <a:p>
            <a:pPr marL="914400" lvl="2" indent="-342900">
              <a:buFontTx/>
              <a:buChar char="-"/>
            </a:pPr>
            <a:r>
              <a:rPr lang="en-US" sz="2100" dirty="0"/>
              <a:t>Extracting UEFI Variables from NVRAM store in SPI memory dump</a:t>
            </a:r>
          </a:p>
          <a:p>
            <a:pPr marL="914400" lvl="2" indent="-342900">
              <a:buFontTx/>
              <a:buChar char="-"/>
            </a:pPr>
            <a:r>
              <a:rPr lang="en-US" sz="2100" dirty="0"/>
              <a:t>Decoding certificates/hashes from UEFI variables</a:t>
            </a:r>
          </a:p>
          <a:p>
            <a:pPr marL="914400" lvl="2" indent="-342900">
              <a:buFontTx/>
              <a:buChar char="-"/>
            </a:pPr>
            <a:r>
              <a:rPr lang="en-US" sz="2100" dirty="0"/>
              <a:t>Parsing UEFI Volumes with executables from SPI memory dump</a:t>
            </a:r>
          </a:p>
          <a:p>
            <a:pPr marL="914400" lvl="2" indent="-342900">
              <a:buFontTx/>
              <a:buChar char="-"/>
            </a:pPr>
            <a:r>
              <a:rPr lang="en-US" sz="2100" dirty="0"/>
              <a:t>Extracting and decoding S3 resume boot script</a:t>
            </a:r>
          </a:p>
          <a:p>
            <a:pPr marL="342900" indent="-342900">
              <a:buFont typeface="Arial" panose="020B0604020202020204" pitchFamily="34" charset="0"/>
              <a:buChar char="•"/>
            </a:pPr>
            <a:r>
              <a:rPr lang="en-US" sz="2400" dirty="0"/>
              <a:t>Common UEFI API consumed by modules is exposed through </a:t>
            </a:r>
            <a:r>
              <a:rPr lang="en-US" sz="2400" dirty="0" err="1">
                <a:latin typeface="Courier New" panose="02070309020205020404" pitchFamily="49" charset="0"/>
                <a:cs typeface="Courier New" panose="02070309020205020404" pitchFamily="49" charset="0"/>
              </a:rPr>
              <a:t>chipsec.hal.uefi</a:t>
            </a:r>
            <a:endParaRPr lang="en-US" sz="24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400" dirty="0"/>
              <a:t>UEFI functionality can be common for all UEFI based firmware or can depend on BIOS implementation or UEFI version</a:t>
            </a:r>
          </a:p>
          <a:p>
            <a:pPr marL="914400" lvl="2" indent="-342900">
              <a:buFontTx/>
              <a:buChar char="-"/>
            </a:pPr>
            <a:r>
              <a:rPr lang="en-US" sz="2000" dirty="0"/>
              <a:t>Common UEFI functionality is in </a:t>
            </a:r>
            <a:r>
              <a:rPr lang="en-US" sz="2000" dirty="0">
                <a:latin typeface="Courier New" panose="02070309020205020404" pitchFamily="49" charset="0"/>
                <a:cs typeface="Courier New" panose="02070309020205020404" pitchFamily="49" charset="0"/>
              </a:rPr>
              <a:t>hal/uefi_common.py</a:t>
            </a:r>
          </a:p>
          <a:p>
            <a:pPr marL="914400" lvl="2" indent="-342900">
              <a:buFontTx/>
              <a:buChar char="-"/>
            </a:pPr>
            <a:r>
              <a:rPr lang="en-US" sz="2000" dirty="0"/>
              <a:t>BIOS dependent UEFI functionality is in </a:t>
            </a:r>
            <a:r>
              <a:rPr lang="en-US" sz="2000" dirty="0">
                <a:latin typeface="Courier New" panose="02070309020205020404" pitchFamily="49" charset="0"/>
                <a:cs typeface="Courier New" panose="02070309020205020404" pitchFamily="49" charset="0"/>
              </a:rPr>
              <a:t>hal/uefi_platform.py</a:t>
            </a:r>
            <a:endParaRPr lang="en-US" sz="2100" dirty="0"/>
          </a:p>
          <a:p>
            <a:pPr marL="342900" indent="-342900">
              <a:buFont typeface="Arial" panose="020B0604020202020204" pitchFamily="34" charset="0"/>
              <a:buChar char="•"/>
            </a:pPr>
            <a:r>
              <a:rPr lang="en-US" sz="2400" dirty="0"/>
              <a:t>Accessed through </a:t>
            </a:r>
            <a:r>
              <a:rPr lang="en-US" sz="2400" dirty="0" err="1">
                <a:latin typeface="Courier New" panose="02070309020205020404" pitchFamily="49" charset="0"/>
                <a:cs typeface="Courier New" panose="02070309020205020404" pitchFamily="49" charset="0"/>
              </a:rPr>
              <a:t>chipsec_util</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uefi</a:t>
            </a:r>
            <a:r>
              <a:rPr lang="en-US" sz="2400" dirty="0"/>
              <a:t> command</a:t>
            </a:r>
            <a:endParaRPr lang="en-US" sz="2400" dirty="0">
              <a:latin typeface="Courier New" panose="02070309020205020404" pitchFamily="49" charset="0"/>
              <a:cs typeface="Courier New" panose="02070309020205020404" pitchFamily="49" charset="0"/>
            </a:endParaRPr>
          </a:p>
          <a:p>
            <a:pPr marL="342900" indent="-342900">
              <a:buFontTx/>
              <a:buChar char="-"/>
            </a:pPr>
            <a:endParaRPr lang="en-US" sz="2400" dirty="0"/>
          </a:p>
          <a:p>
            <a:endParaRPr lang="en-US" sz="2400" dirty="0"/>
          </a:p>
        </p:txBody>
      </p:sp>
    </p:spTree>
    <p:extLst>
      <p:ext uri="{BB962C8B-B14F-4D97-AF65-F5344CB8AC3E}">
        <p14:creationId xmlns:p14="http://schemas.microsoft.com/office/powerpoint/2010/main" val="2053932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Configuration</a:t>
            </a:r>
          </a:p>
        </p:txBody>
      </p:sp>
      <p:sp>
        <p:nvSpPr>
          <p:cNvPr id="3" name="Content Placeholder 2"/>
          <p:cNvSpPr>
            <a:spLocks noGrp="1"/>
          </p:cNvSpPr>
          <p:nvPr>
            <p:ph idx="1"/>
          </p:nvPr>
        </p:nvSpPr>
        <p:spPr>
          <a:xfrm>
            <a:off x="457199" y="955738"/>
            <a:ext cx="8089901" cy="5442018"/>
          </a:xfrm>
        </p:spPr>
        <p:txBody>
          <a:bodyPr>
            <a:noAutofit/>
          </a:bodyPr>
          <a:lstStyle/>
          <a:p>
            <a:pPr marL="285750" indent="-285750">
              <a:buFont typeface="Arial" panose="020B0604020202020204" pitchFamily="34" charset="0"/>
              <a:buChar char="•"/>
            </a:pPr>
            <a:r>
              <a:rPr lang="en-US" sz="2000" dirty="0"/>
              <a:t>Each platform (chipset, CPU, devices) has it’s own configuration defined by registers/ranges in I/O, MMIO, </a:t>
            </a:r>
            <a:r>
              <a:rPr lang="en-US" sz="2000" dirty="0" err="1"/>
              <a:t>PCIe</a:t>
            </a:r>
            <a:r>
              <a:rPr lang="en-US" sz="2000" dirty="0"/>
              <a:t> CFG, MSR spaces...</a:t>
            </a:r>
          </a:p>
          <a:p>
            <a:pPr marL="511175" lvl="1" indent="-285750">
              <a:spcBef>
                <a:spcPts val="600"/>
              </a:spcBef>
              <a:buFont typeface="Arial" panose="020B0604020202020204" pitchFamily="34" charset="0"/>
              <a:buChar char="•"/>
            </a:pPr>
            <a:r>
              <a:rPr lang="en-US" sz="1600" dirty="0"/>
              <a:t>The same register may be defined at different offsets, even in different places on different platforms</a:t>
            </a:r>
          </a:p>
          <a:p>
            <a:pPr marL="511175" lvl="1" indent="-285750">
              <a:spcBef>
                <a:spcPts val="600"/>
              </a:spcBef>
              <a:buFont typeface="Arial" panose="020B0604020202020204" pitchFamily="34" charset="0"/>
              <a:buChar char="•"/>
            </a:pPr>
            <a:r>
              <a:rPr lang="en-US" sz="1600" dirty="0"/>
              <a:t>The definition of the register may change (bits, masks ..)</a:t>
            </a:r>
          </a:p>
          <a:p>
            <a:pPr marL="511175" lvl="1" indent="-285750">
              <a:spcBef>
                <a:spcPts val="600"/>
              </a:spcBef>
              <a:buFont typeface="Arial" panose="020B0604020202020204" pitchFamily="34" charset="0"/>
              <a:buChar char="•"/>
            </a:pPr>
            <a:r>
              <a:rPr lang="en-US" sz="1600" dirty="0"/>
              <a:t>Definitions of I/O or MMIO ranges change (location, size ..)</a:t>
            </a:r>
          </a:p>
          <a:p>
            <a:pPr marL="511175" lvl="1" indent="-285750">
              <a:spcBef>
                <a:spcPts val="600"/>
              </a:spcBef>
              <a:buFont typeface="Arial" panose="020B0604020202020204" pitchFamily="34" charset="0"/>
              <a:buChar char="•"/>
            </a:pPr>
            <a:r>
              <a:rPr lang="en-US" sz="1600" dirty="0"/>
              <a:t>Each platform may have its own set of internal devices or controllers</a:t>
            </a:r>
          </a:p>
          <a:p>
            <a:pPr marL="285750" indent="-285750">
              <a:buFont typeface="Arial" panose="020B0604020202020204" pitchFamily="34" charset="0"/>
              <a:buChar char="•"/>
            </a:pPr>
            <a:r>
              <a:rPr lang="en-US" sz="2000" dirty="0"/>
              <a:t>We don’t want to re-write modules for every new platform</a:t>
            </a:r>
          </a:p>
          <a:p>
            <a:pPr marL="285750" indent="-285750">
              <a:buFont typeface="Arial" panose="020B0604020202020204" pitchFamily="34" charset="0"/>
              <a:buChar char="•"/>
            </a:pPr>
            <a:r>
              <a:rPr lang="en-US" sz="2000" dirty="0"/>
              <a:t>It would be nice to be able do this (regardless of where register is):</a:t>
            </a:r>
          </a:p>
          <a:p>
            <a:pPr>
              <a:spcBef>
                <a:spcPts val="300"/>
              </a:spcBef>
            </a:pPr>
            <a:r>
              <a:rPr lang="en-US" sz="20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read_register</a:t>
            </a:r>
            <a:r>
              <a:rPr lang="en-US" sz="1600" dirty="0">
                <a:latin typeface="Courier New" panose="02070309020205020404" pitchFamily="49" charset="0"/>
                <a:cs typeface="Courier New" panose="02070309020205020404" pitchFamily="49" charset="0"/>
              </a:rPr>
              <a:t>( “MY_REGISER” )</a:t>
            </a:r>
          </a:p>
          <a:p>
            <a:pPr>
              <a:spcBef>
                <a:spcPts val="3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reg_field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read_register_field</a:t>
            </a:r>
            <a:r>
              <a:rPr lang="en-US" sz="1600" dirty="0">
                <a:latin typeface="Courier New" panose="02070309020205020404" pitchFamily="49" charset="0"/>
                <a:cs typeface="Courier New" panose="02070309020205020404" pitchFamily="49" charset="0"/>
              </a:rPr>
              <a:t>( “MY_REGISER”, “MY_FIELD” )</a:t>
            </a:r>
          </a:p>
          <a:p>
            <a:pPr marL="285750" indent="-285750">
              <a:buFont typeface="Arial" panose="020B0604020202020204" pitchFamily="34" charset="0"/>
              <a:buChar char="•"/>
            </a:pPr>
            <a:r>
              <a:rPr lang="en-US" sz="2000" dirty="0">
                <a:solidFill>
                  <a:srgbClr val="FF0000"/>
                </a:solidFill>
              </a:rPr>
              <a:t>CHIPSEC does that</a:t>
            </a:r>
            <a:r>
              <a:rPr lang="en-US" sz="2000" dirty="0"/>
              <a:t> using configuration described in XML files for each platform, or per-feature, or common (</a:t>
            </a:r>
            <a:r>
              <a:rPr lang="en-US" sz="2000" dirty="0">
                <a:latin typeface="Courier New" panose="02070309020205020404" pitchFamily="49" charset="0"/>
                <a:cs typeface="Courier New" panose="02070309020205020404" pitchFamily="49" charset="0"/>
              </a:rPr>
              <a:t>chipsec/</a:t>
            </a:r>
            <a:r>
              <a:rPr lang="en-US" sz="2000" dirty="0" err="1">
                <a:latin typeface="Courier New" panose="02070309020205020404" pitchFamily="49" charset="0"/>
                <a:cs typeface="Courier New" panose="02070309020205020404" pitchFamily="49" charset="0"/>
              </a:rPr>
              <a:t>cfg</a:t>
            </a:r>
            <a:r>
              <a:rPr lang="en-US" sz="2000" dirty="0"/>
              <a:t> directory)</a:t>
            </a:r>
          </a:p>
          <a:p>
            <a:pPr marL="285750" indent="-285750">
              <a:buFont typeface="Arial" panose="020B0604020202020204" pitchFamily="34" charset="0"/>
              <a:buChar char="•"/>
            </a:pPr>
            <a:r>
              <a:rPr lang="en-US" sz="2000" dirty="0"/>
              <a:t>Look for these lines in the output:</a:t>
            </a:r>
          </a:p>
          <a:p>
            <a:pPr>
              <a:lnSpc>
                <a:spcPct val="120000"/>
              </a:lnSpc>
              <a:spcBef>
                <a:spcPts val="0"/>
              </a:spcBef>
            </a:pPr>
            <a:r>
              <a:rPr lang="en-US" sz="1400" dirty="0">
                <a:latin typeface="Courier New" panose="02070309020205020404" pitchFamily="49" charset="0"/>
                <a:cs typeface="Courier New" panose="02070309020205020404" pitchFamily="49" charset="0"/>
              </a:rPr>
              <a:t>	[*] loading common platform </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from ‘..\chipsec/</a:t>
            </a:r>
            <a:r>
              <a:rPr lang="en-US" sz="1400" dirty="0" err="1">
                <a:latin typeface="Courier New" panose="02070309020205020404" pitchFamily="49" charset="0"/>
                <a:cs typeface="Courier New" panose="02070309020205020404" pitchFamily="49" charset="0"/>
              </a:rPr>
              <a:t>cfg</a:t>
            </a:r>
            <a:r>
              <a:rPr lang="en-US" sz="1400" dirty="0">
                <a:latin typeface="Courier New" panose="02070309020205020404" pitchFamily="49" charset="0"/>
                <a:cs typeface="Courier New" panose="02070309020205020404" pitchFamily="49" charset="0"/>
              </a:rPr>
              <a:t>\common.xml'..</a:t>
            </a:r>
          </a:p>
          <a:p>
            <a:pPr>
              <a:lnSpc>
                <a:spcPct val="120000"/>
              </a:lnSpc>
              <a:spcBef>
                <a:spcPts val="0"/>
              </a:spcBef>
            </a:pPr>
            <a:r>
              <a:rPr lang="en-US" sz="1400" dirty="0">
                <a:latin typeface="Courier New" panose="02070309020205020404" pitchFamily="49" charset="0"/>
                <a:cs typeface="Courier New" panose="02070309020205020404" pitchFamily="49" charset="0"/>
              </a:rPr>
              <a:t>	[*] loading '</a:t>
            </a:r>
            <a:r>
              <a:rPr lang="en-US" sz="1400" dirty="0" err="1">
                <a:latin typeface="Courier New" panose="02070309020205020404" pitchFamily="49" charset="0"/>
                <a:cs typeface="Courier New" panose="02070309020205020404" pitchFamily="49" charset="0"/>
              </a:rPr>
              <a:t>hsw</a:t>
            </a:r>
            <a:r>
              <a:rPr lang="en-US" sz="1400" dirty="0">
                <a:latin typeface="Courier New" panose="02070309020205020404" pitchFamily="49" charset="0"/>
                <a:cs typeface="Courier New" panose="02070309020205020404" pitchFamily="49" charset="0"/>
              </a:rPr>
              <a:t>' platform </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from ‘..\chipsec/</a:t>
            </a:r>
            <a:r>
              <a:rPr lang="en-US" sz="1400" dirty="0" err="1">
                <a:latin typeface="Courier New" panose="02070309020205020404" pitchFamily="49" charset="0"/>
                <a:cs typeface="Courier New" panose="02070309020205020404" pitchFamily="49" charset="0"/>
              </a:rPr>
              <a:t>cfg</a:t>
            </a:r>
            <a:r>
              <a:rPr lang="en-US" sz="1400" dirty="0">
                <a:latin typeface="Courier New" panose="02070309020205020404" pitchFamily="49" charset="0"/>
                <a:cs typeface="Courier New" panose="02070309020205020404" pitchFamily="49" charset="0"/>
              </a:rPr>
              <a:t>\hsw.xml'..</a:t>
            </a:r>
          </a:p>
          <a:p>
            <a:pPr marL="511175"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508900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Configuration: IO, MMIO…</a:t>
            </a:r>
          </a:p>
        </p:txBody>
      </p:sp>
      <p:sp>
        <p:nvSpPr>
          <p:cNvPr id="3" name="Content Placeholder 2"/>
          <p:cNvSpPr>
            <a:spLocks noGrp="1"/>
          </p:cNvSpPr>
          <p:nvPr>
            <p:ph idx="1"/>
          </p:nvPr>
        </p:nvSpPr>
        <p:spPr>
          <a:xfrm>
            <a:off x="457199" y="1233194"/>
            <a:ext cx="8089901" cy="5228062"/>
          </a:xfrm>
        </p:spPr>
        <p:txBody>
          <a:bodyPr>
            <a:noAutofit/>
          </a:bodyPr>
          <a:lstStyle/>
          <a:p>
            <a:pPr marL="285750" indent="-285750">
              <a:buFont typeface="Arial" panose="020B0604020202020204" pitchFamily="34" charset="0"/>
              <a:buChar char="•"/>
            </a:pPr>
            <a:r>
              <a:rPr lang="en-US" sz="2400" dirty="0"/>
              <a:t>Internal </a:t>
            </a:r>
            <a:r>
              <a:rPr lang="en-US" sz="2400" dirty="0" err="1"/>
              <a:t>PCIe</a:t>
            </a:r>
            <a:r>
              <a:rPr lang="en-US" sz="2400" dirty="0"/>
              <a:t> devices (devices, controllers, interfaces ..)</a:t>
            </a:r>
          </a:p>
          <a:p>
            <a:pPr>
              <a:spcBef>
                <a:spcPts val="0"/>
              </a:spcBef>
            </a:pPr>
            <a:r>
              <a:rPr lang="en-US" sz="1800" dirty="0">
                <a:solidFill>
                  <a:srgbClr val="0000FF"/>
                </a:solidFill>
                <a:latin typeface="Courier New" panose="02070309020205020404" pitchFamily="49" charset="0"/>
              </a:rPr>
              <a:t>&lt;pci&gt;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&lt;device</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'HOSTCTRL'</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bus</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‘0x0'</a:t>
            </a:r>
            <a:r>
              <a:rPr lang="en-US" sz="1800" dirty="0">
                <a:solidFill>
                  <a:srgbClr val="000000"/>
                </a:solidFill>
                <a:latin typeface="Courier New" panose="02070309020205020404" pitchFamily="49" charset="0"/>
              </a:rPr>
              <a:t> </a:t>
            </a:r>
            <a:r>
              <a:rPr lang="en-US" sz="1800" dirty="0" err="1">
                <a:solidFill>
                  <a:srgbClr val="FF0000"/>
                </a:solidFill>
                <a:latin typeface="Courier New" panose="02070309020205020404" pitchFamily="49" charset="0"/>
              </a:rPr>
              <a:t>dev</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'0x0'</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fun</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'0x0'</a:t>
            </a:r>
            <a:r>
              <a:rPr lang="en-US" sz="1800" dirty="0">
                <a:solidFill>
                  <a:srgbClr val="FF0000"/>
                </a:solidFill>
                <a:latin typeface="Courier New" panose="02070309020205020404" pitchFamily="49" charset="0"/>
              </a:rPr>
              <a:t>../</a:t>
            </a:r>
            <a:r>
              <a:rPr lang="en-US" sz="1800" dirty="0">
                <a:solidFill>
                  <a:srgbClr val="0000FF"/>
                </a:solidFill>
                <a:latin typeface="Courier New" panose="02070309020205020404" pitchFamily="49" charset="0"/>
              </a:rPr>
              <a:t>&gt;</a:t>
            </a:r>
          </a:p>
          <a:p>
            <a:pPr>
              <a:spcBef>
                <a:spcPts val="0"/>
              </a:spcBef>
            </a:pPr>
            <a:endParaRPr lang="en-US" sz="18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400" dirty="0"/>
              <a:t>Memory Mapped I/O ranges (BARs)</a:t>
            </a:r>
          </a:p>
          <a:p>
            <a:pPr>
              <a:spcBef>
                <a:spcPts val="0"/>
              </a:spcBef>
            </a:pPr>
            <a:r>
              <a:rPr lang="en-US" sz="1800" dirty="0">
                <a:solidFill>
                  <a:srgbClr val="0000FF"/>
                </a:solidFill>
                <a:latin typeface="Courier New" panose="02070309020205020404" pitchFamily="49" charset="0"/>
              </a:rPr>
              <a:t>&lt;</a:t>
            </a:r>
            <a:r>
              <a:rPr lang="en-US" sz="1800" dirty="0" err="1">
                <a:solidFill>
                  <a:srgbClr val="0000FF"/>
                </a:solidFill>
                <a:latin typeface="Courier New" panose="02070309020205020404" pitchFamily="49" charset="0"/>
              </a:rPr>
              <a:t>mmio</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&lt;bar</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‘SPIBAR'</a:t>
            </a:r>
            <a:r>
              <a:rPr lang="en-US" sz="1800" dirty="0">
                <a:solidFill>
                  <a:srgbClr val="FF0000"/>
                </a:solidFill>
                <a:latin typeface="Courier New" panose="02070309020205020404" pitchFamily="49" charset="0"/>
              </a:rPr>
              <a:t>.. </a:t>
            </a:r>
            <a:r>
              <a:rPr lang="en-US" sz="1800" dirty="0" err="1">
                <a:solidFill>
                  <a:srgbClr val="FF0000"/>
                </a:solidFill>
                <a:latin typeface="Courier New" panose="02070309020205020404" pitchFamily="49" charset="0"/>
              </a:rPr>
              <a:t>reg</a:t>
            </a:r>
            <a:r>
              <a:rPr lang="en-US" sz="1800" dirty="0">
                <a:solidFill>
                  <a:srgbClr val="FF0000"/>
                </a:solidFill>
                <a:latin typeface="Courier New" panose="02070309020205020404" pitchFamily="49" charset="0"/>
              </a:rPr>
              <a:t>=</a:t>
            </a:r>
            <a:r>
              <a:rPr lang="en-US" sz="1800" b="1" dirty="0">
                <a:solidFill>
                  <a:srgbClr val="8000FF"/>
                </a:solidFill>
                <a:latin typeface="Courier New" panose="02070309020205020404" pitchFamily="49" charset="0"/>
              </a:rPr>
              <a:t>‘0xF0‘ </a:t>
            </a:r>
            <a:r>
              <a:rPr lang="en-US" sz="1800" dirty="0" err="1">
                <a:solidFill>
                  <a:srgbClr val="FF0000"/>
                </a:solidFill>
                <a:latin typeface="Courier New" panose="02070309020205020404" pitchFamily="49" charset="0"/>
              </a:rPr>
              <a:t>enable_bit</a:t>
            </a:r>
            <a:r>
              <a:rPr lang="en-US" sz="1800" dirty="0">
                <a:solidFill>
                  <a:srgbClr val="FF0000"/>
                </a:solidFill>
                <a:latin typeface="Courier New" panose="02070309020205020404" pitchFamily="49" charset="0"/>
              </a:rPr>
              <a:t>=</a:t>
            </a:r>
            <a:r>
              <a:rPr lang="en-US" sz="1800" b="1" dirty="0">
                <a:solidFill>
                  <a:srgbClr val="8000FF"/>
                </a:solidFill>
                <a:latin typeface="Courier New" panose="02070309020205020404" pitchFamily="49" charset="0"/>
              </a:rPr>
              <a:t>‘0‘ </a:t>
            </a:r>
            <a:r>
              <a:rPr lang="en-US" sz="1800" dirty="0">
                <a:solidFill>
                  <a:srgbClr val="FF0000"/>
                </a:solidFill>
                <a:latin typeface="Courier New" panose="02070309020205020404" pitchFamily="49" charset="0"/>
              </a:rPr>
              <a:t>../</a:t>
            </a:r>
            <a:r>
              <a:rPr lang="en-US" sz="1800" dirty="0">
                <a:solidFill>
                  <a:srgbClr val="0000FF"/>
                </a:solidFill>
                <a:latin typeface="Courier New" panose="02070309020205020404" pitchFamily="49" charset="0"/>
              </a:rPr>
              <a:t>&gt;</a:t>
            </a:r>
          </a:p>
          <a:p>
            <a:pPr>
              <a:spcBef>
                <a:spcPts val="0"/>
              </a:spcBef>
            </a:pPr>
            <a:endParaRPr lang="en-US" sz="18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400" dirty="0"/>
              <a:t>Legacy port I/O ranges (BARs)</a:t>
            </a:r>
          </a:p>
          <a:p>
            <a:pPr>
              <a:spcBef>
                <a:spcPts val="0"/>
              </a:spcBef>
            </a:pPr>
            <a:r>
              <a:rPr lang="en-US" sz="1800" dirty="0">
                <a:solidFill>
                  <a:srgbClr val="0000FF"/>
                </a:solidFill>
                <a:latin typeface="Courier New" panose="02070309020205020404" pitchFamily="49" charset="0"/>
              </a:rPr>
              <a:t>&lt;</a:t>
            </a:r>
            <a:r>
              <a:rPr lang="en-US" sz="1800" dirty="0" err="1">
                <a:solidFill>
                  <a:srgbClr val="0000FF"/>
                </a:solidFill>
                <a:latin typeface="Courier New" panose="02070309020205020404" pitchFamily="49" charset="0"/>
              </a:rPr>
              <a:t>io</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&lt;bar</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‘ABASE'</a:t>
            </a:r>
            <a:r>
              <a:rPr lang="en-US" sz="1800" dirty="0">
                <a:solidFill>
                  <a:srgbClr val="FF0000"/>
                </a:solidFill>
                <a:latin typeface="Courier New" panose="02070309020205020404" pitchFamily="49" charset="0"/>
              </a:rPr>
              <a:t>.. </a:t>
            </a:r>
            <a:r>
              <a:rPr lang="en-US" sz="1800" dirty="0" err="1">
                <a:solidFill>
                  <a:srgbClr val="FF0000"/>
                </a:solidFill>
                <a:latin typeface="Courier New" panose="02070309020205020404" pitchFamily="49" charset="0"/>
              </a:rPr>
              <a:t>reg</a:t>
            </a:r>
            <a:r>
              <a:rPr lang="en-US" sz="1800" dirty="0">
                <a:solidFill>
                  <a:srgbClr val="FF0000"/>
                </a:solidFill>
                <a:latin typeface="Courier New" panose="02070309020205020404" pitchFamily="49" charset="0"/>
              </a:rPr>
              <a:t>=</a:t>
            </a:r>
            <a:r>
              <a:rPr lang="en-US" sz="1800" b="1" dirty="0">
                <a:solidFill>
                  <a:srgbClr val="8000FF"/>
                </a:solidFill>
                <a:latin typeface="Courier New" panose="02070309020205020404" pitchFamily="49" charset="0"/>
              </a:rPr>
              <a:t>‘0x40‘ </a:t>
            </a:r>
            <a:r>
              <a:rPr lang="en-US" sz="1800" dirty="0">
                <a:solidFill>
                  <a:srgbClr val="FF0000"/>
                </a:solidFill>
                <a:latin typeface="Courier New" panose="02070309020205020404" pitchFamily="49" charset="0"/>
              </a:rPr>
              <a:t>../</a:t>
            </a:r>
            <a:r>
              <a:rPr lang="en-US" sz="1800" dirty="0">
                <a:solidFill>
                  <a:srgbClr val="0000FF"/>
                </a:solidFill>
                <a:latin typeface="Courier New" panose="02070309020205020404" pitchFamily="49" charset="0"/>
              </a:rPr>
              <a:t>&gt;</a:t>
            </a:r>
          </a:p>
          <a:p>
            <a:pPr>
              <a:spcBef>
                <a:spcPts val="0"/>
              </a:spcBef>
            </a:pPr>
            <a:endParaRPr lang="en-US" sz="18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400" dirty="0"/>
              <a:t>Memory ranges</a:t>
            </a:r>
          </a:p>
          <a:p>
            <a:pPr>
              <a:spcBef>
                <a:spcPts val="0"/>
              </a:spcBef>
            </a:pPr>
            <a:r>
              <a:rPr lang="en-US" sz="1800" dirty="0">
                <a:solidFill>
                  <a:srgbClr val="0000FF"/>
                </a:solidFill>
                <a:latin typeface="Courier New" panose="02070309020205020404" pitchFamily="49" charset="0"/>
              </a:rPr>
              <a:t>&lt;memory&gt;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&lt;range</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‘LEGACY‘</a:t>
            </a:r>
            <a:r>
              <a:rPr lang="en-US" sz="1800" dirty="0">
                <a:solidFill>
                  <a:srgbClr val="FF0000"/>
                </a:solidFill>
                <a:latin typeface="Courier New" panose="02070309020205020404" pitchFamily="49" charset="0"/>
              </a:rPr>
              <a:t> address=</a:t>
            </a:r>
            <a:r>
              <a:rPr lang="en-US" sz="1800" b="1" dirty="0">
                <a:solidFill>
                  <a:srgbClr val="8000FF"/>
                </a:solidFill>
                <a:latin typeface="Courier New" panose="02070309020205020404" pitchFamily="49" charset="0"/>
              </a:rPr>
              <a:t>‘0x00‘ </a:t>
            </a:r>
            <a:r>
              <a:rPr lang="en-US" sz="1800" dirty="0">
                <a:solidFill>
                  <a:srgbClr val="FF0000"/>
                </a:solidFill>
                <a:latin typeface="Courier New" panose="02070309020205020404" pitchFamily="49" charset="0"/>
              </a:rPr>
              <a:t>size=</a:t>
            </a:r>
            <a:r>
              <a:rPr lang="en-US" sz="1800" b="1" dirty="0">
                <a:solidFill>
                  <a:srgbClr val="8000FF"/>
                </a:solidFill>
                <a:latin typeface="Courier New" panose="02070309020205020404" pitchFamily="49" charset="0"/>
              </a:rPr>
              <a:t>‘0x100000‘ </a:t>
            </a:r>
            <a:r>
              <a:rPr lang="en-US" sz="1800" dirty="0">
                <a:solidFill>
                  <a:srgbClr val="FF0000"/>
                </a:solidFill>
                <a:latin typeface="Courier New" panose="02070309020205020404" pitchFamily="49" charset="0"/>
              </a:rPr>
              <a:t>../</a:t>
            </a:r>
            <a:r>
              <a:rPr lang="en-US" sz="1800" dirty="0">
                <a:solidFill>
                  <a:srgbClr val="0000FF"/>
                </a:solidFill>
                <a:latin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012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Configuration: Registers</a:t>
            </a:r>
          </a:p>
        </p:txBody>
      </p:sp>
      <p:sp>
        <p:nvSpPr>
          <p:cNvPr id="3" name="Content Placeholder 2"/>
          <p:cNvSpPr>
            <a:spLocks noGrp="1"/>
          </p:cNvSpPr>
          <p:nvPr>
            <p:ph idx="1"/>
          </p:nvPr>
        </p:nvSpPr>
        <p:spPr>
          <a:xfrm>
            <a:off x="457199" y="981138"/>
            <a:ext cx="8089901" cy="5442018"/>
          </a:xfrm>
        </p:spPr>
        <p:txBody>
          <a:bodyPr>
            <a:noAutofit/>
          </a:bodyPr>
          <a:lstStyle/>
          <a:p>
            <a:pPr marL="285750" indent="-285750">
              <a:buFont typeface="Arial" panose="020B0604020202020204" pitchFamily="34" charset="0"/>
              <a:buChar char="•"/>
            </a:pPr>
            <a:r>
              <a:rPr lang="en-US" sz="2400" dirty="0"/>
              <a:t>Configuration registers</a:t>
            </a:r>
          </a:p>
          <a:p>
            <a:pPr>
              <a:spcBef>
                <a:spcPts val="0"/>
              </a:spcBef>
            </a:pPr>
            <a:endParaRPr lang="en-US" sz="1800" dirty="0">
              <a:solidFill>
                <a:srgbClr val="0000FF"/>
              </a:solidFill>
              <a:latin typeface="Courier New" panose="02070309020205020404" pitchFamily="49" charset="0"/>
            </a:endParaRPr>
          </a:p>
          <a:p>
            <a:pPr>
              <a:spcBef>
                <a:spcPts val="0"/>
              </a:spcBef>
            </a:pPr>
            <a:r>
              <a:rPr lang="en-US" sz="1800" dirty="0">
                <a:solidFill>
                  <a:srgbClr val="0000FF"/>
                </a:solidFill>
                <a:latin typeface="Courier New" panose="02070309020205020404" pitchFamily="49" charset="0"/>
              </a:rPr>
              <a:t>&lt;registers&gt;</a:t>
            </a:r>
            <a:endParaRPr lang="en-US" sz="1800" b="1" dirty="0">
              <a:solidFill>
                <a:srgbClr val="000000"/>
              </a:solidFill>
              <a:latin typeface="Courier New" panose="02070309020205020404" pitchFamily="49" charset="0"/>
            </a:endParaRPr>
          </a:p>
          <a:p>
            <a:pPr>
              <a:spcBef>
                <a:spcPts val="0"/>
              </a:spcBef>
            </a:pP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&lt;register</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'BC'</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type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a:t>
            </a:r>
            <a:r>
              <a:rPr lang="en-US" sz="1800" b="1" dirty="0" err="1">
                <a:solidFill>
                  <a:srgbClr val="8000FF"/>
                </a:solidFill>
                <a:latin typeface="Courier New" panose="02070309020205020404" pitchFamily="49" charset="0"/>
              </a:rPr>
              <a:t>pcicfg</a:t>
            </a:r>
            <a:r>
              <a:rPr lang="en-US" sz="1800" b="1" dirty="0">
                <a:solidFill>
                  <a:srgbClr val="8000FF"/>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err="1">
                <a:solidFill>
                  <a:srgbClr val="FF0000"/>
                </a:solidFill>
                <a:latin typeface="Courier New" panose="02070309020205020404" pitchFamily="49" charset="0"/>
              </a:rPr>
              <a:t>desc</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'BIOS Control'</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&lt;field</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'BIOSWE'</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bit</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'0'</a:t>
            </a:r>
            <a:r>
              <a:rPr lang="en-US" sz="1800"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&lt;field</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'BLE'</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bit</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'1'</a:t>
            </a:r>
            <a:r>
              <a:rPr lang="en-US" sz="1800"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&lt;field</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'SMM_BWP'</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bit</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'5'</a:t>
            </a:r>
            <a:r>
              <a:rPr lang="en-US" sz="1800"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&lt;/register&gt;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&lt;register</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'HSFS'</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type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a:t>
            </a:r>
            <a:r>
              <a:rPr lang="en-US" sz="1800" b="1" dirty="0" err="1">
                <a:solidFill>
                  <a:srgbClr val="8000FF"/>
                </a:solidFill>
                <a:latin typeface="Courier New" panose="02070309020205020404" pitchFamily="49" charset="0"/>
              </a:rPr>
              <a:t>mmio</a:t>
            </a:r>
            <a:r>
              <a:rPr lang="en-US" sz="1800" b="1" dirty="0">
                <a:solidFill>
                  <a:srgbClr val="8000FF"/>
                </a:solidFill>
                <a:latin typeface="Courier New" panose="02070309020205020404" pitchFamily="49" charset="0"/>
              </a:rPr>
              <a:t>'</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&lt;field</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'FLOCKDN'</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bit</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'15'</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&lt;/register&gt;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&lt;register</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'IA32_SMRR_PHYSMASK'</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type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a:t>
            </a:r>
            <a:r>
              <a:rPr lang="en-US" sz="1800" b="1" dirty="0" err="1">
                <a:solidFill>
                  <a:srgbClr val="8000FF"/>
                </a:solidFill>
                <a:latin typeface="Courier New" panose="02070309020205020404" pitchFamily="49" charset="0"/>
              </a:rPr>
              <a:t>msr</a:t>
            </a:r>
            <a:r>
              <a:rPr lang="en-US" sz="1800" b="1" dirty="0">
                <a:solidFill>
                  <a:srgbClr val="8000FF"/>
                </a:solidFill>
                <a:latin typeface="Courier New" panose="02070309020205020404" pitchFamily="49" charset="0"/>
              </a:rPr>
              <a:t>'</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b="1" dirty="0">
                <a:solidFill>
                  <a:srgbClr val="000000"/>
                </a:solidFill>
                <a:latin typeface="Courier New" panose="02070309020205020404" pitchFamily="49" charset="0"/>
              </a:rPr>
              <a:t>    </a:t>
            </a:r>
            <a:r>
              <a:rPr lang="en-US" sz="1800" dirty="0">
                <a:solidFill>
                  <a:srgbClr val="0000FF"/>
                </a:solidFill>
                <a:latin typeface="Courier New" panose="02070309020205020404" pitchFamily="49" charset="0"/>
              </a:rPr>
              <a:t>&lt;field</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'Valid'</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bit</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'11'</a:t>
            </a:r>
            <a:r>
              <a:rPr lang="en-US" sz="1800" dirty="0">
                <a:solidFill>
                  <a:srgbClr val="0000FF"/>
                </a:solidFill>
                <a:latin typeface="Courier New" panose="02070309020205020404" pitchFamily="49" charset="0"/>
              </a:rPr>
              <a:t>/&gt;</a:t>
            </a:r>
            <a:endParaRPr lang="en-US" sz="1800" b="1" dirty="0">
              <a:solidFill>
                <a:srgbClr val="000000"/>
              </a:solidFill>
              <a:latin typeface="Courier New" panose="02070309020205020404" pitchFamily="49" charset="0"/>
            </a:endParaRPr>
          </a:p>
          <a:p>
            <a:pPr>
              <a:spcBef>
                <a:spcPts val="0"/>
              </a:spcBef>
            </a:pPr>
            <a:r>
              <a:rPr lang="en-US" sz="1800" dirty="0">
                <a:solidFill>
                  <a:srgbClr val="0000FF"/>
                </a:solidFill>
                <a:latin typeface="Courier New" panose="02070309020205020404" pitchFamily="49" charset="0"/>
              </a:rPr>
              <a:t>  &lt;/register&gt;</a:t>
            </a:r>
            <a:r>
              <a:rPr lang="en-US" sz="1800" b="1" dirty="0">
                <a:solidFill>
                  <a:srgbClr val="000000"/>
                </a:solidFill>
                <a:latin typeface="Courier New" panose="02070309020205020404" pitchFamily="49" charset="0"/>
              </a:rPr>
              <a:t> </a:t>
            </a:r>
          </a:p>
          <a:p>
            <a:pPr>
              <a:spcBef>
                <a:spcPts val="0"/>
              </a:spcBef>
            </a:pPr>
            <a:endParaRPr lang="en-US" sz="1800" dirty="0">
              <a:solidFill>
                <a:srgbClr val="0000FF"/>
              </a:solidFill>
              <a:latin typeface="Courier New" panose="02070309020205020404" pitchFamily="49" charset="0"/>
            </a:endParaRPr>
          </a:p>
          <a:p>
            <a:pPr>
              <a:spcBef>
                <a:spcPts val="0"/>
              </a:spcBef>
            </a:pPr>
            <a:r>
              <a:rPr lang="en-US" sz="1800" dirty="0">
                <a:solidFill>
                  <a:srgbClr val="0000FF"/>
                </a:solidFill>
                <a:latin typeface="Courier New" panose="02070309020205020404" pitchFamily="49" charset="0"/>
              </a:rPr>
              <a:t>&lt;/registers&gt;</a:t>
            </a:r>
            <a:endParaRPr lang="en-US" sz="1800" b="1" dirty="0">
              <a:solidFill>
                <a:srgbClr val="000000"/>
              </a:solidFill>
              <a:latin typeface="Courier New" panose="02070309020205020404" pitchFamily="49" charset="0"/>
            </a:endParaRPr>
          </a:p>
          <a:p>
            <a:pPr>
              <a:spcBef>
                <a:spcPts val="0"/>
              </a:spcBef>
            </a:pPr>
            <a:endParaRPr lang="en-US" sz="1800" dirty="0"/>
          </a:p>
        </p:txBody>
      </p:sp>
    </p:spTree>
    <p:extLst>
      <p:ext uri="{BB962C8B-B14F-4D97-AF65-F5344CB8AC3E}">
        <p14:creationId xmlns:p14="http://schemas.microsoft.com/office/powerpoint/2010/main" val="3188175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Configuration: “Controls”</a:t>
            </a:r>
          </a:p>
        </p:txBody>
      </p:sp>
      <p:sp>
        <p:nvSpPr>
          <p:cNvPr id="3" name="Content Placeholder 2"/>
          <p:cNvSpPr>
            <a:spLocks noGrp="1"/>
          </p:cNvSpPr>
          <p:nvPr>
            <p:ph idx="1"/>
          </p:nvPr>
        </p:nvSpPr>
        <p:spPr>
          <a:xfrm>
            <a:off x="457199" y="1233194"/>
            <a:ext cx="8382001" cy="5189962"/>
          </a:xfrm>
        </p:spPr>
        <p:txBody>
          <a:bodyPr>
            <a:noAutofit/>
          </a:bodyPr>
          <a:lstStyle/>
          <a:p>
            <a:pPr marL="285750" indent="-285750">
              <a:buFont typeface="Arial" panose="020B0604020202020204" pitchFamily="34" charset="0"/>
              <a:buChar char="•"/>
            </a:pPr>
            <a:r>
              <a:rPr lang="en-US" sz="2400" b="1" dirty="0"/>
              <a:t>Controls</a:t>
            </a:r>
            <a:r>
              <a:rPr lang="en-US" sz="2400" dirty="0"/>
              <a:t> are important hardware lock bits, hardware protection enables, etc.</a:t>
            </a:r>
          </a:p>
          <a:p>
            <a:endParaRPr lang="en-US" sz="1800" dirty="0">
              <a:solidFill>
                <a:srgbClr val="0000FF"/>
              </a:solidFill>
              <a:latin typeface="Courier New" panose="02070309020205020404" pitchFamily="49" charset="0"/>
            </a:endParaRPr>
          </a:p>
          <a:p>
            <a:r>
              <a:rPr lang="en-US" sz="1800" dirty="0">
                <a:solidFill>
                  <a:srgbClr val="0000FF"/>
                </a:solidFill>
                <a:latin typeface="Courier New" panose="02070309020205020404" pitchFamily="49" charset="0"/>
              </a:rPr>
              <a:t>&lt;control</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name</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a:t>
            </a:r>
            <a:r>
              <a:rPr lang="en-US" sz="1800" b="1" dirty="0" err="1">
                <a:solidFill>
                  <a:srgbClr val="8000FF"/>
                </a:solidFill>
                <a:latin typeface="Courier New" panose="02070309020205020404" pitchFamily="49" charset="0"/>
              </a:rPr>
              <a:t>FlashLock</a:t>
            </a:r>
            <a:r>
              <a:rPr lang="en-US" sz="1800" b="1" dirty="0">
                <a:solidFill>
                  <a:srgbClr val="8000FF"/>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register</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‘HSFS'</a:t>
            </a:r>
            <a:r>
              <a:rPr lang="en-US" sz="1800" dirty="0">
                <a:solidFill>
                  <a:srgbClr val="000000"/>
                </a:solidFill>
                <a:latin typeface="Courier New" panose="02070309020205020404" pitchFamily="49" charset="0"/>
              </a:rPr>
              <a:t> </a:t>
            </a:r>
            <a:r>
              <a:rPr lang="en-US" sz="1800" dirty="0">
                <a:solidFill>
                  <a:srgbClr val="FF0000"/>
                </a:solidFill>
                <a:latin typeface="Courier New" panose="02070309020205020404" pitchFamily="49" charset="0"/>
              </a:rPr>
              <a:t>field</a:t>
            </a:r>
            <a:r>
              <a:rPr lang="en-US" sz="1800" dirty="0">
                <a:solidFill>
                  <a:srgbClr val="000000"/>
                </a:solidFill>
                <a:latin typeface="Courier New" panose="02070309020205020404" pitchFamily="49" charset="0"/>
              </a:rPr>
              <a:t>=</a:t>
            </a:r>
            <a:r>
              <a:rPr lang="en-US" sz="1800" b="1" dirty="0">
                <a:solidFill>
                  <a:srgbClr val="8000FF"/>
                </a:solidFill>
                <a:latin typeface="Courier New" panose="02070309020205020404" pitchFamily="49" charset="0"/>
              </a:rPr>
              <a:t>‘FLOCKDN'</a:t>
            </a:r>
            <a:r>
              <a:rPr lang="en-US" sz="1800" dirty="0">
                <a:solidFill>
                  <a:srgbClr val="0000FF"/>
                </a:solidFill>
                <a:latin typeface="Courier New" panose="02070309020205020404" pitchFamily="49" charset="0"/>
              </a:rPr>
              <a:t>/&gt;</a:t>
            </a:r>
            <a:endParaRPr lang="en-US" sz="1800" dirty="0"/>
          </a:p>
          <a:p>
            <a:endParaRPr lang="en-US" sz="2400" dirty="0"/>
          </a:p>
          <a:p>
            <a:pPr marL="285750" indent="-285750">
              <a:buFont typeface="Arial" panose="020B0604020202020204" pitchFamily="34" charset="0"/>
              <a:buChar char="•"/>
            </a:pPr>
            <a:r>
              <a:rPr lang="en-US" sz="2400" dirty="0"/>
              <a:t>Modules can read the value of controls on any platform by the name regardless of where this control is (which register)</a:t>
            </a:r>
            <a:endParaRPr lang="en-US" sz="1800" dirty="0">
              <a:solidFill>
                <a:srgbClr val="0000FF"/>
              </a:solidFill>
              <a:latin typeface="Courier New" panose="02070309020205020404" pitchFamily="49" charset="0"/>
            </a:endParaRPr>
          </a:p>
          <a:p>
            <a:endParaRPr lang="en-US" sz="1800" dirty="0">
              <a:solidFill>
                <a:srgbClr val="000000"/>
              </a:solidFill>
              <a:latin typeface="Courier New" panose="02070309020205020404" pitchFamily="49" charset="0"/>
            </a:endParaRPr>
          </a:p>
          <a:p>
            <a:r>
              <a:rPr lang="en-US" sz="1800" dirty="0">
                <a:solidFill>
                  <a:srgbClr val="000000"/>
                </a:solidFill>
                <a:latin typeface="Courier New" panose="02070309020205020404" pitchFamily="49" charset="0"/>
              </a:rPr>
              <a:t>flock </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chipsec</a:t>
            </a:r>
            <a:r>
              <a:rPr lang="en-US" sz="1800" b="1" dirty="0" err="1">
                <a:solidFill>
                  <a:srgbClr val="000080"/>
                </a:solidFill>
                <a:latin typeface="Courier New" panose="02070309020205020404" pitchFamily="49" charset="0"/>
              </a:rPr>
              <a:t>.</a:t>
            </a:r>
            <a:r>
              <a:rPr lang="en-US" sz="1800" dirty="0" err="1">
                <a:solidFill>
                  <a:srgbClr val="000000"/>
                </a:solidFill>
                <a:latin typeface="Courier New" panose="02070309020205020404" pitchFamily="49" charset="0"/>
              </a:rPr>
              <a:t>chipset</a:t>
            </a:r>
            <a:r>
              <a:rPr lang="en-US" sz="1800" b="1" dirty="0" err="1">
                <a:solidFill>
                  <a:srgbClr val="000080"/>
                </a:solidFill>
                <a:latin typeface="Courier New" panose="02070309020205020404" pitchFamily="49" charset="0"/>
              </a:rPr>
              <a:t>.</a:t>
            </a:r>
            <a:r>
              <a:rPr lang="en-US" sz="1800" dirty="0" err="1">
                <a:solidFill>
                  <a:srgbClr val="000000"/>
                </a:solidFill>
                <a:latin typeface="Courier New" panose="02070309020205020404" pitchFamily="49" charset="0"/>
              </a:rPr>
              <a:t>get_control</a:t>
            </a:r>
            <a:r>
              <a:rPr lang="en-US" sz="1800" b="1" dirty="0">
                <a:solidFill>
                  <a:srgbClr val="000080"/>
                </a:solidFill>
                <a:latin typeface="Courier New" panose="02070309020205020404" pitchFamily="49" charset="0"/>
              </a:rPr>
              <a:t>(</a:t>
            </a:r>
            <a:r>
              <a:rPr lang="en-US" sz="1800" dirty="0" err="1">
                <a:solidFill>
                  <a:srgbClr val="000000"/>
                </a:solidFill>
                <a:latin typeface="Courier New" panose="02070309020205020404" pitchFamily="49" charset="0"/>
              </a:rPr>
              <a:t>self</a:t>
            </a:r>
            <a:r>
              <a:rPr lang="en-US" sz="1800" b="1" dirty="0" err="1">
                <a:solidFill>
                  <a:srgbClr val="000080"/>
                </a:solidFill>
                <a:latin typeface="Courier New" panose="02070309020205020404" pitchFamily="49" charset="0"/>
              </a:rPr>
              <a:t>.</a:t>
            </a:r>
            <a:r>
              <a:rPr lang="en-US" sz="1800" dirty="0" err="1">
                <a:solidFill>
                  <a:srgbClr val="000000"/>
                </a:solidFill>
                <a:latin typeface="Courier New" panose="02070309020205020404" pitchFamily="49" charset="0"/>
              </a:rPr>
              <a:t>cs</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808080"/>
                </a:solidFill>
                <a:latin typeface="Courier New" panose="02070309020205020404" pitchFamily="49" charset="0"/>
              </a:rPr>
              <a:t>'</a:t>
            </a:r>
            <a:r>
              <a:rPr lang="en-US" sz="1800" dirty="0" err="1">
                <a:solidFill>
                  <a:srgbClr val="808080"/>
                </a:solidFill>
                <a:latin typeface="Courier New" panose="02070309020205020404" pitchFamily="49" charset="0"/>
              </a:rPr>
              <a:t>FlashLockDown</a:t>
            </a:r>
            <a:r>
              <a:rPr lang="en-US" sz="1800" dirty="0">
                <a:solidFill>
                  <a:srgbClr val="808080"/>
                </a:solidFill>
                <a:latin typeface="Courier New" panose="02070309020205020404" pitchFamily="49" charset="0"/>
              </a:rPr>
              <a:t>'</a:t>
            </a:r>
            <a:r>
              <a:rPr lang="en-US" sz="1800" b="1" dirty="0">
                <a:solidFill>
                  <a:srgbClr val="000080"/>
                </a:solidFill>
                <a:latin typeface="Courier New" panose="02070309020205020404" pitchFamily="49" charset="0"/>
              </a:rPr>
              <a:t>)</a:t>
            </a:r>
            <a:endParaRPr lang="en-US" sz="1800" dirty="0"/>
          </a:p>
          <a:p>
            <a:pPr>
              <a:spcBef>
                <a:spcPts val="0"/>
              </a:spcBef>
            </a:pPr>
            <a:endParaRPr lang="en-US" sz="1800" dirty="0"/>
          </a:p>
          <a:p>
            <a:endParaRPr lang="en-US" sz="1800" dirty="0"/>
          </a:p>
        </p:txBody>
      </p:sp>
    </p:spTree>
    <p:extLst>
      <p:ext uri="{BB962C8B-B14F-4D97-AF65-F5344CB8AC3E}">
        <p14:creationId xmlns:p14="http://schemas.microsoft.com/office/powerpoint/2010/main" val="1379804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CHIPSEC Has Two Entry-Points</a:t>
            </a:r>
          </a:p>
        </p:txBody>
      </p:sp>
      <p:sp>
        <p:nvSpPr>
          <p:cNvPr id="8" name="Content Placeholder 7"/>
          <p:cNvSpPr>
            <a:spLocks noGrp="1"/>
          </p:cNvSpPr>
          <p:nvPr>
            <p:ph idx="1"/>
          </p:nvPr>
        </p:nvSpPr>
        <p:spPr>
          <a:xfrm>
            <a:off x="457200" y="1399308"/>
            <a:ext cx="8229600" cy="5112327"/>
          </a:xfrm>
        </p:spPr>
        <p:txBody>
          <a:bodyPr>
            <a:normAutofit fontScale="92500"/>
          </a:bodyPr>
          <a:lstStyle/>
          <a:p>
            <a:pPr marL="457200" indent="-457200">
              <a:buFont typeface="+mj-lt"/>
              <a:buAutoNum type="arabicPeriod"/>
            </a:pPr>
            <a:r>
              <a:rPr lang="en-US" sz="2400" b="1" dirty="0"/>
              <a:t>chipsec_main.py</a:t>
            </a:r>
            <a:r>
              <a:rPr lang="en-US" sz="2400" dirty="0"/>
              <a:t> (module launcher)</a:t>
            </a:r>
          </a:p>
          <a:p>
            <a:pPr marL="1028700" lvl="2" indent="-457200">
              <a:buFont typeface="Wingdings" panose="05000000000000000000" pitchFamily="2" charset="2"/>
              <a:buChar char="§"/>
            </a:pPr>
            <a:r>
              <a:rPr lang="en-US" sz="2400" dirty="0"/>
              <a:t>Runs modules/tools automatically in a “security regression suite” mode</a:t>
            </a:r>
          </a:p>
          <a:p>
            <a:pPr marL="1028700" lvl="2" indent="-457200">
              <a:buFont typeface="Wingdings" panose="05000000000000000000" pitchFamily="2" charset="2"/>
              <a:buChar char="§"/>
            </a:pPr>
            <a:r>
              <a:rPr lang="en-US" sz="2400" dirty="0"/>
              <a:t>Runs only modules applicable to current platform </a:t>
            </a:r>
          </a:p>
          <a:p>
            <a:pPr lvl="2" indent="0">
              <a:buNone/>
            </a:pPr>
            <a:r>
              <a:rPr lang="en-US" sz="2400" dirty="0">
                <a:latin typeface="Courier New" panose="02070309020205020404" pitchFamily="49" charset="0"/>
                <a:cs typeface="Courier New" panose="02070309020205020404" pitchFamily="49" charset="0"/>
              </a:rPr>
              <a:t>chipsec_main.py [--type BIOS]</a:t>
            </a:r>
          </a:p>
          <a:p>
            <a:pPr marL="1028700" lvl="2" indent="-457200">
              <a:buFont typeface="Wingdings" panose="05000000000000000000" pitchFamily="2" charset="2"/>
              <a:buChar char="§"/>
            </a:pPr>
            <a:r>
              <a:rPr lang="en-US" sz="2400" dirty="0"/>
              <a:t>Or individually via “</a:t>
            </a:r>
            <a:r>
              <a:rPr lang="en-US" sz="2400" dirty="0">
                <a:latin typeface="Courier New" panose="02070309020205020404" pitchFamily="49" charset="0"/>
                <a:cs typeface="Courier New" panose="02070309020205020404" pitchFamily="49" charset="0"/>
              </a:rPr>
              <a:t>--module</a:t>
            </a:r>
            <a:r>
              <a:rPr lang="en-US" sz="2400" dirty="0"/>
              <a:t>” command-line option</a:t>
            </a:r>
          </a:p>
          <a:p>
            <a:pPr lvl="2" indent="0">
              <a:buNone/>
            </a:pPr>
            <a:r>
              <a:rPr lang="en-US" sz="2400" dirty="0">
                <a:latin typeface="Courier New" panose="02070309020205020404" pitchFamily="49" charset="0"/>
                <a:cs typeface="Courier New" panose="02070309020205020404" pitchFamily="49" charset="0"/>
              </a:rPr>
              <a:t>chipsec_main.py --module common.bios_wp</a:t>
            </a:r>
          </a:p>
          <a:p>
            <a:pPr marL="457200" indent="-457200">
              <a:buFont typeface="+mj-lt"/>
              <a:buAutoNum type="arabicPeriod"/>
            </a:pPr>
            <a:r>
              <a:rPr lang="en-US" sz="2400" b="1" dirty="0"/>
              <a:t>chipsec_util.py</a:t>
            </a:r>
            <a:r>
              <a:rPr lang="en-US" sz="2400" dirty="0"/>
              <a:t> (manual utilities)</a:t>
            </a:r>
          </a:p>
          <a:p>
            <a:pPr marL="1028700" lvl="2" indent="-457200"/>
            <a:r>
              <a:rPr lang="en-US" sz="2400" dirty="0"/>
              <a:t>Provides manual access to HW resources (</a:t>
            </a:r>
            <a:r>
              <a:rPr lang="en-US" sz="2400" dirty="0" err="1"/>
              <a:t>io</a:t>
            </a:r>
            <a:r>
              <a:rPr lang="en-US" sz="2400" dirty="0"/>
              <a:t>, mem, pci ..)</a:t>
            </a:r>
          </a:p>
          <a:p>
            <a:pPr marL="1028700" lvl="2" indent="-457200"/>
            <a:r>
              <a:rPr lang="en-US" sz="2400" dirty="0"/>
              <a:t>Individual utility commands are in </a:t>
            </a:r>
            <a:r>
              <a:rPr lang="en-US" sz="2400" dirty="0">
                <a:latin typeface="Courier New" panose="02070309020205020404" pitchFamily="49" charset="0"/>
                <a:cs typeface="Courier New" panose="02070309020205020404" pitchFamily="49" charset="0"/>
              </a:rPr>
              <a:t>utilcmd/*_cmd.py</a:t>
            </a:r>
          </a:p>
          <a:p>
            <a:pPr lvl="2" indent="0">
              <a:buNone/>
            </a:pPr>
            <a:r>
              <a:rPr lang="en-US" sz="2400" dirty="0">
                <a:latin typeface="Courier New" panose="02070309020205020404" pitchFamily="49" charset="0"/>
                <a:cs typeface="Courier New" panose="02070309020205020404" pitchFamily="49" charset="0"/>
              </a:rPr>
              <a:t>chipsec_util.py </a:t>
            </a:r>
            <a:r>
              <a:rPr lang="en-US" sz="2400" dirty="0" err="1">
                <a:latin typeface="Courier New" panose="02070309020205020404" pitchFamily="49" charset="0"/>
                <a:cs typeface="Courier New" panose="02070309020205020404" pitchFamily="49" charset="0"/>
              </a:rPr>
              <a:t>spi</a:t>
            </a:r>
            <a:r>
              <a:rPr lang="en-US" sz="2400" dirty="0">
                <a:latin typeface="Courier New" panose="02070309020205020404" pitchFamily="49" charset="0"/>
                <a:cs typeface="Courier New" panose="02070309020205020404" pitchFamily="49" charset="0"/>
              </a:rPr>
              <a:t> dump </a:t>
            </a:r>
            <a:r>
              <a:rPr lang="en-US" sz="2400" dirty="0" err="1">
                <a:latin typeface="Courier New" panose="02070309020205020404" pitchFamily="49" charset="0"/>
                <a:cs typeface="Courier New" panose="02070309020205020404" pitchFamily="49" charset="0"/>
              </a:rPr>
              <a:t>spi.bin</a:t>
            </a:r>
            <a:endParaRPr lang="en-US" sz="2400" dirty="0">
              <a:latin typeface="Courier New" panose="02070309020205020404" pitchFamily="49" charset="0"/>
              <a:cs typeface="Courier New" panose="02070309020205020404" pitchFamily="49" charset="0"/>
            </a:endParaRPr>
          </a:p>
          <a:p>
            <a:pPr lvl="2" indent="0">
              <a:buNone/>
            </a:pPr>
            <a:r>
              <a:rPr lang="en-US" sz="2400" dirty="0">
                <a:latin typeface="+mn-lt"/>
                <a:cs typeface="Courier New" panose="02070309020205020404" pitchFamily="49" charset="0"/>
              </a:rPr>
              <a:t>(e.g. </a:t>
            </a:r>
            <a:r>
              <a:rPr lang="en-US" sz="2400" dirty="0" err="1">
                <a:latin typeface="Courier New" panose="02070309020205020404" pitchFamily="49" charset="0"/>
                <a:cs typeface="Courier New" panose="02070309020205020404" pitchFamily="49" charset="0"/>
              </a:rPr>
              <a:t>spi</a:t>
            </a:r>
            <a:r>
              <a:rPr lang="en-US" sz="2400" dirty="0">
                <a:latin typeface="+mn-lt"/>
                <a:cs typeface="Courier New" panose="02070309020205020404" pitchFamily="49" charset="0"/>
              </a:rPr>
              <a:t> </a:t>
            </a:r>
            <a:r>
              <a:rPr lang="en-US" sz="2400" dirty="0" err="1">
                <a:latin typeface="+mn-lt"/>
                <a:cs typeface="Courier New" panose="02070309020205020404" pitchFamily="49" charset="0"/>
              </a:rPr>
              <a:t>util</a:t>
            </a:r>
            <a:r>
              <a:rPr lang="en-US" sz="2400" dirty="0">
                <a:latin typeface="+mn-lt"/>
                <a:cs typeface="Courier New" panose="02070309020205020404" pitchFamily="49" charset="0"/>
              </a:rPr>
              <a:t> command is implemented in </a:t>
            </a:r>
            <a:r>
              <a:rPr lang="en-US" sz="2400" dirty="0">
                <a:latin typeface="Courier New" panose="02070309020205020404" pitchFamily="49" charset="0"/>
                <a:cs typeface="Courier New" panose="02070309020205020404" pitchFamily="49" charset="0"/>
              </a:rPr>
              <a:t>spi_cmd.py</a:t>
            </a:r>
            <a:r>
              <a:rPr lang="en-US" sz="2400" dirty="0">
                <a:latin typeface="+mn-lt"/>
                <a:cs typeface="Courier New" panose="02070309020205020404" pitchFamily="49" charset="0"/>
              </a:rPr>
              <a:t> file)</a:t>
            </a:r>
            <a:endParaRPr lang="en-US" sz="2400" dirty="0">
              <a:latin typeface="+mn-lt"/>
            </a:endParaRPr>
          </a:p>
        </p:txBody>
      </p:sp>
    </p:spTree>
    <p:extLst>
      <p:ext uri="{BB962C8B-B14F-4D97-AF65-F5344CB8AC3E}">
        <p14:creationId xmlns:p14="http://schemas.microsoft.com/office/powerpoint/2010/main" val="73074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Neo Sans Intel" panose="020B0504020202020204" pitchFamily="34" charset="0"/>
              </a:rPr>
              <a:t>3.0 Building and Installing CHIPSEC</a:t>
            </a:r>
          </a:p>
        </p:txBody>
      </p:sp>
    </p:spTree>
    <p:extLst>
      <p:ext uri="{BB962C8B-B14F-4D97-AF65-F5344CB8AC3E}">
        <p14:creationId xmlns:p14="http://schemas.microsoft.com/office/powerpoint/2010/main" val="320945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Useful Options</a:t>
            </a:r>
          </a:p>
        </p:txBody>
      </p:sp>
      <p:sp>
        <p:nvSpPr>
          <p:cNvPr id="8" name="Content Placeholder 7"/>
          <p:cNvSpPr>
            <a:spLocks noGrp="1"/>
          </p:cNvSpPr>
          <p:nvPr>
            <p:ph idx="1"/>
          </p:nvPr>
        </p:nvSpPr>
        <p:spPr>
          <a:xfrm>
            <a:off x="457200" y="1399308"/>
            <a:ext cx="8229600" cy="5112327"/>
          </a:xfrm>
        </p:spPr>
        <p:txBody>
          <a:bodyPr>
            <a:normAutofit/>
          </a:bodyPr>
          <a:lstStyle/>
          <a:p>
            <a:pPr marL="457200" indent="-4572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-a</a:t>
            </a:r>
            <a:r>
              <a:rPr lang="en-US" sz="2400" dirty="0"/>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module_args</a:t>
            </a:r>
            <a:r>
              <a:rPr lang="en-US" sz="2400" dirty="0"/>
              <a:t>): Specifies arguments to each module individually</a:t>
            </a:r>
          </a:p>
          <a:p>
            <a:pPr marL="457200" indent="-4572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-n</a:t>
            </a:r>
            <a:r>
              <a:rPr lang="en-US" sz="2400" dirty="0"/>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no_driver</a:t>
            </a:r>
            <a:r>
              <a:rPr lang="en-US" sz="2400" dirty="0"/>
              <a:t>): Tells CHIPSEC to not launch Windows kernel driver (in case module doesn’t need it)</a:t>
            </a:r>
          </a:p>
          <a:p>
            <a:pPr marL="457200" indent="-4572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-x</a:t>
            </a:r>
            <a:r>
              <a:rPr lang="en-US" sz="2400" dirty="0"/>
              <a:t> (</a:t>
            </a:r>
            <a:r>
              <a:rPr lang="en-US" sz="2400" dirty="0">
                <a:latin typeface="Courier New" panose="02070309020205020404" pitchFamily="49" charset="0"/>
                <a:cs typeface="Courier New" panose="02070309020205020404" pitchFamily="49" charset="0"/>
              </a:rPr>
              <a:t>--xml</a:t>
            </a:r>
            <a:r>
              <a:rPr lang="en-US" sz="2400" dirty="0"/>
              <a:t>):Outputs result in JUnit compatible XML form which may be useful to integrate in validation </a:t>
            </a:r>
            <a:r>
              <a:rPr lang="en-US" sz="2400" dirty="0" err="1"/>
              <a:t>env</a:t>
            </a:r>
            <a:r>
              <a:rPr lang="en-US" sz="2400" dirty="0"/>
              <a:t>.</a:t>
            </a:r>
          </a:p>
          <a:p>
            <a:pPr marL="457200" indent="-4572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-t</a:t>
            </a:r>
            <a:r>
              <a:rPr lang="en-US" sz="2400" dirty="0"/>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module_type</a:t>
            </a:r>
            <a:r>
              <a:rPr lang="en-US" sz="2400" dirty="0"/>
              <a:t>): Run only modules of a specific type. Examples: </a:t>
            </a:r>
            <a:r>
              <a:rPr lang="en-US" sz="2400" dirty="0">
                <a:latin typeface="Courier New" panose="02070309020205020404" pitchFamily="49" charset="0"/>
                <a:cs typeface="Courier New" panose="02070309020205020404" pitchFamily="49" charset="0"/>
              </a:rPr>
              <a:t>BIOS, SMM, SECUREBOOT, HWCONFIG</a:t>
            </a:r>
          </a:p>
          <a:p>
            <a:pPr marL="1028700" lvl="2" indent="-457200">
              <a:buFont typeface="Arial" panose="020B0604020202020204" pitchFamily="34" charset="0"/>
              <a:buChar char="•"/>
            </a:pPr>
            <a:r>
              <a:rPr lang="en-US" sz="2000" dirty="0"/>
              <a:t>New types may be defined in </a:t>
            </a:r>
            <a:r>
              <a:rPr lang="en-US" sz="2000" dirty="0">
                <a:latin typeface="Courier New" panose="02070309020205020404" pitchFamily="49" charset="0"/>
                <a:cs typeface="Courier New" panose="02070309020205020404" pitchFamily="49" charset="0"/>
              </a:rPr>
              <a:t>chipsec/module_common.py</a:t>
            </a:r>
          </a:p>
          <a:p>
            <a:pPr marL="457200" indent="-4572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-v</a:t>
            </a:r>
            <a:r>
              <a:rPr lang="en-US" sz="2400" dirty="0"/>
              <a:t> (</a:t>
            </a:r>
            <a:r>
              <a:rPr lang="en-US" sz="2400" dirty="0">
                <a:latin typeface="Courier New" panose="02070309020205020404" pitchFamily="49" charset="0"/>
                <a:cs typeface="Courier New" panose="02070309020205020404" pitchFamily="49" charset="0"/>
              </a:rPr>
              <a:t>--verbose</a:t>
            </a:r>
            <a:r>
              <a:rPr lang="en-US" sz="2400" dirty="0"/>
              <a:t>): Logs all output from HAL components, helpers, dumps buffers, logs exception back-traces, etc.</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762444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The Meat: CHIPSEC Modules</a:t>
            </a:r>
          </a:p>
        </p:txBody>
      </p:sp>
      <p:sp>
        <p:nvSpPr>
          <p:cNvPr id="8" name="Content Placeholder 7"/>
          <p:cNvSpPr>
            <a:spLocks noGrp="1"/>
          </p:cNvSpPr>
          <p:nvPr>
            <p:ph idx="1"/>
          </p:nvPr>
        </p:nvSpPr>
        <p:spPr>
          <a:xfrm>
            <a:off x="457200" y="1343892"/>
            <a:ext cx="8229600" cy="4881440"/>
          </a:xfrm>
        </p:spPr>
        <p:txBody>
          <a:bodyPr>
            <a:normAutofit fontScale="92500" lnSpcReduction="10000"/>
          </a:bodyPr>
          <a:lstStyle/>
          <a:p>
            <a:r>
              <a:rPr lang="en-US" sz="2400" dirty="0"/>
              <a:t>Modules encapsulate the main functionality of CHIPSEC:</a:t>
            </a:r>
          </a:p>
          <a:p>
            <a:pPr marL="457200" indent="-457200">
              <a:buFont typeface="+mj-lt"/>
              <a:buAutoNum type="arabicPeriod"/>
            </a:pPr>
            <a:endParaRPr lang="en-US" sz="2400" dirty="0"/>
          </a:p>
          <a:p>
            <a:pPr marL="457200" indent="-457200">
              <a:buFont typeface="+mj-lt"/>
              <a:buAutoNum type="arabicPeriod"/>
            </a:pPr>
            <a:r>
              <a:rPr lang="en-US" sz="2400" dirty="0"/>
              <a:t>Tests for known vulnerabilities in firmware</a:t>
            </a:r>
          </a:p>
          <a:p>
            <a:pPr marL="457200" indent="-457200">
              <a:buFont typeface="+mj-lt"/>
              <a:buAutoNum type="arabicPeriod"/>
            </a:pPr>
            <a:r>
              <a:rPr lang="en-US" sz="2400" dirty="0"/>
              <a:t>Tests for insufficient or incorrectly configured hardware protections</a:t>
            </a:r>
          </a:p>
          <a:p>
            <a:pPr marL="457200" indent="-457200">
              <a:buFont typeface="+mj-lt"/>
              <a:buAutoNum type="arabicPeriod"/>
            </a:pPr>
            <a:r>
              <a:rPr lang="en-US" sz="2400" dirty="0"/>
              <a:t>Hardware/firmware-level security tools</a:t>
            </a:r>
          </a:p>
          <a:p>
            <a:pPr marL="682625" lvl="1" indent="-457200"/>
            <a:r>
              <a:rPr lang="en-US" sz="2400" dirty="0"/>
              <a:t>Fuzzing tools for firmware interfaces/formats</a:t>
            </a:r>
          </a:p>
          <a:p>
            <a:pPr marL="682625" lvl="1" indent="-457200"/>
            <a:r>
              <a:rPr lang="en-US" sz="2400" dirty="0"/>
              <a:t>Manual security checkers (e.g. TE checker, DMA dumper)</a:t>
            </a:r>
          </a:p>
          <a:p>
            <a:pPr marL="682625" lvl="1" indent="-457200"/>
            <a:r>
              <a:rPr lang="en-US" sz="2400" dirty="0"/>
              <a:t>Reside in </a:t>
            </a:r>
            <a:r>
              <a:rPr lang="en-US" sz="2400" dirty="0">
                <a:latin typeface="Courier New" panose="02070309020205020404" pitchFamily="49" charset="0"/>
                <a:cs typeface="Courier New" panose="02070309020205020404" pitchFamily="49" charset="0"/>
              </a:rPr>
              <a:t>modules/tools</a:t>
            </a:r>
            <a:r>
              <a:rPr lang="en-US" sz="2400" dirty="0"/>
              <a:t> directory are not launched automatically (only through </a:t>
            </a:r>
            <a:r>
              <a:rPr lang="en-US" sz="2400" dirty="0">
                <a:latin typeface="Courier New" panose="02070309020205020404" pitchFamily="49" charset="0"/>
                <a:cs typeface="Courier New" panose="02070309020205020404" pitchFamily="49" charset="0"/>
              </a:rPr>
              <a:t>–m</a:t>
            </a:r>
            <a:r>
              <a:rPr lang="en-US" sz="2400" dirty="0"/>
              <a:t> command-line option)</a:t>
            </a:r>
          </a:p>
          <a:p>
            <a:pPr marL="457200" indent="-457200">
              <a:buFont typeface="+mj-lt"/>
              <a:buAutoNum type="arabicPeriod"/>
            </a:pPr>
            <a:r>
              <a:rPr lang="en-US" sz="2400" dirty="0"/>
              <a:t>PoC exploit modules demonstrating vulnerabilities</a:t>
            </a:r>
          </a:p>
        </p:txBody>
      </p:sp>
    </p:spTree>
    <p:extLst>
      <p:ext uri="{BB962C8B-B14F-4D97-AF65-F5344CB8AC3E}">
        <p14:creationId xmlns:p14="http://schemas.microsoft.com/office/powerpoint/2010/main" val="431961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The Meat: CHIPSEC Modules</a:t>
            </a:r>
          </a:p>
        </p:txBody>
      </p:sp>
      <p:sp>
        <p:nvSpPr>
          <p:cNvPr id="8" name="Content Placeholder 7"/>
          <p:cNvSpPr>
            <a:spLocks noGrp="1"/>
          </p:cNvSpPr>
          <p:nvPr>
            <p:ph idx="1"/>
          </p:nvPr>
        </p:nvSpPr>
        <p:spPr>
          <a:xfrm>
            <a:off x="457200" y="1551708"/>
            <a:ext cx="8229600" cy="4673623"/>
          </a:xfrm>
        </p:spPr>
        <p:txBody>
          <a:bodyPr>
            <a:normAutofit/>
          </a:bodyPr>
          <a:lstStyle/>
          <a:p>
            <a:pPr marL="342900" indent="-342900">
              <a:buFont typeface="Arial" panose="020B0604020202020204" pitchFamily="34" charset="0"/>
              <a:buChar char="•"/>
            </a:pPr>
            <a:r>
              <a:rPr lang="en-US" sz="2400" dirty="0"/>
              <a:t>All modules reside in </a:t>
            </a:r>
            <a:r>
              <a:rPr lang="en-US" sz="2400" dirty="0">
                <a:latin typeface="Courier New" panose="02070309020205020404" pitchFamily="49" charset="0"/>
                <a:cs typeface="Courier New" panose="02070309020205020404" pitchFamily="49" charset="0"/>
              </a:rPr>
              <a:t>chipsec/modules</a:t>
            </a:r>
            <a:r>
              <a:rPr lang="en-US" sz="2400" dirty="0"/>
              <a:t> directory</a:t>
            </a:r>
          </a:p>
          <a:p>
            <a:pPr marL="342900" indent="-342900">
              <a:buFont typeface="Arial" panose="020B0604020202020204" pitchFamily="34" charset="0"/>
              <a:buChar char="•"/>
            </a:pPr>
            <a:r>
              <a:rPr lang="en-US" sz="2400" dirty="0"/>
              <a:t>Modules can be specific to one or more platforms or common for all supported platforms</a:t>
            </a:r>
          </a:p>
          <a:p>
            <a:pPr marL="568325" lvl="1" indent="-342900">
              <a:buFont typeface="Arial" panose="020B0604020202020204" pitchFamily="34" charset="0"/>
              <a:buChar char="•"/>
            </a:pPr>
            <a:r>
              <a:rPr lang="en-US" sz="2400" dirty="0"/>
              <a:t>Modules in </a:t>
            </a:r>
            <a:r>
              <a:rPr lang="en-US" sz="2400" dirty="0">
                <a:latin typeface="Courier New" panose="02070309020205020404" pitchFamily="49" charset="0"/>
                <a:cs typeface="Courier New" panose="02070309020205020404" pitchFamily="49" charset="0"/>
              </a:rPr>
              <a:t>modules/&lt;</a:t>
            </a:r>
            <a:r>
              <a:rPr lang="en-US" sz="2400" dirty="0" err="1">
                <a:latin typeface="Courier New" panose="02070309020205020404" pitchFamily="49" charset="0"/>
                <a:cs typeface="Courier New" panose="02070309020205020404" pitchFamily="49" charset="0"/>
              </a:rPr>
              <a:t>platform_code</a:t>
            </a:r>
            <a:r>
              <a:rPr lang="en-US" sz="2400" dirty="0">
                <a:latin typeface="Courier New" panose="02070309020205020404" pitchFamily="49" charset="0"/>
                <a:cs typeface="Courier New" panose="02070309020205020404" pitchFamily="49" charset="0"/>
              </a:rPr>
              <a:t>&gt;</a:t>
            </a:r>
            <a:r>
              <a:rPr lang="en-US" sz="2400" dirty="0"/>
              <a:t> directory will only be executed on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platform_code</a:t>
            </a:r>
            <a:r>
              <a:rPr lang="en-US" sz="2400" dirty="0">
                <a:latin typeface="Courier New" panose="02070309020205020404" pitchFamily="49" charset="0"/>
                <a:cs typeface="Courier New" panose="02070309020205020404" pitchFamily="49" charset="0"/>
              </a:rPr>
              <a:t>&gt; </a:t>
            </a:r>
            <a:r>
              <a:rPr lang="en-US" sz="2400" dirty="0"/>
              <a:t>platform</a:t>
            </a:r>
          </a:p>
          <a:p>
            <a:pPr marL="568325" lvl="1" indent="-342900">
              <a:buFont typeface="Arial" panose="020B0604020202020204" pitchFamily="34" charset="0"/>
              <a:buChar char="•"/>
            </a:pPr>
            <a:r>
              <a:rPr lang="en-US" sz="2400" dirty="0"/>
              <a:t>Modules in </a:t>
            </a:r>
            <a:r>
              <a:rPr lang="en-US" sz="2400" dirty="0">
                <a:latin typeface="Courier New" panose="02070309020205020404" pitchFamily="49" charset="0"/>
                <a:cs typeface="Courier New" panose="02070309020205020404" pitchFamily="49" charset="0"/>
              </a:rPr>
              <a:t>modules/common</a:t>
            </a:r>
            <a:r>
              <a:rPr lang="en-US" sz="2400" dirty="0"/>
              <a:t> directory will always be executed</a:t>
            </a:r>
          </a:p>
          <a:p>
            <a:pPr marL="342900" indent="-342900">
              <a:buFont typeface="Arial" panose="020B0604020202020204" pitchFamily="34" charset="0"/>
              <a:buChar char="•"/>
            </a:pPr>
            <a:r>
              <a:rPr lang="en-US" sz="2400" dirty="0"/>
              <a:t>Modules can implement </a:t>
            </a:r>
            <a:r>
              <a:rPr lang="en-US" sz="2400" dirty="0" err="1">
                <a:latin typeface="Courier New" panose="02070309020205020404" pitchFamily="49" charset="0"/>
                <a:cs typeface="Courier New" panose="02070309020205020404" pitchFamily="49" charset="0"/>
              </a:rPr>
              <a:t>is_supported</a:t>
            </a:r>
            <a:r>
              <a:rPr lang="en-US" sz="2400" dirty="0"/>
              <a:t> function which can further check for supported platforms, OS environments (legacy vs UEFI boot), etc.</a:t>
            </a:r>
          </a:p>
        </p:txBody>
      </p:sp>
    </p:spTree>
    <p:extLst>
      <p:ext uri="{BB962C8B-B14F-4D97-AF65-F5344CB8AC3E}">
        <p14:creationId xmlns:p14="http://schemas.microsoft.com/office/powerpoint/2010/main" val="1353081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a:t>Raising the Bar fo</a:t>
            </a:r>
            <a:r>
              <a:rPr lang="en-US" dirty="0"/>
              <a:t>r Platform Security</a:t>
            </a:r>
            <a:endParaRPr lang="en-US" b="1" dirty="0">
              <a:solidFill>
                <a:schemeClr val="accent2"/>
              </a:solidFill>
            </a:endParaRPr>
          </a:p>
        </p:txBody>
      </p:sp>
      <p:graphicFrame>
        <p:nvGraphicFramePr>
          <p:cNvPr id="5" name="Content Placeholder 4"/>
          <p:cNvGraphicFramePr>
            <a:graphicFrameLocks/>
          </p:cNvGraphicFramePr>
          <p:nvPr>
            <p:extLst/>
          </p:nvPr>
        </p:nvGraphicFramePr>
        <p:xfrm>
          <a:off x="317747" y="108122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7"/>
          <p:cNvSpPr txBox="1">
            <a:spLocks/>
          </p:cNvSpPr>
          <p:nvPr/>
        </p:nvSpPr>
        <p:spPr>
          <a:xfrm>
            <a:off x="259307" y="5458711"/>
            <a:ext cx="8579893" cy="669132"/>
          </a:xfrm>
          <a:prstGeom prst="rect">
            <a:avLst/>
          </a:prstGeom>
        </p:spPr>
        <p:txBody>
          <a:bodyPr vert="horz" lIns="0" tIns="0" rIns="0" bIns="0" rtlCol="0" anchor="b" anchorCtr="0">
            <a:normAutofit fontScale="85000" lnSpcReduction="10000"/>
          </a:bodyPr>
          <a:lstStyle>
            <a:lvl1pPr algn="l" defTabSz="457200" rtl="0" eaLnBrk="1" latinLnBrk="0" hangingPunct="1">
              <a:spcBef>
                <a:spcPct val="0"/>
              </a:spcBef>
              <a:buNone/>
              <a:defRPr sz="3600" kern="1200">
                <a:solidFill>
                  <a:schemeClr val="accent1"/>
                </a:solidFill>
                <a:latin typeface="Neo Sans Intel Light"/>
                <a:ea typeface="+mj-ea"/>
                <a:cs typeface="+mj-cs"/>
              </a:defRPr>
            </a:lvl1pPr>
          </a:lstStyle>
          <a:p>
            <a:pPr algn="ctr"/>
            <a:r>
              <a:rPr lang="en-US" dirty="0">
                <a:solidFill>
                  <a:prstClr val="black"/>
                </a:solidFill>
                <a:latin typeface="Neo Sans Intel Medium" panose="020B0604020202020204" pitchFamily="34" charset="0"/>
                <a:sym typeface="Wingdings" panose="05000000000000000000" pitchFamily="2" charset="2"/>
              </a:rPr>
              <a:t>Empowering End-Users to Make a Risk Decision</a:t>
            </a:r>
            <a:endParaRPr lang="en-US" dirty="0">
              <a:solidFill>
                <a:prstClr val="black"/>
              </a:solidFill>
              <a:latin typeface="Neo Sans Intel Medium" panose="020B0604020202020204" pitchFamily="34" charset="0"/>
            </a:endParaRPr>
          </a:p>
        </p:txBody>
      </p:sp>
      <p:sp>
        <p:nvSpPr>
          <p:cNvPr id="2" name="Rectangle 1"/>
          <p:cNvSpPr/>
          <p:nvPr/>
        </p:nvSpPr>
        <p:spPr>
          <a:xfrm>
            <a:off x="487110" y="6605444"/>
            <a:ext cx="9296400" cy="261610"/>
          </a:xfrm>
          <a:prstGeom prst="rect">
            <a:avLst/>
          </a:prstGeom>
        </p:spPr>
        <p:txBody>
          <a:bodyPr wrap="square">
            <a:spAutoFit/>
          </a:bodyPr>
          <a:lstStyle/>
          <a:p>
            <a:r>
              <a:rPr lang="en-US" sz="1100" dirty="0"/>
              <a:t>Source: </a:t>
            </a:r>
            <a:r>
              <a:rPr lang="en-US" sz="1100" dirty="0">
                <a:hlinkClick r:id="rId8"/>
              </a:rPr>
              <a:t>https://cansecwest.com/slides/2014/Platform%20Firmware%20Security%20Assessment%20wCHIPSEC-csw14-final.pdf</a:t>
            </a:r>
            <a:endParaRPr lang="en-US" sz="1100" dirty="0"/>
          </a:p>
        </p:txBody>
      </p:sp>
    </p:spTree>
    <p:extLst>
      <p:ext uri="{BB962C8B-B14F-4D97-AF65-F5344CB8AC3E}">
        <p14:creationId xmlns:p14="http://schemas.microsoft.com/office/powerpoint/2010/main" val="1087407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Modules in CHIPSEC</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45349086"/>
              </p:ext>
            </p:extLst>
          </p:nvPr>
        </p:nvGraphicFramePr>
        <p:xfrm>
          <a:off x="279400" y="838200"/>
          <a:ext cx="8598701" cy="5824220"/>
        </p:xfrm>
        <a:graphic>
          <a:graphicData uri="http://schemas.openxmlformats.org/drawingml/2006/table">
            <a:tbl>
              <a:tblPr firstRow="1" bandRow="1">
                <a:tableStyleId>{21E4AEA4-8DFA-4A89-87EB-49C32662AFE0}</a:tableStyleId>
              </a:tblPr>
              <a:tblGrid>
                <a:gridCol w="27686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086901">
                  <a:extLst>
                    <a:ext uri="{9D8B030D-6E8A-4147-A177-3AD203B41FA5}">
                      <a16:colId xmlns:a16="http://schemas.microsoft.com/office/drawing/2014/main" val="20002"/>
                    </a:ext>
                  </a:extLst>
                </a:gridCol>
              </a:tblGrid>
              <a:tr h="317651">
                <a:tc>
                  <a:txBody>
                    <a:bodyPr/>
                    <a:lstStyle/>
                    <a:p>
                      <a:pPr algn="ctr"/>
                      <a:r>
                        <a:rPr lang="en-US" sz="1600" dirty="0">
                          <a:solidFill>
                            <a:schemeClr val="tx1"/>
                          </a:solidFill>
                          <a:latin typeface="+mj-lt"/>
                        </a:rPr>
                        <a:t>Issue</a:t>
                      </a:r>
                    </a:p>
                  </a:txBody>
                  <a:tcPr marL="92097" marR="92097" anchor="ctr">
                    <a:solidFill>
                      <a:schemeClr val="bg2"/>
                    </a:solidFill>
                  </a:tcPr>
                </a:tc>
                <a:tc>
                  <a:txBody>
                    <a:bodyPr/>
                    <a:lstStyle/>
                    <a:p>
                      <a:pPr algn="ctr"/>
                      <a:r>
                        <a:rPr lang="en-US" sz="1600" b="1" dirty="0">
                          <a:solidFill>
                            <a:schemeClr val="tx1"/>
                          </a:solidFill>
                          <a:latin typeface="+mj-lt"/>
                          <a:cs typeface="Courier New" panose="02070309020205020404" pitchFamily="49" charset="0"/>
                        </a:rPr>
                        <a:t>CHIPSEC</a:t>
                      </a:r>
                      <a:r>
                        <a:rPr lang="en-US" sz="1600" b="1" baseline="0" dirty="0">
                          <a:solidFill>
                            <a:schemeClr val="tx1"/>
                          </a:solidFill>
                          <a:latin typeface="+mj-lt"/>
                          <a:cs typeface="Courier New" panose="02070309020205020404" pitchFamily="49" charset="0"/>
                        </a:rPr>
                        <a:t> Module</a:t>
                      </a:r>
                      <a:endParaRPr lang="en-US" sz="1600" b="1" dirty="0">
                        <a:solidFill>
                          <a:schemeClr val="tx1"/>
                        </a:solidFill>
                        <a:latin typeface="+mj-lt"/>
                        <a:cs typeface="Courier New" panose="02070309020205020404" pitchFamily="49" charset="0"/>
                      </a:endParaRPr>
                    </a:p>
                  </a:txBody>
                  <a:tcPr marL="92097" marR="92097" anchor="ctr">
                    <a:solidFill>
                      <a:schemeClr val="bg2"/>
                    </a:solidFill>
                  </a:tcPr>
                </a:tc>
                <a:tc>
                  <a:txBody>
                    <a:bodyPr/>
                    <a:lstStyle/>
                    <a:p>
                      <a:pPr algn="ctr"/>
                      <a:r>
                        <a:rPr lang="en-US" sz="1600" dirty="0">
                          <a:solidFill>
                            <a:schemeClr val="tx1"/>
                          </a:solidFill>
                          <a:latin typeface="+mj-lt"/>
                        </a:rPr>
                        <a:t>References</a:t>
                      </a:r>
                    </a:p>
                  </a:txBody>
                  <a:tcPr marL="92097" marR="92097" anchor="ctr">
                    <a:solidFill>
                      <a:schemeClr val="bg2"/>
                    </a:solidFill>
                  </a:tcPr>
                </a:tc>
                <a:extLst>
                  <a:ext uri="{0D108BD9-81ED-4DB2-BD59-A6C34878D82A}">
                    <a16:rowId xmlns:a16="http://schemas.microsoft.com/office/drawing/2014/main" val="10000"/>
                  </a:ext>
                </a:extLst>
              </a:tr>
              <a:tr h="228600">
                <a:tc>
                  <a:txBody>
                    <a:bodyPr/>
                    <a:lstStyle/>
                    <a:p>
                      <a:r>
                        <a:rPr lang="en-US" sz="1200" dirty="0"/>
                        <a:t>SMRAM Locking</a:t>
                      </a:r>
                    </a:p>
                  </a:txBody>
                  <a:tcPr marL="92097" marR="92097"/>
                </a:tc>
                <a:tc>
                  <a:txBody>
                    <a:bodyPr/>
                    <a:lstStyle/>
                    <a:p>
                      <a:r>
                        <a:rPr lang="en-US" sz="1200" b="1" dirty="0" err="1">
                          <a:latin typeface="Courier New" panose="02070309020205020404" pitchFamily="49" charset="0"/>
                          <a:cs typeface="Courier New" panose="02070309020205020404" pitchFamily="49" charset="0"/>
                        </a:rPr>
                        <a:t>common.smm</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err="1">
                          <a:solidFill>
                            <a:schemeClr val="tx1"/>
                          </a:solidFill>
                          <a:hlinkClick r:id="rId3"/>
                        </a:rPr>
                        <a:t>CanSecWest</a:t>
                      </a:r>
                      <a:r>
                        <a:rPr lang="en-US" sz="1200" baseline="0" dirty="0">
                          <a:solidFill>
                            <a:schemeClr val="tx1"/>
                          </a:solidFill>
                          <a:hlinkClick r:id="rId3"/>
                        </a:rPr>
                        <a:t> 2006</a:t>
                      </a:r>
                      <a:endParaRPr lang="en-US" sz="1200" dirty="0">
                        <a:solidFill>
                          <a:schemeClr val="tx1"/>
                        </a:solidFill>
                      </a:endParaRPr>
                    </a:p>
                  </a:txBody>
                  <a:tcPr marL="92097" marR="92097"/>
                </a:tc>
                <a:extLst>
                  <a:ext uri="{0D108BD9-81ED-4DB2-BD59-A6C34878D82A}">
                    <a16:rowId xmlns:a16="http://schemas.microsoft.com/office/drawing/2014/main" val="10001"/>
                  </a:ext>
                </a:extLst>
              </a:tr>
              <a:tr h="259080">
                <a:tc>
                  <a:txBody>
                    <a:bodyPr/>
                    <a:lstStyle/>
                    <a:p>
                      <a:r>
                        <a:rPr lang="en-US" sz="1200" dirty="0"/>
                        <a:t>BIOS</a:t>
                      </a:r>
                      <a:r>
                        <a:rPr lang="en-US" sz="1200" baseline="0" dirty="0"/>
                        <a:t> </a:t>
                      </a:r>
                      <a:r>
                        <a:rPr lang="en-US" sz="1200" dirty="0"/>
                        <a:t>Keyboard Buffer Sanitization</a:t>
                      </a:r>
                    </a:p>
                  </a:txBody>
                  <a:tcPr marL="92097" marR="92097"/>
                </a:tc>
                <a:tc>
                  <a:txBody>
                    <a:bodyPr/>
                    <a:lstStyle/>
                    <a:p>
                      <a:r>
                        <a:rPr lang="en-US" sz="1200" b="1" dirty="0" err="1">
                          <a:latin typeface="Courier New" panose="02070309020205020404" pitchFamily="49" charset="0"/>
                          <a:cs typeface="Courier New" panose="02070309020205020404" pitchFamily="49" charset="0"/>
                        </a:rPr>
                        <a:t>common.bios_kbrd_buffer</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a:solidFill>
                            <a:schemeClr val="tx1"/>
                          </a:solidFill>
                          <a:hlinkClick r:id="rId4"/>
                        </a:rPr>
                        <a:t>DEFCON 16</a:t>
                      </a:r>
                      <a:endParaRPr lang="en-US" sz="1200" dirty="0">
                        <a:solidFill>
                          <a:schemeClr val="tx1"/>
                        </a:solidFill>
                      </a:endParaRPr>
                    </a:p>
                  </a:txBody>
                  <a:tcPr marL="92097" marR="92097"/>
                </a:tc>
                <a:extLst>
                  <a:ext uri="{0D108BD9-81ED-4DB2-BD59-A6C34878D82A}">
                    <a16:rowId xmlns:a16="http://schemas.microsoft.com/office/drawing/2014/main" val="10002"/>
                  </a:ext>
                </a:extLst>
              </a:tr>
              <a:tr h="213360">
                <a:tc>
                  <a:txBody>
                    <a:bodyPr/>
                    <a:lstStyle/>
                    <a:p>
                      <a:r>
                        <a:rPr lang="en-US" sz="1200" dirty="0"/>
                        <a:t>SMRR</a:t>
                      </a:r>
                      <a:r>
                        <a:rPr lang="en-US" sz="1200" baseline="0" dirty="0"/>
                        <a:t> Configuration</a:t>
                      </a:r>
                      <a:endParaRPr lang="en-US" sz="1200" dirty="0"/>
                    </a:p>
                  </a:txBody>
                  <a:tcPr marL="92097" marR="92097"/>
                </a:tc>
                <a:tc>
                  <a:txBody>
                    <a:bodyPr/>
                    <a:lstStyle/>
                    <a:p>
                      <a:r>
                        <a:rPr lang="en-US" sz="1200" b="1" dirty="0" err="1">
                          <a:latin typeface="Courier New" panose="02070309020205020404" pitchFamily="49" charset="0"/>
                          <a:cs typeface="Courier New" panose="02070309020205020404" pitchFamily="49" charset="0"/>
                        </a:rPr>
                        <a:t>common.smrr</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linkClick r:id="rId5"/>
                        </a:rPr>
                        <a:t>ITL 2009</a:t>
                      </a:r>
                      <a:r>
                        <a:rPr lang="en-US" sz="1200" dirty="0">
                          <a:solidFill>
                            <a:schemeClr val="tx1"/>
                          </a:solidFill>
                        </a:rPr>
                        <a:t>, </a:t>
                      </a:r>
                      <a:r>
                        <a:rPr lang="en-US" sz="1200" dirty="0">
                          <a:solidFill>
                            <a:schemeClr val="tx1"/>
                          </a:solidFill>
                          <a:hlinkClick r:id="rId6"/>
                        </a:rPr>
                        <a:t>CanSecWest</a:t>
                      </a:r>
                      <a:r>
                        <a:rPr lang="en-US" sz="1200" baseline="0" dirty="0">
                          <a:solidFill>
                            <a:schemeClr val="tx1"/>
                          </a:solidFill>
                          <a:hlinkClick r:id="rId6"/>
                        </a:rPr>
                        <a:t> 2009</a:t>
                      </a:r>
                      <a:endParaRPr lang="en-US" sz="1200" dirty="0">
                        <a:solidFill>
                          <a:schemeClr val="tx1"/>
                        </a:solidFill>
                      </a:endParaRPr>
                    </a:p>
                  </a:txBody>
                  <a:tcPr marL="92097" marR="92097"/>
                </a:tc>
                <a:extLst>
                  <a:ext uri="{0D108BD9-81ED-4DB2-BD59-A6C34878D82A}">
                    <a16:rowId xmlns:a16="http://schemas.microsoft.com/office/drawing/2014/main" val="10003"/>
                  </a:ext>
                </a:extLst>
              </a:tr>
              <a:tr h="459740">
                <a:tc>
                  <a:txBody>
                    <a:bodyPr/>
                    <a:lstStyle/>
                    <a:p>
                      <a:r>
                        <a:rPr lang="en-US" sz="1200" dirty="0"/>
                        <a:t>BIOS Protection</a:t>
                      </a:r>
                    </a:p>
                  </a:txBody>
                  <a:tcPr marL="92097" marR="92097"/>
                </a:tc>
                <a:tc>
                  <a:txBody>
                    <a:bodyPr/>
                    <a:lstStyle/>
                    <a:p>
                      <a:r>
                        <a:rPr lang="en-US" sz="1200" b="1" dirty="0" err="1">
                          <a:latin typeface="Courier New" panose="02070309020205020404" pitchFamily="49" charset="0"/>
                          <a:cs typeface="Courier New" panose="02070309020205020404" pitchFamily="49" charset="0"/>
                        </a:rPr>
                        <a:t>common.bios_wp</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err="1">
                          <a:solidFill>
                            <a:schemeClr val="tx1"/>
                          </a:solidFill>
                          <a:hlinkClick r:id="rId7"/>
                        </a:rPr>
                        <a:t>BlackHat</a:t>
                      </a:r>
                      <a:r>
                        <a:rPr lang="en-US" sz="1200" dirty="0">
                          <a:solidFill>
                            <a:schemeClr val="tx1"/>
                          </a:solidFill>
                          <a:hlinkClick r:id="rId7"/>
                        </a:rPr>
                        <a:t> USA 2009</a:t>
                      </a:r>
                      <a:r>
                        <a:rPr lang="en-US" sz="1200" dirty="0">
                          <a:solidFill>
                            <a:schemeClr val="tx1"/>
                          </a:solidFill>
                        </a:rPr>
                        <a:t>, </a:t>
                      </a:r>
                      <a:r>
                        <a:rPr lang="en-US" sz="1200" dirty="0">
                          <a:solidFill>
                            <a:schemeClr val="tx1"/>
                          </a:solidFill>
                          <a:hlinkClick r:id="rId8"/>
                        </a:rPr>
                        <a:t>CanSecWest 2013</a:t>
                      </a:r>
                      <a:r>
                        <a:rPr lang="en-US" sz="1200" dirty="0">
                          <a:solidFill>
                            <a:schemeClr val="tx1"/>
                          </a:solidFill>
                        </a:rPr>
                        <a:t>, </a:t>
                      </a:r>
                      <a:r>
                        <a:rPr lang="en-US" sz="1200" dirty="0">
                          <a:solidFill>
                            <a:schemeClr val="tx1"/>
                          </a:solidFill>
                          <a:hlinkClick r:id="rId9"/>
                        </a:rPr>
                        <a:t>Black Hat</a:t>
                      </a:r>
                      <a:r>
                        <a:rPr lang="en-US" sz="1200" dirty="0">
                          <a:solidFill>
                            <a:schemeClr val="tx1"/>
                          </a:solidFill>
                        </a:rPr>
                        <a:t> </a:t>
                      </a:r>
                      <a:r>
                        <a:rPr lang="en-US" sz="1200" dirty="0">
                          <a:solidFill>
                            <a:schemeClr val="tx1"/>
                          </a:solidFill>
                          <a:hlinkClick r:id="rId10"/>
                        </a:rPr>
                        <a:t>2013</a:t>
                      </a:r>
                      <a:r>
                        <a:rPr lang="en-US" sz="1200" dirty="0">
                          <a:solidFill>
                            <a:schemeClr val="tx1"/>
                          </a:solidFill>
                        </a:rPr>
                        <a:t>, </a:t>
                      </a:r>
                      <a:r>
                        <a:rPr lang="en-US" sz="1200" baseline="0" dirty="0" err="1">
                          <a:solidFill>
                            <a:schemeClr val="tx1"/>
                          </a:solidFill>
                          <a:hlinkClick r:id="rId11"/>
                        </a:rPr>
                        <a:t>NoSuchCon</a:t>
                      </a:r>
                      <a:r>
                        <a:rPr lang="en-US" sz="1200" baseline="0" dirty="0">
                          <a:solidFill>
                            <a:schemeClr val="tx1"/>
                          </a:solidFill>
                          <a:hlinkClick r:id="rId11"/>
                        </a:rPr>
                        <a:t> 2013</a:t>
                      </a:r>
                      <a:endParaRPr lang="en-US" sz="1200" dirty="0">
                        <a:solidFill>
                          <a:schemeClr val="tx1"/>
                        </a:solidFill>
                      </a:endParaRPr>
                    </a:p>
                  </a:txBody>
                  <a:tcPr marL="92097" marR="92097"/>
                </a:tc>
                <a:extLst>
                  <a:ext uri="{0D108BD9-81ED-4DB2-BD59-A6C34878D82A}">
                    <a16:rowId xmlns:a16="http://schemas.microsoft.com/office/drawing/2014/main" val="10004"/>
                  </a:ext>
                </a:extLst>
              </a:tr>
              <a:tr h="177800">
                <a:tc>
                  <a:txBody>
                    <a:bodyPr/>
                    <a:lstStyle/>
                    <a:p>
                      <a:r>
                        <a:rPr lang="en-US" sz="1200" dirty="0"/>
                        <a:t>SPI</a:t>
                      </a:r>
                      <a:r>
                        <a:rPr lang="en-US" sz="1200" baseline="0" dirty="0"/>
                        <a:t> Controller Locking</a:t>
                      </a:r>
                      <a:endParaRPr lang="en-US" sz="1200" dirty="0"/>
                    </a:p>
                  </a:txBody>
                  <a:tcPr marL="92097" marR="92097"/>
                </a:tc>
                <a:tc>
                  <a:txBody>
                    <a:bodyPr/>
                    <a:lstStyle/>
                    <a:p>
                      <a:r>
                        <a:rPr lang="en-US" sz="1200" b="1" dirty="0" err="1">
                          <a:latin typeface="Courier New" panose="02070309020205020404" pitchFamily="49" charset="0"/>
                          <a:cs typeface="Courier New" panose="02070309020205020404" pitchFamily="49" charset="0"/>
                        </a:rPr>
                        <a:t>common.spi_lock</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a:solidFill>
                            <a:schemeClr val="tx1"/>
                          </a:solidFill>
                          <a:hlinkClick r:id="rId12"/>
                        </a:rPr>
                        <a:t>Flashrom</a:t>
                      </a:r>
                      <a:r>
                        <a:rPr lang="en-US" sz="1200" dirty="0">
                          <a:solidFill>
                            <a:schemeClr val="tx1"/>
                          </a:solidFill>
                        </a:rPr>
                        <a:t>, </a:t>
                      </a:r>
                      <a:r>
                        <a:rPr lang="en-US" sz="1200" dirty="0">
                          <a:solidFill>
                            <a:schemeClr val="tx1"/>
                          </a:solidFill>
                          <a:hlinkClick r:id="rId13"/>
                        </a:rPr>
                        <a:t>Copernicus</a:t>
                      </a:r>
                      <a:endParaRPr lang="en-US" sz="1200" dirty="0">
                        <a:solidFill>
                          <a:schemeClr val="tx1"/>
                        </a:solidFill>
                      </a:endParaRPr>
                    </a:p>
                  </a:txBody>
                  <a:tcPr marL="92097" marR="92097"/>
                </a:tc>
                <a:extLst>
                  <a:ext uri="{0D108BD9-81ED-4DB2-BD59-A6C34878D82A}">
                    <a16:rowId xmlns:a16="http://schemas.microsoft.com/office/drawing/2014/main" val="10005"/>
                  </a:ext>
                </a:extLst>
              </a:tr>
              <a:tr h="0">
                <a:tc>
                  <a:txBody>
                    <a:bodyPr/>
                    <a:lstStyle/>
                    <a:p>
                      <a:r>
                        <a:rPr lang="en-US" sz="1200" dirty="0"/>
                        <a:t>BIOS Interface Locking</a:t>
                      </a:r>
                    </a:p>
                  </a:txBody>
                  <a:tcPr marL="92097" marR="92097"/>
                </a:tc>
                <a:tc>
                  <a:txBody>
                    <a:bodyPr/>
                    <a:lstStyle/>
                    <a:p>
                      <a:r>
                        <a:rPr lang="en-US" sz="1200" b="1" dirty="0" err="1">
                          <a:latin typeface="Courier New" panose="02070309020205020404" pitchFamily="49" charset="0"/>
                          <a:cs typeface="Courier New" panose="02070309020205020404" pitchFamily="49" charset="0"/>
                        </a:rPr>
                        <a:t>common.bios_ts</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a:solidFill>
                            <a:schemeClr val="tx1"/>
                          </a:solidFill>
                          <a:cs typeface="+mn-cs"/>
                          <a:hlinkClick r:id="rId14"/>
                        </a:rPr>
                        <a:t>PoC 2007</a:t>
                      </a:r>
                      <a:endParaRPr lang="en-US" sz="1200" dirty="0">
                        <a:solidFill>
                          <a:schemeClr val="tx1"/>
                        </a:solidFill>
                      </a:endParaRPr>
                    </a:p>
                  </a:txBody>
                  <a:tcPr marL="92097" marR="92097"/>
                </a:tc>
                <a:extLst>
                  <a:ext uri="{0D108BD9-81ED-4DB2-BD59-A6C34878D82A}">
                    <a16:rowId xmlns:a16="http://schemas.microsoft.com/office/drawing/2014/main" val="10006"/>
                  </a:ext>
                </a:extLst>
              </a:tr>
              <a:tr h="213360">
                <a:tc>
                  <a:txBody>
                    <a:bodyPr/>
                    <a:lstStyle/>
                    <a:p>
                      <a:r>
                        <a:rPr lang="en-US" sz="1200" dirty="0"/>
                        <a:t>Secure Boot variables</a:t>
                      </a:r>
                      <a:r>
                        <a:rPr lang="en-US" sz="1200" baseline="0" dirty="0"/>
                        <a:t> with </a:t>
                      </a:r>
                      <a:r>
                        <a:rPr lang="en-US" sz="1200" dirty="0"/>
                        <a:t>keys</a:t>
                      </a:r>
                      <a:r>
                        <a:rPr lang="en-US" sz="1200" baseline="0" dirty="0"/>
                        <a:t> and </a:t>
                      </a:r>
                      <a:r>
                        <a:rPr lang="en-US" sz="1200" dirty="0"/>
                        <a:t>configuration are protected</a:t>
                      </a:r>
                    </a:p>
                  </a:txBody>
                  <a:tcPr marL="92097" marR="92097"/>
                </a:tc>
                <a:tc>
                  <a:txBody>
                    <a:bodyPr/>
                    <a:lstStyle/>
                    <a:p>
                      <a:r>
                        <a:rPr lang="en-US" sz="1200" b="1" dirty="0" err="1">
                          <a:latin typeface="Courier New" panose="02070309020205020404" pitchFamily="49" charset="0"/>
                          <a:cs typeface="Courier New" panose="02070309020205020404" pitchFamily="49" charset="0"/>
                        </a:rPr>
                        <a:t>common.secureboot.variables</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a:solidFill>
                            <a:schemeClr val="tx1"/>
                          </a:solidFill>
                          <a:hlinkClick r:id="rId15"/>
                        </a:rPr>
                        <a:t>UEFI 2.4 Spec </a:t>
                      </a:r>
                      <a:r>
                        <a:rPr lang="en-US" sz="1200" dirty="0">
                          <a:solidFill>
                            <a:schemeClr val="tx1"/>
                          </a:solidFill>
                        </a:rPr>
                        <a:t>,</a:t>
                      </a:r>
                      <a:r>
                        <a:rPr lang="en-US" sz="1200" baseline="0" dirty="0">
                          <a:solidFill>
                            <a:schemeClr val="tx1"/>
                          </a:solidFill>
                        </a:rPr>
                        <a:t> </a:t>
                      </a:r>
                      <a:r>
                        <a:rPr lang="en-US" sz="1200" dirty="0">
                          <a:solidFill>
                            <a:schemeClr val="tx1"/>
                          </a:solidFill>
                        </a:rPr>
                        <a:t>All Your Boot Are Belong</a:t>
                      </a:r>
                      <a:r>
                        <a:rPr lang="en-US" sz="1200" baseline="0" dirty="0">
                          <a:solidFill>
                            <a:schemeClr val="tx1"/>
                          </a:solidFill>
                        </a:rPr>
                        <a:t> To Us (</a:t>
                      </a:r>
                      <a:r>
                        <a:rPr lang="en-US" sz="1200" baseline="0" dirty="0">
                          <a:solidFill>
                            <a:schemeClr val="tx1"/>
                          </a:solidFill>
                          <a:hlinkClick r:id="rId16"/>
                        </a:rPr>
                        <a:t>here</a:t>
                      </a:r>
                      <a:r>
                        <a:rPr lang="en-US" sz="1200" baseline="0" dirty="0">
                          <a:solidFill>
                            <a:schemeClr val="tx1"/>
                          </a:solidFill>
                        </a:rPr>
                        <a:t> &amp; </a:t>
                      </a:r>
                      <a:r>
                        <a:rPr lang="en-US" sz="1200" baseline="0" dirty="0">
                          <a:solidFill>
                            <a:schemeClr val="tx1"/>
                          </a:solidFill>
                          <a:hlinkClick r:id="rId17"/>
                        </a:rPr>
                        <a:t>here</a:t>
                      </a:r>
                      <a:r>
                        <a:rPr lang="en-US" sz="1200" baseline="0" dirty="0">
                          <a:solidFill>
                            <a:schemeClr val="tx1"/>
                          </a:solidFill>
                        </a:rPr>
                        <a:t>)</a:t>
                      </a:r>
                      <a:endParaRPr lang="en-US" sz="1200" dirty="0">
                        <a:solidFill>
                          <a:schemeClr val="tx1"/>
                        </a:solidFill>
                      </a:endParaRPr>
                    </a:p>
                  </a:txBody>
                  <a:tcPr marL="92097" marR="92097"/>
                </a:tc>
                <a:extLst>
                  <a:ext uri="{0D108BD9-81ED-4DB2-BD59-A6C34878D82A}">
                    <a16:rowId xmlns:a16="http://schemas.microsoft.com/office/drawing/2014/main" val="10007"/>
                  </a:ext>
                </a:extLst>
              </a:tr>
              <a:tr h="160020">
                <a:tc>
                  <a:txBody>
                    <a:bodyPr/>
                    <a:lstStyle/>
                    <a:p>
                      <a:r>
                        <a:rPr lang="en-US" sz="1200" dirty="0"/>
                        <a:t>Memory remapping attack</a:t>
                      </a:r>
                    </a:p>
                  </a:txBody>
                  <a:tcPr marL="92097" marR="92097"/>
                </a:tc>
                <a:tc>
                  <a:txBody>
                    <a:bodyPr/>
                    <a:lstStyle/>
                    <a:p>
                      <a:r>
                        <a:rPr lang="en-US" sz="1200" b="1" dirty="0">
                          <a:latin typeface="Courier New" panose="02070309020205020404" pitchFamily="49" charset="0"/>
                          <a:cs typeface="Courier New" panose="02070309020205020404" pitchFamily="49" charset="0"/>
                        </a:rPr>
                        <a:t>remap</a:t>
                      </a:r>
                    </a:p>
                  </a:txBody>
                  <a:tcPr marL="92097" marR="92097"/>
                </a:tc>
                <a:tc>
                  <a:txBody>
                    <a:bodyPr/>
                    <a:lstStyle/>
                    <a:p>
                      <a:pPr algn="ctr"/>
                      <a:r>
                        <a:rPr lang="en-US" sz="1200" dirty="0">
                          <a:solidFill>
                            <a:schemeClr val="tx1"/>
                          </a:solidFill>
                          <a:hlinkClick r:id="rId18"/>
                        </a:rPr>
                        <a:t>Preventing and Detecting </a:t>
                      </a:r>
                      <a:r>
                        <a:rPr lang="en-US" sz="1200" dirty="0" err="1">
                          <a:solidFill>
                            <a:schemeClr val="tx1"/>
                          </a:solidFill>
                          <a:hlinkClick r:id="rId18"/>
                        </a:rPr>
                        <a:t>Xen</a:t>
                      </a:r>
                      <a:r>
                        <a:rPr lang="en-US" sz="1200" dirty="0">
                          <a:solidFill>
                            <a:schemeClr val="tx1"/>
                          </a:solidFill>
                          <a:hlinkClick r:id="rId18"/>
                        </a:rPr>
                        <a:t> Hypervisor Subversions</a:t>
                      </a:r>
                      <a:endParaRPr lang="en-US" sz="1200" dirty="0">
                        <a:solidFill>
                          <a:schemeClr val="tx1"/>
                        </a:solidFill>
                      </a:endParaRPr>
                    </a:p>
                  </a:txBody>
                  <a:tcPr marL="92097" marR="92097"/>
                </a:tc>
                <a:extLst>
                  <a:ext uri="{0D108BD9-81ED-4DB2-BD59-A6C34878D82A}">
                    <a16:rowId xmlns:a16="http://schemas.microsoft.com/office/drawing/2014/main" val="10008"/>
                  </a:ext>
                </a:extLst>
              </a:tr>
              <a:tr h="152400">
                <a:tc>
                  <a:txBody>
                    <a:bodyPr/>
                    <a:lstStyle/>
                    <a:p>
                      <a:r>
                        <a:rPr lang="en-US" sz="1200" dirty="0"/>
                        <a:t>DMA attack against SMRAM</a:t>
                      </a:r>
                    </a:p>
                  </a:txBody>
                  <a:tcPr marL="92097" marR="92097"/>
                </a:tc>
                <a:tc>
                  <a:txBody>
                    <a:bodyPr/>
                    <a:lstStyle/>
                    <a:p>
                      <a:r>
                        <a:rPr lang="en-US" sz="1200" b="1" dirty="0" err="1">
                          <a:latin typeface="Courier New" panose="02070309020205020404" pitchFamily="49" charset="0"/>
                          <a:cs typeface="Courier New" panose="02070309020205020404" pitchFamily="49" charset="0"/>
                        </a:rPr>
                        <a:t>smm_dma</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a:solidFill>
                            <a:schemeClr val="tx1"/>
                          </a:solidFill>
                          <a:hlinkClick r:id="rId19"/>
                        </a:rPr>
                        <a:t>Programmed I/O accesses: a threat to VMM?</a:t>
                      </a:r>
                      <a:r>
                        <a:rPr lang="en-US" sz="1200" dirty="0">
                          <a:solidFill>
                            <a:schemeClr val="tx1"/>
                          </a:solidFill>
                        </a:rPr>
                        <a:t>, </a:t>
                      </a:r>
                      <a:r>
                        <a:rPr lang="en-US" sz="1200" dirty="0">
                          <a:solidFill>
                            <a:schemeClr val="tx1"/>
                          </a:solidFill>
                          <a:hlinkClick r:id="rId20"/>
                        </a:rPr>
                        <a:t>System Management Mode Design and Security Issues</a:t>
                      </a:r>
                      <a:endParaRPr lang="en-US" sz="1200" dirty="0">
                        <a:solidFill>
                          <a:schemeClr val="tx1"/>
                        </a:solidFill>
                      </a:endParaRPr>
                    </a:p>
                  </a:txBody>
                  <a:tcPr marL="92097" marR="92097"/>
                </a:tc>
                <a:extLst>
                  <a:ext uri="{0D108BD9-81ED-4DB2-BD59-A6C34878D82A}">
                    <a16:rowId xmlns:a16="http://schemas.microsoft.com/office/drawing/2014/main" val="10009"/>
                  </a:ext>
                </a:extLst>
              </a:tr>
              <a:tr h="246380">
                <a:tc>
                  <a:txBody>
                    <a:bodyPr/>
                    <a:lstStyle/>
                    <a:p>
                      <a:r>
                        <a:rPr lang="en-US" sz="1200" dirty="0"/>
                        <a:t>SMI suppression attack</a:t>
                      </a:r>
                    </a:p>
                  </a:txBody>
                  <a:tcPr marL="92097" marR="92097"/>
                </a:tc>
                <a:tc>
                  <a:txBody>
                    <a:bodyPr/>
                    <a:lstStyle/>
                    <a:p>
                      <a:r>
                        <a:rPr lang="en-US" sz="1200" b="1" dirty="0" err="1">
                          <a:latin typeface="Courier New" panose="02070309020205020404" pitchFamily="49" charset="0"/>
                          <a:cs typeface="Courier New" panose="02070309020205020404" pitchFamily="49" charset="0"/>
                        </a:rPr>
                        <a:t>common.bios_smi</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hlinkClick r:id="rId21"/>
                        </a:rPr>
                        <a:t>Setup for Failure: Defeating Secure Boot</a:t>
                      </a:r>
                      <a:endParaRPr lang="en-US" sz="1200" b="0" dirty="0"/>
                    </a:p>
                  </a:txBody>
                  <a:tcPr marL="92097" marR="92097"/>
                </a:tc>
                <a:extLst>
                  <a:ext uri="{0D108BD9-81ED-4DB2-BD59-A6C34878D82A}">
                    <a16:rowId xmlns:a16="http://schemas.microsoft.com/office/drawing/2014/main" val="10010"/>
                  </a:ext>
                </a:extLst>
              </a:tr>
              <a:tr h="226060">
                <a:tc>
                  <a:txBody>
                    <a:bodyPr/>
                    <a:lstStyle/>
                    <a:p>
                      <a:r>
                        <a:rPr lang="en-US" sz="1200" dirty="0"/>
                        <a:t>Access permissions to SPI flash descriptor</a:t>
                      </a:r>
                    </a:p>
                  </a:txBody>
                  <a:tcPr marL="92097" marR="92097"/>
                </a:tc>
                <a:tc>
                  <a:txBody>
                    <a:bodyPr/>
                    <a:lstStyle/>
                    <a:p>
                      <a:r>
                        <a:rPr lang="en-US" sz="1200" b="1" dirty="0" err="1">
                          <a:latin typeface="Courier New" panose="02070309020205020404" pitchFamily="49" charset="0"/>
                          <a:cs typeface="Courier New" panose="02070309020205020404" pitchFamily="49" charset="0"/>
                        </a:rPr>
                        <a:t>common.spi_desc</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a:solidFill>
                            <a:schemeClr val="tx1"/>
                          </a:solidFill>
                          <a:hlinkClick r:id="rId12"/>
                        </a:rPr>
                        <a:t>Flashrom</a:t>
                      </a:r>
                      <a:endParaRPr lang="en-US" sz="1200" dirty="0">
                        <a:solidFill>
                          <a:schemeClr val="tx1"/>
                        </a:solidFill>
                      </a:endParaRPr>
                    </a:p>
                  </a:txBody>
                  <a:tcPr marL="92097" marR="92097"/>
                </a:tc>
                <a:extLst>
                  <a:ext uri="{0D108BD9-81ED-4DB2-BD59-A6C34878D82A}">
                    <a16:rowId xmlns:a16="http://schemas.microsoft.com/office/drawing/2014/main" val="10011"/>
                  </a:ext>
                </a:extLst>
              </a:tr>
              <a:tr h="370840">
                <a:tc>
                  <a:txBody>
                    <a:bodyPr/>
                    <a:lstStyle/>
                    <a:p>
                      <a:r>
                        <a:rPr lang="en-US" sz="1200" dirty="0"/>
                        <a:t>Access permissions</a:t>
                      </a:r>
                      <a:r>
                        <a:rPr lang="en-US" sz="1200" baseline="0" dirty="0"/>
                        <a:t> to UEFI variables defined in UEFI Spec</a:t>
                      </a:r>
                      <a:endParaRPr lang="en-US" sz="1200" dirty="0"/>
                    </a:p>
                  </a:txBody>
                  <a:tcPr marL="92097" marR="92097"/>
                </a:tc>
                <a:tc>
                  <a:txBody>
                    <a:bodyPr/>
                    <a:lstStyle/>
                    <a:p>
                      <a:r>
                        <a:rPr lang="en-US" sz="1200" b="1" dirty="0" err="1">
                          <a:latin typeface="Courier New" panose="02070309020205020404" pitchFamily="49" charset="0"/>
                          <a:cs typeface="Courier New" panose="02070309020205020404" pitchFamily="49" charset="0"/>
                        </a:rPr>
                        <a:t>common.uefi.access_uefispec</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a:solidFill>
                            <a:schemeClr val="tx1"/>
                          </a:solidFill>
                          <a:hlinkClick r:id="rId15"/>
                        </a:rPr>
                        <a:t>UEFI</a:t>
                      </a:r>
                      <a:r>
                        <a:rPr lang="en-US" sz="1200" baseline="0" dirty="0">
                          <a:solidFill>
                            <a:schemeClr val="tx1"/>
                          </a:solidFill>
                          <a:hlinkClick r:id="rId15"/>
                        </a:rPr>
                        <a:t> 2.4 Spec</a:t>
                      </a:r>
                      <a:endParaRPr lang="en-US" sz="1200" dirty="0">
                        <a:solidFill>
                          <a:schemeClr val="tx1"/>
                        </a:solidFill>
                      </a:endParaRPr>
                    </a:p>
                  </a:txBody>
                  <a:tcPr marL="92097" marR="92097"/>
                </a:tc>
                <a:extLst>
                  <a:ext uri="{0D108BD9-81ED-4DB2-BD59-A6C34878D82A}">
                    <a16:rowId xmlns:a16="http://schemas.microsoft.com/office/drawing/2014/main" val="10012"/>
                  </a:ext>
                </a:extLst>
              </a:tr>
              <a:tr h="370840">
                <a:tc>
                  <a:txBody>
                    <a:bodyPr/>
                    <a:lstStyle/>
                    <a:p>
                      <a:r>
                        <a:rPr lang="en-US" sz="1200" dirty="0"/>
                        <a:t>Module to detect PE/TE Header Confusion Vulnerability</a:t>
                      </a:r>
                    </a:p>
                  </a:txBody>
                  <a:tcPr marL="92097" marR="92097"/>
                </a:tc>
                <a:tc>
                  <a:txBody>
                    <a:bodyPr/>
                    <a:lstStyle/>
                    <a:p>
                      <a:r>
                        <a:rPr lang="en-US" sz="1200" b="1" dirty="0" err="1">
                          <a:latin typeface="Courier New" panose="02070309020205020404" pitchFamily="49" charset="0"/>
                          <a:cs typeface="Courier New" panose="02070309020205020404" pitchFamily="49" charset="0"/>
                        </a:rPr>
                        <a:t>tools.secureboot.te</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a:solidFill>
                            <a:schemeClr val="tx1"/>
                          </a:solidFill>
                          <a:hlinkClick r:id="rId16"/>
                        </a:rPr>
                        <a:t>All Your Boot Are Belong</a:t>
                      </a:r>
                      <a:r>
                        <a:rPr lang="en-US" sz="1200" baseline="0" dirty="0">
                          <a:solidFill>
                            <a:schemeClr val="tx1"/>
                          </a:solidFill>
                          <a:hlinkClick r:id="rId16"/>
                        </a:rPr>
                        <a:t> To Us</a:t>
                      </a:r>
                      <a:endParaRPr lang="en-US" sz="1200" dirty="0">
                        <a:solidFill>
                          <a:schemeClr val="tx1"/>
                        </a:solidFill>
                      </a:endParaRPr>
                    </a:p>
                  </a:txBody>
                  <a:tcPr marL="92097" marR="92097"/>
                </a:tc>
                <a:extLst>
                  <a:ext uri="{0D108BD9-81ED-4DB2-BD59-A6C34878D82A}">
                    <a16:rowId xmlns:a16="http://schemas.microsoft.com/office/drawing/2014/main" val="10013"/>
                  </a:ext>
                </a:extLst>
              </a:tr>
              <a:tr h="370840">
                <a:tc>
                  <a:txBody>
                    <a:bodyPr/>
                    <a:lstStyle/>
                    <a:p>
                      <a:r>
                        <a:rPr lang="en-US" sz="1200" dirty="0"/>
                        <a:t>Module to detect SMI input pointer validation vulnerabilities</a:t>
                      </a:r>
                    </a:p>
                  </a:txBody>
                  <a:tcPr marL="92097" marR="92097"/>
                </a:tc>
                <a:tc>
                  <a:txBody>
                    <a:bodyPr/>
                    <a:lstStyle/>
                    <a:p>
                      <a:r>
                        <a:rPr lang="en-US" sz="1200" b="1" dirty="0" err="1">
                          <a:latin typeface="Courier New" panose="02070309020205020404" pitchFamily="49" charset="0"/>
                          <a:cs typeface="Courier New" panose="02070309020205020404" pitchFamily="49" charset="0"/>
                        </a:rPr>
                        <a:t>tool.smm.smm_ptr</a:t>
                      </a:r>
                      <a:endParaRPr lang="en-US" sz="1200" b="1" dirty="0">
                        <a:latin typeface="Courier New" panose="02070309020205020404" pitchFamily="49" charset="0"/>
                        <a:cs typeface="Courier New" panose="02070309020205020404" pitchFamily="49" charset="0"/>
                      </a:endParaRPr>
                    </a:p>
                  </a:txBody>
                  <a:tcPr marL="92097" marR="92097"/>
                </a:tc>
                <a:tc>
                  <a:txBody>
                    <a:bodyPr/>
                    <a:lstStyle/>
                    <a:p>
                      <a:pPr algn="ctr"/>
                      <a:r>
                        <a:rPr lang="en-US" sz="1200" dirty="0">
                          <a:solidFill>
                            <a:schemeClr val="tx1"/>
                          </a:solidFill>
                        </a:rPr>
                        <a:t>CanSecWest 2015</a:t>
                      </a:r>
                    </a:p>
                  </a:txBody>
                  <a:tcPr marL="92097" marR="92097"/>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282419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Developing Modules in CHIPSEC</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83877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template</a:t>
            </a:r>
          </a:p>
        </p:txBody>
      </p:sp>
      <p:sp>
        <p:nvSpPr>
          <p:cNvPr id="6" name="Content Placeholder 5"/>
          <p:cNvSpPr>
            <a:spLocks noGrp="1"/>
          </p:cNvSpPr>
          <p:nvPr>
            <p:ph idx="1"/>
          </p:nvPr>
        </p:nvSpPr>
        <p:spPr>
          <a:xfrm>
            <a:off x="562998" y="975984"/>
            <a:ext cx="8229600" cy="5462915"/>
          </a:xfrm>
        </p:spPr>
        <p:txBody>
          <a:bodyPr>
            <a:noAutofit/>
          </a:bodyPr>
          <a:lstStyle/>
          <a:p>
            <a:pPr>
              <a:lnSpc>
                <a:spcPct val="115000"/>
              </a:lnSpc>
              <a:spcBef>
                <a:spcPts val="0"/>
              </a:spcBef>
            </a:pPr>
            <a:r>
              <a:rPr lang="en-US" sz="1200" b="1" dirty="0">
                <a:solidFill>
                  <a:srgbClr val="0000FF"/>
                </a:solidFill>
                <a:latin typeface="Courier New"/>
                <a:ea typeface="Times New Roman"/>
                <a:cs typeface="Times New Roman"/>
              </a:rPr>
              <a:t>from</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chipsec</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module_common</a:t>
            </a: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import</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_MODULE_NAME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a:solidFill>
                  <a:srgbClr val="808080"/>
                </a:solidFill>
                <a:latin typeface="Courier New"/>
                <a:ea typeface="Times New Roman"/>
                <a:cs typeface="Times New Roman"/>
              </a:rPr>
              <a:t>'</a:t>
            </a:r>
            <a:r>
              <a:rPr lang="en-US" sz="1200" dirty="0" err="1">
                <a:solidFill>
                  <a:srgbClr val="808080"/>
                </a:solidFill>
                <a:latin typeface="Courier New"/>
                <a:ea typeface="Times New Roman"/>
                <a:cs typeface="Times New Roman"/>
              </a:rPr>
              <a:t>module_template</a:t>
            </a:r>
            <a:r>
              <a:rPr lang="en-US" sz="1200" dirty="0">
                <a:solidFill>
                  <a:srgbClr val="808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b="1" dirty="0">
                <a:solidFill>
                  <a:srgbClr val="0000FF"/>
                </a:solidFill>
                <a:latin typeface="Courier New"/>
                <a:ea typeface="Times New Roman"/>
                <a:cs typeface="Times New Roman"/>
              </a:rPr>
              <a:t>class</a:t>
            </a:r>
            <a:r>
              <a:rPr lang="en-US" sz="1200" dirty="0">
                <a:solidFill>
                  <a:srgbClr val="000000"/>
                </a:solidFill>
                <a:latin typeface="Courier New"/>
                <a:ea typeface="Times New Roman"/>
                <a:cs typeface="Times New Roman"/>
              </a:rPr>
              <a:t> </a:t>
            </a:r>
            <a:r>
              <a:rPr lang="en-US" sz="1200" b="1" dirty="0" err="1">
                <a:solidFill>
                  <a:srgbClr val="000000"/>
                </a:solidFill>
                <a:latin typeface="Courier New"/>
                <a:ea typeface="Times New Roman"/>
                <a:cs typeface="Times New Roman"/>
              </a:rPr>
              <a:t>module_template</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BaseModule</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def</a:t>
            </a:r>
            <a:r>
              <a:rPr lang="en-US" sz="1200" dirty="0">
                <a:solidFill>
                  <a:srgbClr val="000000"/>
                </a:solidFill>
                <a:latin typeface="Courier New"/>
                <a:ea typeface="Times New Roman"/>
                <a:cs typeface="Times New Roman"/>
              </a:rPr>
              <a:t> </a:t>
            </a:r>
            <a:r>
              <a:rPr lang="en-US" sz="1200" dirty="0">
                <a:solidFill>
                  <a:srgbClr val="FF00FF"/>
                </a:solidFill>
                <a:latin typeface="Courier New"/>
                <a:ea typeface="Times New Roman"/>
                <a:cs typeface="Times New Roman"/>
              </a:rPr>
              <a:t>__</a:t>
            </a:r>
            <a:r>
              <a:rPr lang="en-US" sz="1200" dirty="0" err="1">
                <a:solidFill>
                  <a:srgbClr val="FF00FF"/>
                </a:solidFill>
                <a:latin typeface="Courier New"/>
                <a:ea typeface="Times New Roman"/>
                <a:cs typeface="Times New Roman"/>
              </a:rPr>
              <a:t>init</a:t>
            </a:r>
            <a:r>
              <a:rPr lang="en-US" sz="1200" dirty="0">
                <a:solidFill>
                  <a:srgbClr val="FF00FF"/>
                </a:solidFill>
                <a:latin typeface="Courier New"/>
                <a:ea typeface="Times New Roman"/>
                <a:cs typeface="Times New Roman"/>
              </a:rPr>
              <a:t>__</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self</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BaseModule</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__</a:t>
            </a:r>
            <a:r>
              <a:rPr lang="en-US" sz="1200" dirty="0" err="1">
                <a:solidFill>
                  <a:srgbClr val="000000"/>
                </a:solidFill>
                <a:latin typeface="Courier New"/>
                <a:ea typeface="Times New Roman"/>
                <a:cs typeface="Times New Roman"/>
              </a:rPr>
              <a:t>init</a:t>
            </a:r>
            <a:r>
              <a:rPr lang="en-US" sz="1200" dirty="0">
                <a:solidFill>
                  <a:srgbClr val="000000"/>
                </a:solidFill>
                <a:latin typeface="Courier New"/>
                <a:ea typeface="Times New Roman"/>
                <a:cs typeface="Times New Roman"/>
              </a:rPr>
              <a:t>__</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self</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def</a:t>
            </a:r>
            <a:r>
              <a:rPr lang="en-US" sz="1200" dirty="0">
                <a:solidFill>
                  <a:srgbClr val="000000"/>
                </a:solidFill>
                <a:latin typeface="Courier New"/>
                <a:ea typeface="Times New Roman"/>
                <a:cs typeface="Times New Roman"/>
              </a:rPr>
              <a:t> </a:t>
            </a:r>
            <a:r>
              <a:rPr lang="en-US" sz="1200" dirty="0" err="1">
                <a:solidFill>
                  <a:srgbClr val="FF00FF"/>
                </a:solidFill>
                <a:latin typeface="Courier New"/>
                <a:ea typeface="Times New Roman"/>
                <a:cs typeface="Times New Roman"/>
              </a:rPr>
              <a:t>check_something</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self </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self</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logger</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start_test</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a:solidFill>
                  <a:srgbClr val="808080"/>
                </a:solidFill>
                <a:latin typeface="Courier New"/>
                <a:ea typeface="Times New Roman"/>
                <a:cs typeface="Times New Roman"/>
              </a:rPr>
              <a:t>"Module Template"</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self</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logger</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log_passed_check</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a:solidFill>
                  <a:srgbClr val="808080"/>
                </a:solidFill>
                <a:latin typeface="Courier New"/>
                <a:ea typeface="Times New Roman"/>
                <a:cs typeface="Times New Roman"/>
              </a:rPr>
              <a:t>"Test Passed"</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return</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ModuleResult</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PASSED</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def</a:t>
            </a:r>
            <a:r>
              <a:rPr lang="en-US" sz="1200" dirty="0">
                <a:solidFill>
                  <a:srgbClr val="000000"/>
                </a:solidFill>
                <a:latin typeface="Courier New"/>
                <a:ea typeface="Times New Roman"/>
                <a:cs typeface="Times New Roman"/>
              </a:rPr>
              <a:t> </a:t>
            </a:r>
            <a:r>
              <a:rPr lang="en-US" sz="1200" dirty="0" err="1">
                <a:solidFill>
                  <a:srgbClr val="FF00FF"/>
                </a:solidFill>
                <a:latin typeface="Courier New"/>
                <a:ea typeface="Times New Roman"/>
                <a:cs typeface="Times New Roman"/>
              </a:rPr>
              <a:t>is_supported</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self</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return</a:t>
            </a: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False</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a:solidFill>
                  <a:srgbClr val="008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a:solidFill>
                  <a:srgbClr val="008000"/>
                </a:solidFill>
                <a:latin typeface="Courier New"/>
                <a:ea typeface="Times New Roman"/>
                <a:cs typeface="Times New Roman"/>
              </a:rPr>
              <a:t># run( </a:t>
            </a:r>
            <a:r>
              <a:rPr lang="en-US" sz="1200" dirty="0" err="1">
                <a:solidFill>
                  <a:srgbClr val="008000"/>
                </a:solidFill>
                <a:latin typeface="Courier New"/>
                <a:ea typeface="Times New Roman"/>
                <a:cs typeface="Times New Roman"/>
              </a:rPr>
              <a:t>module_argv</a:t>
            </a:r>
            <a:r>
              <a:rPr lang="en-US" sz="1200" dirty="0">
                <a:solidFill>
                  <a:srgbClr val="008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a:solidFill>
                  <a:srgbClr val="008000"/>
                </a:solidFill>
                <a:latin typeface="Courier New"/>
                <a:ea typeface="Times New Roman"/>
                <a:cs typeface="Times New Roman"/>
              </a:rPr>
              <a:t># Required function: run here all tests from this module</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dirty="0">
                <a:solidFill>
                  <a:srgbClr val="008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def</a:t>
            </a:r>
            <a:r>
              <a:rPr lang="en-US" sz="1200" dirty="0">
                <a:solidFill>
                  <a:srgbClr val="000000"/>
                </a:solidFill>
                <a:latin typeface="Courier New"/>
                <a:ea typeface="Times New Roman"/>
                <a:cs typeface="Times New Roman"/>
              </a:rPr>
              <a:t> </a:t>
            </a:r>
            <a:r>
              <a:rPr lang="en-US" sz="1200" dirty="0">
                <a:solidFill>
                  <a:srgbClr val="FF00FF"/>
                </a:solidFill>
                <a:latin typeface="Courier New"/>
                <a:ea typeface="Times New Roman"/>
                <a:cs typeface="Times New Roman"/>
              </a:rPr>
              <a:t>run</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self</a:t>
            </a:r>
            <a:r>
              <a:rPr lang="en-US" sz="1200" b="1" dirty="0">
                <a:solidFill>
                  <a:srgbClr val="000080"/>
                </a:solidFill>
                <a:latin typeface="Courier New"/>
                <a:ea typeface="Times New Roman"/>
                <a:cs typeface="Times New Roman"/>
              </a:rPr>
              <a:t>,</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module_argv</a:t>
            </a:r>
            <a:r>
              <a:rPr lang="en-US" sz="1200" dirty="0">
                <a:solidFill>
                  <a:srgbClr val="000000"/>
                </a:solidFill>
                <a:latin typeface="Courier New"/>
                <a:ea typeface="Times New Roman"/>
                <a:cs typeface="Times New Roman"/>
              </a:rPr>
              <a:t>  </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lnSpc>
                <a:spcPct val="115000"/>
              </a:lnSpc>
              <a:spcBef>
                <a:spcPts val="0"/>
              </a:spcBef>
            </a:pPr>
            <a:r>
              <a:rPr lang="en-US" sz="1200" dirty="0">
                <a:solidFill>
                  <a:srgbClr val="000000"/>
                </a:solidFill>
                <a:latin typeface="Courier New"/>
                <a:ea typeface="Times New Roman"/>
                <a:cs typeface="Times New Roman"/>
              </a:rPr>
              <a:t>        </a:t>
            </a:r>
            <a:r>
              <a:rPr lang="en-US" sz="1200" b="1" dirty="0">
                <a:solidFill>
                  <a:srgbClr val="0000FF"/>
                </a:solidFill>
                <a:latin typeface="Courier New"/>
                <a:ea typeface="Times New Roman"/>
                <a:cs typeface="Times New Roman"/>
              </a:rPr>
              <a:t>return</a:t>
            </a:r>
            <a:r>
              <a:rPr lang="en-US" sz="1200" dirty="0">
                <a:solidFill>
                  <a:srgbClr val="00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self</a:t>
            </a:r>
            <a:r>
              <a:rPr lang="en-US" sz="1200" b="1" dirty="0" err="1">
                <a:solidFill>
                  <a:srgbClr val="000080"/>
                </a:solidFill>
                <a:latin typeface="Courier New"/>
                <a:ea typeface="Times New Roman"/>
                <a:cs typeface="Times New Roman"/>
              </a:rPr>
              <a:t>.</a:t>
            </a:r>
            <a:r>
              <a:rPr lang="en-US" sz="1200" dirty="0" err="1">
                <a:solidFill>
                  <a:srgbClr val="000000"/>
                </a:solidFill>
                <a:latin typeface="Courier New"/>
                <a:ea typeface="Times New Roman"/>
                <a:cs typeface="Times New Roman"/>
              </a:rPr>
              <a:t>check_something</a:t>
            </a:r>
            <a:r>
              <a:rPr lang="en-US" sz="1200" b="1" dirty="0">
                <a:solidFill>
                  <a:srgbClr val="000080"/>
                </a:solidFill>
                <a:latin typeface="Courier New"/>
                <a:ea typeface="Times New Roman"/>
                <a:cs typeface="Times New Roman"/>
              </a:rPr>
              <a:t>()</a:t>
            </a:r>
            <a:endParaRPr lang="en-US" sz="1600" dirty="0">
              <a:latin typeface="Calibri"/>
              <a:ea typeface="Calibri"/>
              <a:cs typeface="Times New Roman"/>
            </a:endParaRPr>
          </a:p>
          <a:p>
            <a:pPr>
              <a:spcBef>
                <a:spcPts val="0"/>
              </a:spcBef>
            </a:pPr>
            <a:endParaRPr lang="en-US" sz="1200" dirty="0">
              <a:latin typeface="Courier New" panose="02070309020205020404" pitchFamily="49" charset="0"/>
              <a:cs typeface="Courier New" panose="02070309020205020404" pitchFamily="49" charset="0"/>
            </a:endParaRPr>
          </a:p>
        </p:txBody>
      </p:sp>
      <p:sp>
        <p:nvSpPr>
          <p:cNvPr id="3" name="Rectangular Callout 2"/>
          <p:cNvSpPr/>
          <p:nvPr/>
        </p:nvSpPr>
        <p:spPr>
          <a:xfrm>
            <a:off x="6156208" y="5283200"/>
            <a:ext cx="2496065" cy="1019450"/>
          </a:xfrm>
          <a:prstGeom prst="wedgeRectCallout">
            <a:avLst>
              <a:gd name="adj1" fmla="val -142209"/>
              <a:gd name="adj2" fmla="val -28516"/>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Module starts here.</a:t>
            </a:r>
          </a:p>
          <a:p>
            <a:pPr algn="ctr"/>
            <a:r>
              <a:rPr lang="en-US" sz="1600" dirty="0">
                <a:solidFill>
                  <a:prstClr val="black"/>
                </a:solidFill>
              </a:rPr>
              <a:t>Can pass arguments to each module</a:t>
            </a:r>
          </a:p>
        </p:txBody>
      </p:sp>
      <p:sp>
        <p:nvSpPr>
          <p:cNvPr id="8" name="Rectangular Callout 7"/>
          <p:cNvSpPr/>
          <p:nvPr/>
        </p:nvSpPr>
        <p:spPr>
          <a:xfrm>
            <a:off x="6136968" y="3741772"/>
            <a:ext cx="2496065" cy="628499"/>
          </a:xfrm>
          <a:prstGeom prst="wedgeRectCallout">
            <a:avLst>
              <a:gd name="adj1" fmla="val -168418"/>
              <a:gd name="adj2" fmla="val -3688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Check if this module can run on this platform/OS</a:t>
            </a:r>
          </a:p>
        </p:txBody>
      </p:sp>
      <p:sp>
        <p:nvSpPr>
          <p:cNvPr id="13" name="Rectangular Callout 12"/>
          <p:cNvSpPr/>
          <p:nvPr/>
        </p:nvSpPr>
        <p:spPr>
          <a:xfrm>
            <a:off x="6133818" y="1723002"/>
            <a:ext cx="2496065" cy="1622259"/>
          </a:xfrm>
          <a:prstGeom prst="wedgeRectCallout">
            <a:avLst>
              <a:gd name="adj1" fmla="val -141443"/>
              <a:gd name="adj2" fmla="val 57566"/>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Return result</a:t>
            </a:r>
          </a:p>
          <a:p>
            <a:r>
              <a:rPr lang="en-US" sz="1200" dirty="0">
                <a:solidFill>
                  <a:prstClr val="black"/>
                </a:solidFill>
              </a:rPr>
              <a:t>FAILED</a:t>
            </a:r>
          </a:p>
          <a:p>
            <a:r>
              <a:rPr lang="en-US" sz="1200" dirty="0">
                <a:solidFill>
                  <a:prstClr val="black"/>
                </a:solidFill>
              </a:rPr>
              <a:t>PASSED</a:t>
            </a:r>
          </a:p>
          <a:p>
            <a:r>
              <a:rPr lang="en-US" sz="1200" dirty="0">
                <a:solidFill>
                  <a:prstClr val="black"/>
                </a:solidFill>
              </a:rPr>
              <a:t>WARNING</a:t>
            </a:r>
          </a:p>
          <a:p>
            <a:r>
              <a:rPr lang="en-US" sz="1200" dirty="0">
                <a:solidFill>
                  <a:prstClr val="black"/>
                </a:solidFill>
              </a:rPr>
              <a:t>SKIPPED</a:t>
            </a:r>
          </a:p>
          <a:p>
            <a:r>
              <a:rPr lang="en-US" sz="1200" dirty="0">
                <a:solidFill>
                  <a:prstClr val="black"/>
                </a:solidFill>
              </a:rPr>
              <a:t>DEPRECATED</a:t>
            </a:r>
          </a:p>
          <a:p>
            <a:r>
              <a:rPr lang="en-US" sz="1200" dirty="0">
                <a:solidFill>
                  <a:prstClr val="black"/>
                </a:solidFill>
              </a:rPr>
              <a:t>ERROR</a:t>
            </a:r>
          </a:p>
        </p:txBody>
      </p:sp>
      <p:sp>
        <p:nvSpPr>
          <p:cNvPr id="14" name="Rectangular Callout 13"/>
          <p:cNvSpPr/>
          <p:nvPr/>
        </p:nvSpPr>
        <p:spPr>
          <a:xfrm>
            <a:off x="6110690" y="739544"/>
            <a:ext cx="2496065" cy="682855"/>
          </a:xfrm>
          <a:prstGeom prst="wedgeRectCallout">
            <a:avLst>
              <a:gd name="adj1" fmla="val -141018"/>
              <a:gd name="adj2" fmla="val 11695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Inherits </a:t>
            </a:r>
            <a:r>
              <a:rPr lang="en-US" sz="1600" dirty="0" err="1">
                <a:solidFill>
                  <a:prstClr val="black"/>
                </a:solidFill>
              </a:rPr>
              <a:t>BaseModule</a:t>
            </a:r>
            <a:r>
              <a:rPr lang="en-US" sz="1600" dirty="0">
                <a:solidFill>
                  <a:prstClr val="black"/>
                </a:solidFill>
              </a:rPr>
              <a:t> template</a:t>
            </a:r>
          </a:p>
        </p:txBody>
      </p:sp>
    </p:spTree>
    <p:extLst>
      <p:ext uri="{BB962C8B-B14F-4D97-AF65-F5344CB8AC3E}">
        <p14:creationId xmlns:p14="http://schemas.microsoft.com/office/powerpoint/2010/main" val="3875636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35369" y="898940"/>
            <a:ext cx="9630588" cy="5843907"/>
          </a:xfrm>
          <a:prstGeom prst="rect">
            <a:avLst/>
          </a:prstGeom>
          <a:noFill/>
          <a:ln>
            <a:noFill/>
          </a:ln>
        </p:spPr>
        <p:txBody>
          <a:bodyPr wrap="square">
            <a:spAutoFit/>
          </a:bodyPr>
          <a:lstStyle/>
          <a:p>
            <a:pPr>
              <a:lnSpc>
                <a:spcPct val="115000"/>
              </a:lnSpc>
            </a:pPr>
            <a:r>
              <a:rPr lang="en-US" sz="1050" b="1" dirty="0">
                <a:solidFill>
                  <a:srgbClr val="0000FF"/>
                </a:solidFill>
                <a:latin typeface="Courier New"/>
                <a:ea typeface="Times New Roman"/>
                <a:cs typeface="Times New Roman"/>
              </a:rPr>
              <a:t>from</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chipsec</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module_common</a:t>
            </a: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import</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p>
          <a:p>
            <a:pPr>
              <a:lnSpc>
                <a:spcPct val="115000"/>
              </a:lnSpc>
            </a:pPr>
            <a:r>
              <a:rPr lang="en-US" sz="1050" dirty="0">
                <a:solidFill>
                  <a:srgbClr val="000000"/>
                </a:solidFill>
                <a:latin typeface="Courier New"/>
                <a:ea typeface="Times New Roman"/>
                <a:cs typeface="Times New Roman"/>
              </a:rPr>
              <a:t>TAGS </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MTAG_BIOS</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endParaRPr lang="en-US" sz="1200" dirty="0">
              <a:solidFill>
                <a:prstClr val="black"/>
              </a:solidFill>
              <a:latin typeface="Calibri"/>
              <a:ea typeface="Calibri"/>
              <a:cs typeface="Times New Roman"/>
            </a:endParaRPr>
          </a:p>
          <a:p>
            <a:pPr>
              <a:lnSpc>
                <a:spcPct val="115000"/>
              </a:lnSpc>
            </a:pPr>
            <a:r>
              <a:rPr lang="en-US" sz="1050" b="1" dirty="0">
                <a:solidFill>
                  <a:srgbClr val="0000FF"/>
                </a:solidFill>
                <a:latin typeface="Courier New"/>
                <a:ea typeface="Times New Roman"/>
                <a:cs typeface="Times New Roman"/>
              </a:rPr>
              <a:t>class</a:t>
            </a:r>
            <a:r>
              <a:rPr lang="en-US" sz="1050" dirty="0">
                <a:solidFill>
                  <a:srgbClr val="000000"/>
                </a:solidFill>
                <a:latin typeface="Courier New"/>
                <a:ea typeface="Times New Roman"/>
                <a:cs typeface="Times New Roman"/>
              </a:rPr>
              <a:t> </a:t>
            </a:r>
            <a:r>
              <a:rPr lang="en-US" sz="1050" b="1" dirty="0" err="1">
                <a:solidFill>
                  <a:srgbClr val="000000"/>
                </a:solidFill>
                <a:latin typeface="Courier New"/>
                <a:ea typeface="Times New Roman"/>
                <a:cs typeface="Times New Roman"/>
              </a:rPr>
              <a:t>spi_lock</a:t>
            </a:r>
            <a:r>
              <a:rPr lang="en-US" sz="1050" b="1" dirty="0">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BaseModule</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def</a:t>
            </a:r>
            <a:r>
              <a:rPr lang="en-US" sz="1050" dirty="0">
                <a:solidFill>
                  <a:srgbClr val="000000"/>
                </a:solidFill>
                <a:latin typeface="Courier New"/>
                <a:ea typeface="Times New Roman"/>
                <a:cs typeface="Times New Roman"/>
              </a:rPr>
              <a:t> </a:t>
            </a:r>
            <a:r>
              <a:rPr lang="en-US" sz="1050" dirty="0">
                <a:solidFill>
                  <a:srgbClr val="FF00FF"/>
                </a:solidFill>
                <a:latin typeface="Courier New"/>
                <a:ea typeface="Times New Roman"/>
                <a:cs typeface="Times New Roman"/>
              </a:rPr>
              <a:t>__</a:t>
            </a:r>
            <a:r>
              <a:rPr lang="en-US" sz="1050" dirty="0" err="1">
                <a:solidFill>
                  <a:srgbClr val="FF00FF"/>
                </a:solidFill>
                <a:latin typeface="Courier New"/>
                <a:ea typeface="Times New Roman"/>
                <a:cs typeface="Times New Roman"/>
              </a:rPr>
              <a:t>init</a:t>
            </a:r>
            <a:r>
              <a:rPr lang="en-US" sz="1050" dirty="0">
                <a:solidFill>
                  <a:srgbClr val="FF00FF"/>
                </a:solidFill>
                <a:latin typeface="Courier New"/>
                <a:ea typeface="Times New Roman"/>
                <a:cs typeface="Times New Roman"/>
              </a:rPr>
              <a:t>__</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self</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BaseModule</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__</a:t>
            </a:r>
            <a:r>
              <a:rPr lang="en-US" sz="1050" dirty="0" err="1">
                <a:solidFill>
                  <a:srgbClr val="000000"/>
                </a:solidFill>
                <a:latin typeface="Courier New"/>
                <a:ea typeface="Times New Roman"/>
                <a:cs typeface="Times New Roman"/>
              </a:rPr>
              <a:t>init</a:t>
            </a:r>
            <a:r>
              <a:rPr lang="en-US" sz="1050" dirty="0">
                <a:solidFill>
                  <a:srgbClr val="000000"/>
                </a:solidFill>
                <a:latin typeface="Courier New"/>
                <a:ea typeface="Times New Roman"/>
                <a:cs typeface="Times New Roman"/>
              </a:rPr>
              <a:t>__</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self</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def</a:t>
            </a:r>
            <a:r>
              <a:rPr lang="en-US" sz="1050" dirty="0">
                <a:solidFill>
                  <a:srgbClr val="000000"/>
                </a:solidFill>
                <a:latin typeface="Courier New"/>
                <a:ea typeface="Times New Roman"/>
                <a:cs typeface="Times New Roman"/>
              </a:rPr>
              <a:t> </a:t>
            </a:r>
            <a:r>
              <a:rPr lang="en-US" sz="1050" dirty="0" err="1">
                <a:solidFill>
                  <a:srgbClr val="FF00FF"/>
                </a:solidFill>
                <a:latin typeface="Courier New"/>
                <a:ea typeface="Times New Roman"/>
                <a:cs typeface="Times New Roman"/>
              </a:rPr>
              <a:t>is_supported</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self</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return (</a:t>
            </a:r>
            <a:r>
              <a:rPr lang="en-US" sz="1050" dirty="0" err="1">
                <a:solidFill>
                  <a:srgbClr val="000000"/>
                </a:solidFill>
                <a:latin typeface="Courier New"/>
                <a:ea typeface="Times New Roman"/>
                <a:cs typeface="Times New Roman"/>
              </a:rPr>
              <a:t>self</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cs</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get_chipset_id</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in</a:t>
            </a:r>
            <a:r>
              <a:rPr lang="en-US" sz="1050" dirty="0">
                <a:solidFill>
                  <a:srgbClr val="000000"/>
                </a:solidFill>
                <a:latin typeface="Courier New"/>
                <a:ea typeface="Times New Roman"/>
                <a:cs typeface="Times New Roman"/>
              </a:rPr>
              <a:t> \</a:t>
            </a:r>
          </a:p>
          <a:p>
            <a:pPr>
              <a:lnSpc>
                <a:spcPct val="115000"/>
              </a:lnSpc>
            </a:pPr>
            <a:r>
              <a:rPr lang="en-US" sz="1050" b="1"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chipsec</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chipset</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CHIPSET_FAMILY_CORE,chipsec</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chipset</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CHIPSET_FAMILY_XEON</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def</a:t>
            </a:r>
            <a:r>
              <a:rPr lang="en-US" sz="1050" dirty="0">
                <a:solidFill>
                  <a:srgbClr val="000000"/>
                </a:solidFill>
                <a:latin typeface="Courier New"/>
                <a:ea typeface="Times New Roman"/>
                <a:cs typeface="Times New Roman"/>
              </a:rPr>
              <a:t> </a:t>
            </a:r>
            <a:r>
              <a:rPr lang="en-US" sz="1050" dirty="0" err="1">
                <a:solidFill>
                  <a:srgbClr val="FF00FF"/>
                </a:solidFill>
                <a:latin typeface="Courier New"/>
                <a:ea typeface="Times New Roman"/>
                <a:cs typeface="Times New Roman"/>
              </a:rPr>
              <a:t>check_spi_lock</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self</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self</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logger</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start_test</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a:solidFill>
                  <a:srgbClr val="808080"/>
                </a:solidFill>
                <a:latin typeface="Courier New"/>
                <a:ea typeface="Times New Roman"/>
                <a:cs typeface="Times New Roman"/>
              </a:rPr>
              <a:t>"SPI Flash Controller Configuration Lock"</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spi_lock_res</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ModuleResult</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FAILED</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hsfs_reg</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chipsec</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chipset</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read_register</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self</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cs</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a:solidFill>
                  <a:srgbClr val="808080"/>
                </a:solidFill>
                <a:latin typeface="Courier New"/>
                <a:ea typeface="Times New Roman"/>
                <a:cs typeface="Times New Roman"/>
              </a:rPr>
              <a:t>'HSFS'</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chipsec</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chipset</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print_register</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self</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cs</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a:solidFill>
                  <a:srgbClr val="808080"/>
                </a:solidFill>
                <a:latin typeface="Courier New"/>
                <a:ea typeface="Times New Roman"/>
                <a:cs typeface="Times New Roman"/>
              </a:rPr>
              <a:t>'HSFS'</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hsfs_reg</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flockdn</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chipsec</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chipset</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get_register_field</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self</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cs</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a:solidFill>
                  <a:srgbClr val="808080"/>
                </a:solidFill>
                <a:latin typeface="Courier New"/>
                <a:ea typeface="Times New Roman"/>
                <a:cs typeface="Times New Roman"/>
              </a:rPr>
              <a:t>'HSFS'</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hsfs_reg</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a:solidFill>
                  <a:srgbClr val="808080"/>
                </a:solidFill>
                <a:latin typeface="Courier New"/>
                <a:ea typeface="Times New Roman"/>
                <a:cs typeface="Times New Roman"/>
              </a:rPr>
              <a:t>'FLOCKDN'</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if</a:t>
            </a:r>
            <a:r>
              <a:rPr lang="en-US" sz="1050" dirty="0">
                <a:solidFill>
                  <a:srgbClr val="000000"/>
                </a:solidFill>
                <a:latin typeface="Courier New"/>
                <a:ea typeface="Times New Roman"/>
                <a:cs typeface="Times New Roman"/>
              </a:rPr>
              <a:t> </a:t>
            </a:r>
            <a:r>
              <a:rPr lang="en-US" sz="1050" dirty="0">
                <a:solidFill>
                  <a:srgbClr val="FF0000"/>
                </a:solidFill>
                <a:latin typeface="Courier New"/>
                <a:ea typeface="Times New Roman"/>
                <a:cs typeface="Times New Roman"/>
              </a:rPr>
              <a:t>1</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flockdn</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spi_lock_res</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ModuleResult</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PASSED</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self</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logger</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log_passed_check</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a:solidFill>
                  <a:srgbClr val="808080"/>
                </a:solidFill>
                <a:latin typeface="Courier New"/>
                <a:ea typeface="Times New Roman"/>
                <a:cs typeface="Times New Roman"/>
              </a:rPr>
              <a:t>"SPI Flash Controller configuration is locked"</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else</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self</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logger</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log_failed_check</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a:solidFill>
                  <a:srgbClr val="808080"/>
                </a:solidFill>
                <a:latin typeface="Courier New"/>
                <a:ea typeface="Times New Roman"/>
                <a:cs typeface="Times New Roman"/>
              </a:rPr>
              <a:t>"SPI Flash Controller configuration is not locked"</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return</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spi_lock_res</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def</a:t>
            </a:r>
            <a:r>
              <a:rPr lang="en-US" sz="1050" dirty="0">
                <a:solidFill>
                  <a:srgbClr val="000000"/>
                </a:solidFill>
                <a:latin typeface="Courier New"/>
                <a:ea typeface="Times New Roman"/>
                <a:cs typeface="Times New Roman"/>
              </a:rPr>
              <a:t> </a:t>
            </a:r>
            <a:r>
              <a:rPr lang="en-US" sz="1050" dirty="0">
                <a:solidFill>
                  <a:srgbClr val="FF00FF"/>
                </a:solidFill>
                <a:latin typeface="Courier New"/>
                <a:ea typeface="Times New Roman"/>
                <a:cs typeface="Times New Roman"/>
              </a:rPr>
              <a:t>run</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self</a:t>
            </a:r>
            <a:r>
              <a:rPr lang="en-US" sz="1050" b="1" dirty="0">
                <a:solidFill>
                  <a:srgbClr val="000080"/>
                </a:solidFill>
                <a:latin typeface="Courier New"/>
                <a:ea typeface="Times New Roman"/>
                <a:cs typeface="Times New Roman"/>
              </a:rPr>
              <a:t>,</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module_argv</a:t>
            </a:r>
            <a:r>
              <a:rPr lang="en-US" sz="1050" dirty="0">
                <a:solidFill>
                  <a:srgbClr val="000000"/>
                </a:solidFill>
                <a:latin typeface="Courier New"/>
                <a:ea typeface="Times New Roman"/>
                <a:cs typeface="Times New Roman"/>
              </a:rPr>
              <a:t> </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a:p>
            <a:pPr>
              <a:lnSpc>
                <a:spcPct val="115000"/>
              </a:lnSpc>
            </a:pPr>
            <a:r>
              <a:rPr lang="en-US" sz="1050" dirty="0">
                <a:solidFill>
                  <a:srgbClr val="000000"/>
                </a:solidFill>
                <a:latin typeface="Courier New"/>
                <a:ea typeface="Times New Roman"/>
                <a:cs typeface="Times New Roman"/>
              </a:rPr>
              <a:t>        </a:t>
            </a:r>
            <a:r>
              <a:rPr lang="en-US" sz="1050" b="1" dirty="0">
                <a:solidFill>
                  <a:srgbClr val="0000FF"/>
                </a:solidFill>
                <a:latin typeface="Courier New"/>
                <a:ea typeface="Times New Roman"/>
                <a:cs typeface="Times New Roman"/>
              </a:rPr>
              <a:t>return</a:t>
            </a:r>
            <a:r>
              <a:rPr lang="en-US" sz="1050" dirty="0">
                <a:solidFill>
                  <a:srgbClr val="000000"/>
                </a:solidFill>
                <a:latin typeface="Courier New"/>
                <a:ea typeface="Times New Roman"/>
                <a:cs typeface="Times New Roman"/>
              </a:rPr>
              <a:t> </a:t>
            </a:r>
            <a:r>
              <a:rPr lang="en-US" sz="1050" dirty="0" err="1">
                <a:solidFill>
                  <a:srgbClr val="000000"/>
                </a:solidFill>
                <a:latin typeface="Courier New"/>
                <a:ea typeface="Times New Roman"/>
                <a:cs typeface="Times New Roman"/>
              </a:rPr>
              <a:t>self</a:t>
            </a:r>
            <a:r>
              <a:rPr lang="en-US" sz="1050" b="1" dirty="0" err="1">
                <a:solidFill>
                  <a:srgbClr val="000080"/>
                </a:solidFill>
                <a:latin typeface="Courier New"/>
                <a:ea typeface="Times New Roman"/>
                <a:cs typeface="Times New Roman"/>
              </a:rPr>
              <a:t>.</a:t>
            </a:r>
            <a:r>
              <a:rPr lang="en-US" sz="1050" dirty="0" err="1">
                <a:solidFill>
                  <a:srgbClr val="000000"/>
                </a:solidFill>
                <a:latin typeface="Courier New"/>
                <a:ea typeface="Times New Roman"/>
                <a:cs typeface="Times New Roman"/>
              </a:rPr>
              <a:t>check_spi_lock</a:t>
            </a:r>
            <a:r>
              <a:rPr lang="en-US" sz="1050" b="1" dirty="0">
                <a:solidFill>
                  <a:srgbClr val="000080"/>
                </a:solidFill>
                <a:latin typeface="Courier New"/>
                <a:ea typeface="Times New Roman"/>
                <a:cs typeface="Times New Roman"/>
              </a:rPr>
              <a:t>()</a:t>
            </a:r>
            <a:endParaRPr lang="en-US" sz="1200" dirty="0">
              <a:solidFill>
                <a:prstClr val="black"/>
              </a:solidFill>
              <a:latin typeface="Calibri"/>
              <a:ea typeface="Calibri"/>
              <a:cs typeface="Times New Roman"/>
            </a:endParaRPr>
          </a:p>
        </p:txBody>
      </p:sp>
      <p:sp>
        <p:nvSpPr>
          <p:cNvPr id="14" name="Title 13"/>
          <p:cNvSpPr>
            <a:spLocks noGrp="1"/>
          </p:cNvSpPr>
          <p:nvPr>
            <p:ph type="title"/>
          </p:nvPr>
        </p:nvSpPr>
        <p:spPr>
          <a:xfrm>
            <a:off x="457200" y="244448"/>
            <a:ext cx="8229600" cy="654492"/>
          </a:xfrm>
        </p:spPr>
        <p:txBody>
          <a:bodyPr>
            <a:normAutofit/>
          </a:bodyPr>
          <a:lstStyle/>
          <a:p>
            <a:r>
              <a:rPr lang="en-US" dirty="0"/>
              <a:t>Example: </a:t>
            </a:r>
            <a:r>
              <a:rPr lang="en-US" dirty="0" err="1"/>
              <a:t>common.spi_lock</a:t>
            </a:r>
            <a:endParaRPr lang="en-US" dirty="0"/>
          </a:p>
        </p:txBody>
      </p:sp>
      <p:sp>
        <p:nvSpPr>
          <p:cNvPr id="18" name="Rectangle 17"/>
          <p:cNvSpPr/>
          <p:nvPr/>
        </p:nvSpPr>
        <p:spPr>
          <a:xfrm>
            <a:off x="695246" y="3168807"/>
            <a:ext cx="7407353" cy="2788542"/>
          </a:xfrm>
          <a:prstGeom prst="rect">
            <a:avLst/>
          </a:prstGeom>
          <a:noFill/>
          <a:ln w="25400">
            <a:solidFill>
              <a:srgbClr val="ED1C2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473469" y="1107839"/>
            <a:ext cx="1525260" cy="255679"/>
          </a:xfrm>
          <a:prstGeom prst="rect">
            <a:avLst/>
          </a:prstGeom>
          <a:noFill/>
          <a:ln w="25400">
            <a:solidFill>
              <a:srgbClr val="ED1C2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ular Callout 5"/>
          <p:cNvSpPr/>
          <p:nvPr/>
        </p:nvSpPr>
        <p:spPr>
          <a:xfrm>
            <a:off x="6202144" y="966486"/>
            <a:ext cx="2496065" cy="684514"/>
          </a:xfrm>
          <a:prstGeom prst="wedgeRectCallout">
            <a:avLst>
              <a:gd name="adj1" fmla="val -213021"/>
              <a:gd name="adj2" fmla="val 976"/>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Type of the check (e.g. BIOS security)</a:t>
            </a:r>
          </a:p>
        </p:txBody>
      </p:sp>
      <p:sp>
        <p:nvSpPr>
          <p:cNvPr id="7" name="Rectangular Callout 6"/>
          <p:cNvSpPr/>
          <p:nvPr/>
        </p:nvSpPr>
        <p:spPr>
          <a:xfrm>
            <a:off x="5626100" y="1763290"/>
            <a:ext cx="3072109" cy="903709"/>
          </a:xfrm>
          <a:prstGeom prst="wedgeRectCallout">
            <a:avLst>
              <a:gd name="adj1" fmla="val 30059"/>
              <a:gd name="adj2" fmla="val 10109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Checks SPI controller configuration is locked down</a:t>
            </a:r>
          </a:p>
        </p:txBody>
      </p:sp>
    </p:spTree>
    <p:extLst>
      <p:ext uri="{BB962C8B-B14F-4D97-AF65-F5344CB8AC3E}">
        <p14:creationId xmlns:p14="http://schemas.microsoft.com/office/powerpoint/2010/main" val="1496175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a:xfrm>
            <a:off x="457200" y="863600"/>
            <a:ext cx="8229600" cy="5892800"/>
          </a:xfrm>
        </p:spPr>
        <p:txBody>
          <a:bodyPr>
            <a:normAutofit lnSpcReduction="10000"/>
          </a:bodyPr>
          <a:lstStyle/>
          <a:p>
            <a:pPr marL="342900" indent="-342900">
              <a:buFont typeface="Arial" panose="020B0604020202020204" pitchFamily="34" charset="0"/>
              <a:buChar char="•"/>
            </a:pPr>
            <a:r>
              <a:rPr lang="en-US" sz="2000" dirty="0"/>
              <a:t>Output module’s result:</a:t>
            </a:r>
          </a:p>
          <a:p>
            <a:pPr>
              <a:spcBef>
                <a:spcPts val="0"/>
              </a:spcBef>
            </a:pPr>
            <a:endParaRPr lang="en-US" sz="1600" dirty="0">
              <a:latin typeface="Courier New" panose="02070309020205020404" pitchFamily="49" charset="0"/>
              <a:cs typeface="Courier New" panose="02070309020205020404" pitchFamily="49" charset="0"/>
            </a:endParaRPr>
          </a:p>
          <a:p>
            <a:pPr>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log_passed</a:t>
            </a:r>
            <a:r>
              <a:rPr lang="en-US" sz="1600" dirty="0">
                <a:latin typeface="Courier New" panose="02070309020205020404" pitchFamily="49" charset="0"/>
                <a:cs typeface="Courier New" panose="02070309020205020404" pitchFamily="49" charset="0"/>
              </a:rPr>
              <a:t>/failed/skipped/</a:t>
            </a:r>
            <a:r>
              <a:rPr lang="en-US" sz="1600" dirty="0" err="1">
                <a:latin typeface="Courier New" panose="02070309020205020404" pitchFamily="49" charset="0"/>
                <a:cs typeface="Courier New" panose="02070309020205020404" pitchFamily="49" charset="0"/>
              </a:rPr>
              <a:t>warn_check</a:t>
            </a:r>
            <a:r>
              <a:rPr lang="en-US" sz="1600" dirty="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sz="2000" dirty="0"/>
              <a:t>Various output modes:</a:t>
            </a:r>
          </a:p>
          <a:p>
            <a:pPr>
              <a:spcBef>
                <a:spcPts val="0"/>
              </a:spcBef>
            </a:pPr>
            <a:endParaRPr lang="en-US" sz="1600" dirty="0">
              <a:latin typeface="Courier New" panose="02070309020205020404" pitchFamily="49" charset="0"/>
              <a:cs typeface="Courier New" panose="02070309020205020404" pitchFamily="49" charset="0"/>
            </a:endParaRPr>
          </a:p>
          <a:p>
            <a:pPr>
              <a:spcBef>
                <a:spcPts val="0"/>
              </a:spcBef>
            </a:pPr>
            <a:r>
              <a:rPr lang="en-US" sz="1600" dirty="0">
                <a:latin typeface="Courier New" panose="02070309020205020404" pitchFamily="49" charset="0"/>
                <a:cs typeface="Courier New" panose="02070309020205020404" pitchFamily="49" charset="0"/>
              </a:rPr>
              <a:t>	log(),error(),warning(),</a:t>
            </a:r>
            <a:r>
              <a:rPr lang="en-US" sz="1600" dirty="0" err="1">
                <a:latin typeface="Courier New" panose="02070309020205020404" pitchFamily="49" charset="0"/>
                <a:cs typeface="Courier New" panose="02070309020205020404" pitchFamily="49" charset="0"/>
              </a:rPr>
              <a:t>log_bad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log_good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log_important</a:t>
            </a:r>
            <a:r>
              <a:rPr lang="en-US" sz="1600" dirty="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sz="2000" dirty="0"/>
              <a:t>Turning VERBOSE output mode. Verbose mode logs everything from HAL, OS helpers etc.</a:t>
            </a:r>
            <a:endParaRPr lang="en-US" dirty="0"/>
          </a:p>
          <a:p>
            <a:pPr>
              <a:spcBef>
                <a:spcPts val="0"/>
              </a:spcBef>
            </a:pPr>
            <a:endParaRPr lang="en-US" sz="1600" dirty="0">
              <a:latin typeface="Courier New" panose="02070309020205020404" pitchFamily="49" charset="0"/>
              <a:cs typeface="Courier New" panose="02070309020205020404" pitchFamily="49" charset="0"/>
            </a:endParaRPr>
          </a:p>
          <a:p>
            <a:pPr>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self.logger.VERBOSE</a:t>
            </a:r>
            <a:r>
              <a:rPr lang="en-US" sz="1600" dirty="0">
                <a:latin typeface="Courier New" panose="02070309020205020404" pitchFamily="49" charset="0"/>
                <a:cs typeface="Courier New" panose="02070309020205020404" pitchFamily="49" charset="0"/>
              </a:rPr>
              <a:t> = True</a:t>
            </a:r>
          </a:p>
          <a:p>
            <a:pPr>
              <a:spcBef>
                <a:spcPts val="0"/>
              </a:spcBef>
            </a:pPr>
            <a:r>
              <a:rPr lang="en-US" sz="1600" dirty="0">
                <a:latin typeface="Courier New" panose="02070309020205020404" pitchFamily="49" charset="0"/>
                <a:cs typeface="Courier New" panose="02070309020205020404" pitchFamily="49" charset="0"/>
              </a:rPr>
              <a:t>	# chipsec_main.py -m </a:t>
            </a:r>
            <a:r>
              <a:rPr lang="en-US" sz="1600" dirty="0" err="1">
                <a:latin typeface="Courier New" panose="02070309020205020404" pitchFamily="49" charset="0"/>
                <a:cs typeface="Courier New" panose="02070309020205020404" pitchFamily="49" charset="0"/>
              </a:rPr>
              <a:t>common.spi_lock</a:t>
            </a:r>
            <a:r>
              <a:rPr lang="en-US" sz="1600" dirty="0">
                <a:latin typeface="Courier New" panose="02070309020205020404" pitchFamily="49" charset="0"/>
                <a:cs typeface="Courier New" panose="02070309020205020404" pitchFamily="49" charset="0"/>
              </a:rPr>
              <a:t> –-verbose</a:t>
            </a:r>
          </a:p>
          <a:p>
            <a:pPr marL="342900" indent="-342900">
              <a:buFont typeface="Arial" panose="020B0604020202020204" pitchFamily="34" charset="0"/>
              <a:buChar char="•"/>
            </a:pPr>
            <a:r>
              <a:rPr lang="en-US" dirty="0"/>
              <a:t>Turn on/off logging by HAL components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self.logger.HAL</a:t>
            </a:r>
            <a:endParaRPr lang="en-US" sz="16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a:t>Utility logging (ON by default when CHIPSEC_UTIL is used)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self.logger.UTIL_TRACE</a:t>
            </a:r>
            <a:endParaRPr lang="en-US" sz="16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a:t>Flushing log output to a file (what if a </a:t>
            </a:r>
            <a:r>
              <a:rPr lang="en-US" dirty="0" err="1"/>
              <a:t>fuzzer</a:t>
            </a:r>
            <a:r>
              <a:rPr lang="en-US" dirty="0"/>
              <a:t> crashes OS?)</a:t>
            </a:r>
          </a:p>
          <a:p>
            <a:pPr>
              <a:spcBef>
                <a:spcPts val="0"/>
              </a:spcBef>
            </a:pPr>
            <a:endParaRPr lang="en-US" sz="1600" b="1" dirty="0">
              <a:latin typeface="Courier New" panose="02070309020205020404" pitchFamily="49" charset="0"/>
              <a:cs typeface="Courier New" panose="02070309020205020404" pitchFamily="49" charset="0"/>
            </a:endParaRPr>
          </a:p>
          <a:p>
            <a:pPr>
              <a:spcBef>
                <a:spcPts val="0"/>
              </a:spcBef>
            </a:pPr>
            <a:r>
              <a:rPr lang="en-US" sz="1600" dirty="0">
                <a:latin typeface="Courier New" panose="02070309020205020404" pitchFamily="49" charset="0"/>
                <a:cs typeface="Courier New" panose="02070309020205020404" pitchFamily="49" charset="0"/>
              </a:rPr>
              <a:t>	self.logger.flush()</a:t>
            </a:r>
          </a:p>
          <a:p>
            <a:pPr>
              <a:spcBef>
                <a:spcPts val="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self.logger.set_always_flush</a:t>
            </a:r>
            <a:r>
              <a:rPr lang="en-US" sz="1600" dirty="0">
                <a:latin typeface="Courier New" panose="02070309020205020404" pitchFamily="49" charset="0"/>
                <a:cs typeface="Courier New" panose="02070309020205020404" pitchFamily="49" charset="0"/>
              </a:rPr>
              <a:t>( True )</a:t>
            </a:r>
          </a:p>
        </p:txBody>
      </p:sp>
    </p:spTree>
    <p:extLst>
      <p:ext uri="{BB962C8B-B14F-4D97-AF65-F5344CB8AC3E}">
        <p14:creationId xmlns:p14="http://schemas.microsoft.com/office/powerpoint/2010/main" val="1584205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3.4 Developing </a:t>
            </a:r>
            <a:r>
              <a:rPr lang="en-US" dirty="0" err="1"/>
              <a:t>Fuzzers</a:t>
            </a:r>
            <a:r>
              <a:rPr lang="en-US" dirty="0"/>
              <a:t> for the System Firmware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3086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Bootable Linux USB with CHIPSEC</a:t>
            </a:r>
          </a:p>
        </p:txBody>
      </p:sp>
      <p:sp>
        <p:nvSpPr>
          <p:cNvPr id="3" name="Content Placeholder 2"/>
          <p:cNvSpPr>
            <a:spLocks noGrp="1"/>
          </p:cNvSpPr>
          <p:nvPr>
            <p:ph idx="1"/>
          </p:nvPr>
        </p:nvSpPr>
        <p:spPr/>
        <p:txBody>
          <a:bodyPr>
            <a:normAutofit/>
          </a:bodyPr>
          <a:lstStyle/>
          <a:p>
            <a:pPr algn="ctr">
              <a:lnSpc>
                <a:spcPct val="120000"/>
              </a:lnSpc>
              <a:spcBef>
                <a:spcPts val="0"/>
              </a:spcBef>
            </a:pPr>
            <a:endParaRPr lang="en-US" dirty="0">
              <a:latin typeface="+mn-lt"/>
              <a:cs typeface="Courier New" panose="02070309020205020404" pitchFamily="49" charset="0"/>
            </a:endParaRPr>
          </a:p>
        </p:txBody>
      </p:sp>
    </p:spTree>
    <p:extLst>
      <p:ext uri="{BB962C8B-B14F-4D97-AF65-F5344CB8AC3E}">
        <p14:creationId xmlns:p14="http://schemas.microsoft.com/office/powerpoint/2010/main" val="1884265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arguments to CHIPSEC modules</a:t>
            </a:r>
          </a:p>
        </p:txBody>
      </p:sp>
      <p:sp>
        <p:nvSpPr>
          <p:cNvPr id="3" name="Content Placeholder 2"/>
          <p:cNvSpPr>
            <a:spLocks noGrp="1"/>
          </p:cNvSpPr>
          <p:nvPr>
            <p:ph idx="1"/>
          </p:nvPr>
        </p:nvSpPr>
        <p:spPr>
          <a:xfrm>
            <a:off x="457200" y="1420722"/>
            <a:ext cx="8229600" cy="4804610"/>
          </a:xfrm>
        </p:spPr>
        <p:txBody>
          <a:bodyPr>
            <a:normAutofit fontScale="77500" lnSpcReduction="20000"/>
          </a:bodyPr>
          <a:lstStyle/>
          <a:p>
            <a:r>
              <a:rPr lang="en-US" sz="3100" dirty="0"/>
              <a:t>More complex modules (e.g. tools, </a:t>
            </a:r>
            <a:r>
              <a:rPr lang="en-US" sz="3100" dirty="0" err="1"/>
              <a:t>fuzzers</a:t>
            </a:r>
            <a:r>
              <a:rPr lang="en-US" sz="3100" dirty="0"/>
              <a:t>, </a:t>
            </a:r>
            <a:r>
              <a:rPr lang="en-US" sz="3100" dirty="0" err="1"/>
              <a:t>PoCs</a:t>
            </a:r>
            <a:r>
              <a:rPr lang="en-US" sz="3100" dirty="0"/>
              <a:t>..) may define module specific command-line arguments to be passed by CHIPSEC via “-a” option:</a:t>
            </a:r>
          </a:p>
          <a:p>
            <a:pPr>
              <a:lnSpc>
                <a:spcPct val="115000"/>
              </a:lnSpc>
              <a:spcBef>
                <a:spcPts val="0"/>
              </a:spcBef>
            </a:pPr>
            <a:endParaRPr lang="en-US" sz="1400" b="1" dirty="0">
              <a:solidFill>
                <a:srgbClr val="0000FF"/>
              </a:solidFill>
              <a:latin typeface="Courier New"/>
              <a:ea typeface="Times New Roman"/>
              <a:cs typeface="Times New Roman"/>
            </a:endParaRPr>
          </a:p>
          <a:p>
            <a:pPr>
              <a:lnSpc>
                <a:spcPct val="115000"/>
              </a:lnSpc>
              <a:spcBef>
                <a:spcPts val="600"/>
              </a:spcBef>
            </a:pPr>
            <a:r>
              <a:rPr lang="en-US" sz="2600" b="1" dirty="0">
                <a:latin typeface="Courier New" panose="02070309020205020404" pitchFamily="49" charset="0"/>
                <a:ea typeface="Calibri"/>
                <a:cs typeface="Courier New" panose="02070309020205020404" pitchFamily="49" charset="0"/>
              </a:rPr>
              <a:t># </a:t>
            </a:r>
            <a:r>
              <a:rPr lang="en-US" sz="2600" b="1" dirty="0" err="1">
                <a:latin typeface="Courier New" panose="02070309020205020404" pitchFamily="49" charset="0"/>
                <a:ea typeface="Calibri"/>
                <a:cs typeface="Courier New" panose="02070309020205020404" pitchFamily="49" charset="0"/>
              </a:rPr>
              <a:t>chipsec_main</a:t>
            </a:r>
            <a:r>
              <a:rPr lang="en-US" sz="2600" b="1" dirty="0">
                <a:latin typeface="Courier New" panose="02070309020205020404" pitchFamily="49" charset="0"/>
                <a:ea typeface="Calibri"/>
                <a:cs typeface="Courier New" panose="02070309020205020404" pitchFamily="49" charset="0"/>
              </a:rPr>
              <a:t> -m </a:t>
            </a:r>
            <a:r>
              <a:rPr lang="en-US" sz="2600" b="1" dirty="0" err="1">
                <a:latin typeface="Courier New" panose="02070309020205020404" pitchFamily="49" charset="0"/>
                <a:ea typeface="Calibri"/>
                <a:cs typeface="Courier New" panose="02070309020205020404" pitchFamily="49" charset="0"/>
              </a:rPr>
              <a:t>tools.fuzzer</a:t>
            </a:r>
            <a:r>
              <a:rPr lang="en-US" sz="2600" b="1" dirty="0">
                <a:latin typeface="Courier New" panose="02070309020205020404" pitchFamily="49" charset="0"/>
                <a:ea typeface="Calibri"/>
                <a:cs typeface="Courier New" panose="02070309020205020404" pitchFamily="49" charset="0"/>
              </a:rPr>
              <a:t> –a rnd,1000,0xDEADBEEF</a:t>
            </a:r>
            <a:endParaRPr lang="en-US" sz="4100" b="1" dirty="0">
              <a:latin typeface="Courier New" panose="02070309020205020404" pitchFamily="49" charset="0"/>
              <a:ea typeface="Calibri"/>
              <a:cs typeface="Courier New" panose="02070309020205020404" pitchFamily="49" charset="0"/>
            </a:endParaRPr>
          </a:p>
          <a:p>
            <a:endParaRPr lang="en-US" dirty="0"/>
          </a:p>
          <a:p>
            <a:pPr>
              <a:lnSpc>
                <a:spcPct val="115000"/>
              </a:lnSpc>
              <a:spcBef>
                <a:spcPts val="0"/>
              </a:spcBef>
            </a:pPr>
            <a:r>
              <a:rPr lang="en-US" sz="2400" b="1" dirty="0">
                <a:solidFill>
                  <a:srgbClr val="0000FF"/>
                </a:solidFill>
                <a:latin typeface="Courier New"/>
                <a:ea typeface="Times New Roman"/>
                <a:cs typeface="Times New Roman"/>
              </a:rPr>
              <a:t>def</a:t>
            </a:r>
            <a:r>
              <a:rPr lang="en-US" sz="2400" dirty="0">
                <a:solidFill>
                  <a:srgbClr val="000000"/>
                </a:solidFill>
                <a:latin typeface="Courier New"/>
                <a:ea typeface="Times New Roman"/>
                <a:cs typeface="Times New Roman"/>
              </a:rPr>
              <a:t> </a:t>
            </a:r>
            <a:r>
              <a:rPr lang="en-US" sz="2400" dirty="0">
                <a:solidFill>
                  <a:srgbClr val="FF00FF"/>
                </a:solidFill>
                <a:latin typeface="Courier New"/>
                <a:ea typeface="Times New Roman"/>
                <a:cs typeface="Times New Roman"/>
              </a:rPr>
              <a:t>run</a:t>
            </a:r>
            <a:r>
              <a:rPr lang="en-US" sz="2400" b="1" dirty="0">
                <a:solidFill>
                  <a:srgbClr val="000080"/>
                </a:solidFill>
                <a:latin typeface="Courier New"/>
                <a:ea typeface="Times New Roman"/>
                <a:cs typeface="Times New Roman"/>
              </a:rPr>
              <a:t>(</a:t>
            </a:r>
            <a:r>
              <a:rPr lang="en-US" sz="2400" dirty="0">
                <a:solidFill>
                  <a:srgbClr val="000000"/>
                </a:solidFill>
                <a:latin typeface="Courier New"/>
                <a:ea typeface="Times New Roman"/>
                <a:cs typeface="Times New Roman"/>
              </a:rPr>
              <a:t> </a:t>
            </a:r>
            <a:r>
              <a:rPr lang="en-US" sz="2400" dirty="0" err="1">
                <a:solidFill>
                  <a:srgbClr val="000000"/>
                </a:solidFill>
                <a:latin typeface="Courier New"/>
                <a:ea typeface="Times New Roman"/>
                <a:cs typeface="Times New Roman"/>
              </a:rPr>
              <a:t>module_argv</a:t>
            </a:r>
            <a:r>
              <a:rPr lang="en-US" sz="2400" dirty="0">
                <a:solidFill>
                  <a:srgbClr val="000000"/>
                </a:solidFill>
                <a:latin typeface="Courier New"/>
                <a:ea typeface="Times New Roman"/>
                <a:cs typeface="Times New Roman"/>
              </a:rPr>
              <a:t> </a:t>
            </a:r>
            <a:r>
              <a:rPr lang="en-US" sz="2400" b="1" dirty="0">
                <a:solidFill>
                  <a:srgbClr val="000080"/>
                </a:solidFill>
                <a:latin typeface="Courier New"/>
                <a:ea typeface="Times New Roman"/>
                <a:cs typeface="Times New Roman"/>
              </a:rPr>
              <a:t>):</a:t>
            </a:r>
            <a:endParaRPr lang="en-US" sz="3200" dirty="0">
              <a:latin typeface="Calibri"/>
              <a:ea typeface="Calibri"/>
              <a:cs typeface="Times New Roman"/>
            </a:endParaRPr>
          </a:p>
          <a:p>
            <a:pPr>
              <a:lnSpc>
                <a:spcPct val="115000"/>
              </a:lnSpc>
              <a:spcBef>
                <a:spcPts val="0"/>
              </a:spcBef>
            </a:pPr>
            <a:r>
              <a:rPr lang="en-US" sz="2400" dirty="0">
                <a:solidFill>
                  <a:srgbClr val="000000"/>
                </a:solidFill>
                <a:latin typeface="Courier New"/>
                <a:ea typeface="Times New Roman"/>
                <a:cs typeface="Times New Roman"/>
              </a:rPr>
              <a:t>    </a:t>
            </a:r>
            <a:r>
              <a:rPr lang="en-US" sz="2400" dirty="0" err="1">
                <a:solidFill>
                  <a:srgbClr val="000000"/>
                </a:solidFill>
                <a:latin typeface="Courier New"/>
                <a:ea typeface="Times New Roman"/>
                <a:cs typeface="Times New Roman"/>
              </a:rPr>
              <a:t>logger</a:t>
            </a:r>
            <a:r>
              <a:rPr lang="en-US" sz="2400" b="1" dirty="0" err="1">
                <a:solidFill>
                  <a:srgbClr val="000080"/>
                </a:solidFill>
                <a:latin typeface="Courier New"/>
                <a:ea typeface="Times New Roman"/>
                <a:cs typeface="Times New Roman"/>
              </a:rPr>
              <a:t>.</a:t>
            </a:r>
            <a:r>
              <a:rPr lang="en-US" sz="2400" dirty="0" err="1">
                <a:solidFill>
                  <a:srgbClr val="000000"/>
                </a:solidFill>
                <a:latin typeface="Courier New"/>
                <a:ea typeface="Times New Roman"/>
                <a:cs typeface="Times New Roman"/>
              </a:rPr>
              <a:t>start_test</a:t>
            </a:r>
            <a:r>
              <a:rPr lang="en-US" sz="2400" b="1" dirty="0">
                <a:solidFill>
                  <a:srgbClr val="000080"/>
                </a:solidFill>
                <a:latin typeface="Courier New"/>
                <a:ea typeface="Times New Roman"/>
                <a:cs typeface="Times New Roman"/>
              </a:rPr>
              <a:t>(</a:t>
            </a:r>
            <a:r>
              <a:rPr lang="en-US" sz="2400" dirty="0">
                <a:solidFill>
                  <a:srgbClr val="000000"/>
                </a:solidFill>
                <a:latin typeface="Courier New"/>
                <a:ea typeface="Times New Roman"/>
                <a:cs typeface="Times New Roman"/>
              </a:rPr>
              <a:t> </a:t>
            </a:r>
            <a:r>
              <a:rPr lang="en-US" sz="2400" dirty="0">
                <a:solidFill>
                  <a:srgbClr val="808080"/>
                </a:solidFill>
                <a:latin typeface="Courier New"/>
                <a:ea typeface="Times New Roman"/>
                <a:cs typeface="Times New Roman"/>
              </a:rPr>
              <a:t>“Some </a:t>
            </a:r>
            <a:r>
              <a:rPr lang="en-US" sz="2400" dirty="0" err="1">
                <a:solidFill>
                  <a:srgbClr val="808080"/>
                </a:solidFill>
                <a:latin typeface="Courier New"/>
                <a:ea typeface="Times New Roman"/>
                <a:cs typeface="Times New Roman"/>
              </a:rPr>
              <a:t>fuzzer</a:t>
            </a:r>
            <a:r>
              <a:rPr lang="en-US" sz="2400" dirty="0">
                <a:solidFill>
                  <a:srgbClr val="808080"/>
                </a:solidFill>
                <a:latin typeface="Courier New"/>
                <a:ea typeface="Times New Roman"/>
                <a:cs typeface="Times New Roman"/>
              </a:rPr>
              <a:t>"</a:t>
            </a:r>
            <a:r>
              <a:rPr lang="en-US" sz="2400" dirty="0">
                <a:solidFill>
                  <a:srgbClr val="000000"/>
                </a:solidFill>
                <a:latin typeface="Courier New"/>
                <a:ea typeface="Times New Roman"/>
                <a:cs typeface="Times New Roman"/>
              </a:rPr>
              <a:t> </a:t>
            </a:r>
            <a:r>
              <a:rPr lang="en-US" sz="2400" b="1" dirty="0">
                <a:solidFill>
                  <a:srgbClr val="000080"/>
                </a:solidFill>
                <a:latin typeface="Courier New"/>
                <a:ea typeface="Times New Roman"/>
                <a:cs typeface="Times New Roman"/>
              </a:rPr>
              <a:t>)</a:t>
            </a:r>
            <a:endParaRPr lang="en-US" sz="3200" dirty="0">
              <a:latin typeface="Calibri"/>
              <a:ea typeface="Calibri"/>
              <a:cs typeface="Times New Roman"/>
            </a:endParaRPr>
          </a:p>
          <a:p>
            <a:pPr>
              <a:lnSpc>
                <a:spcPct val="115000"/>
              </a:lnSpc>
              <a:spcBef>
                <a:spcPts val="0"/>
              </a:spcBef>
            </a:pPr>
            <a:r>
              <a:rPr lang="en-US" sz="2400" dirty="0">
                <a:solidFill>
                  <a:srgbClr val="000000"/>
                </a:solidFill>
                <a:latin typeface="Courier New"/>
                <a:ea typeface="Times New Roman"/>
                <a:cs typeface="Times New Roman"/>
              </a:rPr>
              <a:t> </a:t>
            </a:r>
            <a:endParaRPr lang="en-US" sz="3200" dirty="0">
              <a:latin typeface="Calibri"/>
              <a:ea typeface="Calibri"/>
              <a:cs typeface="Times New Roman"/>
            </a:endParaRPr>
          </a:p>
          <a:p>
            <a:pPr>
              <a:lnSpc>
                <a:spcPct val="115000"/>
              </a:lnSpc>
              <a:spcBef>
                <a:spcPts val="0"/>
              </a:spcBef>
            </a:pPr>
            <a:r>
              <a:rPr lang="en-US" sz="2400" b="1" dirty="0">
                <a:solidFill>
                  <a:srgbClr val="0000FF"/>
                </a:solidFill>
                <a:latin typeface="Courier New"/>
                <a:ea typeface="Times New Roman"/>
                <a:cs typeface="Times New Roman"/>
              </a:rPr>
              <a:t>    if</a:t>
            </a:r>
            <a:r>
              <a:rPr lang="en-US" sz="2400" dirty="0">
                <a:solidFill>
                  <a:srgbClr val="000000"/>
                </a:solidFill>
                <a:latin typeface="Courier New"/>
                <a:ea typeface="Times New Roman"/>
                <a:cs typeface="Times New Roman"/>
              </a:rPr>
              <a:t> </a:t>
            </a:r>
            <a:r>
              <a:rPr lang="en-US" sz="2400" dirty="0" err="1">
                <a:solidFill>
                  <a:srgbClr val="000000"/>
                </a:solidFill>
                <a:latin typeface="Courier New"/>
                <a:ea typeface="Times New Roman"/>
                <a:cs typeface="Times New Roman"/>
              </a:rPr>
              <a:t>len</a:t>
            </a:r>
            <a:r>
              <a:rPr lang="en-US" sz="2400" b="1" dirty="0">
                <a:solidFill>
                  <a:srgbClr val="000080"/>
                </a:solidFill>
                <a:latin typeface="Courier New"/>
                <a:ea typeface="Times New Roman"/>
                <a:cs typeface="Times New Roman"/>
              </a:rPr>
              <a:t>(</a:t>
            </a:r>
            <a:r>
              <a:rPr lang="en-US" sz="2400" dirty="0" err="1">
                <a:solidFill>
                  <a:srgbClr val="000000"/>
                </a:solidFill>
                <a:latin typeface="Courier New"/>
                <a:ea typeface="Times New Roman"/>
                <a:cs typeface="Times New Roman"/>
              </a:rPr>
              <a:t>module_argv</a:t>
            </a:r>
            <a:r>
              <a:rPr lang="en-US" sz="2400" b="1" dirty="0">
                <a:solidFill>
                  <a:srgbClr val="000080"/>
                </a:solidFill>
                <a:latin typeface="Courier New"/>
                <a:ea typeface="Times New Roman"/>
                <a:cs typeface="Times New Roman"/>
              </a:rPr>
              <a:t>)</a:t>
            </a:r>
            <a:r>
              <a:rPr lang="en-US" sz="2400" dirty="0">
                <a:solidFill>
                  <a:srgbClr val="000000"/>
                </a:solidFill>
                <a:latin typeface="Courier New"/>
                <a:ea typeface="Times New Roman"/>
                <a:cs typeface="Times New Roman"/>
              </a:rPr>
              <a:t> </a:t>
            </a:r>
            <a:r>
              <a:rPr lang="en-US" sz="2400" b="1" dirty="0">
                <a:solidFill>
                  <a:srgbClr val="000080"/>
                </a:solidFill>
                <a:latin typeface="Courier New"/>
                <a:ea typeface="Times New Roman"/>
                <a:cs typeface="Times New Roman"/>
              </a:rPr>
              <a:t>&gt;</a:t>
            </a:r>
            <a:r>
              <a:rPr lang="en-US" sz="2400" dirty="0">
                <a:solidFill>
                  <a:srgbClr val="000000"/>
                </a:solidFill>
                <a:latin typeface="Courier New"/>
                <a:ea typeface="Times New Roman"/>
                <a:cs typeface="Times New Roman"/>
              </a:rPr>
              <a:t> </a:t>
            </a:r>
            <a:r>
              <a:rPr lang="en-US" sz="2400" dirty="0">
                <a:solidFill>
                  <a:srgbClr val="FF0000"/>
                </a:solidFill>
                <a:latin typeface="Courier New"/>
                <a:ea typeface="Times New Roman"/>
                <a:cs typeface="Times New Roman"/>
              </a:rPr>
              <a:t>2</a:t>
            </a:r>
            <a:r>
              <a:rPr lang="en-US" sz="2400" b="1" dirty="0">
                <a:solidFill>
                  <a:srgbClr val="000080"/>
                </a:solidFill>
                <a:latin typeface="Courier New"/>
                <a:ea typeface="Times New Roman"/>
                <a:cs typeface="Times New Roman"/>
              </a:rPr>
              <a:t>:</a:t>
            </a:r>
            <a:endParaRPr lang="en-US" sz="3200" dirty="0">
              <a:latin typeface="Calibri"/>
              <a:ea typeface="Calibri"/>
              <a:cs typeface="Times New Roman"/>
            </a:endParaRPr>
          </a:p>
          <a:p>
            <a:pPr>
              <a:lnSpc>
                <a:spcPct val="115000"/>
              </a:lnSpc>
              <a:spcBef>
                <a:spcPts val="0"/>
              </a:spcBef>
            </a:pPr>
            <a:r>
              <a:rPr lang="en-US" sz="2400" dirty="0">
                <a:solidFill>
                  <a:srgbClr val="000000"/>
                </a:solidFill>
                <a:latin typeface="Courier New"/>
                <a:ea typeface="Times New Roman"/>
                <a:cs typeface="Times New Roman"/>
              </a:rPr>
              <a:t>        _mode     </a:t>
            </a:r>
            <a:r>
              <a:rPr lang="en-US" sz="2400" b="1" dirty="0">
                <a:solidFill>
                  <a:srgbClr val="000080"/>
                </a:solidFill>
                <a:latin typeface="Courier New"/>
                <a:ea typeface="Times New Roman"/>
                <a:cs typeface="Times New Roman"/>
              </a:rPr>
              <a:t>=</a:t>
            </a:r>
            <a:r>
              <a:rPr lang="en-US" sz="2400" dirty="0">
                <a:solidFill>
                  <a:srgbClr val="000000"/>
                </a:solidFill>
                <a:latin typeface="Courier New"/>
                <a:ea typeface="Times New Roman"/>
                <a:cs typeface="Times New Roman"/>
              </a:rPr>
              <a:t> </a:t>
            </a:r>
            <a:r>
              <a:rPr lang="en-US" sz="2400" dirty="0" err="1">
                <a:solidFill>
                  <a:srgbClr val="000000"/>
                </a:solidFill>
                <a:latin typeface="Courier New"/>
                <a:ea typeface="Times New Roman"/>
                <a:cs typeface="Times New Roman"/>
              </a:rPr>
              <a:t>module_argv</a:t>
            </a:r>
            <a:r>
              <a:rPr lang="en-US" sz="2400" b="1" dirty="0">
                <a:solidFill>
                  <a:srgbClr val="000080"/>
                </a:solidFill>
                <a:latin typeface="Courier New"/>
                <a:ea typeface="Times New Roman"/>
                <a:cs typeface="Times New Roman"/>
              </a:rPr>
              <a:t>[</a:t>
            </a:r>
            <a:r>
              <a:rPr lang="en-US" sz="2400" dirty="0">
                <a:solidFill>
                  <a:srgbClr val="FF0000"/>
                </a:solidFill>
                <a:latin typeface="Courier New"/>
                <a:ea typeface="Times New Roman"/>
                <a:cs typeface="Times New Roman"/>
              </a:rPr>
              <a:t>0</a:t>
            </a:r>
            <a:r>
              <a:rPr lang="en-US" sz="2400" b="1" dirty="0">
                <a:solidFill>
                  <a:srgbClr val="000080"/>
                </a:solidFill>
                <a:latin typeface="Courier New"/>
                <a:ea typeface="Times New Roman"/>
                <a:cs typeface="Times New Roman"/>
              </a:rPr>
              <a:t>]</a:t>
            </a:r>
            <a:endParaRPr lang="en-US" sz="3200" dirty="0">
              <a:latin typeface="Calibri"/>
              <a:ea typeface="Calibri"/>
              <a:cs typeface="Times New Roman"/>
            </a:endParaRPr>
          </a:p>
          <a:p>
            <a:pPr>
              <a:lnSpc>
                <a:spcPct val="115000"/>
              </a:lnSpc>
              <a:spcBef>
                <a:spcPts val="0"/>
              </a:spcBef>
            </a:pPr>
            <a:r>
              <a:rPr lang="en-US" sz="2400" dirty="0">
                <a:solidFill>
                  <a:srgbClr val="000000"/>
                </a:solidFill>
                <a:latin typeface="Courier New"/>
                <a:ea typeface="Times New Roman"/>
                <a:cs typeface="Times New Roman"/>
              </a:rPr>
              <a:t>        _attempts </a:t>
            </a:r>
            <a:r>
              <a:rPr lang="en-US" sz="2400" b="1" dirty="0">
                <a:solidFill>
                  <a:srgbClr val="000080"/>
                </a:solidFill>
                <a:latin typeface="Courier New"/>
                <a:ea typeface="Times New Roman"/>
                <a:cs typeface="Times New Roman"/>
              </a:rPr>
              <a:t>=</a:t>
            </a:r>
            <a:r>
              <a:rPr lang="en-US" sz="2400" dirty="0">
                <a:solidFill>
                  <a:srgbClr val="000000"/>
                </a:solidFill>
                <a:latin typeface="Courier New"/>
                <a:ea typeface="Times New Roman"/>
                <a:cs typeface="Times New Roman"/>
              </a:rPr>
              <a:t> </a:t>
            </a:r>
            <a:r>
              <a:rPr lang="en-US" sz="2400" dirty="0" err="1">
                <a:solidFill>
                  <a:srgbClr val="000000"/>
                </a:solidFill>
                <a:latin typeface="Courier New"/>
                <a:ea typeface="Times New Roman"/>
                <a:cs typeface="Times New Roman"/>
              </a:rPr>
              <a:t>int</a:t>
            </a:r>
            <a:r>
              <a:rPr lang="en-US" sz="2400" b="1" dirty="0">
                <a:solidFill>
                  <a:srgbClr val="000080"/>
                </a:solidFill>
                <a:latin typeface="Courier New"/>
                <a:ea typeface="Times New Roman"/>
                <a:cs typeface="Times New Roman"/>
              </a:rPr>
              <a:t>(</a:t>
            </a:r>
            <a:r>
              <a:rPr lang="en-US" sz="2400" dirty="0" err="1">
                <a:solidFill>
                  <a:srgbClr val="000000"/>
                </a:solidFill>
                <a:latin typeface="Courier New"/>
                <a:ea typeface="Times New Roman"/>
                <a:cs typeface="Times New Roman"/>
              </a:rPr>
              <a:t>module_argv</a:t>
            </a:r>
            <a:r>
              <a:rPr lang="en-US" sz="2400" b="1" dirty="0">
                <a:solidFill>
                  <a:srgbClr val="000080"/>
                </a:solidFill>
                <a:latin typeface="Courier New"/>
                <a:ea typeface="Times New Roman"/>
                <a:cs typeface="Times New Roman"/>
              </a:rPr>
              <a:t>[</a:t>
            </a:r>
            <a:r>
              <a:rPr lang="en-US" sz="2400" dirty="0">
                <a:solidFill>
                  <a:srgbClr val="FF0000"/>
                </a:solidFill>
                <a:latin typeface="Courier New"/>
                <a:ea typeface="Times New Roman"/>
                <a:cs typeface="Times New Roman"/>
              </a:rPr>
              <a:t>1</a:t>
            </a:r>
            <a:r>
              <a:rPr lang="en-US" sz="2400" b="1" dirty="0">
                <a:solidFill>
                  <a:srgbClr val="000080"/>
                </a:solidFill>
                <a:latin typeface="Courier New"/>
                <a:ea typeface="Times New Roman"/>
                <a:cs typeface="Times New Roman"/>
              </a:rPr>
              <a:t>])</a:t>
            </a:r>
            <a:endParaRPr lang="en-US" sz="3200" dirty="0">
              <a:latin typeface="Calibri"/>
              <a:ea typeface="Calibri"/>
              <a:cs typeface="Times New Roman"/>
            </a:endParaRPr>
          </a:p>
          <a:p>
            <a:pPr>
              <a:lnSpc>
                <a:spcPct val="115000"/>
              </a:lnSpc>
              <a:spcBef>
                <a:spcPts val="0"/>
              </a:spcBef>
            </a:pPr>
            <a:r>
              <a:rPr lang="en-US" sz="2400" dirty="0">
                <a:solidFill>
                  <a:srgbClr val="000000"/>
                </a:solidFill>
                <a:latin typeface="Courier New"/>
                <a:ea typeface="Times New Roman"/>
                <a:cs typeface="Times New Roman"/>
              </a:rPr>
              <a:t>        _address  </a:t>
            </a:r>
            <a:r>
              <a:rPr lang="en-US" sz="2400" b="1" dirty="0">
                <a:solidFill>
                  <a:srgbClr val="000080"/>
                </a:solidFill>
                <a:latin typeface="Courier New"/>
                <a:ea typeface="Times New Roman"/>
                <a:cs typeface="Times New Roman"/>
              </a:rPr>
              <a:t>=</a:t>
            </a:r>
            <a:r>
              <a:rPr lang="en-US" sz="2400" dirty="0">
                <a:solidFill>
                  <a:srgbClr val="000000"/>
                </a:solidFill>
                <a:latin typeface="Courier New"/>
                <a:ea typeface="Times New Roman"/>
                <a:cs typeface="Times New Roman"/>
              </a:rPr>
              <a:t> </a:t>
            </a:r>
            <a:r>
              <a:rPr lang="en-US" sz="2400" dirty="0" err="1">
                <a:solidFill>
                  <a:srgbClr val="000000"/>
                </a:solidFill>
                <a:latin typeface="Courier New"/>
                <a:ea typeface="Times New Roman"/>
                <a:cs typeface="Times New Roman"/>
              </a:rPr>
              <a:t>int</a:t>
            </a:r>
            <a:r>
              <a:rPr lang="en-US" sz="2400" b="1" dirty="0">
                <a:solidFill>
                  <a:srgbClr val="000080"/>
                </a:solidFill>
                <a:latin typeface="Courier New"/>
                <a:ea typeface="Times New Roman"/>
                <a:cs typeface="Times New Roman"/>
              </a:rPr>
              <a:t>(</a:t>
            </a:r>
            <a:r>
              <a:rPr lang="en-US" sz="2400" dirty="0" err="1">
                <a:solidFill>
                  <a:srgbClr val="000000"/>
                </a:solidFill>
                <a:latin typeface="Courier New"/>
                <a:ea typeface="Times New Roman"/>
                <a:cs typeface="Times New Roman"/>
              </a:rPr>
              <a:t>module_argv</a:t>
            </a:r>
            <a:r>
              <a:rPr lang="en-US" sz="2400" b="1" dirty="0">
                <a:solidFill>
                  <a:srgbClr val="000080"/>
                </a:solidFill>
                <a:latin typeface="Courier New"/>
                <a:ea typeface="Times New Roman"/>
                <a:cs typeface="Times New Roman"/>
              </a:rPr>
              <a:t>[</a:t>
            </a:r>
            <a:r>
              <a:rPr lang="en-US" sz="2400" dirty="0">
                <a:solidFill>
                  <a:srgbClr val="FF0000"/>
                </a:solidFill>
                <a:latin typeface="Courier New"/>
                <a:ea typeface="Times New Roman"/>
                <a:cs typeface="Times New Roman"/>
              </a:rPr>
              <a:t>2</a:t>
            </a:r>
            <a:r>
              <a:rPr lang="en-US" sz="2400" b="1" dirty="0">
                <a:solidFill>
                  <a:srgbClr val="000080"/>
                </a:solidFill>
                <a:latin typeface="Courier New"/>
                <a:ea typeface="Times New Roman"/>
                <a:cs typeface="Times New Roman"/>
              </a:rPr>
              <a:t>],</a:t>
            </a:r>
            <a:r>
              <a:rPr lang="en-US" sz="2400" dirty="0">
                <a:solidFill>
                  <a:srgbClr val="FF0000"/>
                </a:solidFill>
                <a:latin typeface="Courier New"/>
                <a:ea typeface="Times New Roman"/>
                <a:cs typeface="Times New Roman"/>
              </a:rPr>
              <a:t>16</a:t>
            </a:r>
            <a:r>
              <a:rPr lang="en-US" sz="2400" b="1" dirty="0">
                <a:solidFill>
                  <a:srgbClr val="000080"/>
                </a:solidFill>
                <a:latin typeface="Courier New"/>
                <a:ea typeface="Times New Roman"/>
                <a:cs typeface="Times New Roman"/>
              </a:rPr>
              <a:t>)</a:t>
            </a:r>
            <a:endParaRPr lang="en-US" sz="3200" dirty="0">
              <a:latin typeface="Calibri"/>
              <a:ea typeface="Calibri"/>
              <a:cs typeface="Times New Roman"/>
            </a:endParaRPr>
          </a:p>
          <a:p>
            <a:pPr>
              <a:lnSpc>
                <a:spcPct val="115000"/>
              </a:lnSpc>
              <a:spcBef>
                <a:spcPts val="0"/>
              </a:spcBef>
            </a:pPr>
            <a:endParaRPr lang="en-US" sz="2400" dirty="0">
              <a:solidFill>
                <a:srgbClr val="000000"/>
              </a:solidFill>
              <a:latin typeface="Courier New"/>
              <a:ea typeface="Times New Roman"/>
              <a:cs typeface="Times New Roman"/>
            </a:endParaRPr>
          </a:p>
          <a:p>
            <a:pPr>
              <a:lnSpc>
                <a:spcPct val="115000"/>
              </a:lnSpc>
              <a:spcBef>
                <a:spcPts val="0"/>
              </a:spcBef>
            </a:pPr>
            <a:r>
              <a:rPr lang="en-US" sz="2400" dirty="0">
                <a:solidFill>
                  <a:srgbClr val="000000"/>
                </a:solidFill>
                <a:latin typeface="Courier New"/>
                <a:ea typeface="Times New Roman"/>
                <a:cs typeface="Times New Roman"/>
              </a:rPr>
              <a:t>    fuzz</a:t>
            </a:r>
            <a:r>
              <a:rPr lang="en-US" sz="2400" b="1" dirty="0">
                <a:solidFill>
                  <a:srgbClr val="000080"/>
                </a:solidFill>
                <a:latin typeface="Courier New"/>
                <a:ea typeface="Times New Roman"/>
                <a:cs typeface="Times New Roman"/>
              </a:rPr>
              <a:t>( </a:t>
            </a:r>
            <a:r>
              <a:rPr lang="en-US" sz="2400" dirty="0">
                <a:solidFill>
                  <a:srgbClr val="000000"/>
                </a:solidFill>
                <a:latin typeface="Courier New"/>
                <a:ea typeface="Times New Roman"/>
                <a:cs typeface="Times New Roman"/>
              </a:rPr>
              <a:t>_mode</a:t>
            </a:r>
            <a:r>
              <a:rPr lang="en-US" sz="2400" b="1" dirty="0">
                <a:solidFill>
                  <a:srgbClr val="000080"/>
                </a:solidFill>
                <a:latin typeface="Courier New"/>
                <a:ea typeface="Times New Roman"/>
                <a:cs typeface="Times New Roman"/>
              </a:rPr>
              <a:t>,</a:t>
            </a:r>
            <a:r>
              <a:rPr lang="en-US" sz="2400" dirty="0">
                <a:solidFill>
                  <a:srgbClr val="000000"/>
                </a:solidFill>
                <a:latin typeface="Courier New"/>
                <a:ea typeface="Times New Roman"/>
                <a:cs typeface="Times New Roman"/>
              </a:rPr>
              <a:t> _attempts</a:t>
            </a:r>
            <a:r>
              <a:rPr lang="en-US" sz="2400" b="1" dirty="0">
                <a:solidFill>
                  <a:srgbClr val="000080"/>
                </a:solidFill>
                <a:latin typeface="Courier New"/>
                <a:ea typeface="Times New Roman"/>
                <a:cs typeface="Times New Roman"/>
              </a:rPr>
              <a:t>,</a:t>
            </a:r>
            <a:r>
              <a:rPr lang="en-US" sz="2400" dirty="0">
                <a:solidFill>
                  <a:srgbClr val="000000"/>
                </a:solidFill>
                <a:latin typeface="Courier New"/>
                <a:ea typeface="Times New Roman"/>
                <a:cs typeface="Times New Roman"/>
              </a:rPr>
              <a:t> _address </a:t>
            </a:r>
            <a:r>
              <a:rPr lang="en-US" sz="2400" b="1" dirty="0">
                <a:solidFill>
                  <a:srgbClr val="000080"/>
                </a:solidFill>
                <a:latin typeface="Courier New"/>
                <a:ea typeface="Times New Roman"/>
                <a:cs typeface="Times New Roman"/>
              </a:rPr>
              <a:t>)</a:t>
            </a:r>
            <a:endParaRPr lang="en-US" sz="3200" dirty="0">
              <a:latin typeface="Calibri"/>
              <a:ea typeface="Calibri"/>
              <a:cs typeface="Times New Roman"/>
            </a:endParaRPr>
          </a:p>
          <a:p>
            <a:pPr>
              <a:lnSpc>
                <a:spcPct val="115000"/>
              </a:lnSpc>
              <a:spcBef>
                <a:spcPts val="0"/>
              </a:spcBef>
            </a:pPr>
            <a:r>
              <a:rPr lang="en-US" sz="2400" dirty="0">
                <a:solidFill>
                  <a:srgbClr val="000000"/>
                </a:solidFill>
                <a:latin typeface="Courier New"/>
                <a:ea typeface="Times New Roman"/>
                <a:cs typeface="Times New Roman"/>
              </a:rPr>
              <a:t> </a:t>
            </a:r>
            <a:endParaRPr lang="en-US" sz="3200" dirty="0">
              <a:latin typeface="Calibri"/>
              <a:ea typeface="Calibri"/>
              <a:cs typeface="Times New Roman"/>
            </a:endParaRPr>
          </a:p>
          <a:p>
            <a:pPr>
              <a:lnSpc>
                <a:spcPct val="115000"/>
              </a:lnSpc>
              <a:spcBef>
                <a:spcPts val="0"/>
              </a:spcBef>
            </a:pPr>
            <a:r>
              <a:rPr lang="en-US" sz="2400" dirty="0">
                <a:solidFill>
                  <a:srgbClr val="000000"/>
                </a:solidFill>
                <a:latin typeface="Courier New"/>
                <a:ea typeface="Times New Roman"/>
                <a:cs typeface="Times New Roman"/>
              </a:rPr>
              <a:t>    </a:t>
            </a:r>
            <a:r>
              <a:rPr lang="en-US" sz="2400" b="1" dirty="0">
                <a:solidFill>
                  <a:srgbClr val="0000FF"/>
                </a:solidFill>
                <a:latin typeface="Courier New"/>
                <a:ea typeface="Times New Roman"/>
                <a:cs typeface="Times New Roman"/>
              </a:rPr>
              <a:t>return</a:t>
            </a:r>
            <a:r>
              <a:rPr lang="en-US" sz="2400" dirty="0">
                <a:solidFill>
                  <a:srgbClr val="000000"/>
                </a:solidFill>
                <a:latin typeface="Courier New"/>
                <a:ea typeface="Times New Roman"/>
                <a:cs typeface="Times New Roman"/>
              </a:rPr>
              <a:t> </a:t>
            </a:r>
            <a:r>
              <a:rPr lang="en-US" sz="2400" dirty="0" err="1">
                <a:solidFill>
                  <a:srgbClr val="000000"/>
                </a:solidFill>
                <a:latin typeface="Courier New"/>
                <a:ea typeface="Times New Roman"/>
                <a:cs typeface="Times New Roman"/>
              </a:rPr>
              <a:t>ModuleResult.PASSED</a:t>
            </a:r>
            <a:endParaRPr lang="en-US" sz="2400" b="1" dirty="0">
              <a:solidFill>
                <a:srgbClr val="0000FF"/>
              </a:solidFill>
              <a:latin typeface="Courier New"/>
              <a:ea typeface="Times New Roman"/>
              <a:cs typeface="Times New Roman"/>
            </a:endParaRPr>
          </a:p>
        </p:txBody>
      </p:sp>
    </p:spTree>
    <p:extLst>
      <p:ext uri="{BB962C8B-B14F-4D97-AF65-F5344CB8AC3E}">
        <p14:creationId xmlns:p14="http://schemas.microsoft.com/office/powerpoint/2010/main" val="750077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51</a:t>
            </a:fld>
            <a:endParaRPr lang="en-US" dirty="0"/>
          </a:p>
        </p:txBody>
      </p:sp>
      <p:sp>
        <p:nvSpPr>
          <p:cNvPr id="12" name="Content Placeholder 11"/>
          <p:cNvSpPr>
            <a:spLocks noGrp="1"/>
          </p:cNvSpPr>
          <p:nvPr>
            <p:ph idx="1"/>
          </p:nvPr>
        </p:nvSpPr>
        <p:spPr>
          <a:xfrm>
            <a:off x="457201" y="2133600"/>
            <a:ext cx="8212357" cy="3733799"/>
          </a:xfrm>
        </p:spPr>
        <p:txBody>
          <a:bodyPr/>
          <a:lstStyle/>
          <a:p>
            <a:r>
              <a:rPr lang="en-US" sz="3200" dirty="0"/>
              <a:t>Training materials are available on </a:t>
            </a:r>
            <a:r>
              <a:rPr lang="en-US" sz="3200" dirty="0" err="1"/>
              <a:t>Github</a:t>
            </a:r>
            <a:endParaRPr lang="en-US" sz="3200" dirty="0"/>
          </a:p>
          <a:p>
            <a:r>
              <a:rPr lang="en-US" sz="3200" dirty="0">
                <a:hlinkClick r:id="rId2"/>
              </a:rPr>
              <a:t>https://github.com/advanced-threat-research/firmware-security-training</a:t>
            </a:r>
            <a:endParaRPr lang="en-US" sz="3200" dirty="0"/>
          </a:p>
        </p:txBody>
      </p:sp>
      <p:sp>
        <p:nvSpPr>
          <p:cNvPr id="6" name="Rectangle 5"/>
          <p:cNvSpPr/>
          <p:nvPr/>
        </p:nvSpPr>
        <p:spPr>
          <a:xfrm>
            <a:off x="457201" y="4648200"/>
            <a:ext cx="7696199" cy="1200329"/>
          </a:xfrm>
          <a:prstGeom prst="rect">
            <a:avLst/>
          </a:prstGeom>
        </p:spPr>
        <p:txBody>
          <a:bodyPr wrap="square">
            <a:spAutoFit/>
          </a:bodyPr>
          <a:lstStyle/>
          <a:p>
            <a:pPr defTabSz="457200"/>
            <a:r>
              <a:rPr lang="en-US" dirty="0"/>
              <a:t>Yuriy Bulygin			@c7zero</a:t>
            </a:r>
          </a:p>
          <a:p>
            <a:pPr defTabSz="457200"/>
            <a:r>
              <a:rPr lang="en-US" dirty="0"/>
              <a:t>Alex Bazhaniuk		@</a:t>
            </a:r>
            <a:r>
              <a:rPr lang="en-US" dirty="0" err="1"/>
              <a:t>ABazhaniuk</a:t>
            </a:r>
            <a:endParaRPr lang="en-US" dirty="0"/>
          </a:p>
          <a:p>
            <a:pPr defTabSz="457200"/>
            <a:r>
              <a:rPr lang="en-US" dirty="0"/>
              <a:t>Andrew Furtak		@</a:t>
            </a:r>
            <a:r>
              <a:rPr lang="en-US" dirty="0" err="1"/>
              <a:t>a_furtak</a:t>
            </a:r>
            <a:endParaRPr lang="en-US" dirty="0"/>
          </a:p>
          <a:p>
            <a:pPr defTabSz="457200"/>
            <a:r>
              <a:rPr lang="en-US" dirty="0">
                <a:solidFill>
                  <a:prstClr val="black"/>
                </a:solidFill>
              </a:rPr>
              <a:t>John Loucaides		@</a:t>
            </a:r>
            <a:r>
              <a:rPr lang="en-US" dirty="0" err="1">
                <a:solidFill>
                  <a:prstClr val="black"/>
                </a:solidFill>
              </a:rPr>
              <a:t>JohnLoucaides</a:t>
            </a:r>
            <a:endParaRPr lang="en-US" dirty="0">
              <a:solidFill>
                <a:prstClr val="black"/>
              </a:solidFill>
            </a:endParaRPr>
          </a:p>
        </p:txBody>
      </p:sp>
    </p:spTree>
    <p:extLst>
      <p:ext uri="{BB962C8B-B14F-4D97-AF65-F5344CB8AC3E}">
        <p14:creationId xmlns:p14="http://schemas.microsoft.com/office/powerpoint/2010/main" val="17014151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Bootable Linux USB with CHIPSEC</a:t>
            </a:r>
          </a:p>
        </p:txBody>
      </p:sp>
      <p:sp>
        <p:nvSpPr>
          <p:cNvPr id="3" name="Content Placeholder 2"/>
          <p:cNvSpPr>
            <a:spLocks noGrp="1"/>
          </p:cNvSpPr>
          <p:nvPr>
            <p:ph idx="1"/>
          </p:nvPr>
        </p:nvSpPr>
        <p:spPr/>
        <p:txBody>
          <a:bodyPr>
            <a:normAutofit/>
          </a:bodyPr>
          <a:lstStyle/>
          <a:p>
            <a:pPr>
              <a:lnSpc>
                <a:spcPct val="120000"/>
              </a:lnSpc>
              <a:spcBef>
                <a:spcPts val="0"/>
              </a:spcBef>
            </a:pPr>
            <a:r>
              <a:rPr lang="en-US" dirty="0">
                <a:latin typeface="+mn-lt"/>
                <a:cs typeface="Courier New" panose="02070309020205020404" pitchFamily="49" charset="0"/>
              </a:rPr>
              <a:t>Ubuntu bootable USB with CHIPSEC (includes all dependencies)</a:t>
            </a:r>
          </a:p>
          <a:p>
            <a:pPr>
              <a:lnSpc>
                <a:spcPct val="120000"/>
              </a:lnSpc>
              <a:spcBef>
                <a:spcPts val="0"/>
              </a:spcBef>
            </a:pPr>
            <a:endParaRPr lang="en-US" dirty="0">
              <a:latin typeface="Courier New" panose="02070309020205020404" pitchFamily="49" charset="0"/>
              <a:cs typeface="Courier New" panose="02070309020205020404" pitchFamily="49" charset="0"/>
            </a:endParaRPr>
          </a:p>
          <a:p>
            <a:pPr>
              <a:lnSpc>
                <a:spcPct val="120000"/>
              </a:lnSpc>
              <a:spcBef>
                <a:spcPts val="0"/>
              </a:spcBef>
            </a:pPr>
            <a:r>
              <a:rPr lang="en-US" dirty="0">
                <a:latin typeface="+mn-lt"/>
                <a:cs typeface="Courier New" panose="02070309020205020404" pitchFamily="49" charset="0"/>
              </a:rPr>
              <a:t>Building and running CHIPSEC:</a:t>
            </a:r>
          </a:p>
          <a:p>
            <a:pPr>
              <a:lnSpc>
                <a:spcPct val="120000"/>
              </a:lnSpc>
              <a:spcBef>
                <a:spcPts val="0"/>
              </a:spcBef>
            </a:pPr>
            <a:endParaRPr lang="en-US" dirty="0">
              <a:latin typeface="+mn-lt"/>
              <a:cs typeface="Courier New" panose="02070309020205020404" pitchFamily="49" charset="0"/>
            </a:endParaRPr>
          </a:p>
          <a:p>
            <a:pPr>
              <a:lnSpc>
                <a:spcPct val="120000"/>
              </a:lnSpc>
              <a:spcBef>
                <a:spcPts val="0"/>
              </a:spcBef>
            </a:pPr>
            <a:r>
              <a:rPr lang="en-US" sz="2000" dirty="0">
                <a:latin typeface="Courier New" panose="02070309020205020404" pitchFamily="49" charset="0"/>
                <a:cs typeface="Courier New" panose="02070309020205020404" pitchFamily="49" charset="0"/>
              </a:rPr>
              <a:t># cd ~/Desktop/chipsec/source/</a:t>
            </a:r>
          </a:p>
          <a:p>
            <a:pPr>
              <a:lnSpc>
                <a:spcPct val="120000"/>
              </a:lnSpc>
              <a:spcBef>
                <a:spcPts val="0"/>
              </a:spcBef>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git</a:t>
            </a:r>
            <a:r>
              <a:rPr lang="en-US" sz="2000" dirty="0">
                <a:latin typeface="Courier New" panose="02070309020205020404" pitchFamily="49" charset="0"/>
                <a:cs typeface="Courier New" panose="02070309020205020404" pitchFamily="49" charset="0"/>
              </a:rPr>
              <a:t> pull </a:t>
            </a:r>
            <a:r>
              <a:rPr lang="en-US" sz="2000" dirty="0">
                <a:solidFill>
                  <a:srgbClr val="FF0000"/>
                </a:solidFill>
                <a:latin typeface="Courier New" panose="02070309020205020404" pitchFamily="49" charset="0"/>
                <a:cs typeface="Courier New" panose="02070309020205020404" pitchFamily="49" charset="0"/>
              </a:rPr>
              <a:t>(you already have latest CHIPSEC on USB)</a:t>
            </a:r>
          </a:p>
          <a:p>
            <a:pPr>
              <a:lnSpc>
                <a:spcPct val="120000"/>
              </a:lnSpc>
              <a:spcBef>
                <a:spcPts val="0"/>
              </a:spcBef>
            </a:pP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python setup.py </a:t>
            </a:r>
            <a:r>
              <a:rPr lang="en-US" sz="2000" dirty="0" err="1">
                <a:latin typeface="Courier New" panose="02070309020205020404" pitchFamily="49" charset="0"/>
                <a:cs typeface="Courier New" panose="02070309020205020404" pitchFamily="49" charset="0"/>
              </a:rPr>
              <a:t>build_ext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sudo</a:t>
            </a:r>
            <a:r>
              <a:rPr lang="en-US" sz="2000" dirty="0">
                <a:latin typeface="Courier New" panose="02070309020205020404" pitchFamily="49" charset="0"/>
                <a:cs typeface="Courier New" panose="02070309020205020404" pitchFamily="49" charset="0"/>
              </a:rPr>
              <a:t> python chipsec_util.py platform</a:t>
            </a:r>
          </a:p>
        </p:txBody>
      </p:sp>
    </p:spTree>
    <p:extLst>
      <p:ext uri="{BB962C8B-B14F-4D97-AF65-F5344CB8AC3E}">
        <p14:creationId xmlns:p14="http://schemas.microsoft.com/office/powerpoint/2010/main" val="350407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CHIPSEC on Windows</a:t>
            </a:r>
          </a:p>
        </p:txBody>
      </p:sp>
      <p:sp>
        <p:nvSpPr>
          <p:cNvPr id="3" name="Content Placeholder 2"/>
          <p:cNvSpPr>
            <a:spLocks noGrp="1"/>
          </p:cNvSpPr>
          <p:nvPr>
            <p:ph idx="1"/>
          </p:nvPr>
        </p:nvSpPr>
        <p:spPr>
          <a:xfrm>
            <a:off x="457199" y="1122218"/>
            <a:ext cx="8229601" cy="5399495"/>
          </a:xfrm>
        </p:spPr>
        <p:txBody>
          <a:bodyPr>
            <a:noAutofit/>
          </a:bodyPr>
          <a:lstStyle/>
          <a:p>
            <a:pPr marL="342900" indent="-342900">
              <a:lnSpc>
                <a:spcPct val="120000"/>
              </a:lnSpc>
              <a:spcBef>
                <a:spcPts val="0"/>
              </a:spcBef>
              <a:buFont typeface="+mj-lt"/>
              <a:buAutoNum type="arabicPeriod"/>
            </a:pPr>
            <a:r>
              <a:rPr lang="en-US" sz="2000" dirty="0">
                <a:ea typeface="Times New Roman"/>
                <a:cs typeface="Times New Roman"/>
              </a:rPr>
              <a:t>Install Python 2.7.x (</a:t>
            </a:r>
            <a:r>
              <a:rPr lang="en-US" sz="2000" dirty="0">
                <a:solidFill>
                  <a:srgbClr val="0000FF"/>
                </a:solidFill>
                <a:ea typeface="Times New Roman"/>
                <a:cs typeface="Times New Roman"/>
                <a:hlinkClick r:id="rId2"/>
              </a:rPr>
              <a:t>http://www.python.org/download/</a:t>
            </a:r>
            <a:r>
              <a:rPr lang="en-US" sz="2000" dirty="0">
                <a:ea typeface="Times New Roman"/>
                <a:cs typeface="Times New Roman"/>
              </a:rPr>
              <a:t>)</a:t>
            </a:r>
            <a:endParaRPr lang="en-US" sz="2000" dirty="0"/>
          </a:p>
          <a:p>
            <a:pPr marL="342900" indent="-342900">
              <a:lnSpc>
                <a:spcPct val="120000"/>
              </a:lnSpc>
              <a:spcBef>
                <a:spcPts val="0"/>
              </a:spcBef>
              <a:buFont typeface="+mj-lt"/>
              <a:buAutoNum type="arabicPeriod"/>
            </a:pPr>
            <a:r>
              <a:rPr lang="en-US" sz="2000" dirty="0">
                <a:ea typeface="Times New Roman"/>
                <a:cs typeface="Times New Roman"/>
              </a:rPr>
              <a:t>Install additional packages for installed Python release</a:t>
            </a:r>
            <a:endParaRPr lang="en-US" sz="2000" dirty="0">
              <a:cs typeface="Times New Roman"/>
            </a:endParaRPr>
          </a:p>
          <a:p>
            <a:pPr marL="342900" lvl="2" indent="0">
              <a:lnSpc>
                <a:spcPct val="120000"/>
              </a:lnSpc>
              <a:spcBef>
                <a:spcPts val="0"/>
              </a:spcBef>
              <a:buNone/>
            </a:pPr>
            <a:r>
              <a:rPr lang="en-US" sz="2000" dirty="0">
                <a:latin typeface="Courier New" panose="02070309020205020404" pitchFamily="49" charset="0"/>
                <a:ea typeface="Times New Roman"/>
                <a:cs typeface="Courier New" panose="02070309020205020404" pitchFamily="49" charset="0"/>
              </a:rPr>
              <a:t>pip install </a:t>
            </a:r>
            <a:r>
              <a:rPr lang="en-US" sz="2000" dirty="0" err="1">
                <a:latin typeface="Courier New" panose="02070309020205020404" pitchFamily="49" charset="0"/>
                <a:ea typeface="Times New Roman"/>
                <a:cs typeface="Courier New" panose="02070309020205020404" pitchFamily="49" charset="0"/>
              </a:rPr>
              <a:t>setuptools</a:t>
            </a:r>
            <a:endParaRPr lang="en-US" sz="2000" dirty="0">
              <a:latin typeface="Courier New" panose="02070309020205020404" pitchFamily="49" charset="0"/>
              <a:ea typeface="Times New Roman"/>
              <a:cs typeface="Courier New" panose="02070309020205020404" pitchFamily="49" charset="0"/>
            </a:endParaRPr>
          </a:p>
          <a:p>
            <a:pPr marL="342900" lvl="2" indent="0">
              <a:lnSpc>
                <a:spcPct val="120000"/>
              </a:lnSpc>
              <a:spcBef>
                <a:spcPts val="0"/>
              </a:spcBef>
              <a:buNone/>
            </a:pPr>
            <a:r>
              <a:rPr lang="en-US" sz="2000" dirty="0">
                <a:latin typeface="Courier New" panose="02070309020205020404" pitchFamily="49" charset="0"/>
                <a:ea typeface="Times New Roman"/>
                <a:cs typeface="Courier New" panose="02070309020205020404" pitchFamily="49" charset="0"/>
              </a:rPr>
              <a:t>pip install pywin32</a:t>
            </a:r>
          </a:p>
          <a:p>
            <a:pPr marL="342900" indent="-342900">
              <a:lnSpc>
                <a:spcPct val="120000"/>
              </a:lnSpc>
              <a:spcBef>
                <a:spcPts val="0"/>
              </a:spcBef>
              <a:buFont typeface="+mj-lt"/>
              <a:buAutoNum type="arabicPeriod"/>
            </a:pPr>
            <a:r>
              <a:rPr lang="en-US" sz="2000" dirty="0">
                <a:ea typeface="Times New Roman"/>
                <a:cs typeface="Times New Roman"/>
              </a:rPr>
              <a:t>Build CHIPSEC Windows driver. Skip this step if you already have </a:t>
            </a:r>
            <a:r>
              <a:rPr lang="en-US" sz="2000" dirty="0">
                <a:latin typeface="Courier New" panose="02070309020205020404" pitchFamily="49" charset="0"/>
                <a:ea typeface="Times New Roman"/>
                <a:cs typeface="Courier New" panose="02070309020205020404" pitchFamily="49" charset="0"/>
              </a:rPr>
              <a:t>chipsec_hlpr.sys</a:t>
            </a:r>
            <a:r>
              <a:rPr lang="en-US" sz="2000" dirty="0">
                <a:ea typeface="Times New Roman"/>
                <a:cs typeface="Times New Roman"/>
              </a:rPr>
              <a:t> built</a:t>
            </a:r>
          </a:p>
          <a:p>
            <a:pPr marL="342900" indent="-342900">
              <a:lnSpc>
                <a:spcPct val="120000"/>
              </a:lnSpc>
              <a:spcBef>
                <a:spcPts val="0"/>
              </a:spcBef>
              <a:buFont typeface="+mj-lt"/>
              <a:buAutoNum type="arabicPeriod"/>
            </a:pPr>
            <a:r>
              <a:rPr lang="en-US" sz="2000" dirty="0">
                <a:ea typeface="Times New Roman"/>
                <a:cs typeface="Times New Roman"/>
              </a:rPr>
              <a:t>Copy CHIPSEC  driver (chipsec_hlpr.sys) to proper path in CHIPSEC </a:t>
            </a:r>
            <a:r>
              <a:rPr lang="en-US" sz="2000" dirty="0">
                <a:latin typeface="Courier New" panose="02070309020205020404" pitchFamily="49" charset="0"/>
                <a:ea typeface="Times New Roman"/>
                <a:cs typeface="Courier New" panose="02070309020205020404" pitchFamily="49" charset="0"/>
              </a:rPr>
              <a:t>\</a:t>
            </a:r>
            <a:r>
              <a:rPr lang="en-US" sz="2000" dirty="0" err="1">
                <a:latin typeface="Courier New" panose="02070309020205020404" pitchFamily="49" charset="0"/>
                <a:ea typeface="Times New Roman"/>
                <a:cs typeface="Courier New" panose="02070309020205020404" pitchFamily="49" charset="0"/>
              </a:rPr>
              <a:t>chipsec</a:t>
            </a:r>
            <a:r>
              <a:rPr lang="en-US" sz="2000" dirty="0">
                <a:latin typeface="Courier New" panose="02070309020205020404" pitchFamily="49" charset="0"/>
                <a:ea typeface="Times New Roman"/>
                <a:cs typeface="Courier New" panose="02070309020205020404" pitchFamily="49" charset="0"/>
              </a:rPr>
              <a:t>\</a:t>
            </a:r>
            <a:r>
              <a:rPr lang="en-US" sz="2000" dirty="0" err="1">
                <a:latin typeface="Courier New" panose="02070309020205020404" pitchFamily="49" charset="0"/>
                <a:ea typeface="Times New Roman"/>
                <a:cs typeface="Courier New" panose="02070309020205020404" pitchFamily="49" charset="0"/>
              </a:rPr>
              <a:t>chipsec</a:t>
            </a:r>
            <a:r>
              <a:rPr lang="en-US" sz="2000" dirty="0">
                <a:latin typeface="Courier New" panose="02070309020205020404" pitchFamily="49" charset="0"/>
                <a:ea typeface="Times New Roman"/>
                <a:cs typeface="Courier New" panose="02070309020205020404" pitchFamily="49" charset="0"/>
              </a:rPr>
              <a:t>\helper\win\win7_amd64</a:t>
            </a:r>
            <a:r>
              <a:rPr lang="en-US" sz="2000" dirty="0">
                <a:ea typeface="Times New Roman"/>
                <a:cs typeface="Times New Roman"/>
              </a:rPr>
              <a:t> or </a:t>
            </a:r>
            <a:r>
              <a:rPr lang="en-US" sz="2000" dirty="0">
                <a:latin typeface="Courier New" panose="02070309020205020404" pitchFamily="49" charset="0"/>
                <a:ea typeface="Times New Roman"/>
                <a:cs typeface="Courier New" panose="02070309020205020404" pitchFamily="49" charset="0"/>
              </a:rPr>
              <a:t>win7_</a:t>
            </a:r>
            <a:r>
              <a:rPr lang="en-US" sz="2000" dirty="0">
                <a:latin typeface="Courier New" panose="02070309020205020404" pitchFamily="49" charset="0"/>
                <a:ea typeface="Times New Roman"/>
                <a:cs typeface="Courier New" panose="02070309020205020404" pitchFamily="49" charset="0"/>
              </a:rPr>
              <a:t>x86</a:t>
            </a:r>
          </a:p>
          <a:p>
            <a:pPr marL="342900" indent="-342900">
              <a:lnSpc>
                <a:spcPct val="120000"/>
              </a:lnSpc>
              <a:spcBef>
                <a:spcPts val="0"/>
              </a:spcBef>
              <a:buFont typeface="+mj-lt"/>
              <a:buAutoNum type="arabicPeriod" startAt="5"/>
            </a:pPr>
            <a:r>
              <a:rPr lang="en-US" sz="2000" dirty="0">
                <a:solidFill>
                  <a:srgbClr val="333333"/>
                </a:solidFill>
                <a:ea typeface="Times New Roman"/>
                <a:cs typeface="Times New Roman"/>
              </a:rPr>
              <a:t>Install CHIPSEC</a:t>
            </a:r>
          </a:p>
          <a:p>
            <a:pPr lvl="2" indent="0">
              <a:lnSpc>
                <a:spcPct val="120000"/>
              </a:lnSpc>
              <a:spcBef>
                <a:spcPts val="0"/>
              </a:spcBef>
              <a:buNone/>
            </a:pPr>
            <a:r>
              <a:rPr lang="en-US" sz="2000" dirty="0">
                <a:latin typeface="Courier New" panose="02070309020205020404" pitchFamily="49" charset="0"/>
                <a:ea typeface="Times New Roman"/>
                <a:cs typeface="Courier New" panose="02070309020205020404" pitchFamily="49" charset="0"/>
              </a:rPr>
              <a:t>pip install </a:t>
            </a:r>
            <a:r>
              <a:rPr lang="en-US" sz="2000" dirty="0" err="1">
                <a:latin typeface="Courier New" panose="02070309020205020404" pitchFamily="49" charset="0"/>
                <a:ea typeface="Times New Roman"/>
                <a:cs typeface="Courier New" panose="02070309020205020404" pitchFamily="49" charset="0"/>
              </a:rPr>
              <a:t>chipsec</a:t>
            </a:r>
            <a:endParaRPr lang="en-US" sz="2000" dirty="0">
              <a:latin typeface="Courier New" panose="02070309020205020404" pitchFamily="49" charset="0"/>
              <a:ea typeface="Times New Roman"/>
              <a:cs typeface="Courier New" panose="02070309020205020404" pitchFamily="49" charset="0"/>
            </a:endParaRPr>
          </a:p>
          <a:p>
            <a:pPr marL="342900" indent="-342900">
              <a:lnSpc>
                <a:spcPct val="120000"/>
              </a:lnSpc>
              <a:spcBef>
                <a:spcPts val="0"/>
              </a:spcBef>
              <a:buFont typeface="+mj-lt"/>
              <a:buAutoNum type="arabicPeriod" startAt="5"/>
            </a:pPr>
            <a:r>
              <a:rPr lang="en-US" sz="2000" dirty="0">
                <a:solidFill>
                  <a:srgbClr val="333333"/>
                </a:solidFill>
                <a:ea typeface="Times New Roman"/>
                <a:cs typeface="Times New Roman"/>
              </a:rPr>
              <a:t>Turn off kernel driver signature checks in Windows 8, 8.1, 10 64-bit</a:t>
            </a:r>
          </a:p>
          <a:p>
            <a:pPr>
              <a:lnSpc>
                <a:spcPct val="120000"/>
              </a:lnSpc>
              <a:spcBef>
                <a:spcPts val="0"/>
              </a:spcBef>
            </a:pPr>
            <a:endParaRPr lang="en-US" sz="1600" dirty="0">
              <a:cs typeface="Courier New" panose="02070309020205020404" pitchFamily="49" charset="0"/>
            </a:endParaRPr>
          </a:p>
          <a:p>
            <a:pPr algn="ctr">
              <a:lnSpc>
                <a:spcPct val="120000"/>
              </a:lnSpc>
              <a:spcBef>
                <a:spcPts val="0"/>
              </a:spcBef>
            </a:pPr>
            <a:r>
              <a:rPr lang="en-US" sz="2000" dirty="0">
                <a:ea typeface="Times New Roman"/>
                <a:cs typeface="Times New Roman"/>
              </a:rPr>
              <a:t>Refer to CHIPSEC manual</a:t>
            </a:r>
            <a:r>
              <a:rPr lang="en-US" sz="2000" dirty="0">
                <a:cs typeface="Courier New" panose="02070309020205020404" pitchFamily="49" charset="0"/>
              </a:rPr>
              <a:t>:</a:t>
            </a:r>
          </a:p>
          <a:p>
            <a:pPr algn="ctr">
              <a:lnSpc>
                <a:spcPct val="120000"/>
              </a:lnSpc>
              <a:spcBef>
                <a:spcPts val="0"/>
              </a:spcBef>
            </a:pPr>
            <a:r>
              <a:rPr lang="en-US" sz="2000" dirty="0">
                <a:cs typeface="Courier New" panose="02070309020205020404" pitchFamily="49" charset="0"/>
                <a:hlinkClick r:id="rId3"/>
              </a:rPr>
              <a:t>https://github.com/chipsec/chipsec/blob/master/chipsec-manual.pdf</a:t>
            </a:r>
            <a:endParaRPr lang="en-US" sz="2000" dirty="0">
              <a:cs typeface="Courier New" panose="02070309020205020404" pitchFamily="49" charset="0"/>
            </a:endParaRPr>
          </a:p>
          <a:p>
            <a:pPr>
              <a:lnSpc>
                <a:spcPct val="120000"/>
              </a:lnSpc>
              <a:spcBef>
                <a:spcPts val="0"/>
              </a:spcBef>
            </a:pPr>
            <a:endParaRPr lang="en-US" sz="2000" dirty="0">
              <a:solidFill>
                <a:srgbClr val="333333"/>
              </a:solidFill>
              <a:ea typeface="Times New Roman"/>
              <a:cs typeface="Times New Roman"/>
            </a:endParaRPr>
          </a:p>
        </p:txBody>
      </p:sp>
    </p:spTree>
    <p:extLst>
      <p:ext uri="{BB962C8B-B14F-4D97-AF65-F5344CB8AC3E}">
        <p14:creationId xmlns:p14="http://schemas.microsoft.com/office/powerpoint/2010/main" val="125189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3.1 Access to Hardware Resources</a:t>
            </a:r>
          </a:p>
        </p:txBody>
      </p:sp>
    </p:spTree>
    <p:extLst>
      <p:ext uri="{BB962C8B-B14F-4D97-AF65-F5344CB8AC3E}">
        <p14:creationId xmlns:p14="http://schemas.microsoft.com/office/powerpoint/2010/main" val="1254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Hardware Configuration</a:t>
            </a:r>
          </a:p>
        </p:txBody>
      </p:sp>
      <p:sp>
        <p:nvSpPr>
          <p:cNvPr id="8" name="Content Placeholder 7"/>
          <p:cNvSpPr>
            <a:spLocks noGrp="1"/>
          </p:cNvSpPr>
          <p:nvPr>
            <p:ph idx="1"/>
          </p:nvPr>
        </p:nvSpPr>
        <p:spPr/>
        <p:txBody>
          <a:bodyPr>
            <a:normAutofit fontScale="85000" lnSpcReduction="20000"/>
          </a:bodyPr>
          <a:lstStyle/>
          <a:p>
            <a:r>
              <a:rPr lang="en-US" sz="2400" b="1" dirty="0"/>
              <a:t>CPU</a:t>
            </a:r>
          </a:p>
          <a:p>
            <a:pPr marL="457200" indent="-457200">
              <a:buFont typeface="+mj-lt"/>
              <a:buAutoNum type="arabicPeriod"/>
            </a:pPr>
            <a:r>
              <a:rPr lang="en-US" sz="2400" dirty="0"/>
              <a:t>x86 state: GPR (RAX, …), Control Registers (</a:t>
            </a:r>
            <a:r>
              <a:rPr lang="en-US" sz="2400" dirty="0" err="1"/>
              <a:t>CRx</a:t>
            </a:r>
            <a:r>
              <a:rPr lang="en-US" sz="2400" dirty="0"/>
              <a:t>), Debug Registers (</a:t>
            </a:r>
            <a:r>
              <a:rPr lang="en-US" sz="2400" dirty="0" err="1"/>
              <a:t>DRx</a:t>
            </a:r>
            <a:r>
              <a:rPr lang="en-US" sz="2400" dirty="0"/>
              <a:t>), etc.</a:t>
            </a:r>
          </a:p>
          <a:p>
            <a:pPr marL="457200" indent="-457200">
              <a:buFont typeface="+mj-lt"/>
              <a:buAutoNum type="arabicPeriod"/>
            </a:pPr>
            <a:r>
              <a:rPr lang="en-US" sz="2400" dirty="0"/>
              <a:t>CPU Model Specific Registers (MSR)</a:t>
            </a:r>
          </a:p>
          <a:p>
            <a:endParaRPr lang="en-US" sz="2400" dirty="0"/>
          </a:p>
          <a:p>
            <a:r>
              <a:rPr lang="en-US" sz="2400" b="1" dirty="0"/>
              <a:t>CPU and Chipset (</a:t>
            </a:r>
            <a:r>
              <a:rPr lang="en-US" sz="2400" b="1" dirty="0" err="1"/>
              <a:t>SoC</a:t>
            </a:r>
            <a:r>
              <a:rPr lang="en-US" sz="2400" b="1" dirty="0"/>
              <a:t>)</a:t>
            </a:r>
          </a:p>
          <a:p>
            <a:pPr marL="457200" indent="-457200">
              <a:buFont typeface="+mj-lt"/>
              <a:buAutoNum type="arabicPeriod"/>
            </a:pPr>
            <a:r>
              <a:rPr lang="en-US" sz="2400" dirty="0"/>
              <a:t>Processor I/O space: I/O ports and I/O BARs</a:t>
            </a:r>
          </a:p>
          <a:p>
            <a:pPr marL="457200" indent="-457200">
              <a:buFont typeface="+mj-lt"/>
              <a:buAutoNum type="arabicPeriod"/>
            </a:pPr>
            <a:r>
              <a:rPr lang="en-US" sz="2400" dirty="0" err="1"/>
              <a:t>PCIe</a:t>
            </a:r>
            <a:r>
              <a:rPr lang="en-US" sz="2400" dirty="0"/>
              <a:t> devices configuration space</a:t>
            </a:r>
          </a:p>
          <a:p>
            <a:pPr marL="457200" indent="-457200">
              <a:buFont typeface="+mj-lt"/>
              <a:buAutoNum type="arabicPeriod"/>
            </a:pPr>
            <a:r>
              <a:rPr lang="en-US" sz="2400" dirty="0"/>
              <a:t>Memory-mapped </a:t>
            </a:r>
            <a:r>
              <a:rPr lang="en-US" sz="2400" dirty="0" err="1"/>
              <a:t>PCIe</a:t>
            </a:r>
            <a:r>
              <a:rPr lang="en-US" sz="2400" dirty="0"/>
              <a:t> configuration access a.k.a. Enhanced Configuration Access Mechanism (ECAM)</a:t>
            </a:r>
          </a:p>
          <a:p>
            <a:pPr marL="457200" indent="-457200">
              <a:buFont typeface="+mj-lt"/>
              <a:buAutoNum type="arabicPeriod"/>
            </a:pPr>
            <a:r>
              <a:rPr lang="en-US" sz="2400" dirty="0"/>
              <a:t>Memory-mapped I/O ranges</a:t>
            </a:r>
          </a:p>
          <a:p>
            <a:pPr marL="457200" indent="-457200">
              <a:buFont typeface="+mj-lt"/>
              <a:buAutoNum type="arabicPeriod"/>
            </a:pPr>
            <a:r>
              <a:rPr lang="en-US" sz="2400" dirty="0"/>
              <a:t>IOSF Message Bus registers</a:t>
            </a:r>
          </a:p>
        </p:txBody>
      </p:sp>
    </p:spTree>
    <p:extLst>
      <p:ext uri="{BB962C8B-B14F-4D97-AF65-F5344CB8AC3E}">
        <p14:creationId xmlns:p14="http://schemas.microsoft.com/office/powerpoint/2010/main" val="929699424"/>
      </p:ext>
    </p:extLst>
  </p:cSld>
  <p:clrMapOvr>
    <a:masterClrMapping/>
  </p:clrMapOvr>
</p:sld>
</file>

<file path=ppt/theme/theme1.xml><?xml version="1.0" encoding="utf-8"?>
<a:theme xmlns:a="http://schemas.openxmlformats.org/drawingml/2006/main" name="ISPO-PPT-Template-darkblue-newlogo 2014">
  <a:themeElements>
    <a:clrScheme name="Custom 3">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4280"/>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3814</Words>
  <Application>Microsoft Office PowerPoint</Application>
  <PresentationFormat>On-screen Show (4:3)</PresentationFormat>
  <Paragraphs>663</Paragraphs>
  <Slides>51</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Lucida Grande</vt:lpstr>
      <vt:lpstr>Neo Sans Intel</vt:lpstr>
      <vt:lpstr>Neo Sans Intel Light</vt:lpstr>
      <vt:lpstr>Neo Sans Intel Medium</vt:lpstr>
      <vt:lpstr>Arial</vt:lpstr>
      <vt:lpstr>Calibri</vt:lpstr>
      <vt:lpstr>Courier New</vt:lpstr>
      <vt:lpstr>Times New Roman</vt:lpstr>
      <vt:lpstr>Verdana</vt:lpstr>
      <vt:lpstr>Wingdings</vt:lpstr>
      <vt:lpstr>ISPO-PPT-Template-darkblue-newlogo 2014</vt:lpstr>
      <vt:lpstr>Security of BIOS/UEFI System Firmware from Attacker and Defender Perspectives  Section 3. Hands-On Learning of Platform Hardware and Firmware</vt:lpstr>
      <vt:lpstr>License</vt:lpstr>
      <vt:lpstr>Section 3. Hands-On Learning of Platform Hardware and Firmware</vt:lpstr>
      <vt:lpstr>3.0 Building and Installing CHIPSEC</vt:lpstr>
      <vt:lpstr>Bootable Linux USB with CHIPSEC</vt:lpstr>
      <vt:lpstr>Bootable Linux USB with CHIPSEC</vt:lpstr>
      <vt:lpstr>Installing CHIPSEC on Windows</vt:lpstr>
      <vt:lpstr>3.1 Access to Hardware Resources</vt:lpstr>
      <vt:lpstr>Hardware Configuration</vt:lpstr>
      <vt:lpstr>Processor I/O Space: I/O Ports and BARs</vt:lpstr>
      <vt:lpstr>Processor I/O Space: I/O Ports and BARs</vt:lpstr>
      <vt:lpstr>PCIe Configuration Space Access</vt:lpstr>
      <vt:lpstr>PCIe Configuration Space and Registers </vt:lpstr>
      <vt:lpstr>Extended PCIe Configuration</vt:lpstr>
      <vt:lpstr>ECAM (MMCFG) Address Mapping</vt:lpstr>
      <vt:lpstr>Memory Mapped PCIe Configuration</vt:lpstr>
      <vt:lpstr>Memory Mapped I/O Registers</vt:lpstr>
      <vt:lpstr>CPU Model Specific Registers (MSR)</vt:lpstr>
      <vt:lpstr>IA-32 Control Registers (CR)</vt:lpstr>
      <vt:lpstr>Exercise 3.1</vt:lpstr>
      <vt:lpstr>Exercise 3.2</vt:lpstr>
      <vt:lpstr>3.2 Overview of Open Source CHIPSEC Framework</vt:lpstr>
      <vt:lpstr>PowerPoint Presentation</vt:lpstr>
      <vt:lpstr>Structure</vt:lpstr>
      <vt:lpstr>OS/Environment Specific Helpers</vt:lpstr>
      <vt:lpstr>Helper Code Example</vt:lpstr>
      <vt:lpstr>Detecting the Platform</vt:lpstr>
      <vt:lpstr>Detecting the Platform</vt:lpstr>
      <vt:lpstr>HW Abstraction Layer (HAL)</vt:lpstr>
      <vt:lpstr>HW Abstraction Layer (HAL)</vt:lpstr>
      <vt:lpstr>HAL: Basic HW Access</vt:lpstr>
      <vt:lpstr>HAL Example: SPI Flash Memory Access</vt:lpstr>
      <vt:lpstr>HAL Example: CPU Configuration Access</vt:lpstr>
      <vt:lpstr>HAL Example: UEFI</vt:lpstr>
      <vt:lpstr>Platform Configuration</vt:lpstr>
      <vt:lpstr>Platform Configuration: IO, MMIO…</vt:lpstr>
      <vt:lpstr>Platform Configuration: Registers</vt:lpstr>
      <vt:lpstr>Platform Configuration: “Controls”</vt:lpstr>
      <vt:lpstr>CHIPSEC Has Two Entry-Points</vt:lpstr>
      <vt:lpstr>Useful Options</vt:lpstr>
      <vt:lpstr>The Meat: CHIPSEC Modules</vt:lpstr>
      <vt:lpstr>The Meat: CHIPSEC Modules</vt:lpstr>
      <vt:lpstr>Raising the Bar for Platform Security</vt:lpstr>
      <vt:lpstr>Summary of Modules in CHIPSEC</vt:lpstr>
      <vt:lpstr>3.3 Developing Modules in CHIPSEC</vt:lpstr>
      <vt:lpstr>Module template</vt:lpstr>
      <vt:lpstr>Example: common.spi_lock</vt:lpstr>
      <vt:lpstr>Logging</vt:lpstr>
      <vt:lpstr>3.4 Developing Fuzzers for the System Firmware</vt:lpstr>
      <vt:lpstr>Passing arguments to CHIPSEC 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2015-06-15T18:48:22Z</dcterms:created>
  <dcterms:modified xsi:type="dcterms:W3CDTF">2017-05-10T08:43:51Z</dcterms:modified>
</cp:coreProperties>
</file>